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1" r:id="rId3"/>
    <p:sldId id="257" r:id="rId4"/>
    <p:sldId id="277" r:id="rId5"/>
    <p:sldId id="262" r:id="rId6"/>
    <p:sldId id="263" r:id="rId7"/>
    <p:sldId id="265" r:id="rId8"/>
    <p:sldId id="266" r:id="rId9"/>
    <p:sldId id="268" r:id="rId10"/>
    <p:sldId id="337" r:id="rId11"/>
    <p:sldId id="33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0" d="100"/>
          <a:sy n="50" d="100"/>
        </p:scale>
        <p:origin x="1500"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BB8CB-4CE2-4163-A49B-C871CB918E07}" type="datetimeFigureOut">
              <a:rPr lang="en-GB" smtClean="0"/>
              <a:t>08/10/2020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8A43B2-95E2-446D-9D9B-1A011A12574D}" type="slidenum">
              <a:rPr lang="en-GB" smtClean="0"/>
              <a:t>‹#›</a:t>
            </a:fld>
            <a:endParaRPr lang="en-GB"/>
          </a:p>
        </p:txBody>
      </p:sp>
    </p:spTree>
    <p:extLst>
      <p:ext uri="{BB962C8B-B14F-4D97-AF65-F5344CB8AC3E}">
        <p14:creationId xmlns:p14="http://schemas.microsoft.com/office/powerpoint/2010/main" val="3476768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Could also take ideas from students of any others that they came up with. </a:t>
            </a:r>
          </a:p>
        </p:txBody>
      </p:sp>
      <p:sp>
        <p:nvSpPr>
          <p:cNvPr id="4" name="Slide Number Placeholder 3"/>
          <p:cNvSpPr>
            <a:spLocks noGrp="1"/>
          </p:cNvSpPr>
          <p:nvPr>
            <p:ph type="sldNum" sz="quarter" idx="5"/>
          </p:nvPr>
        </p:nvSpPr>
        <p:spPr/>
        <p:txBody>
          <a:bodyPr/>
          <a:lstStyle/>
          <a:p>
            <a:fld id="{03747A31-F527-40FE-B8C8-FD19EE041B04}" type="slidenum">
              <a:rPr lang="en-GB" smtClean="0"/>
              <a:t>11</a:t>
            </a:fld>
            <a:endParaRPr lang="en-GB" dirty="0"/>
          </a:p>
        </p:txBody>
      </p:sp>
    </p:spTree>
    <p:extLst>
      <p:ext uri="{BB962C8B-B14F-4D97-AF65-F5344CB8AC3E}">
        <p14:creationId xmlns:p14="http://schemas.microsoft.com/office/powerpoint/2010/main" val="891555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7EF82-AC17-4CE8-9641-2F2761B4BB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D3A5E67-B8BF-4D9F-A950-8DACCCD804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499A03B-DC3C-4CB8-91C1-CA8F1274571E}"/>
              </a:ext>
            </a:extLst>
          </p:cNvPr>
          <p:cNvSpPr>
            <a:spLocks noGrp="1"/>
          </p:cNvSpPr>
          <p:nvPr>
            <p:ph type="dt" sz="half" idx="10"/>
          </p:nvPr>
        </p:nvSpPr>
        <p:spPr/>
        <p:txBody>
          <a:bodyPr/>
          <a:lstStyle/>
          <a:p>
            <a:fld id="{E26349C1-5DEE-493F-9B23-579E5CAA2C5D}" type="datetimeFigureOut">
              <a:rPr lang="en-GB" smtClean="0"/>
              <a:t>08/10/2020</a:t>
            </a:fld>
            <a:endParaRPr lang="en-GB"/>
          </a:p>
        </p:txBody>
      </p:sp>
      <p:sp>
        <p:nvSpPr>
          <p:cNvPr id="5" name="Footer Placeholder 4">
            <a:extLst>
              <a:ext uri="{FF2B5EF4-FFF2-40B4-BE49-F238E27FC236}">
                <a16:creationId xmlns:a16="http://schemas.microsoft.com/office/drawing/2014/main" id="{6EEF02B1-DC78-4E29-9DDF-59C6E16923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4DB073-ACAC-4E10-AE56-149FEB58142A}"/>
              </a:ext>
            </a:extLst>
          </p:cNvPr>
          <p:cNvSpPr>
            <a:spLocks noGrp="1"/>
          </p:cNvSpPr>
          <p:nvPr>
            <p:ph type="sldNum" sz="quarter" idx="12"/>
          </p:nvPr>
        </p:nvSpPr>
        <p:spPr/>
        <p:txBody>
          <a:bodyPr/>
          <a:lstStyle/>
          <a:p>
            <a:fld id="{BDDC5D2A-74CF-42C8-A0CD-AC53F87316BA}" type="slidenum">
              <a:rPr lang="en-GB" smtClean="0"/>
              <a:t>‹#›</a:t>
            </a:fld>
            <a:endParaRPr lang="en-GB"/>
          </a:p>
        </p:txBody>
      </p:sp>
    </p:spTree>
    <p:extLst>
      <p:ext uri="{BB962C8B-B14F-4D97-AF65-F5344CB8AC3E}">
        <p14:creationId xmlns:p14="http://schemas.microsoft.com/office/powerpoint/2010/main" val="2736531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7852-2DC2-42D1-872C-5A1EBB085B2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2023B8F-33BE-4C5E-AD78-7B016D8DEE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D3D6F7-4865-43FB-A806-31CDFC432518}"/>
              </a:ext>
            </a:extLst>
          </p:cNvPr>
          <p:cNvSpPr>
            <a:spLocks noGrp="1"/>
          </p:cNvSpPr>
          <p:nvPr>
            <p:ph type="dt" sz="half" idx="10"/>
          </p:nvPr>
        </p:nvSpPr>
        <p:spPr/>
        <p:txBody>
          <a:bodyPr/>
          <a:lstStyle/>
          <a:p>
            <a:fld id="{E26349C1-5DEE-493F-9B23-579E5CAA2C5D}" type="datetimeFigureOut">
              <a:rPr lang="en-GB" smtClean="0"/>
              <a:t>08/10/2020</a:t>
            </a:fld>
            <a:endParaRPr lang="en-GB"/>
          </a:p>
        </p:txBody>
      </p:sp>
      <p:sp>
        <p:nvSpPr>
          <p:cNvPr id="5" name="Footer Placeholder 4">
            <a:extLst>
              <a:ext uri="{FF2B5EF4-FFF2-40B4-BE49-F238E27FC236}">
                <a16:creationId xmlns:a16="http://schemas.microsoft.com/office/drawing/2014/main" id="{91E440A9-5023-4DF1-995E-72D669AD32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B932F7-D199-498A-889E-C7F2DDA16854}"/>
              </a:ext>
            </a:extLst>
          </p:cNvPr>
          <p:cNvSpPr>
            <a:spLocks noGrp="1"/>
          </p:cNvSpPr>
          <p:nvPr>
            <p:ph type="sldNum" sz="quarter" idx="12"/>
          </p:nvPr>
        </p:nvSpPr>
        <p:spPr/>
        <p:txBody>
          <a:bodyPr/>
          <a:lstStyle/>
          <a:p>
            <a:fld id="{BDDC5D2A-74CF-42C8-A0CD-AC53F87316BA}" type="slidenum">
              <a:rPr lang="en-GB" smtClean="0"/>
              <a:t>‹#›</a:t>
            </a:fld>
            <a:endParaRPr lang="en-GB"/>
          </a:p>
        </p:txBody>
      </p:sp>
    </p:spTree>
    <p:extLst>
      <p:ext uri="{BB962C8B-B14F-4D97-AF65-F5344CB8AC3E}">
        <p14:creationId xmlns:p14="http://schemas.microsoft.com/office/powerpoint/2010/main" val="3257446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2C3EE7-1622-414D-A447-FD2373C4DCA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7CD0452-600F-4BFA-A2C5-E25ABAD545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B11071-35E4-4583-AAE3-66E0FA70C5C5}"/>
              </a:ext>
            </a:extLst>
          </p:cNvPr>
          <p:cNvSpPr>
            <a:spLocks noGrp="1"/>
          </p:cNvSpPr>
          <p:nvPr>
            <p:ph type="dt" sz="half" idx="10"/>
          </p:nvPr>
        </p:nvSpPr>
        <p:spPr/>
        <p:txBody>
          <a:bodyPr/>
          <a:lstStyle/>
          <a:p>
            <a:fld id="{E26349C1-5DEE-493F-9B23-579E5CAA2C5D}" type="datetimeFigureOut">
              <a:rPr lang="en-GB" smtClean="0"/>
              <a:t>08/10/2020</a:t>
            </a:fld>
            <a:endParaRPr lang="en-GB"/>
          </a:p>
        </p:txBody>
      </p:sp>
      <p:sp>
        <p:nvSpPr>
          <p:cNvPr id="5" name="Footer Placeholder 4">
            <a:extLst>
              <a:ext uri="{FF2B5EF4-FFF2-40B4-BE49-F238E27FC236}">
                <a16:creationId xmlns:a16="http://schemas.microsoft.com/office/drawing/2014/main" id="{5EF3FC5D-3C24-4BC9-895B-D01975A7DE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A24F02-2016-469C-BFCA-F46E86D105B8}"/>
              </a:ext>
            </a:extLst>
          </p:cNvPr>
          <p:cNvSpPr>
            <a:spLocks noGrp="1"/>
          </p:cNvSpPr>
          <p:nvPr>
            <p:ph type="sldNum" sz="quarter" idx="12"/>
          </p:nvPr>
        </p:nvSpPr>
        <p:spPr/>
        <p:txBody>
          <a:bodyPr/>
          <a:lstStyle/>
          <a:p>
            <a:fld id="{BDDC5D2A-74CF-42C8-A0CD-AC53F87316BA}" type="slidenum">
              <a:rPr lang="en-GB" smtClean="0"/>
              <a:t>‹#›</a:t>
            </a:fld>
            <a:endParaRPr lang="en-GB"/>
          </a:p>
        </p:txBody>
      </p:sp>
    </p:spTree>
    <p:extLst>
      <p:ext uri="{BB962C8B-B14F-4D97-AF65-F5344CB8AC3E}">
        <p14:creationId xmlns:p14="http://schemas.microsoft.com/office/powerpoint/2010/main" val="3294846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DB891-65AC-44CA-901C-EC8A65FE344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0C4D021-A564-4147-9B0D-4F5FF4AF50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3A9D6C-5E26-42CF-861A-934C02A7B317}"/>
              </a:ext>
            </a:extLst>
          </p:cNvPr>
          <p:cNvSpPr>
            <a:spLocks noGrp="1"/>
          </p:cNvSpPr>
          <p:nvPr>
            <p:ph type="dt" sz="half" idx="10"/>
          </p:nvPr>
        </p:nvSpPr>
        <p:spPr/>
        <p:txBody>
          <a:bodyPr/>
          <a:lstStyle/>
          <a:p>
            <a:fld id="{E26349C1-5DEE-493F-9B23-579E5CAA2C5D}" type="datetimeFigureOut">
              <a:rPr lang="en-GB" smtClean="0"/>
              <a:t>08/10/2020</a:t>
            </a:fld>
            <a:endParaRPr lang="en-GB"/>
          </a:p>
        </p:txBody>
      </p:sp>
      <p:sp>
        <p:nvSpPr>
          <p:cNvPr id="5" name="Footer Placeholder 4">
            <a:extLst>
              <a:ext uri="{FF2B5EF4-FFF2-40B4-BE49-F238E27FC236}">
                <a16:creationId xmlns:a16="http://schemas.microsoft.com/office/drawing/2014/main" id="{64EB2067-EFDC-4AB3-B9DC-32DE6BF2D1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38DCEF-51A8-4CC1-A33D-C3778D3DCE8B}"/>
              </a:ext>
            </a:extLst>
          </p:cNvPr>
          <p:cNvSpPr>
            <a:spLocks noGrp="1"/>
          </p:cNvSpPr>
          <p:nvPr>
            <p:ph type="sldNum" sz="quarter" idx="12"/>
          </p:nvPr>
        </p:nvSpPr>
        <p:spPr/>
        <p:txBody>
          <a:bodyPr/>
          <a:lstStyle/>
          <a:p>
            <a:fld id="{BDDC5D2A-74CF-42C8-A0CD-AC53F87316BA}" type="slidenum">
              <a:rPr lang="en-GB" smtClean="0"/>
              <a:t>‹#›</a:t>
            </a:fld>
            <a:endParaRPr lang="en-GB"/>
          </a:p>
        </p:txBody>
      </p:sp>
    </p:spTree>
    <p:extLst>
      <p:ext uri="{BB962C8B-B14F-4D97-AF65-F5344CB8AC3E}">
        <p14:creationId xmlns:p14="http://schemas.microsoft.com/office/powerpoint/2010/main" val="2986066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4693C-0BD2-46E2-ADB2-FB9FF37E76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60DD408-4C41-415E-9F5F-EAA2BE26D5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EFA1BA-7161-401D-838D-52A299FACD40}"/>
              </a:ext>
            </a:extLst>
          </p:cNvPr>
          <p:cNvSpPr>
            <a:spLocks noGrp="1"/>
          </p:cNvSpPr>
          <p:nvPr>
            <p:ph type="dt" sz="half" idx="10"/>
          </p:nvPr>
        </p:nvSpPr>
        <p:spPr/>
        <p:txBody>
          <a:bodyPr/>
          <a:lstStyle/>
          <a:p>
            <a:fld id="{E26349C1-5DEE-493F-9B23-579E5CAA2C5D}" type="datetimeFigureOut">
              <a:rPr lang="en-GB" smtClean="0"/>
              <a:t>08/10/2020</a:t>
            </a:fld>
            <a:endParaRPr lang="en-GB"/>
          </a:p>
        </p:txBody>
      </p:sp>
      <p:sp>
        <p:nvSpPr>
          <p:cNvPr id="5" name="Footer Placeholder 4">
            <a:extLst>
              <a:ext uri="{FF2B5EF4-FFF2-40B4-BE49-F238E27FC236}">
                <a16:creationId xmlns:a16="http://schemas.microsoft.com/office/drawing/2014/main" id="{8B39E320-447E-4CCD-8539-CCE540BB49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2478BE-DD3A-42D6-A91F-FAAF2664EF9A}"/>
              </a:ext>
            </a:extLst>
          </p:cNvPr>
          <p:cNvSpPr>
            <a:spLocks noGrp="1"/>
          </p:cNvSpPr>
          <p:nvPr>
            <p:ph type="sldNum" sz="quarter" idx="12"/>
          </p:nvPr>
        </p:nvSpPr>
        <p:spPr/>
        <p:txBody>
          <a:bodyPr/>
          <a:lstStyle/>
          <a:p>
            <a:fld id="{BDDC5D2A-74CF-42C8-A0CD-AC53F87316BA}" type="slidenum">
              <a:rPr lang="en-GB" smtClean="0"/>
              <a:t>‹#›</a:t>
            </a:fld>
            <a:endParaRPr lang="en-GB"/>
          </a:p>
        </p:txBody>
      </p:sp>
    </p:spTree>
    <p:extLst>
      <p:ext uri="{BB962C8B-B14F-4D97-AF65-F5344CB8AC3E}">
        <p14:creationId xmlns:p14="http://schemas.microsoft.com/office/powerpoint/2010/main" val="614717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86107-EC57-44D6-B858-CF10AE93F62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27B5E37-CB1C-42A0-9D45-6535BE4193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AC6A7CA-17D3-4FD3-A620-84DBCA2E3E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69B6BDC-A6E0-48FA-AB37-3F035C188D03}"/>
              </a:ext>
            </a:extLst>
          </p:cNvPr>
          <p:cNvSpPr>
            <a:spLocks noGrp="1"/>
          </p:cNvSpPr>
          <p:nvPr>
            <p:ph type="dt" sz="half" idx="10"/>
          </p:nvPr>
        </p:nvSpPr>
        <p:spPr/>
        <p:txBody>
          <a:bodyPr/>
          <a:lstStyle/>
          <a:p>
            <a:fld id="{E26349C1-5DEE-493F-9B23-579E5CAA2C5D}" type="datetimeFigureOut">
              <a:rPr lang="en-GB" smtClean="0"/>
              <a:t>08/10/2020</a:t>
            </a:fld>
            <a:endParaRPr lang="en-GB"/>
          </a:p>
        </p:txBody>
      </p:sp>
      <p:sp>
        <p:nvSpPr>
          <p:cNvPr id="6" name="Footer Placeholder 5">
            <a:extLst>
              <a:ext uri="{FF2B5EF4-FFF2-40B4-BE49-F238E27FC236}">
                <a16:creationId xmlns:a16="http://schemas.microsoft.com/office/drawing/2014/main" id="{95B15764-D836-44BD-8367-91CE365878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91C478-97BD-4725-A0CC-6F0D8FCBE10E}"/>
              </a:ext>
            </a:extLst>
          </p:cNvPr>
          <p:cNvSpPr>
            <a:spLocks noGrp="1"/>
          </p:cNvSpPr>
          <p:nvPr>
            <p:ph type="sldNum" sz="quarter" idx="12"/>
          </p:nvPr>
        </p:nvSpPr>
        <p:spPr/>
        <p:txBody>
          <a:bodyPr/>
          <a:lstStyle/>
          <a:p>
            <a:fld id="{BDDC5D2A-74CF-42C8-A0CD-AC53F87316BA}" type="slidenum">
              <a:rPr lang="en-GB" smtClean="0"/>
              <a:t>‹#›</a:t>
            </a:fld>
            <a:endParaRPr lang="en-GB"/>
          </a:p>
        </p:txBody>
      </p:sp>
    </p:spTree>
    <p:extLst>
      <p:ext uri="{BB962C8B-B14F-4D97-AF65-F5344CB8AC3E}">
        <p14:creationId xmlns:p14="http://schemas.microsoft.com/office/powerpoint/2010/main" val="2014767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0E201-EBC5-4EDE-BE7D-78C702C1B04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AFDDDA-7748-45DD-90EC-17BFDD9642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EB9091-D629-4447-9614-D18313B4D7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389F4E0-BA49-4978-8FE0-3314C8CBF0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A719F4-8211-463D-85DB-C8CFD0A2A3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A6FAAB-981A-4827-BF28-DD7C1C0CF0AF}"/>
              </a:ext>
            </a:extLst>
          </p:cNvPr>
          <p:cNvSpPr>
            <a:spLocks noGrp="1"/>
          </p:cNvSpPr>
          <p:nvPr>
            <p:ph type="dt" sz="half" idx="10"/>
          </p:nvPr>
        </p:nvSpPr>
        <p:spPr/>
        <p:txBody>
          <a:bodyPr/>
          <a:lstStyle/>
          <a:p>
            <a:fld id="{E26349C1-5DEE-493F-9B23-579E5CAA2C5D}" type="datetimeFigureOut">
              <a:rPr lang="en-GB" smtClean="0"/>
              <a:t>08/10/2020</a:t>
            </a:fld>
            <a:endParaRPr lang="en-GB"/>
          </a:p>
        </p:txBody>
      </p:sp>
      <p:sp>
        <p:nvSpPr>
          <p:cNvPr id="8" name="Footer Placeholder 7">
            <a:extLst>
              <a:ext uri="{FF2B5EF4-FFF2-40B4-BE49-F238E27FC236}">
                <a16:creationId xmlns:a16="http://schemas.microsoft.com/office/drawing/2014/main" id="{4EBFDA4A-8958-4631-89D3-C2BE48CB27F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D207092-3722-4E7E-9E6D-909805F027CF}"/>
              </a:ext>
            </a:extLst>
          </p:cNvPr>
          <p:cNvSpPr>
            <a:spLocks noGrp="1"/>
          </p:cNvSpPr>
          <p:nvPr>
            <p:ph type="sldNum" sz="quarter" idx="12"/>
          </p:nvPr>
        </p:nvSpPr>
        <p:spPr/>
        <p:txBody>
          <a:bodyPr/>
          <a:lstStyle/>
          <a:p>
            <a:fld id="{BDDC5D2A-74CF-42C8-A0CD-AC53F87316BA}" type="slidenum">
              <a:rPr lang="en-GB" smtClean="0"/>
              <a:t>‹#›</a:t>
            </a:fld>
            <a:endParaRPr lang="en-GB"/>
          </a:p>
        </p:txBody>
      </p:sp>
    </p:spTree>
    <p:extLst>
      <p:ext uri="{BB962C8B-B14F-4D97-AF65-F5344CB8AC3E}">
        <p14:creationId xmlns:p14="http://schemas.microsoft.com/office/powerpoint/2010/main" val="368458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FFBC2-E262-40F9-916C-C5F0D26DAFC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CB22F7A-C864-4FAF-896A-A08A623E2EB5}"/>
              </a:ext>
            </a:extLst>
          </p:cNvPr>
          <p:cNvSpPr>
            <a:spLocks noGrp="1"/>
          </p:cNvSpPr>
          <p:nvPr>
            <p:ph type="dt" sz="half" idx="10"/>
          </p:nvPr>
        </p:nvSpPr>
        <p:spPr/>
        <p:txBody>
          <a:bodyPr/>
          <a:lstStyle/>
          <a:p>
            <a:fld id="{E26349C1-5DEE-493F-9B23-579E5CAA2C5D}" type="datetimeFigureOut">
              <a:rPr lang="en-GB" smtClean="0"/>
              <a:t>08/10/2020</a:t>
            </a:fld>
            <a:endParaRPr lang="en-GB"/>
          </a:p>
        </p:txBody>
      </p:sp>
      <p:sp>
        <p:nvSpPr>
          <p:cNvPr id="4" name="Footer Placeholder 3">
            <a:extLst>
              <a:ext uri="{FF2B5EF4-FFF2-40B4-BE49-F238E27FC236}">
                <a16:creationId xmlns:a16="http://schemas.microsoft.com/office/drawing/2014/main" id="{0A48ECA3-0849-45CE-A13D-5216F904E2C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A801041-FD08-47E0-834C-47970D392E2C}"/>
              </a:ext>
            </a:extLst>
          </p:cNvPr>
          <p:cNvSpPr>
            <a:spLocks noGrp="1"/>
          </p:cNvSpPr>
          <p:nvPr>
            <p:ph type="sldNum" sz="quarter" idx="12"/>
          </p:nvPr>
        </p:nvSpPr>
        <p:spPr/>
        <p:txBody>
          <a:bodyPr/>
          <a:lstStyle/>
          <a:p>
            <a:fld id="{BDDC5D2A-74CF-42C8-A0CD-AC53F87316BA}" type="slidenum">
              <a:rPr lang="en-GB" smtClean="0"/>
              <a:t>‹#›</a:t>
            </a:fld>
            <a:endParaRPr lang="en-GB"/>
          </a:p>
        </p:txBody>
      </p:sp>
    </p:spTree>
    <p:extLst>
      <p:ext uri="{BB962C8B-B14F-4D97-AF65-F5344CB8AC3E}">
        <p14:creationId xmlns:p14="http://schemas.microsoft.com/office/powerpoint/2010/main" val="1426483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910272-6A3B-46F3-B10B-5EE393E18893}"/>
              </a:ext>
            </a:extLst>
          </p:cNvPr>
          <p:cNvSpPr>
            <a:spLocks noGrp="1"/>
          </p:cNvSpPr>
          <p:nvPr>
            <p:ph type="dt" sz="half" idx="10"/>
          </p:nvPr>
        </p:nvSpPr>
        <p:spPr/>
        <p:txBody>
          <a:bodyPr/>
          <a:lstStyle/>
          <a:p>
            <a:fld id="{E26349C1-5DEE-493F-9B23-579E5CAA2C5D}" type="datetimeFigureOut">
              <a:rPr lang="en-GB" smtClean="0"/>
              <a:t>08/10/2020</a:t>
            </a:fld>
            <a:endParaRPr lang="en-GB"/>
          </a:p>
        </p:txBody>
      </p:sp>
      <p:sp>
        <p:nvSpPr>
          <p:cNvPr id="3" name="Footer Placeholder 2">
            <a:extLst>
              <a:ext uri="{FF2B5EF4-FFF2-40B4-BE49-F238E27FC236}">
                <a16:creationId xmlns:a16="http://schemas.microsoft.com/office/drawing/2014/main" id="{0B3816E3-DCCD-4A57-971E-2D719173B12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608CCD7-60AB-41DC-B9C3-386267DA6295}"/>
              </a:ext>
            </a:extLst>
          </p:cNvPr>
          <p:cNvSpPr>
            <a:spLocks noGrp="1"/>
          </p:cNvSpPr>
          <p:nvPr>
            <p:ph type="sldNum" sz="quarter" idx="12"/>
          </p:nvPr>
        </p:nvSpPr>
        <p:spPr/>
        <p:txBody>
          <a:bodyPr/>
          <a:lstStyle/>
          <a:p>
            <a:fld id="{BDDC5D2A-74CF-42C8-A0CD-AC53F87316BA}" type="slidenum">
              <a:rPr lang="en-GB" smtClean="0"/>
              <a:t>‹#›</a:t>
            </a:fld>
            <a:endParaRPr lang="en-GB"/>
          </a:p>
        </p:txBody>
      </p:sp>
    </p:spTree>
    <p:extLst>
      <p:ext uri="{BB962C8B-B14F-4D97-AF65-F5344CB8AC3E}">
        <p14:creationId xmlns:p14="http://schemas.microsoft.com/office/powerpoint/2010/main" val="1784005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4F8D3-2071-4243-AF63-03B414A7DF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20ABC2F-8D4A-41FD-9831-259DD5B833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0943C56-904E-4775-A97E-E8F38F51D9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1CD48A-BC9D-4CC6-BF56-10B2D110D352}"/>
              </a:ext>
            </a:extLst>
          </p:cNvPr>
          <p:cNvSpPr>
            <a:spLocks noGrp="1"/>
          </p:cNvSpPr>
          <p:nvPr>
            <p:ph type="dt" sz="half" idx="10"/>
          </p:nvPr>
        </p:nvSpPr>
        <p:spPr/>
        <p:txBody>
          <a:bodyPr/>
          <a:lstStyle/>
          <a:p>
            <a:fld id="{E26349C1-5DEE-493F-9B23-579E5CAA2C5D}" type="datetimeFigureOut">
              <a:rPr lang="en-GB" smtClean="0"/>
              <a:t>08/10/2020</a:t>
            </a:fld>
            <a:endParaRPr lang="en-GB"/>
          </a:p>
        </p:txBody>
      </p:sp>
      <p:sp>
        <p:nvSpPr>
          <p:cNvPr id="6" name="Footer Placeholder 5">
            <a:extLst>
              <a:ext uri="{FF2B5EF4-FFF2-40B4-BE49-F238E27FC236}">
                <a16:creationId xmlns:a16="http://schemas.microsoft.com/office/drawing/2014/main" id="{C51A12A4-28A5-4836-916C-330DF151D4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D3D8B2-76F8-499E-A7BB-7A936CA309B2}"/>
              </a:ext>
            </a:extLst>
          </p:cNvPr>
          <p:cNvSpPr>
            <a:spLocks noGrp="1"/>
          </p:cNvSpPr>
          <p:nvPr>
            <p:ph type="sldNum" sz="quarter" idx="12"/>
          </p:nvPr>
        </p:nvSpPr>
        <p:spPr/>
        <p:txBody>
          <a:bodyPr/>
          <a:lstStyle/>
          <a:p>
            <a:fld id="{BDDC5D2A-74CF-42C8-A0CD-AC53F87316BA}" type="slidenum">
              <a:rPr lang="en-GB" smtClean="0"/>
              <a:t>‹#›</a:t>
            </a:fld>
            <a:endParaRPr lang="en-GB"/>
          </a:p>
        </p:txBody>
      </p:sp>
    </p:spTree>
    <p:extLst>
      <p:ext uri="{BB962C8B-B14F-4D97-AF65-F5344CB8AC3E}">
        <p14:creationId xmlns:p14="http://schemas.microsoft.com/office/powerpoint/2010/main" val="2083980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1DBAA-D853-4CDC-9753-9DF3BDF6B1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F0CEC48-0BF9-456D-BA11-DFA90047A4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874FB6E-050D-4BEB-A646-A28569230E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6CD421-5725-44EC-8E8D-35F9BFBC4CD6}"/>
              </a:ext>
            </a:extLst>
          </p:cNvPr>
          <p:cNvSpPr>
            <a:spLocks noGrp="1"/>
          </p:cNvSpPr>
          <p:nvPr>
            <p:ph type="dt" sz="half" idx="10"/>
          </p:nvPr>
        </p:nvSpPr>
        <p:spPr/>
        <p:txBody>
          <a:bodyPr/>
          <a:lstStyle/>
          <a:p>
            <a:fld id="{E26349C1-5DEE-493F-9B23-579E5CAA2C5D}" type="datetimeFigureOut">
              <a:rPr lang="en-GB" smtClean="0"/>
              <a:t>08/10/2020</a:t>
            </a:fld>
            <a:endParaRPr lang="en-GB"/>
          </a:p>
        </p:txBody>
      </p:sp>
      <p:sp>
        <p:nvSpPr>
          <p:cNvPr id="6" name="Footer Placeholder 5">
            <a:extLst>
              <a:ext uri="{FF2B5EF4-FFF2-40B4-BE49-F238E27FC236}">
                <a16:creationId xmlns:a16="http://schemas.microsoft.com/office/drawing/2014/main" id="{A15D90A0-B1CF-4323-B24A-19F957E1D7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F1477E0-A4CD-4348-83A7-DFD4CED3FD97}"/>
              </a:ext>
            </a:extLst>
          </p:cNvPr>
          <p:cNvSpPr>
            <a:spLocks noGrp="1"/>
          </p:cNvSpPr>
          <p:nvPr>
            <p:ph type="sldNum" sz="quarter" idx="12"/>
          </p:nvPr>
        </p:nvSpPr>
        <p:spPr/>
        <p:txBody>
          <a:bodyPr/>
          <a:lstStyle/>
          <a:p>
            <a:fld id="{BDDC5D2A-74CF-42C8-A0CD-AC53F87316BA}" type="slidenum">
              <a:rPr lang="en-GB" smtClean="0"/>
              <a:t>‹#›</a:t>
            </a:fld>
            <a:endParaRPr lang="en-GB"/>
          </a:p>
        </p:txBody>
      </p:sp>
    </p:spTree>
    <p:extLst>
      <p:ext uri="{BB962C8B-B14F-4D97-AF65-F5344CB8AC3E}">
        <p14:creationId xmlns:p14="http://schemas.microsoft.com/office/powerpoint/2010/main" val="2383001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2EE954-F7BB-41A1-BFA7-49AE4BA4FE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6866DB4-9DC4-4588-8E4B-E96E674073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F968E0-E621-4EF4-A3D6-60A0E9B7E2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6349C1-5DEE-493F-9B23-579E5CAA2C5D}" type="datetimeFigureOut">
              <a:rPr lang="en-GB" smtClean="0"/>
              <a:t>08/10/2020</a:t>
            </a:fld>
            <a:endParaRPr lang="en-GB"/>
          </a:p>
        </p:txBody>
      </p:sp>
      <p:sp>
        <p:nvSpPr>
          <p:cNvPr id="5" name="Footer Placeholder 4">
            <a:extLst>
              <a:ext uri="{FF2B5EF4-FFF2-40B4-BE49-F238E27FC236}">
                <a16:creationId xmlns:a16="http://schemas.microsoft.com/office/drawing/2014/main" id="{1FCE169B-3549-488B-8598-77C335BD6B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3A77AAF-581F-43F5-BF3C-27CB52E11F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C5D2A-74CF-42C8-A0CD-AC53F87316BA}" type="slidenum">
              <a:rPr lang="en-GB" smtClean="0"/>
              <a:t>‹#›</a:t>
            </a:fld>
            <a:endParaRPr lang="en-GB"/>
          </a:p>
        </p:txBody>
      </p:sp>
    </p:spTree>
    <p:extLst>
      <p:ext uri="{BB962C8B-B14F-4D97-AF65-F5344CB8AC3E}">
        <p14:creationId xmlns:p14="http://schemas.microsoft.com/office/powerpoint/2010/main" val="771638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ayfieldschoolpo2.sharepoint.com/:p:/g/PSHE-CPR/EbvRwRo1nj5Lm9cnBqrWdnEBaQHqu_L85ZOx-jVNC8Emig?e=dCPOOL" TargetMode="External"/><Relationship Id="rId2" Type="http://schemas.openxmlformats.org/officeDocument/2006/relationships/hyperlink" Target="https://mayfieldschoolpo2.sharepoint.com/:w:/g/PSHE-CPR/EQtYAPGrYHNGqqUldNPHvSABoVRIcX-bQSyeM-WC1o9ttw?e=JywKoC" TargetMode="External"/><Relationship Id="rId1" Type="http://schemas.openxmlformats.org/officeDocument/2006/relationships/slideLayout" Target="../slideLayouts/slideLayout1.xml"/><Relationship Id="rId6" Type="http://schemas.openxmlformats.org/officeDocument/2006/relationships/hyperlink" Target="https://mayfieldschoolpo2.sharepoint.com/:p:/g/PSHE-CPR/Ee4PF2MRKhpPrkw4dDS3G4ABd9BbbWKEnH-vdbheXsS7OA?e=tjvsli" TargetMode="External"/><Relationship Id="rId5" Type="http://schemas.openxmlformats.org/officeDocument/2006/relationships/hyperlink" Target="https://www.youtube.com/watch?v=4cpdb78pWl4" TargetMode="External"/><Relationship Id="rId4" Type="http://schemas.openxmlformats.org/officeDocument/2006/relationships/hyperlink" Target="https://www.youtube.com/watch?v=XQnOZCp-SV4"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kfCC3Sjz8Dk" TargetMode="External"/><Relationship Id="rId2" Type="http://schemas.openxmlformats.org/officeDocument/2006/relationships/hyperlink" Target="https://mayfieldschoolpo2.sharepoint.com/:u:/g/PSHE-CPR/EcyCf19URwdKtvTQERJUzusBuXpMYUXYrerRqJdC4sHLlQ?e=gnFLNO" TargetMode="External"/><Relationship Id="rId1" Type="http://schemas.openxmlformats.org/officeDocument/2006/relationships/slideLayout" Target="../slideLayouts/slideLayout1.xml"/><Relationship Id="rId4" Type="http://schemas.openxmlformats.org/officeDocument/2006/relationships/hyperlink" Target="mailto:colmer-rachael@Mayfield.Portsmouth.sch.uk"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2F5D373-63C1-4CF3-8FC7-9863A121AE28}"/>
              </a:ext>
            </a:extLst>
          </p:cNvPr>
          <p:cNvSpPr txBox="1"/>
          <p:nvPr/>
        </p:nvSpPr>
        <p:spPr>
          <a:xfrm>
            <a:off x="2239615" y="16041"/>
            <a:ext cx="7566992" cy="369332"/>
          </a:xfrm>
          <a:prstGeom prst="rect">
            <a:avLst/>
          </a:prstGeom>
          <a:noFill/>
        </p:spPr>
        <p:txBody>
          <a:bodyPr wrap="square" rtlCol="0">
            <a:spAutoFit/>
          </a:bodyPr>
          <a:lstStyle/>
          <a:p>
            <a:pPr algn="ctr"/>
            <a:r>
              <a:rPr lang="en-GB" dirty="0"/>
              <a:t>Year 7 PSHE – Autumn 2: Healthy Lifestyles</a:t>
            </a:r>
          </a:p>
        </p:txBody>
      </p:sp>
      <p:sp>
        <p:nvSpPr>
          <p:cNvPr id="5" name="Rectangle 4">
            <a:extLst>
              <a:ext uri="{FF2B5EF4-FFF2-40B4-BE49-F238E27FC236}">
                <a16:creationId xmlns:a16="http://schemas.microsoft.com/office/drawing/2014/main" id="{CA9A7FBE-D2CF-42C9-A073-E95F6552D9CF}"/>
              </a:ext>
            </a:extLst>
          </p:cNvPr>
          <p:cNvSpPr/>
          <p:nvPr/>
        </p:nvSpPr>
        <p:spPr>
          <a:xfrm>
            <a:off x="106017" y="385374"/>
            <a:ext cx="5645426" cy="636661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u="sng" dirty="0"/>
              <a:t>Lesson 1: Health Eating </a:t>
            </a:r>
          </a:p>
          <a:p>
            <a:r>
              <a:rPr lang="en-GB" sz="1400" u="sng" dirty="0"/>
              <a:t>Task 1: Healthy and Unhealthy Foods</a:t>
            </a:r>
          </a:p>
          <a:p>
            <a:pPr marL="342900" indent="-342900">
              <a:buAutoNum type="alphaLcPeriod"/>
            </a:pPr>
            <a:r>
              <a:rPr lang="en-GB" sz="1400" dirty="0"/>
              <a:t>List all of your favourite foods</a:t>
            </a:r>
          </a:p>
          <a:p>
            <a:pPr marL="342900" indent="-342900">
              <a:buAutoNum type="alphaLcPeriod"/>
            </a:pPr>
            <a:r>
              <a:rPr lang="en-GB" sz="1400" dirty="0"/>
              <a:t>Which of the foods you have listed are healthy, and which are unhealthy?</a:t>
            </a:r>
          </a:p>
          <a:p>
            <a:pPr marL="342900" indent="-342900">
              <a:buAutoNum type="alphaLcPeriod"/>
            </a:pPr>
            <a:r>
              <a:rPr lang="en-GB" sz="1400" dirty="0"/>
              <a:t>What do your choices suggest about how good your diet is? </a:t>
            </a:r>
          </a:p>
          <a:p>
            <a:pPr marL="342900" indent="-342900">
              <a:buAutoNum type="alphaLcPeriod"/>
            </a:pPr>
            <a:endParaRPr lang="en-GB" sz="1400" dirty="0"/>
          </a:p>
          <a:p>
            <a:r>
              <a:rPr lang="en-GB" sz="1400" u="sng" dirty="0"/>
              <a:t>Task 2: Balanced Diet </a:t>
            </a:r>
            <a:endParaRPr lang="en-GB" sz="1400" dirty="0"/>
          </a:p>
          <a:p>
            <a:pPr marL="285750" indent="-285750">
              <a:buFont typeface="Arial" panose="020B0604020202020204" pitchFamily="34" charset="0"/>
              <a:buChar char="•"/>
            </a:pPr>
            <a:r>
              <a:rPr lang="en-GB" sz="1400" dirty="0"/>
              <a:t>Look at the foods listed in the </a:t>
            </a:r>
            <a:r>
              <a:rPr lang="en-GB" sz="1400" dirty="0">
                <a:hlinkClick r:id="rId2"/>
              </a:rPr>
              <a:t>link here</a:t>
            </a:r>
            <a:r>
              <a:rPr lang="en-GB" sz="1400" dirty="0"/>
              <a:t>. Write them in order from the ones you think are the </a:t>
            </a:r>
            <a:r>
              <a:rPr lang="en-GB" sz="1400" b="1" dirty="0"/>
              <a:t>most healthy</a:t>
            </a:r>
            <a:r>
              <a:rPr lang="en-GB" sz="1400" dirty="0"/>
              <a:t> down to the ones that you think are the </a:t>
            </a:r>
            <a:r>
              <a:rPr lang="en-GB" sz="1400" b="1" dirty="0"/>
              <a:t>least healthy</a:t>
            </a:r>
            <a:r>
              <a:rPr lang="en-GB" sz="1400" dirty="0"/>
              <a:t>. Write a </a:t>
            </a:r>
            <a:r>
              <a:rPr lang="en-GB" sz="1400" b="1" dirty="0"/>
              <a:t>justification/explanation</a:t>
            </a:r>
            <a:r>
              <a:rPr lang="en-GB" sz="1400" dirty="0"/>
              <a:t> of the one that you have chosen as the healthiest. </a:t>
            </a:r>
          </a:p>
          <a:p>
            <a:pPr marL="285750" indent="-285750">
              <a:buFont typeface="Arial" panose="020B0604020202020204" pitchFamily="34" charset="0"/>
              <a:buChar char="•"/>
            </a:pPr>
            <a:r>
              <a:rPr lang="en-GB" sz="1400" dirty="0"/>
              <a:t>What makes a food healthy or unhealthy?</a:t>
            </a:r>
          </a:p>
          <a:p>
            <a:pPr marL="285750" indent="-285750">
              <a:buFont typeface="Arial" panose="020B0604020202020204" pitchFamily="34" charset="0"/>
              <a:buChar char="•"/>
            </a:pPr>
            <a:r>
              <a:rPr lang="en-GB" sz="1400" dirty="0"/>
              <a:t>Now colour code the foods and drinks that you have listed to show which food group they belong to. You will need to create a key. There are a reminder of the food groups on the third slide</a:t>
            </a:r>
          </a:p>
          <a:p>
            <a:pPr marL="285750" indent="-285750">
              <a:buFont typeface="Arial" panose="020B0604020202020204" pitchFamily="34" charset="0"/>
              <a:buChar char="•"/>
            </a:pPr>
            <a:r>
              <a:rPr lang="en-GB" sz="1400" dirty="0"/>
              <a:t>Look at the balanced plate on the third slide, and then plan your own balanced meals for breakfast, lunch and dinner</a:t>
            </a:r>
          </a:p>
          <a:p>
            <a:endParaRPr lang="en-GB" sz="1400" dirty="0"/>
          </a:p>
          <a:p>
            <a:r>
              <a:rPr lang="en-GB" sz="1400" u="sng" dirty="0"/>
              <a:t>Task 3: Hydration</a:t>
            </a:r>
          </a:p>
          <a:p>
            <a:r>
              <a:rPr lang="en-GB" sz="1400" dirty="0"/>
              <a:t>Whilst it is important to be aware of what we eat, it is also important to think about what we are drinking. Fizzy drinks are also unhealthy for us and it is important that we drink plenty of water to stay hydrated. </a:t>
            </a:r>
          </a:p>
          <a:p>
            <a:r>
              <a:rPr lang="en-GB" sz="1400" dirty="0"/>
              <a:t>Why is it important to stay hydrated? Make a mind map of your ideas.</a:t>
            </a:r>
          </a:p>
          <a:p>
            <a:r>
              <a:rPr lang="en-GB" sz="1400" dirty="0"/>
              <a:t>Use the </a:t>
            </a:r>
            <a:r>
              <a:rPr lang="en-GB" sz="1400" dirty="0">
                <a:hlinkClick r:id="rId3"/>
              </a:rPr>
              <a:t>feedback here </a:t>
            </a:r>
            <a:r>
              <a:rPr lang="en-GB" sz="1400" dirty="0"/>
              <a:t>to check your work</a:t>
            </a:r>
          </a:p>
          <a:p>
            <a:endParaRPr lang="en-GB" sz="1400" u="sng" dirty="0"/>
          </a:p>
          <a:p>
            <a:r>
              <a:rPr lang="en-GB" sz="1400" u="sng" dirty="0"/>
              <a:t>Task 5</a:t>
            </a:r>
            <a:r>
              <a:rPr lang="en-GB" sz="1400" u="sng" dirty="0">
                <a:solidFill>
                  <a:schemeClr val="tx1"/>
                </a:solidFill>
              </a:rPr>
              <a:t>: Extended writing</a:t>
            </a:r>
          </a:p>
          <a:p>
            <a:r>
              <a:rPr lang="pl-PL" altLang="en-US" sz="1400" dirty="0">
                <a:solidFill>
                  <a:schemeClr val="tx1"/>
                </a:solidFill>
              </a:rPr>
              <a:t>There are no healthy or unhealthy foods – only healthy and unhealthy diets.</a:t>
            </a:r>
            <a:r>
              <a:rPr lang="en-GB" altLang="en-US" sz="1400" dirty="0">
                <a:solidFill>
                  <a:schemeClr val="tx1"/>
                </a:solidFill>
              </a:rPr>
              <a:t> Do you agree? Answer the question using both viewpoints </a:t>
            </a:r>
          </a:p>
        </p:txBody>
      </p:sp>
      <p:sp>
        <p:nvSpPr>
          <p:cNvPr id="6" name="Rectangle 5">
            <a:extLst>
              <a:ext uri="{FF2B5EF4-FFF2-40B4-BE49-F238E27FC236}">
                <a16:creationId xmlns:a16="http://schemas.microsoft.com/office/drawing/2014/main" id="{F6E46C02-9943-4DC6-9CEF-299287347FC0}"/>
              </a:ext>
            </a:extLst>
          </p:cNvPr>
          <p:cNvSpPr/>
          <p:nvPr/>
        </p:nvSpPr>
        <p:spPr>
          <a:xfrm>
            <a:off x="6023111" y="336884"/>
            <a:ext cx="6062871" cy="64151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u="sng" dirty="0"/>
              <a:t>Lesson 2: Sugar Tax</a:t>
            </a:r>
          </a:p>
          <a:p>
            <a:endParaRPr lang="en-GB" sz="1400" u="sng" dirty="0"/>
          </a:p>
          <a:p>
            <a:r>
              <a:rPr lang="en-GB" sz="1400" u="sng" dirty="0"/>
              <a:t>Task 1: In the News</a:t>
            </a:r>
            <a:endParaRPr lang="en-GB" sz="1400" dirty="0"/>
          </a:p>
          <a:p>
            <a:r>
              <a:rPr lang="en-GB" sz="1400" dirty="0"/>
              <a:t>Watch the </a:t>
            </a:r>
            <a:r>
              <a:rPr lang="en-GB" sz="1400" dirty="0">
                <a:hlinkClick r:id="rId4"/>
              </a:rPr>
              <a:t>clip here </a:t>
            </a:r>
            <a:r>
              <a:rPr lang="en-GB" sz="1400" dirty="0"/>
              <a:t>and answer the following questions: </a:t>
            </a:r>
          </a:p>
          <a:p>
            <a:pPr marL="285750" indent="-285750">
              <a:buFont typeface="Arial" panose="020B0604020202020204" pitchFamily="34" charset="0"/>
              <a:buChar char="•"/>
            </a:pPr>
            <a:r>
              <a:rPr lang="en-GB" sz="1400" dirty="0">
                <a:solidFill>
                  <a:schemeClr val="tx1"/>
                </a:solidFill>
              </a:rPr>
              <a:t>Are children and adults </a:t>
            </a:r>
            <a:r>
              <a:rPr lang="en-GB" sz="1400" u="sng" dirty="0">
                <a:solidFill>
                  <a:schemeClr val="tx1"/>
                </a:solidFill>
              </a:rPr>
              <a:t>well-informed</a:t>
            </a:r>
            <a:r>
              <a:rPr lang="en-GB" sz="1400" dirty="0">
                <a:solidFill>
                  <a:schemeClr val="tx1"/>
                </a:solidFill>
              </a:rPr>
              <a:t> about the amount of sugar in food and drink? </a:t>
            </a:r>
          </a:p>
          <a:p>
            <a:pPr marL="285750" indent="-285750">
              <a:buFont typeface="Arial" panose="020B0604020202020204" pitchFamily="34" charset="0"/>
              <a:buChar char="•"/>
            </a:pPr>
            <a:r>
              <a:rPr lang="en-GB" sz="1400" dirty="0">
                <a:solidFill>
                  <a:schemeClr val="tx1"/>
                </a:solidFill>
              </a:rPr>
              <a:t>What are the problems of consuming too much sugar?</a:t>
            </a:r>
          </a:p>
          <a:p>
            <a:pPr marL="285750" indent="-285750">
              <a:buFont typeface="Arial" panose="020B0604020202020204" pitchFamily="34" charset="0"/>
              <a:buChar char="•"/>
            </a:pPr>
            <a:r>
              <a:rPr lang="en-GB" sz="1400" dirty="0">
                <a:solidFill>
                  <a:schemeClr val="tx1"/>
                </a:solidFill>
              </a:rPr>
              <a:t>Would a sugar tax help to </a:t>
            </a:r>
            <a:r>
              <a:rPr lang="en-GB" sz="1400" u="sng" dirty="0">
                <a:solidFill>
                  <a:schemeClr val="tx1"/>
                </a:solidFill>
              </a:rPr>
              <a:t>improve</a:t>
            </a:r>
            <a:r>
              <a:rPr lang="en-GB" sz="1400" dirty="0">
                <a:solidFill>
                  <a:schemeClr val="tx1"/>
                </a:solidFill>
              </a:rPr>
              <a:t> Britain’s health?</a:t>
            </a:r>
            <a:endParaRPr lang="en-GB" sz="1400" u="sng" dirty="0">
              <a:solidFill>
                <a:schemeClr val="tx1"/>
              </a:solidFill>
            </a:endParaRPr>
          </a:p>
          <a:p>
            <a:endParaRPr lang="en-GB" sz="1400" dirty="0"/>
          </a:p>
          <a:p>
            <a:r>
              <a:rPr lang="en-GB" sz="1400" u="sng" dirty="0"/>
              <a:t>Task 2: Arguments for and against </a:t>
            </a:r>
          </a:p>
          <a:p>
            <a:r>
              <a:rPr lang="en-GB" sz="1400" dirty="0"/>
              <a:t>In April 2018, a law was introduced in the UK, which means that an additional tax is charged on drinks that contain lots of sugar. This is known as the Soft Drinks Industry Levy, or the ‘sugar tax’. </a:t>
            </a:r>
          </a:p>
          <a:p>
            <a:r>
              <a:rPr lang="en-GB" sz="1400" dirty="0"/>
              <a:t>The</a:t>
            </a:r>
            <a:r>
              <a:rPr lang="en-US" sz="1400" dirty="0"/>
              <a:t> rates companies will need to pay are as follows: </a:t>
            </a:r>
          </a:p>
          <a:p>
            <a:r>
              <a:rPr lang="en-US" sz="1400" dirty="0"/>
              <a:t>24p per </a:t>
            </a:r>
            <a:r>
              <a:rPr lang="en-GB" sz="1400" dirty="0"/>
              <a:t>litre</a:t>
            </a:r>
            <a:r>
              <a:rPr lang="en-US" sz="1400" dirty="0"/>
              <a:t> of drink if it contains 8 grams of sugar per 100 </a:t>
            </a:r>
            <a:r>
              <a:rPr lang="en-GB" sz="1400" dirty="0"/>
              <a:t>millilitres</a:t>
            </a:r>
          </a:p>
          <a:p>
            <a:r>
              <a:rPr lang="en-US" sz="1400" dirty="0"/>
              <a:t>18p per </a:t>
            </a:r>
            <a:r>
              <a:rPr lang="en-GB" sz="1400" dirty="0"/>
              <a:t>litre</a:t>
            </a:r>
            <a:r>
              <a:rPr lang="en-US" sz="1400" dirty="0"/>
              <a:t> of drink if it contains between 5 – 8 grams of sugar per 100 </a:t>
            </a:r>
            <a:r>
              <a:rPr lang="en-GB" sz="1400" dirty="0"/>
              <a:t>millilitres. </a:t>
            </a:r>
            <a:r>
              <a:rPr lang="en-GB" sz="1400" dirty="0">
                <a:solidFill>
                  <a:schemeClr val="tx1"/>
                </a:solidFill>
              </a:rPr>
              <a:t>What arguments can you think of for and against the introduction of sugar tax?  </a:t>
            </a:r>
            <a:r>
              <a:rPr lang="en-GB" sz="1400" b="1" dirty="0">
                <a:solidFill>
                  <a:schemeClr val="tx1"/>
                </a:solidFill>
              </a:rPr>
              <a:t>Make a note of your ideas for arguments on each side</a:t>
            </a:r>
            <a:r>
              <a:rPr lang="en-GB" sz="1400" dirty="0">
                <a:solidFill>
                  <a:schemeClr val="tx1"/>
                </a:solidFill>
              </a:rPr>
              <a:t>.</a:t>
            </a:r>
          </a:p>
          <a:p>
            <a:endParaRPr lang="en-GB" sz="1400" dirty="0">
              <a:solidFill>
                <a:schemeClr val="tx1"/>
              </a:solidFill>
            </a:endParaRPr>
          </a:p>
          <a:p>
            <a:r>
              <a:rPr lang="en-GB" sz="1400" u="sng" dirty="0">
                <a:solidFill>
                  <a:schemeClr val="tx1"/>
                </a:solidFill>
              </a:rPr>
              <a:t>Task 3: Are unhealthy foods addictive?</a:t>
            </a:r>
            <a:endParaRPr lang="en-GB" sz="1400" dirty="0">
              <a:solidFill>
                <a:schemeClr val="tx1"/>
              </a:solidFill>
            </a:endParaRPr>
          </a:p>
          <a:p>
            <a:r>
              <a:rPr lang="en-GB" sz="1400" dirty="0">
                <a:solidFill>
                  <a:schemeClr val="tx1"/>
                </a:solidFill>
              </a:rPr>
              <a:t>Watch </a:t>
            </a:r>
            <a:r>
              <a:rPr lang="en-GB" sz="1400" dirty="0">
                <a:solidFill>
                  <a:schemeClr val="tx1"/>
                </a:solidFill>
                <a:hlinkClick r:id="rId5"/>
              </a:rPr>
              <a:t>this video </a:t>
            </a:r>
            <a:r>
              <a:rPr lang="en-GB" sz="1400" dirty="0">
                <a:solidFill>
                  <a:schemeClr val="tx1"/>
                </a:solidFill>
              </a:rPr>
              <a:t>and answer the following questions: </a:t>
            </a:r>
          </a:p>
          <a:p>
            <a:pPr marL="285750" indent="-285750">
              <a:buFont typeface="Arial" panose="020B0604020202020204" pitchFamily="34" charset="0"/>
              <a:buChar char="•"/>
            </a:pPr>
            <a:r>
              <a:rPr lang="en-GB" sz="1400" dirty="0"/>
              <a:t>Why does the video say that some unhealthy foods are addictive? </a:t>
            </a:r>
          </a:p>
          <a:p>
            <a:pPr marL="285750" indent="-285750">
              <a:buFont typeface="Arial" panose="020B0604020202020204" pitchFamily="34" charset="0"/>
              <a:buChar char="•"/>
            </a:pPr>
            <a:r>
              <a:rPr lang="en-GB" sz="1400" dirty="0"/>
              <a:t>Why does it suggest that certain foods might get banned? </a:t>
            </a:r>
          </a:p>
          <a:p>
            <a:pPr marL="285750" indent="-285750">
              <a:buFont typeface="Arial" panose="020B0604020202020204" pitchFamily="34" charset="0"/>
              <a:buChar char="•"/>
            </a:pPr>
            <a:r>
              <a:rPr lang="en-GB" sz="1400" dirty="0"/>
              <a:t>What foods are included?</a:t>
            </a:r>
          </a:p>
          <a:p>
            <a:pPr marL="285750" indent="-285750">
              <a:buFont typeface="Arial" panose="020B0604020202020204" pitchFamily="34" charset="0"/>
              <a:buChar char="•"/>
            </a:pPr>
            <a:r>
              <a:rPr lang="en-GB" sz="1400" dirty="0">
                <a:solidFill>
                  <a:schemeClr val="tx1"/>
                </a:solidFill>
              </a:rPr>
              <a:t>Other than banning sugary products or charging a tax on them, how else could the government discourage people from consuming too much sugar?</a:t>
            </a:r>
          </a:p>
          <a:p>
            <a:endParaRPr lang="en-GB" sz="1400" dirty="0">
              <a:solidFill>
                <a:schemeClr val="tx1"/>
              </a:solidFill>
            </a:endParaRPr>
          </a:p>
          <a:p>
            <a:r>
              <a:rPr lang="en-GB" sz="1400" u="sng" dirty="0">
                <a:solidFill>
                  <a:schemeClr val="tx1"/>
                </a:solidFill>
              </a:rPr>
              <a:t>Task 4: Impact of eating unhealthy foods </a:t>
            </a:r>
            <a:endParaRPr lang="en-GB" sz="1400" dirty="0">
              <a:solidFill>
                <a:schemeClr val="tx1"/>
              </a:solidFill>
            </a:endParaRPr>
          </a:p>
          <a:p>
            <a:r>
              <a:rPr lang="en-GB" sz="1400" dirty="0">
                <a:solidFill>
                  <a:schemeClr val="tx1"/>
                </a:solidFill>
              </a:rPr>
              <a:t>Make a mind map of the possible impact of eating unhealthy foods. When you are done, </a:t>
            </a:r>
            <a:r>
              <a:rPr lang="en-GB" sz="1400" dirty="0">
                <a:solidFill>
                  <a:schemeClr val="tx1"/>
                </a:solidFill>
                <a:hlinkClick r:id="rId6"/>
              </a:rPr>
              <a:t>check your answers here </a:t>
            </a:r>
            <a:endParaRPr lang="en-GB" sz="1400" dirty="0">
              <a:solidFill>
                <a:schemeClr val="tx1"/>
              </a:solidFill>
            </a:endParaRPr>
          </a:p>
        </p:txBody>
      </p:sp>
    </p:spTree>
    <p:extLst>
      <p:ext uri="{BB962C8B-B14F-4D97-AF65-F5344CB8AC3E}">
        <p14:creationId xmlns:p14="http://schemas.microsoft.com/office/powerpoint/2010/main" val="2539504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mic Sans MS" panose="030F0702030302020204" pitchFamily="66" charset="0"/>
              </a:rPr>
              <a:t>Health</a:t>
            </a:r>
          </a:p>
        </p:txBody>
      </p:sp>
      <p:sp>
        <p:nvSpPr>
          <p:cNvPr id="3" name="Content Placeholder 2"/>
          <p:cNvSpPr>
            <a:spLocks noGrp="1"/>
          </p:cNvSpPr>
          <p:nvPr>
            <p:ph idx="1"/>
          </p:nvPr>
        </p:nvSpPr>
        <p:spPr>
          <a:ln>
            <a:solidFill>
              <a:srgbClr val="3366FF"/>
            </a:solidFill>
          </a:ln>
        </p:spPr>
        <p:txBody>
          <a:bodyPr>
            <a:normAutofit fontScale="92500" lnSpcReduction="20000"/>
          </a:bodyPr>
          <a:lstStyle/>
          <a:p>
            <a:r>
              <a:rPr lang="en-US" dirty="0">
                <a:latin typeface="Comic Sans MS" panose="030F0702030302020204" pitchFamily="66" charset="0"/>
              </a:rPr>
              <a:t>Over time, lack of sleep and sleep disorders can contribute to the symptoms of depression.</a:t>
            </a:r>
          </a:p>
          <a:p>
            <a:endParaRPr lang="en-US" dirty="0">
              <a:latin typeface="Comic Sans MS" panose="030F0702030302020204" pitchFamily="66" charset="0"/>
            </a:endParaRPr>
          </a:p>
          <a:p>
            <a:r>
              <a:rPr lang="en-US" dirty="0">
                <a:latin typeface="Comic Sans MS" panose="030F0702030302020204" pitchFamily="66" charset="0"/>
              </a:rPr>
              <a:t>Lack of sleep can age your skin. </a:t>
            </a:r>
            <a:r>
              <a:rPr lang="en-US">
                <a:latin typeface="Comic Sans MS" panose="030F0702030302020204" pitchFamily="66" charset="0"/>
              </a:rPr>
              <a:t>When </a:t>
            </a:r>
            <a:r>
              <a:rPr lang="en-US" dirty="0">
                <a:latin typeface="Comic Sans MS" panose="030F0702030302020204" pitchFamily="66" charset="0"/>
              </a:rPr>
              <a:t>you don’t get enough sleep, your body releases more of the stress hormone cortisol. In excess amounts, cortisol can break down skin collagen, the protein that keeps skin smooth and elastic.</a:t>
            </a:r>
          </a:p>
          <a:p>
            <a:endParaRPr lang="en-US" dirty="0">
              <a:latin typeface="Comic Sans MS" panose="030F0702030302020204" pitchFamily="66" charset="0"/>
            </a:endParaRPr>
          </a:p>
          <a:p>
            <a:r>
              <a:rPr lang="en-US" dirty="0">
                <a:latin typeface="Comic Sans MS" panose="030F0702030302020204" pitchFamily="66" charset="0"/>
              </a:rPr>
              <a:t>Losing Sleep Can Make You Gain Weight when it comes to body weight, it may be that if you snooze, you lose. Lack of sleep seems to be related to an increase in hunger and appetite and possibly obesity.</a:t>
            </a:r>
          </a:p>
          <a:p>
            <a:endParaRPr lang="en-US" u="sng" dirty="0">
              <a:solidFill>
                <a:srgbClr val="3366FF"/>
              </a:solidFill>
              <a:latin typeface="Comic Sans MS" panose="030F0702030302020204" pitchFamily="66" charset="0"/>
            </a:endParaRPr>
          </a:p>
        </p:txBody>
      </p:sp>
      <p:pic>
        <p:nvPicPr>
          <p:cNvPr id="4" name="Picture 3"/>
          <p:cNvPicPr>
            <a:picLocks noChangeAspect="1"/>
          </p:cNvPicPr>
          <p:nvPr/>
        </p:nvPicPr>
        <p:blipFill>
          <a:blip r:embed="rId2"/>
          <a:stretch>
            <a:fillRect/>
          </a:stretch>
        </p:blipFill>
        <p:spPr>
          <a:xfrm>
            <a:off x="1981200" y="274638"/>
            <a:ext cx="1270001" cy="1099531"/>
          </a:xfrm>
          <a:prstGeom prst="rect">
            <a:avLst/>
          </a:prstGeom>
        </p:spPr>
      </p:pic>
      <p:pic>
        <p:nvPicPr>
          <p:cNvPr id="6" name="Picture 5"/>
          <p:cNvPicPr>
            <a:picLocks noChangeAspect="1"/>
          </p:cNvPicPr>
          <p:nvPr/>
        </p:nvPicPr>
        <p:blipFill>
          <a:blip r:embed="rId3"/>
          <a:stretch>
            <a:fillRect/>
          </a:stretch>
        </p:blipFill>
        <p:spPr>
          <a:xfrm>
            <a:off x="9004300" y="274638"/>
            <a:ext cx="1206500" cy="1233920"/>
          </a:xfrm>
          <a:prstGeom prst="rect">
            <a:avLst/>
          </a:prstGeom>
        </p:spPr>
      </p:pic>
    </p:spTree>
    <p:extLst>
      <p:ext uri="{BB962C8B-B14F-4D97-AF65-F5344CB8AC3E}">
        <p14:creationId xmlns:p14="http://schemas.microsoft.com/office/powerpoint/2010/main" val="1312771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135560" y="1845320"/>
            <a:ext cx="3721700" cy="3570208"/>
          </a:xfrm>
          <a:prstGeom prst="rect">
            <a:avLst/>
          </a:prstGeom>
          <a:solidFill>
            <a:schemeClr val="bg1"/>
          </a:solidFill>
          <a:ln w="38100">
            <a:solidFill>
              <a:srgbClr val="002060"/>
            </a:solidFill>
          </a:ln>
        </p:spPr>
        <p:txBody>
          <a:bodyPr wrap="square">
            <a:spAutoFit/>
          </a:bodyPr>
          <a:lstStyle/>
          <a:p>
            <a:pPr algn="ctr"/>
            <a:r>
              <a:rPr lang="en-GB" sz="2800" b="1" u="sng" dirty="0">
                <a:ln>
                  <a:solidFill>
                    <a:schemeClr val="tx1"/>
                  </a:solidFill>
                </a:ln>
                <a:solidFill>
                  <a:schemeClr val="accent1"/>
                </a:solidFill>
                <a:latin typeface="Comic Sans MS" panose="030F0702030302020204" pitchFamily="66" charset="0"/>
              </a:rPr>
              <a:t>Moderate activity</a:t>
            </a:r>
          </a:p>
          <a:p>
            <a:pPr marL="342900" indent="-342900">
              <a:buFont typeface="Wingdings" panose="05000000000000000000" pitchFamily="2" charset="2"/>
              <a:buChar char="ü"/>
            </a:pPr>
            <a:r>
              <a:rPr lang="en-GB" sz="2200" dirty="0">
                <a:latin typeface="Comic Sans MS" panose="030F0702030302020204" pitchFamily="66" charset="0"/>
              </a:rPr>
              <a:t>Walking to school </a:t>
            </a:r>
          </a:p>
          <a:p>
            <a:pPr marL="342900" indent="-342900">
              <a:buFont typeface="Wingdings" panose="05000000000000000000" pitchFamily="2" charset="2"/>
              <a:buChar char="ü"/>
            </a:pPr>
            <a:r>
              <a:rPr lang="en-GB" sz="2200" dirty="0">
                <a:latin typeface="Comic Sans MS" panose="030F0702030302020204" pitchFamily="66" charset="0"/>
              </a:rPr>
              <a:t>Playing in the playground </a:t>
            </a:r>
          </a:p>
          <a:p>
            <a:pPr marL="342900" indent="-342900">
              <a:buFont typeface="Wingdings" panose="05000000000000000000" pitchFamily="2" charset="2"/>
              <a:buChar char="ü"/>
            </a:pPr>
            <a:r>
              <a:rPr lang="en-GB" sz="2200" dirty="0">
                <a:latin typeface="Comic Sans MS" panose="030F0702030302020204" pitchFamily="66" charset="0"/>
              </a:rPr>
              <a:t>Riding a scooter </a:t>
            </a:r>
          </a:p>
          <a:p>
            <a:pPr marL="342900" indent="-342900">
              <a:buFont typeface="Wingdings" panose="05000000000000000000" pitchFamily="2" charset="2"/>
              <a:buChar char="ü"/>
            </a:pPr>
            <a:r>
              <a:rPr lang="en-GB" sz="2200" dirty="0">
                <a:latin typeface="Comic Sans MS" panose="030F0702030302020204" pitchFamily="66" charset="0"/>
              </a:rPr>
              <a:t>Skateboarding </a:t>
            </a:r>
          </a:p>
          <a:p>
            <a:pPr marL="342900" indent="-342900">
              <a:buFont typeface="Wingdings" panose="05000000000000000000" pitchFamily="2" charset="2"/>
              <a:buChar char="ü"/>
            </a:pPr>
            <a:r>
              <a:rPr lang="en-GB" sz="2200" dirty="0">
                <a:latin typeface="Comic Sans MS" panose="030F0702030302020204" pitchFamily="66" charset="0"/>
              </a:rPr>
              <a:t>Rollerblading </a:t>
            </a:r>
          </a:p>
          <a:p>
            <a:pPr marL="342900" indent="-342900">
              <a:buFont typeface="Wingdings" panose="05000000000000000000" pitchFamily="2" charset="2"/>
              <a:buChar char="ü"/>
            </a:pPr>
            <a:r>
              <a:rPr lang="en-GB" sz="2200" dirty="0">
                <a:latin typeface="Comic Sans MS" panose="030F0702030302020204" pitchFamily="66" charset="0"/>
              </a:rPr>
              <a:t>Walking the dog </a:t>
            </a:r>
          </a:p>
          <a:p>
            <a:pPr marL="342900" indent="-342900">
              <a:buFont typeface="Wingdings" panose="05000000000000000000" pitchFamily="2" charset="2"/>
              <a:buChar char="ü"/>
            </a:pPr>
            <a:r>
              <a:rPr lang="en-GB" sz="2200" dirty="0">
                <a:latin typeface="Comic Sans MS" panose="030F0702030302020204" pitchFamily="66" charset="0"/>
              </a:rPr>
              <a:t>Cycling on level ground or ground with few hills </a:t>
            </a:r>
          </a:p>
        </p:txBody>
      </p:sp>
      <p:sp>
        <p:nvSpPr>
          <p:cNvPr id="10" name="Rectangle 9"/>
          <p:cNvSpPr/>
          <p:nvPr/>
        </p:nvSpPr>
        <p:spPr>
          <a:xfrm>
            <a:off x="6240016" y="1841061"/>
            <a:ext cx="3855216" cy="3908762"/>
          </a:xfrm>
          <a:prstGeom prst="rect">
            <a:avLst/>
          </a:prstGeom>
          <a:solidFill>
            <a:schemeClr val="bg1"/>
          </a:solidFill>
          <a:ln w="38100">
            <a:solidFill>
              <a:srgbClr val="002060"/>
            </a:solidFill>
          </a:ln>
        </p:spPr>
        <p:txBody>
          <a:bodyPr wrap="square">
            <a:spAutoFit/>
          </a:bodyPr>
          <a:lstStyle/>
          <a:p>
            <a:pPr algn="ctr"/>
            <a:r>
              <a:rPr lang="en-GB" sz="2800" b="1" u="sng" dirty="0">
                <a:ln>
                  <a:solidFill>
                    <a:schemeClr val="tx1"/>
                  </a:solidFill>
                </a:ln>
                <a:solidFill>
                  <a:schemeClr val="accent1"/>
                </a:solidFill>
                <a:latin typeface="Comic Sans MS" panose="030F0702030302020204" pitchFamily="66" charset="0"/>
              </a:rPr>
              <a:t>Vigorous activity</a:t>
            </a:r>
          </a:p>
          <a:p>
            <a:pPr marL="342900" indent="-342900">
              <a:buFont typeface="Wingdings" panose="05000000000000000000" pitchFamily="2" charset="2"/>
              <a:buChar char="ü"/>
            </a:pPr>
            <a:r>
              <a:rPr lang="en-GB" sz="2200" dirty="0">
                <a:latin typeface="Comic Sans MS" panose="030F0702030302020204" pitchFamily="66" charset="0"/>
              </a:rPr>
              <a:t>Energetic dancing </a:t>
            </a:r>
          </a:p>
          <a:p>
            <a:pPr marL="342900" indent="-342900">
              <a:buFont typeface="Wingdings" panose="05000000000000000000" pitchFamily="2" charset="2"/>
              <a:buChar char="ü"/>
            </a:pPr>
            <a:r>
              <a:rPr lang="en-GB" sz="2200" dirty="0">
                <a:latin typeface="Comic Sans MS" panose="030F0702030302020204" pitchFamily="66" charset="0"/>
              </a:rPr>
              <a:t>Swimming </a:t>
            </a:r>
          </a:p>
          <a:p>
            <a:pPr marL="342900" indent="-342900">
              <a:buFont typeface="Wingdings" panose="05000000000000000000" pitchFamily="2" charset="2"/>
              <a:buChar char="ü"/>
            </a:pPr>
            <a:r>
              <a:rPr lang="en-GB" sz="2200" dirty="0">
                <a:latin typeface="Comic Sans MS" panose="030F0702030302020204" pitchFamily="66" charset="0"/>
              </a:rPr>
              <a:t>Running </a:t>
            </a:r>
          </a:p>
          <a:p>
            <a:pPr marL="342900" indent="-342900">
              <a:buFont typeface="Wingdings" panose="05000000000000000000" pitchFamily="2" charset="2"/>
              <a:buChar char="ü"/>
            </a:pPr>
            <a:r>
              <a:rPr lang="en-GB" sz="2200" dirty="0">
                <a:latin typeface="Comic Sans MS" panose="030F0702030302020204" pitchFamily="66" charset="0"/>
              </a:rPr>
              <a:t>Football </a:t>
            </a:r>
          </a:p>
          <a:p>
            <a:pPr marL="342900" indent="-342900">
              <a:buFont typeface="Wingdings" panose="05000000000000000000" pitchFamily="2" charset="2"/>
              <a:buChar char="ü"/>
            </a:pPr>
            <a:r>
              <a:rPr lang="en-GB" sz="2200" dirty="0">
                <a:latin typeface="Comic Sans MS" panose="030F0702030302020204" pitchFamily="66" charset="0"/>
              </a:rPr>
              <a:t>Gymnastics </a:t>
            </a:r>
          </a:p>
          <a:p>
            <a:pPr marL="342900" indent="-342900">
              <a:buFont typeface="Wingdings" panose="05000000000000000000" pitchFamily="2" charset="2"/>
              <a:buChar char="ü"/>
            </a:pPr>
            <a:r>
              <a:rPr lang="en-GB" sz="2200" dirty="0">
                <a:latin typeface="Comic Sans MS" panose="030F0702030302020204" pitchFamily="66" charset="0"/>
              </a:rPr>
              <a:t>Rugby </a:t>
            </a:r>
          </a:p>
          <a:p>
            <a:pPr marL="342900" indent="-342900">
              <a:buFont typeface="Wingdings" panose="05000000000000000000" pitchFamily="2" charset="2"/>
              <a:buChar char="ü"/>
            </a:pPr>
            <a:r>
              <a:rPr lang="en-GB" sz="2200" dirty="0">
                <a:latin typeface="Comic Sans MS" panose="030F0702030302020204" pitchFamily="66" charset="0"/>
              </a:rPr>
              <a:t>Martial arts, such as karate </a:t>
            </a:r>
          </a:p>
          <a:p>
            <a:pPr marL="342900" indent="-342900">
              <a:buFont typeface="Wingdings" panose="05000000000000000000" pitchFamily="2" charset="2"/>
              <a:buChar char="ü"/>
            </a:pPr>
            <a:r>
              <a:rPr lang="en-GB" sz="2200" dirty="0">
                <a:latin typeface="Comic Sans MS" panose="030F0702030302020204" pitchFamily="66" charset="0"/>
              </a:rPr>
              <a:t>Cycling fast or on hilly terrain </a:t>
            </a:r>
          </a:p>
        </p:txBody>
      </p:sp>
      <p:pic>
        <p:nvPicPr>
          <p:cNvPr id="11" name="Picture 2">
            <a:extLst>
              <a:ext uri="{FF2B5EF4-FFF2-40B4-BE49-F238E27FC236}">
                <a16:creationId xmlns:a16="http://schemas.microsoft.com/office/drawing/2014/main" id="{28D411BD-F6B7-46AE-8FE0-116834DF1EA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l="19485" t="19122" r="17905" b="14938"/>
          <a:stretch>
            <a:fillRect/>
          </a:stretch>
        </p:blipFill>
        <p:spPr bwMode="auto">
          <a:xfrm>
            <a:off x="1524000" y="1"/>
            <a:ext cx="2078038" cy="123031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2" name="TextBox 11">
            <a:extLst>
              <a:ext uri="{FF2B5EF4-FFF2-40B4-BE49-F238E27FC236}">
                <a16:creationId xmlns:a16="http://schemas.microsoft.com/office/drawing/2014/main" id="{3320F4C2-DFE8-4BA7-86AB-524C99AC7F6C}"/>
              </a:ext>
            </a:extLst>
          </p:cNvPr>
          <p:cNvSpPr txBox="1"/>
          <p:nvPr/>
        </p:nvSpPr>
        <p:spPr>
          <a:xfrm>
            <a:off x="3597424" y="199658"/>
            <a:ext cx="7020272" cy="830997"/>
          </a:xfrm>
          <a:prstGeom prst="rect">
            <a:avLst/>
          </a:prstGeom>
          <a:noFill/>
        </p:spPr>
        <p:txBody>
          <a:bodyPr wrap="square" rtlCol="0">
            <a:spAutoFit/>
          </a:bodyPr>
          <a:lstStyle/>
          <a:p>
            <a:r>
              <a:rPr lang="en-GB" sz="2400" dirty="0">
                <a:solidFill>
                  <a:srgbClr val="FF0000"/>
                </a:solidFill>
                <a:latin typeface="Comic Sans MS" panose="030F0702030302020204" pitchFamily="66" charset="0"/>
              </a:rPr>
              <a:t>Be a responsible learner and use this feedback to check your answers. </a:t>
            </a:r>
          </a:p>
        </p:txBody>
      </p:sp>
    </p:spTree>
    <p:extLst>
      <p:ext uri="{BB962C8B-B14F-4D97-AF65-F5344CB8AC3E}">
        <p14:creationId xmlns:p14="http://schemas.microsoft.com/office/powerpoint/2010/main" val="125080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9"/>
                                        </p:tgtEl>
                                        <p:attrNameLst>
                                          <p:attrName>ppt_x</p:attrName>
                                        </p:attrNameLst>
                                      </p:cBhvr>
                                      <p:tavLst>
                                        <p:tav tm="0">
                                          <p:val>
                                            <p:strVal val="ppt_x"/>
                                          </p:val>
                                        </p:tav>
                                        <p:tav tm="100000">
                                          <p:val>
                                            <p:strVal val="ppt_x"/>
                                          </p:val>
                                        </p:tav>
                                      </p:tavLst>
                                    </p:anim>
                                    <p:anim calcmode="lin" valueType="num">
                                      <p:cBhvr additive="base">
                                        <p:cTn id="7" dur="500"/>
                                        <p:tgtEl>
                                          <p:spTgt spid="9"/>
                                        </p:tgtEl>
                                        <p:attrNameLst>
                                          <p:attrName>ppt_y</p:attrName>
                                        </p:attrNameLst>
                                      </p:cBhvr>
                                      <p:tavLst>
                                        <p:tav tm="0">
                                          <p:val>
                                            <p:strVal val="ppt_y"/>
                                          </p:val>
                                        </p:tav>
                                        <p:tav tm="100000">
                                          <p:val>
                                            <p:strVal val="1+ppt_h/2"/>
                                          </p:val>
                                        </p:tav>
                                      </p:tavLst>
                                    </p:anim>
                                    <p:set>
                                      <p:cBhvr>
                                        <p:cTn id="8" dur="1" fill="hold">
                                          <p:stCondLst>
                                            <p:cond delay="499"/>
                                          </p:stCondLst>
                                        </p:cTn>
                                        <p:tgtEl>
                                          <p:spTgt spid="9"/>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10"/>
                                        </p:tgtEl>
                                        <p:attrNameLst>
                                          <p:attrName>ppt_x</p:attrName>
                                        </p:attrNameLst>
                                      </p:cBhvr>
                                      <p:tavLst>
                                        <p:tav tm="0">
                                          <p:val>
                                            <p:strVal val="ppt_x"/>
                                          </p:val>
                                        </p:tav>
                                        <p:tav tm="100000">
                                          <p:val>
                                            <p:strVal val="ppt_x"/>
                                          </p:val>
                                        </p:tav>
                                      </p:tavLst>
                                    </p:anim>
                                    <p:anim calcmode="lin" valueType="num">
                                      <p:cBhvr additive="base">
                                        <p:cTn id="11" dur="500"/>
                                        <p:tgtEl>
                                          <p:spTgt spid="10"/>
                                        </p:tgtEl>
                                        <p:attrNameLst>
                                          <p:attrName>ppt_y</p:attrName>
                                        </p:attrNameLst>
                                      </p:cBhvr>
                                      <p:tavLst>
                                        <p:tav tm="0">
                                          <p:val>
                                            <p:strVal val="ppt_y"/>
                                          </p:val>
                                        </p:tav>
                                        <p:tav tm="100000">
                                          <p:val>
                                            <p:strVal val="1+ppt_h/2"/>
                                          </p:val>
                                        </p:tav>
                                      </p:tavLst>
                                    </p:anim>
                                    <p:set>
                                      <p:cBhvr>
                                        <p:cTn id="12"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2F5D373-63C1-4CF3-8FC7-9863A121AE28}"/>
              </a:ext>
            </a:extLst>
          </p:cNvPr>
          <p:cNvSpPr txBox="1"/>
          <p:nvPr/>
        </p:nvSpPr>
        <p:spPr>
          <a:xfrm>
            <a:off x="2239617" y="106017"/>
            <a:ext cx="7566992" cy="369332"/>
          </a:xfrm>
          <a:prstGeom prst="rect">
            <a:avLst/>
          </a:prstGeom>
          <a:noFill/>
        </p:spPr>
        <p:txBody>
          <a:bodyPr wrap="square" rtlCol="0">
            <a:spAutoFit/>
          </a:bodyPr>
          <a:lstStyle/>
          <a:p>
            <a:pPr algn="ctr"/>
            <a:r>
              <a:rPr lang="en-GB" dirty="0"/>
              <a:t>Year 7 PSHE – Autumn 2: Healthy Lifestyles</a:t>
            </a:r>
          </a:p>
        </p:txBody>
      </p:sp>
      <p:sp>
        <p:nvSpPr>
          <p:cNvPr id="5" name="Rectangle 4">
            <a:extLst>
              <a:ext uri="{FF2B5EF4-FFF2-40B4-BE49-F238E27FC236}">
                <a16:creationId xmlns:a16="http://schemas.microsoft.com/office/drawing/2014/main" id="{CA9A7FBE-D2CF-42C9-A073-E95F6552D9CF}"/>
              </a:ext>
            </a:extLst>
          </p:cNvPr>
          <p:cNvSpPr/>
          <p:nvPr/>
        </p:nvSpPr>
        <p:spPr>
          <a:xfrm>
            <a:off x="106017" y="475348"/>
            <a:ext cx="5645426" cy="627663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u="sng" dirty="0"/>
              <a:t>Lesson 3: Sleep</a:t>
            </a:r>
          </a:p>
          <a:p>
            <a:pPr algn="ctr"/>
            <a:endParaRPr lang="en-GB" sz="1400" u="sng" dirty="0"/>
          </a:p>
          <a:p>
            <a:r>
              <a:rPr lang="en-GB" sz="1400" u="sng" dirty="0"/>
              <a:t>Task 1: </a:t>
            </a:r>
            <a:r>
              <a:rPr lang="en-GB" sz="1400" u="sng" dirty="0">
                <a:solidFill>
                  <a:schemeClr val="tx1"/>
                </a:solidFill>
              </a:rPr>
              <a:t>Background information</a:t>
            </a:r>
            <a:endParaRPr lang="en-GB" sz="1400" dirty="0">
              <a:solidFill>
                <a:schemeClr val="tx1"/>
              </a:solidFill>
            </a:endParaRPr>
          </a:p>
          <a:p>
            <a:r>
              <a:rPr lang="en-GB" sz="1400" dirty="0">
                <a:solidFill>
                  <a:schemeClr val="tx1"/>
                </a:solidFill>
              </a:rPr>
              <a:t>Read the information on slide 4, about why we need sleep and how to get a good night’s sleep</a:t>
            </a:r>
          </a:p>
          <a:p>
            <a:endParaRPr lang="en-GB" sz="1400" dirty="0"/>
          </a:p>
          <a:p>
            <a:r>
              <a:rPr lang="en-GB" sz="1400" u="sng" dirty="0"/>
              <a:t>Task 2: Information gathering </a:t>
            </a:r>
          </a:p>
          <a:p>
            <a:r>
              <a:rPr lang="en-GB" sz="1400" dirty="0"/>
              <a:t>Read the information on slides 5-10 and complete the </a:t>
            </a:r>
            <a:r>
              <a:rPr lang="en-GB" sz="1400" dirty="0">
                <a:hlinkClick r:id="rId2"/>
              </a:rPr>
              <a:t>worksheet here</a:t>
            </a:r>
            <a:r>
              <a:rPr lang="en-GB" sz="1400" dirty="0"/>
              <a:t>. You will need to save the sheet into your own area first. Aim for at least </a:t>
            </a:r>
            <a:r>
              <a:rPr lang="en-GB" sz="1400" u="sng" dirty="0"/>
              <a:t>three </a:t>
            </a:r>
            <a:r>
              <a:rPr lang="en-GB" sz="1400" dirty="0"/>
              <a:t>facts for each. </a:t>
            </a:r>
          </a:p>
          <a:p>
            <a:endParaRPr lang="en-GB" sz="1400" dirty="0"/>
          </a:p>
          <a:p>
            <a:r>
              <a:rPr lang="en-GB" sz="1400" u="sng" dirty="0"/>
              <a:t>Task 3: Extended writing </a:t>
            </a:r>
          </a:p>
          <a:p>
            <a:r>
              <a:rPr lang="en-GB" sz="1400" dirty="0"/>
              <a:t>Use the sentence starters below to answer the question: </a:t>
            </a:r>
            <a:r>
              <a:rPr lang="en-GB" sz="1400" i="1" dirty="0"/>
              <a:t>“Do you think the amount of sleep you are getting is healthy?” </a:t>
            </a:r>
            <a:r>
              <a:rPr lang="en-GB" sz="1400" dirty="0"/>
              <a:t>Evaluate your opinion and explain whether you agree/disagree. You must give a reason to support your answer. You should add lots of detail. </a:t>
            </a:r>
          </a:p>
          <a:p>
            <a:endParaRPr lang="en-GB" sz="1400" dirty="0"/>
          </a:p>
          <a:p>
            <a:r>
              <a:rPr lang="en-GB" altLang="en-US" sz="1400" dirty="0">
                <a:solidFill>
                  <a:srgbClr val="00B050"/>
                </a:solidFill>
              </a:rPr>
              <a:t>Towards: On average, people need ____ hours of sleep a night. Some ways to make sure you get a good night’s sleep are………</a:t>
            </a:r>
          </a:p>
          <a:p>
            <a:endParaRPr lang="en-GB" sz="1400" b="1" dirty="0"/>
          </a:p>
          <a:p>
            <a:r>
              <a:rPr lang="en-GB" altLang="en-US" sz="1400" dirty="0">
                <a:solidFill>
                  <a:srgbClr val="0070C0"/>
                </a:solidFill>
              </a:rPr>
              <a:t>Met: The reason that it is important to get a good amount of sleep is…… A lack of sleep can have some negative affects on the body. Some of these include……… </a:t>
            </a:r>
            <a:r>
              <a:rPr lang="en-GB" altLang="en-US" sz="1400" i="1" dirty="0">
                <a:solidFill>
                  <a:srgbClr val="0070C0"/>
                </a:solidFill>
              </a:rPr>
              <a:t>(remember to use facts and statistics to support your answer!)</a:t>
            </a:r>
          </a:p>
          <a:p>
            <a:endParaRPr lang="en-GB" sz="1400" b="1" i="1" dirty="0"/>
          </a:p>
          <a:p>
            <a:r>
              <a:rPr lang="en-GB" altLang="en-US" sz="1400" dirty="0">
                <a:solidFill>
                  <a:srgbClr val="7030A0"/>
                </a:solidFill>
              </a:rPr>
              <a:t>Depth: On average, I get ____ hours of sleep a night. I think that this is/is not healthy. The reason that I think this is… </a:t>
            </a:r>
            <a:endParaRPr lang="en-GB" sz="1400" b="1" i="1" dirty="0"/>
          </a:p>
          <a:p>
            <a:endParaRPr lang="en-GB" sz="1400" dirty="0"/>
          </a:p>
        </p:txBody>
      </p:sp>
      <p:sp>
        <p:nvSpPr>
          <p:cNvPr id="6" name="Rectangle 5">
            <a:extLst>
              <a:ext uri="{FF2B5EF4-FFF2-40B4-BE49-F238E27FC236}">
                <a16:creationId xmlns:a16="http://schemas.microsoft.com/office/drawing/2014/main" id="{F6E46C02-9943-4DC6-9CEF-299287347FC0}"/>
              </a:ext>
            </a:extLst>
          </p:cNvPr>
          <p:cNvSpPr/>
          <p:nvPr/>
        </p:nvSpPr>
        <p:spPr>
          <a:xfrm>
            <a:off x="6023111" y="467859"/>
            <a:ext cx="6062871" cy="54677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u="sng" dirty="0">
                <a:solidFill>
                  <a:schemeClr val="tx1"/>
                </a:solidFill>
              </a:rPr>
              <a:t>Lesson 4: Exercise </a:t>
            </a:r>
          </a:p>
          <a:p>
            <a:endParaRPr lang="en-GB" sz="1400" u="sng" dirty="0">
              <a:solidFill>
                <a:schemeClr val="tx1"/>
              </a:solidFill>
            </a:endParaRPr>
          </a:p>
          <a:p>
            <a:r>
              <a:rPr lang="en-GB" sz="1400" u="sng" dirty="0">
                <a:solidFill>
                  <a:schemeClr val="tx1"/>
                </a:solidFill>
              </a:rPr>
              <a:t>Task 1: Types of Exercise </a:t>
            </a:r>
            <a:endParaRPr lang="en-GB" sz="1400" dirty="0">
              <a:solidFill>
                <a:schemeClr val="tx1"/>
              </a:solidFill>
            </a:endParaRPr>
          </a:p>
          <a:p>
            <a:pPr marL="285750" indent="-285750">
              <a:buFont typeface="Arial" panose="020B0604020202020204" pitchFamily="34" charset="0"/>
              <a:buChar char="•"/>
            </a:pPr>
            <a:r>
              <a:rPr lang="en-GB" sz="1400" dirty="0">
                <a:solidFill>
                  <a:schemeClr val="tx1"/>
                </a:solidFill>
              </a:rPr>
              <a:t>Mind map as many types of exercise as you can think of </a:t>
            </a:r>
          </a:p>
          <a:p>
            <a:pPr marL="285750" indent="-285750">
              <a:buFont typeface="Arial" panose="020B0604020202020204" pitchFamily="34" charset="0"/>
              <a:buChar char="•"/>
            </a:pPr>
            <a:r>
              <a:rPr lang="en-GB" sz="1400" dirty="0">
                <a:solidFill>
                  <a:schemeClr val="tx1"/>
                </a:solidFill>
              </a:rPr>
              <a:t>Identify whether these are ‘moderate’ or ‘vigorous’ forms of exercise.</a:t>
            </a:r>
          </a:p>
          <a:p>
            <a:pPr marL="285750" indent="-285750">
              <a:buFont typeface="Arial" panose="020B0604020202020204" pitchFamily="34" charset="0"/>
              <a:buChar char="•"/>
            </a:pPr>
            <a:r>
              <a:rPr lang="en-GB" sz="1400" dirty="0">
                <a:solidFill>
                  <a:schemeClr val="tx1"/>
                </a:solidFill>
              </a:rPr>
              <a:t>Use the feedback on slide 11 to check your ideas </a:t>
            </a:r>
          </a:p>
          <a:p>
            <a:endParaRPr lang="en-GB" sz="1400" dirty="0">
              <a:solidFill>
                <a:schemeClr val="tx1"/>
              </a:solidFill>
            </a:endParaRPr>
          </a:p>
          <a:p>
            <a:r>
              <a:rPr lang="en-GB" sz="1400" u="sng" dirty="0">
                <a:solidFill>
                  <a:schemeClr val="tx1"/>
                </a:solidFill>
              </a:rPr>
              <a:t>Task 2:  Exercise guidelines </a:t>
            </a:r>
            <a:endParaRPr lang="en-GB" sz="1400" dirty="0">
              <a:solidFill>
                <a:schemeClr val="tx1"/>
              </a:solidFill>
            </a:endParaRPr>
          </a:p>
          <a:p>
            <a:pPr marL="285750" indent="-285750">
              <a:buFont typeface="Arial" panose="020B0604020202020204" pitchFamily="34" charset="0"/>
              <a:buChar char="•"/>
            </a:pPr>
            <a:r>
              <a:rPr lang="en-GB" sz="1400" dirty="0">
                <a:solidFill>
                  <a:schemeClr val="tx1"/>
                </a:solidFill>
              </a:rPr>
              <a:t>How much exercise do you think you need to do per day? </a:t>
            </a:r>
          </a:p>
          <a:p>
            <a:pPr marL="285750" indent="-285750">
              <a:buFont typeface="Arial" panose="020B0604020202020204" pitchFamily="34" charset="0"/>
              <a:buChar char="•"/>
            </a:pPr>
            <a:r>
              <a:rPr lang="en-GB" sz="1400" dirty="0">
                <a:solidFill>
                  <a:schemeClr val="tx1"/>
                </a:solidFill>
              </a:rPr>
              <a:t>How much exercise do you actually do per day? </a:t>
            </a:r>
          </a:p>
          <a:p>
            <a:pPr marL="285750" indent="-285750">
              <a:buFont typeface="Arial" panose="020B0604020202020204" pitchFamily="34" charset="0"/>
              <a:buChar char="•"/>
            </a:pPr>
            <a:r>
              <a:rPr lang="en-GB" sz="1400" dirty="0">
                <a:solidFill>
                  <a:schemeClr val="tx1"/>
                </a:solidFill>
              </a:rPr>
              <a:t>Use the NHS UK Website to find out how much exercise a 5-18 year old should do. Do you meet the guidelines?</a:t>
            </a:r>
          </a:p>
          <a:p>
            <a:pPr marL="285750" indent="-285750">
              <a:buFont typeface="Arial" panose="020B0604020202020204" pitchFamily="34" charset="0"/>
              <a:buChar char="•"/>
            </a:pPr>
            <a:endParaRPr lang="en-GB" sz="1400" dirty="0">
              <a:solidFill>
                <a:schemeClr val="tx1"/>
              </a:solidFill>
            </a:endParaRPr>
          </a:p>
          <a:p>
            <a:r>
              <a:rPr lang="en-GB" sz="1400" u="sng" dirty="0">
                <a:solidFill>
                  <a:schemeClr val="tx1"/>
                </a:solidFill>
              </a:rPr>
              <a:t>Task 3: Benefits</a:t>
            </a:r>
            <a:endParaRPr lang="en-GB" sz="1400" dirty="0">
              <a:solidFill>
                <a:schemeClr val="tx1"/>
              </a:solidFill>
            </a:endParaRPr>
          </a:p>
          <a:p>
            <a:pPr marL="285750" indent="-285750">
              <a:buFont typeface="Arial" panose="020B0604020202020204" pitchFamily="34" charset="0"/>
              <a:buChar char="•"/>
            </a:pPr>
            <a:r>
              <a:rPr lang="en-GB" sz="1400" dirty="0">
                <a:solidFill>
                  <a:schemeClr val="tx1"/>
                </a:solidFill>
              </a:rPr>
              <a:t>What are the benefits of exercise? </a:t>
            </a:r>
            <a:r>
              <a:rPr lang="en-GB" sz="1400" dirty="0">
                <a:solidFill>
                  <a:schemeClr val="tx1"/>
                </a:solidFill>
                <a:hlinkClick r:id="rId3">
                  <a:extLst>
                    <a:ext uri="{A12FA001-AC4F-418D-AE19-62706E023703}">
                      <ahyp:hlinkClr xmlns:ahyp="http://schemas.microsoft.com/office/drawing/2018/hyperlinkcolor" val="tx"/>
                    </a:ext>
                  </a:extLst>
                </a:hlinkClick>
              </a:rPr>
              <a:t>Watch this video </a:t>
            </a:r>
            <a:r>
              <a:rPr lang="en-GB" sz="1400" dirty="0">
                <a:solidFill>
                  <a:schemeClr val="tx1"/>
                </a:solidFill>
              </a:rPr>
              <a:t>and make a mind map of the benefits of exercise </a:t>
            </a:r>
          </a:p>
          <a:p>
            <a:endParaRPr lang="en-GB" sz="1400" dirty="0">
              <a:solidFill>
                <a:schemeClr val="tx1"/>
              </a:solidFill>
            </a:endParaRPr>
          </a:p>
          <a:p>
            <a:r>
              <a:rPr lang="en-GB" sz="1400" u="sng" dirty="0">
                <a:solidFill>
                  <a:schemeClr val="tx1"/>
                </a:solidFill>
              </a:rPr>
              <a:t>Task 4: Encouraging others </a:t>
            </a:r>
            <a:endParaRPr lang="en-GB" sz="1400" dirty="0">
              <a:solidFill>
                <a:schemeClr val="tx1"/>
              </a:solidFill>
            </a:endParaRPr>
          </a:p>
          <a:p>
            <a:r>
              <a:rPr lang="en-GB" sz="1400" dirty="0">
                <a:ln w="0"/>
                <a:solidFill>
                  <a:schemeClr val="tx1"/>
                </a:solidFill>
              </a:rPr>
              <a:t>Imagine you have been given </a:t>
            </a:r>
            <a:r>
              <a:rPr lang="en-GB" sz="1400" u="sng" dirty="0">
                <a:ln w="0"/>
                <a:solidFill>
                  <a:schemeClr val="tx1"/>
                </a:solidFill>
              </a:rPr>
              <a:t>£1 million</a:t>
            </a:r>
            <a:r>
              <a:rPr lang="en-GB" sz="1400" dirty="0">
                <a:ln w="0"/>
                <a:solidFill>
                  <a:schemeClr val="tx1"/>
                </a:solidFill>
              </a:rPr>
              <a:t> to get the 12,000 teenage people in Portsmouth enjoying regular exercise</a:t>
            </a:r>
          </a:p>
          <a:p>
            <a:endParaRPr lang="en-GB" sz="1400" dirty="0">
              <a:ln w="0"/>
              <a:solidFill>
                <a:schemeClr val="tx1"/>
              </a:solidFill>
            </a:endParaRPr>
          </a:p>
          <a:p>
            <a:r>
              <a:rPr lang="en-GB" sz="1400" dirty="0">
                <a:ln w="0"/>
                <a:solidFill>
                  <a:schemeClr val="tx1"/>
                </a:solidFill>
              </a:rPr>
              <a:t>To do this you will need to consider what is putting them off at present; </a:t>
            </a:r>
          </a:p>
          <a:p>
            <a:r>
              <a:rPr lang="en-GB" sz="1400" dirty="0">
                <a:ln w="0"/>
                <a:solidFill>
                  <a:schemeClr val="tx1"/>
                </a:solidFill>
              </a:rPr>
              <a:t>Is it lack of interesting opportunities?  Cost? Feeling like exercise isn’t for them? Lack of self esteem? Cold weather? Not having enough time?</a:t>
            </a:r>
          </a:p>
          <a:p>
            <a:r>
              <a:rPr lang="en-GB" sz="1400" dirty="0">
                <a:ln w="0"/>
                <a:solidFill>
                  <a:schemeClr val="tx1"/>
                </a:solidFill>
              </a:rPr>
              <a:t>What will you do to get them moving? Devise a plan of action.</a:t>
            </a:r>
            <a:endParaRPr lang="en-GB" sz="1400" dirty="0">
              <a:solidFill>
                <a:schemeClr val="tx1"/>
              </a:solidFill>
            </a:endParaRPr>
          </a:p>
        </p:txBody>
      </p:sp>
      <p:sp>
        <p:nvSpPr>
          <p:cNvPr id="7" name="Rectangle 6">
            <a:extLst>
              <a:ext uri="{FF2B5EF4-FFF2-40B4-BE49-F238E27FC236}">
                <a16:creationId xmlns:a16="http://schemas.microsoft.com/office/drawing/2014/main" id="{FBDB1EEE-AC37-423C-8F85-1872CC5304F5}"/>
              </a:ext>
            </a:extLst>
          </p:cNvPr>
          <p:cNvSpPr/>
          <p:nvPr/>
        </p:nvSpPr>
        <p:spPr>
          <a:xfrm>
            <a:off x="6162259" y="6066974"/>
            <a:ext cx="5784574"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dirty="0"/>
              <a:t>Email your work to Miss Colmer on </a:t>
            </a:r>
            <a:r>
              <a:rPr lang="en-GB" dirty="0">
                <a:hlinkClick r:id="rId4"/>
              </a:rPr>
              <a:t>colmer-rachael@Mayfield.Portsmouth.sch.uk</a:t>
            </a:r>
            <a:r>
              <a:rPr lang="en-GB" dirty="0"/>
              <a:t> for feedback! </a:t>
            </a:r>
          </a:p>
        </p:txBody>
      </p:sp>
    </p:spTree>
    <p:extLst>
      <p:ext uri="{BB962C8B-B14F-4D97-AF65-F5344CB8AC3E}">
        <p14:creationId xmlns:p14="http://schemas.microsoft.com/office/powerpoint/2010/main" val="2830098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http://displays.tpet.co.uk/ResourceImages/Previews/864/1.jpg">
            <a:extLst>
              <a:ext uri="{FF2B5EF4-FFF2-40B4-BE49-F238E27FC236}">
                <a16:creationId xmlns:a16="http://schemas.microsoft.com/office/drawing/2014/main" id="{119F4924-79D0-4FF4-8229-577804779E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3390" y="0"/>
            <a:ext cx="9207500" cy="651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Left Brace 1">
            <a:extLst>
              <a:ext uri="{FF2B5EF4-FFF2-40B4-BE49-F238E27FC236}">
                <a16:creationId xmlns:a16="http://schemas.microsoft.com/office/drawing/2014/main" id="{4256D4A6-166D-4864-AF8D-81842322BBBE}"/>
              </a:ext>
            </a:extLst>
          </p:cNvPr>
          <p:cNvSpPr/>
          <p:nvPr/>
        </p:nvSpPr>
        <p:spPr>
          <a:xfrm>
            <a:off x="1540041" y="1155032"/>
            <a:ext cx="1074821" cy="505326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 name="TextBox 2">
            <a:extLst>
              <a:ext uri="{FF2B5EF4-FFF2-40B4-BE49-F238E27FC236}">
                <a16:creationId xmlns:a16="http://schemas.microsoft.com/office/drawing/2014/main" id="{D6DE5066-C26B-4753-AF14-A584930CA362}"/>
              </a:ext>
            </a:extLst>
          </p:cNvPr>
          <p:cNvSpPr txBox="1"/>
          <p:nvPr/>
        </p:nvSpPr>
        <p:spPr>
          <a:xfrm>
            <a:off x="297447" y="3166810"/>
            <a:ext cx="1267326" cy="1015663"/>
          </a:xfrm>
          <a:prstGeom prst="rect">
            <a:avLst/>
          </a:prstGeom>
          <a:noFill/>
        </p:spPr>
        <p:txBody>
          <a:bodyPr wrap="square" rtlCol="0">
            <a:spAutoFit/>
          </a:bodyPr>
          <a:lstStyle/>
          <a:p>
            <a:r>
              <a:rPr lang="en-GB" sz="2000" dirty="0"/>
              <a:t>These are the food groups </a:t>
            </a:r>
          </a:p>
        </p:txBody>
      </p:sp>
    </p:spTree>
    <p:extLst>
      <p:ext uri="{BB962C8B-B14F-4D97-AF65-F5344CB8AC3E}">
        <p14:creationId xmlns:p14="http://schemas.microsoft.com/office/powerpoint/2010/main" val="4051156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672" y="0"/>
            <a:ext cx="12076656" cy="6858000"/>
          </a:xfrm>
          <a:solidFill>
            <a:schemeClr val="accent3">
              <a:lumMod val="20000"/>
              <a:lumOff val="80000"/>
            </a:schemeClr>
          </a:solidFill>
          <a:ln w="57150" cmpd="sng">
            <a:solidFill>
              <a:srgbClr val="3366FF"/>
            </a:solidFill>
          </a:ln>
        </p:spPr>
        <p:txBody>
          <a:bodyPr>
            <a:noAutofit/>
          </a:bodyPr>
          <a:lstStyle/>
          <a:p>
            <a:pPr marL="0" indent="0">
              <a:buNone/>
            </a:pPr>
            <a:r>
              <a:rPr lang="en-US" sz="1400" b="1" u="sng" dirty="0">
                <a:solidFill>
                  <a:srgbClr val="FF6600"/>
                </a:solidFill>
                <a:latin typeface="Comic Sans MS" panose="030F0702030302020204" pitchFamily="66" charset="0"/>
              </a:rPr>
              <a:t>Why do we need sleep?</a:t>
            </a:r>
            <a:endParaRPr lang="en-US" sz="1400" dirty="0">
              <a:latin typeface="Comic Sans MS" panose="030F0702030302020204" pitchFamily="66" charset="0"/>
            </a:endParaRPr>
          </a:p>
          <a:p>
            <a:pPr>
              <a:buFont typeface="Wingdings" charset="2"/>
              <a:buChar char="ü"/>
            </a:pPr>
            <a:r>
              <a:rPr lang="en-US" sz="1400" dirty="0">
                <a:latin typeface="Comic Sans MS" panose="030F0702030302020204" pitchFamily="66" charset="0"/>
              </a:rPr>
              <a:t>We tend to think of sleep as a time when the mind and body shut down. But this is not the case; sleep is an </a:t>
            </a:r>
            <a:r>
              <a:rPr lang="en-US" sz="1400" b="1" dirty="0">
                <a:latin typeface="Comic Sans MS" panose="030F0702030302020204" pitchFamily="66" charset="0"/>
              </a:rPr>
              <a:t>active period </a:t>
            </a:r>
            <a:r>
              <a:rPr lang="en-US" sz="1400" dirty="0">
                <a:latin typeface="Comic Sans MS" panose="030F0702030302020204" pitchFamily="66" charset="0"/>
              </a:rPr>
              <a:t>in which a lot of important processing, restoration, and strengthening occurs. </a:t>
            </a:r>
          </a:p>
          <a:p>
            <a:pPr>
              <a:buFont typeface="Wingdings" charset="2"/>
              <a:buChar char="ü"/>
            </a:pPr>
            <a:r>
              <a:rPr lang="en-US" sz="1400" dirty="0">
                <a:latin typeface="Comic Sans MS" panose="030F0702030302020204" pitchFamily="66" charset="0"/>
              </a:rPr>
              <a:t>One of the vital roles of sleep is to help us solidify and </a:t>
            </a:r>
            <a:r>
              <a:rPr lang="en-US" sz="1400" b="1" dirty="0">
                <a:latin typeface="Comic Sans MS" panose="030F0702030302020204" pitchFamily="66" charset="0"/>
              </a:rPr>
              <a:t>consolidate memories</a:t>
            </a:r>
            <a:r>
              <a:rPr lang="en-US" sz="1400" dirty="0">
                <a:latin typeface="Comic Sans MS" panose="030F0702030302020204" pitchFamily="66" charset="0"/>
              </a:rPr>
              <a:t>. As we go about our day, our brains take in an incredible amount of information.</a:t>
            </a:r>
          </a:p>
          <a:p>
            <a:pPr>
              <a:buFont typeface="Wingdings" charset="2"/>
              <a:buChar char="ü"/>
            </a:pPr>
            <a:r>
              <a:rPr lang="en-US" sz="1400" dirty="0">
                <a:latin typeface="Comic Sans MS" panose="030F0702030302020204" pitchFamily="66" charset="0"/>
              </a:rPr>
              <a:t>Sleep makes sure our memories are </a:t>
            </a:r>
            <a:r>
              <a:rPr lang="en-US" sz="1400" b="1" dirty="0">
                <a:latin typeface="Comic Sans MS" panose="030F0702030302020204" pitchFamily="66" charset="0"/>
              </a:rPr>
              <a:t>processed and stored</a:t>
            </a:r>
            <a:r>
              <a:rPr lang="en-US" sz="1400" dirty="0">
                <a:latin typeface="Comic Sans MS" panose="030F0702030302020204" pitchFamily="66" charset="0"/>
              </a:rPr>
              <a:t>.</a:t>
            </a:r>
          </a:p>
          <a:p>
            <a:pPr>
              <a:buFont typeface="Wingdings" charset="2"/>
              <a:buChar char="ü"/>
            </a:pPr>
            <a:r>
              <a:rPr lang="en-US" sz="1400" dirty="0">
                <a:latin typeface="Comic Sans MS" panose="030F0702030302020204" pitchFamily="66" charset="0"/>
              </a:rPr>
              <a:t> Overnight, bits and pieces of information are transferred from short-term memory to stronger, long-term memory—a process called </a:t>
            </a:r>
            <a:r>
              <a:rPr lang="en-US" sz="1400" b="1" dirty="0">
                <a:latin typeface="Comic Sans MS" panose="030F0702030302020204" pitchFamily="66" charset="0"/>
              </a:rPr>
              <a:t>"consolidation.”</a:t>
            </a:r>
          </a:p>
          <a:p>
            <a:pPr>
              <a:buFont typeface="Wingdings" charset="2"/>
              <a:buChar char="ü"/>
            </a:pPr>
            <a:r>
              <a:rPr lang="en-US" sz="1400" dirty="0">
                <a:latin typeface="Comic Sans MS" panose="030F0702030302020204" pitchFamily="66" charset="0"/>
              </a:rPr>
              <a:t> Our bodies all require long periods of sleep in order to restore and rejuvenate, to grow muscle, repair tissue, and balance hormones.</a:t>
            </a:r>
          </a:p>
          <a:p>
            <a:pPr marL="0" indent="0">
              <a:buNone/>
            </a:pPr>
            <a:r>
              <a:rPr lang="en-US" sz="1400" u="sng" dirty="0">
                <a:latin typeface="Comic Sans MS" panose="030F0702030302020204" pitchFamily="66" charset="0"/>
              </a:rPr>
              <a:t>Some other facts:</a:t>
            </a:r>
          </a:p>
          <a:p>
            <a:pPr marL="285750" indent="-285750">
              <a:buFont typeface="Wingdings" charset="2"/>
              <a:buChar char="Ø"/>
            </a:pPr>
            <a:r>
              <a:rPr lang="en-US" sz="1400" dirty="0">
                <a:latin typeface="Comic Sans MS" panose="030F0702030302020204" pitchFamily="66" charset="0"/>
              </a:rPr>
              <a:t>We spend 1/3 of our lives asleep.</a:t>
            </a:r>
          </a:p>
          <a:p>
            <a:pPr marL="285750" indent="-285750">
              <a:buFont typeface="Wingdings" charset="2"/>
              <a:buChar char="Ø"/>
            </a:pPr>
            <a:r>
              <a:rPr lang="en-US" sz="1400" dirty="0">
                <a:latin typeface="Comic Sans MS" panose="030F0702030302020204" pitchFamily="66" charset="0"/>
              </a:rPr>
              <a:t>Too few of us actually get 8 hours sleep a night.</a:t>
            </a:r>
          </a:p>
          <a:p>
            <a:pPr marL="285750" indent="-285750">
              <a:buFont typeface="Wingdings" charset="2"/>
              <a:buChar char="Ø"/>
            </a:pPr>
            <a:r>
              <a:rPr lang="en-US" sz="1400" dirty="0">
                <a:latin typeface="Comic Sans MS" panose="030F0702030302020204" pitchFamily="66" charset="0"/>
              </a:rPr>
              <a:t>Other stimulants like caffeine, energy drinks, alarm clocks and external lights all effect the amount of sleep that we get.</a:t>
            </a:r>
          </a:p>
          <a:p>
            <a:pPr marL="285750" indent="-285750">
              <a:buFont typeface="Wingdings" charset="2"/>
              <a:buChar char="Ø"/>
            </a:pPr>
            <a:r>
              <a:rPr lang="en-US" sz="1400" dirty="0">
                <a:latin typeface="Comic Sans MS" panose="030F0702030302020204" pitchFamily="66" charset="0"/>
              </a:rPr>
              <a:t>This includes things like phones, laptops and I pads.</a:t>
            </a:r>
          </a:p>
          <a:p>
            <a:pPr marL="285750" indent="-285750">
              <a:buFont typeface="Wingdings" charset="2"/>
              <a:buChar char="Ø"/>
            </a:pPr>
            <a:r>
              <a:rPr lang="en-US" sz="1400" dirty="0">
                <a:latin typeface="Comic Sans MS" panose="030F0702030302020204" pitchFamily="66" charset="0"/>
              </a:rPr>
              <a:t>Why do you think this is?</a:t>
            </a:r>
            <a:endParaRPr lang="en-US" sz="1400" b="1" u="sng" dirty="0">
              <a:solidFill>
                <a:srgbClr val="3366FF"/>
              </a:solidFill>
              <a:latin typeface="Comic Sans MS" panose="030F0702030302020204" pitchFamily="66" charset="0"/>
            </a:endParaRPr>
          </a:p>
          <a:p>
            <a:pPr marL="0" indent="0">
              <a:buNone/>
            </a:pPr>
            <a:r>
              <a:rPr lang="en-US" sz="1400" b="1" u="sng" dirty="0">
                <a:solidFill>
                  <a:srgbClr val="3366FF"/>
                </a:solidFill>
                <a:latin typeface="Comic Sans MS" panose="030F0702030302020204" pitchFamily="66" charset="0"/>
              </a:rPr>
              <a:t>To get a good nights sleep you can:</a:t>
            </a:r>
            <a:endParaRPr lang="en-US" sz="1400" dirty="0">
              <a:latin typeface="Comic Sans MS" panose="030F0702030302020204" pitchFamily="66" charset="0"/>
            </a:endParaRPr>
          </a:p>
          <a:p>
            <a:pPr marL="342900" indent="-342900">
              <a:buFont typeface="Wingdings" charset="2"/>
              <a:buChar char="ü"/>
            </a:pPr>
            <a:r>
              <a:rPr lang="en-US" sz="1400" dirty="0">
                <a:latin typeface="Comic Sans MS" panose="030F0702030302020204" pitchFamily="66" charset="0"/>
              </a:rPr>
              <a:t>Purposefully go to bed earlier each night.</a:t>
            </a:r>
          </a:p>
          <a:p>
            <a:pPr marL="342900" indent="-342900">
              <a:buFont typeface="Wingdings" charset="2"/>
              <a:buChar char="ü"/>
            </a:pPr>
            <a:r>
              <a:rPr lang="en-US" sz="1400" dirty="0">
                <a:latin typeface="Comic Sans MS" panose="030F0702030302020204" pitchFamily="66" charset="0"/>
              </a:rPr>
              <a:t>Don’t drink caffeinated beverages in the hours before bedtime.</a:t>
            </a:r>
          </a:p>
          <a:p>
            <a:pPr marL="342900" indent="-342900">
              <a:buFont typeface="Wingdings" charset="2"/>
              <a:buChar char="ü"/>
            </a:pPr>
            <a:r>
              <a:rPr lang="en-US" sz="1400" dirty="0">
                <a:latin typeface="Comic Sans MS" panose="030F0702030302020204" pitchFamily="66" charset="0"/>
              </a:rPr>
              <a:t>Improve your sleeping environment in any way you can – for example, keep it dark and sound-proof, turn off lights and wear earplugs if you have noisy </a:t>
            </a:r>
            <a:r>
              <a:rPr lang="en-US" sz="1400" dirty="0" err="1">
                <a:latin typeface="Comic Sans MS" panose="030F0702030302020204" pitchFamily="66" charset="0"/>
              </a:rPr>
              <a:t>neighbours</a:t>
            </a:r>
            <a:r>
              <a:rPr lang="en-US" sz="1400" dirty="0">
                <a:latin typeface="Comic Sans MS" panose="030F0702030302020204" pitchFamily="66" charset="0"/>
              </a:rPr>
              <a:t>.</a:t>
            </a:r>
          </a:p>
          <a:p>
            <a:pPr marL="342900" indent="-342900">
              <a:buFont typeface="Wingdings" charset="2"/>
              <a:buChar char="ü"/>
            </a:pPr>
            <a:r>
              <a:rPr lang="en-US" sz="1400" dirty="0">
                <a:latin typeface="Comic Sans MS" panose="030F0702030302020204" pitchFamily="66" charset="0"/>
              </a:rPr>
              <a:t>Don’t have any distractions in the bedroom such as TV or a computer.</a:t>
            </a:r>
          </a:p>
          <a:p>
            <a:pPr marL="342900" indent="-342900">
              <a:buFont typeface="Wingdings" charset="2"/>
              <a:buChar char="ü"/>
            </a:pPr>
            <a:r>
              <a:rPr lang="en-US" sz="1400" dirty="0">
                <a:latin typeface="Comic Sans MS" panose="030F0702030302020204" pitchFamily="66" charset="0"/>
              </a:rPr>
              <a:t>Use relaxation techniques to help you fall asleep quickly.</a:t>
            </a:r>
          </a:p>
          <a:p>
            <a:endParaRPr lang="en-US" sz="1400" dirty="0">
              <a:latin typeface="Comic Sans MS" panose="030F0702030302020204" pitchFamily="66" charset="0"/>
            </a:endParaRPr>
          </a:p>
          <a:p>
            <a:pPr marL="0" indent="0">
              <a:buNone/>
            </a:pPr>
            <a:endParaRPr lang="en-US" sz="1400" dirty="0">
              <a:latin typeface="Comic Sans MS" panose="030F0702030302020204" pitchFamily="66" charset="0"/>
            </a:endParaRPr>
          </a:p>
        </p:txBody>
      </p:sp>
    </p:spTree>
    <p:extLst>
      <p:ext uri="{BB962C8B-B14F-4D97-AF65-F5344CB8AC3E}">
        <p14:creationId xmlns:p14="http://schemas.microsoft.com/office/powerpoint/2010/main" val="1352817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250" y="389732"/>
            <a:ext cx="4891993" cy="1052512"/>
          </a:xfrm>
        </p:spPr>
        <p:txBody>
          <a:bodyPr>
            <a:normAutofit fontScale="90000"/>
          </a:bodyPr>
          <a:lstStyle/>
          <a:p>
            <a:r>
              <a:rPr lang="en-US" dirty="0">
                <a:latin typeface="Comic Sans MS" panose="030F0702030302020204" pitchFamily="66" charset="0"/>
              </a:rPr>
              <a:t>Performance in Adults</a:t>
            </a:r>
          </a:p>
        </p:txBody>
      </p:sp>
      <p:sp>
        <p:nvSpPr>
          <p:cNvPr id="3" name="Content Placeholder 2"/>
          <p:cNvSpPr>
            <a:spLocks noGrp="1"/>
          </p:cNvSpPr>
          <p:nvPr>
            <p:ph idx="1"/>
          </p:nvPr>
        </p:nvSpPr>
        <p:spPr>
          <a:ln>
            <a:solidFill>
              <a:srgbClr val="3366FF"/>
            </a:solidFill>
          </a:ln>
        </p:spPr>
        <p:txBody>
          <a:bodyPr>
            <a:normAutofit lnSpcReduction="10000"/>
          </a:bodyPr>
          <a:lstStyle/>
          <a:p>
            <a:r>
              <a:rPr lang="en-US" dirty="0">
                <a:latin typeface="Comic Sans MS" panose="030F0702030302020204" pitchFamily="66" charset="0"/>
              </a:rPr>
              <a:t>Adults between 18-29 are much more likely to drive while drowsy compared to other age groups (71% vs. 30-64, 52% vs. 65+, 19%).</a:t>
            </a:r>
          </a:p>
          <a:p>
            <a:endParaRPr lang="en-US" dirty="0">
              <a:latin typeface="Comic Sans MS" panose="030F0702030302020204" pitchFamily="66" charset="0"/>
            </a:endParaRPr>
          </a:p>
          <a:p>
            <a:r>
              <a:rPr lang="en-US" dirty="0">
                <a:latin typeface="Comic Sans MS" panose="030F0702030302020204" pitchFamily="66" charset="0"/>
              </a:rPr>
              <a:t>Men are more likely than women to drive while drowsy (56% vs. 45%) and are almost twice as likely as women to fall asleep while driving (22% vs. 12%).</a:t>
            </a:r>
          </a:p>
          <a:p>
            <a:endParaRPr lang="en-US" dirty="0">
              <a:latin typeface="Comic Sans MS" panose="030F0702030302020204" pitchFamily="66" charset="0"/>
            </a:endParaRPr>
          </a:p>
          <a:p>
            <a:r>
              <a:rPr lang="en-US" dirty="0">
                <a:latin typeface="Comic Sans MS" panose="030F0702030302020204" pitchFamily="66" charset="0"/>
              </a:rPr>
              <a:t>Adults with children in the household are more likely to drive drowsy than those without children (59% vs. 45%).</a:t>
            </a:r>
          </a:p>
        </p:txBody>
      </p:sp>
      <p:pic>
        <p:nvPicPr>
          <p:cNvPr id="5" name="Picture 4"/>
          <p:cNvPicPr>
            <a:picLocks noChangeAspect="1"/>
          </p:cNvPicPr>
          <p:nvPr/>
        </p:nvPicPr>
        <p:blipFill>
          <a:blip r:embed="rId2"/>
          <a:stretch>
            <a:fillRect/>
          </a:stretch>
        </p:blipFill>
        <p:spPr>
          <a:xfrm>
            <a:off x="1981200" y="143892"/>
            <a:ext cx="1168400" cy="1273747"/>
          </a:xfrm>
          <a:prstGeom prst="rect">
            <a:avLst/>
          </a:prstGeom>
        </p:spPr>
      </p:pic>
      <p:pic>
        <p:nvPicPr>
          <p:cNvPr id="6" name="Picture 5"/>
          <p:cNvPicPr>
            <a:picLocks noChangeAspect="1"/>
          </p:cNvPicPr>
          <p:nvPr/>
        </p:nvPicPr>
        <p:blipFill>
          <a:blip r:embed="rId2"/>
          <a:stretch>
            <a:fillRect/>
          </a:stretch>
        </p:blipFill>
        <p:spPr>
          <a:xfrm>
            <a:off x="9042400" y="143892"/>
            <a:ext cx="1168400" cy="1273747"/>
          </a:xfrm>
          <a:prstGeom prst="rect">
            <a:avLst/>
          </a:prstGeom>
        </p:spPr>
      </p:pic>
    </p:spTree>
    <p:extLst>
      <p:ext uri="{BB962C8B-B14F-4D97-AF65-F5344CB8AC3E}">
        <p14:creationId xmlns:p14="http://schemas.microsoft.com/office/powerpoint/2010/main" val="3489257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mic Sans MS" panose="030F0702030302020204" pitchFamily="66" charset="0"/>
              </a:rPr>
              <a:t>Performance in Adults</a:t>
            </a:r>
          </a:p>
        </p:txBody>
      </p:sp>
      <p:sp>
        <p:nvSpPr>
          <p:cNvPr id="3" name="Content Placeholder 2"/>
          <p:cNvSpPr>
            <a:spLocks noGrp="1"/>
          </p:cNvSpPr>
          <p:nvPr>
            <p:ph idx="1"/>
          </p:nvPr>
        </p:nvSpPr>
        <p:spPr>
          <a:ln>
            <a:solidFill>
              <a:srgbClr val="3366FF"/>
            </a:solidFill>
          </a:ln>
        </p:spPr>
        <p:txBody>
          <a:bodyPr>
            <a:normAutofit fontScale="92500" lnSpcReduction="20000"/>
          </a:bodyPr>
          <a:lstStyle/>
          <a:p>
            <a:r>
              <a:rPr lang="en-US" dirty="0">
                <a:latin typeface="Comic Sans MS" panose="030F0702030302020204" pitchFamily="66" charset="0"/>
              </a:rPr>
              <a:t>Shift workers are more likely than those who work a regular daytime schedule to drive to or from work drowsy at least a few days a month (36% vs. 25%).</a:t>
            </a:r>
          </a:p>
          <a:p>
            <a:endParaRPr lang="en-US" dirty="0">
              <a:latin typeface="Comic Sans MS" panose="030F0702030302020204" pitchFamily="66" charset="0"/>
            </a:endParaRPr>
          </a:p>
          <a:p>
            <a:r>
              <a:rPr lang="en-US" dirty="0">
                <a:latin typeface="Comic Sans MS" panose="030F0702030302020204" pitchFamily="66" charset="0"/>
              </a:rPr>
              <a:t>Sleep deprivation increases the risk of a sleep-related crash; the less people sleep, the greater the risk.</a:t>
            </a:r>
          </a:p>
          <a:p>
            <a:endParaRPr lang="en-US" dirty="0">
              <a:latin typeface="Comic Sans MS" panose="030F0702030302020204" pitchFamily="66" charset="0"/>
            </a:endParaRPr>
          </a:p>
          <a:p>
            <a:r>
              <a:rPr lang="en-US" dirty="0">
                <a:latin typeface="Comic Sans MS" panose="030F0702030302020204" pitchFamily="66" charset="0"/>
              </a:rPr>
              <a:t>According to a study by the AAA Foundation for Traffic Safety, people who sleep six to seven hours a night are twice as likely to be involved in such a crash as those sleeping 8 hours or more, while people sleeping less than 5 hours increased their risk four to five times.</a:t>
            </a:r>
          </a:p>
        </p:txBody>
      </p:sp>
      <p:pic>
        <p:nvPicPr>
          <p:cNvPr id="4" name="Picture 3"/>
          <p:cNvPicPr>
            <a:picLocks noChangeAspect="1"/>
          </p:cNvPicPr>
          <p:nvPr/>
        </p:nvPicPr>
        <p:blipFill>
          <a:blip r:embed="rId2"/>
          <a:stretch>
            <a:fillRect/>
          </a:stretch>
        </p:blipFill>
        <p:spPr>
          <a:xfrm>
            <a:off x="1981200" y="143892"/>
            <a:ext cx="1168400" cy="1273747"/>
          </a:xfrm>
          <a:prstGeom prst="rect">
            <a:avLst/>
          </a:prstGeom>
        </p:spPr>
      </p:pic>
      <p:pic>
        <p:nvPicPr>
          <p:cNvPr id="5" name="Picture 4"/>
          <p:cNvPicPr>
            <a:picLocks noChangeAspect="1"/>
          </p:cNvPicPr>
          <p:nvPr/>
        </p:nvPicPr>
        <p:blipFill>
          <a:blip r:embed="rId2"/>
          <a:stretch>
            <a:fillRect/>
          </a:stretch>
        </p:blipFill>
        <p:spPr>
          <a:xfrm>
            <a:off x="9042400" y="143892"/>
            <a:ext cx="1168400" cy="1273747"/>
          </a:xfrm>
          <a:prstGeom prst="rect">
            <a:avLst/>
          </a:prstGeom>
        </p:spPr>
      </p:pic>
    </p:spTree>
    <p:extLst>
      <p:ext uri="{BB962C8B-B14F-4D97-AF65-F5344CB8AC3E}">
        <p14:creationId xmlns:p14="http://schemas.microsoft.com/office/powerpoint/2010/main" val="2871314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mic Sans MS" panose="030F0702030302020204" pitchFamily="66" charset="0"/>
              </a:rPr>
              <a:t>Performance in Children</a:t>
            </a:r>
          </a:p>
        </p:txBody>
      </p:sp>
      <p:sp>
        <p:nvSpPr>
          <p:cNvPr id="3" name="Content Placeholder 2"/>
          <p:cNvSpPr>
            <a:spLocks noGrp="1"/>
          </p:cNvSpPr>
          <p:nvPr>
            <p:ph idx="1"/>
          </p:nvPr>
        </p:nvSpPr>
        <p:spPr>
          <a:ln>
            <a:solidFill>
              <a:srgbClr val="3366FF"/>
            </a:solidFill>
          </a:ln>
        </p:spPr>
        <p:txBody>
          <a:bodyPr>
            <a:normAutofit fontScale="92500"/>
          </a:bodyPr>
          <a:lstStyle/>
          <a:p>
            <a:r>
              <a:rPr lang="en-US" dirty="0">
                <a:latin typeface="Comic Sans MS" panose="030F0702030302020204" pitchFamily="66" charset="0"/>
              </a:rPr>
              <a:t>Sleep loss causes a range of schooling problems, including naughtiness and poor concentration.</a:t>
            </a:r>
          </a:p>
          <a:p>
            <a:endParaRPr lang="en-US" dirty="0">
              <a:latin typeface="Comic Sans MS" panose="030F0702030302020204" pitchFamily="66" charset="0"/>
            </a:endParaRPr>
          </a:p>
          <a:p>
            <a:r>
              <a:rPr lang="en-US" dirty="0">
                <a:latin typeface="Comic Sans MS" panose="030F0702030302020204" pitchFamily="66" charset="0"/>
              </a:rPr>
              <a:t>Chronically sleep-deprived teenagers are more likely to have problems with impulse control, which leads to risk-taking </a:t>
            </a:r>
            <a:r>
              <a:rPr lang="en-US" dirty="0" err="1">
                <a:latin typeface="Comic Sans MS" panose="030F0702030302020204" pitchFamily="66" charset="0"/>
              </a:rPr>
              <a:t>behaviours</a:t>
            </a:r>
            <a:r>
              <a:rPr lang="en-US" dirty="0">
                <a:latin typeface="Comic Sans MS" panose="030F0702030302020204" pitchFamily="66" charset="0"/>
              </a:rPr>
              <a:t>.</a:t>
            </a:r>
          </a:p>
          <a:p>
            <a:endParaRPr lang="en-US" dirty="0">
              <a:latin typeface="Comic Sans MS" panose="030F0702030302020204" pitchFamily="66" charset="0"/>
            </a:endParaRPr>
          </a:p>
          <a:p>
            <a:r>
              <a:rPr lang="en-US" dirty="0">
                <a:latin typeface="Comic Sans MS" panose="030F0702030302020204" pitchFamily="66" charset="0"/>
              </a:rPr>
              <a:t>High school students who regularly score C, D or F in school tests and assignments get, on average, half an hour less sleep per night than high school students who regularly get A and B grades.</a:t>
            </a:r>
          </a:p>
        </p:txBody>
      </p:sp>
      <p:pic>
        <p:nvPicPr>
          <p:cNvPr id="4" name="Picture 3"/>
          <p:cNvPicPr>
            <a:picLocks noChangeAspect="1"/>
          </p:cNvPicPr>
          <p:nvPr/>
        </p:nvPicPr>
        <p:blipFill>
          <a:blip r:embed="rId2"/>
          <a:stretch>
            <a:fillRect/>
          </a:stretch>
        </p:blipFill>
        <p:spPr>
          <a:xfrm>
            <a:off x="1981200" y="167621"/>
            <a:ext cx="622300" cy="1348319"/>
          </a:xfrm>
          <a:prstGeom prst="rect">
            <a:avLst/>
          </a:prstGeom>
        </p:spPr>
      </p:pic>
      <p:pic>
        <p:nvPicPr>
          <p:cNvPr id="5" name="Picture 4"/>
          <p:cNvPicPr>
            <a:picLocks noChangeAspect="1"/>
          </p:cNvPicPr>
          <p:nvPr/>
        </p:nvPicPr>
        <p:blipFill>
          <a:blip r:embed="rId2"/>
          <a:stretch>
            <a:fillRect/>
          </a:stretch>
        </p:blipFill>
        <p:spPr>
          <a:xfrm>
            <a:off x="9588500" y="167621"/>
            <a:ext cx="622300" cy="1348319"/>
          </a:xfrm>
          <a:prstGeom prst="rect">
            <a:avLst/>
          </a:prstGeom>
        </p:spPr>
      </p:pic>
    </p:spTree>
    <p:extLst>
      <p:ext uri="{BB962C8B-B14F-4D97-AF65-F5344CB8AC3E}">
        <p14:creationId xmlns:p14="http://schemas.microsoft.com/office/powerpoint/2010/main" val="153886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mic Sans MS" panose="030F0702030302020204" pitchFamily="66" charset="0"/>
              </a:rPr>
              <a:t>Performance in Children</a:t>
            </a:r>
          </a:p>
        </p:txBody>
      </p:sp>
      <p:sp>
        <p:nvSpPr>
          <p:cNvPr id="3" name="Content Placeholder 2"/>
          <p:cNvSpPr>
            <a:spLocks noGrp="1"/>
          </p:cNvSpPr>
          <p:nvPr>
            <p:ph idx="1"/>
          </p:nvPr>
        </p:nvSpPr>
        <p:spPr>
          <a:ln>
            <a:solidFill>
              <a:srgbClr val="3366FF"/>
            </a:solidFill>
          </a:ln>
        </p:spPr>
        <p:txBody>
          <a:bodyPr>
            <a:normAutofit/>
          </a:bodyPr>
          <a:lstStyle/>
          <a:p>
            <a:pPr marL="0" indent="0">
              <a:buNone/>
            </a:pPr>
            <a:r>
              <a:rPr lang="en-US" dirty="0">
                <a:latin typeface="Comic Sans MS" panose="030F0702030302020204" pitchFamily="66" charset="0"/>
              </a:rPr>
              <a:t>Lack of sleep for children can cause:</a:t>
            </a:r>
          </a:p>
          <a:p>
            <a:pPr marL="0" indent="0">
              <a:buNone/>
            </a:pPr>
            <a:endParaRPr lang="en-US" dirty="0">
              <a:latin typeface="Comic Sans MS" panose="030F0702030302020204" pitchFamily="66" charset="0"/>
            </a:endParaRPr>
          </a:p>
          <a:p>
            <a:r>
              <a:rPr lang="en-US" dirty="0">
                <a:latin typeface="Comic Sans MS" panose="030F0702030302020204" pitchFamily="66" charset="0"/>
              </a:rPr>
              <a:t>Moodiness and irritability</a:t>
            </a:r>
          </a:p>
          <a:p>
            <a:r>
              <a:rPr lang="ro-RO" dirty="0">
                <a:latin typeface="Comic Sans MS" panose="030F0702030302020204" pitchFamily="66" charset="0"/>
              </a:rPr>
              <a:t>Temper tantrums</a:t>
            </a:r>
          </a:p>
          <a:p>
            <a:r>
              <a:rPr lang="en-US" dirty="0">
                <a:latin typeface="Comic Sans MS" panose="030F0702030302020204" pitchFamily="66" charset="0"/>
              </a:rPr>
              <a:t>The tendency to emotionally ‘explode’ at the slightest provocation</a:t>
            </a:r>
          </a:p>
          <a:p>
            <a:r>
              <a:rPr lang="en-US" dirty="0">
                <a:latin typeface="Comic Sans MS" panose="030F0702030302020204" pitchFamily="66" charset="0"/>
              </a:rPr>
              <a:t>Over-activity and hyperactive </a:t>
            </a:r>
            <a:r>
              <a:rPr lang="en-US" dirty="0" err="1">
                <a:latin typeface="Comic Sans MS" panose="030F0702030302020204" pitchFamily="66" charset="0"/>
              </a:rPr>
              <a:t>behaviour</a:t>
            </a:r>
            <a:endParaRPr lang="en-US" dirty="0">
              <a:latin typeface="Comic Sans MS" panose="030F0702030302020204" pitchFamily="66" charset="0"/>
            </a:endParaRPr>
          </a:p>
          <a:p>
            <a:r>
              <a:rPr lang="en-US" dirty="0">
                <a:latin typeface="Comic Sans MS" panose="030F0702030302020204" pitchFamily="66" charset="0"/>
              </a:rPr>
              <a:t>Grogginess when they wake up in the morning</a:t>
            </a:r>
          </a:p>
        </p:txBody>
      </p:sp>
      <p:pic>
        <p:nvPicPr>
          <p:cNvPr id="4" name="Picture 3"/>
          <p:cNvPicPr>
            <a:picLocks noChangeAspect="1"/>
          </p:cNvPicPr>
          <p:nvPr/>
        </p:nvPicPr>
        <p:blipFill>
          <a:blip r:embed="rId2"/>
          <a:stretch>
            <a:fillRect/>
          </a:stretch>
        </p:blipFill>
        <p:spPr>
          <a:xfrm>
            <a:off x="1981200" y="167621"/>
            <a:ext cx="622300" cy="1348319"/>
          </a:xfrm>
          <a:prstGeom prst="rect">
            <a:avLst/>
          </a:prstGeom>
        </p:spPr>
      </p:pic>
      <p:pic>
        <p:nvPicPr>
          <p:cNvPr id="5" name="Picture 4"/>
          <p:cNvPicPr>
            <a:picLocks noChangeAspect="1"/>
          </p:cNvPicPr>
          <p:nvPr/>
        </p:nvPicPr>
        <p:blipFill>
          <a:blip r:embed="rId2"/>
          <a:stretch>
            <a:fillRect/>
          </a:stretch>
        </p:blipFill>
        <p:spPr>
          <a:xfrm>
            <a:off x="9588500" y="167621"/>
            <a:ext cx="622300" cy="1348319"/>
          </a:xfrm>
          <a:prstGeom prst="rect">
            <a:avLst/>
          </a:prstGeom>
        </p:spPr>
      </p:pic>
    </p:spTree>
    <p:extLst>
      <p:ext uri="{BB962C8B-B14F-4D97-AF65-F5344CB8AC3E}">
        <p14:creationId xmlns:p14="http://schemas.microsoft.com/office/powerpoint/2010/main" val="3253928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mic Sans MS" panose="030F0702030302020204" pitchFamily="66" charset="0"/>
              </a:rPr>
              <a:t>Emotions</a:t>
            </a:r>
          </a:p>
        </p:txBody>
      </p:sp>
      <p:sp>
        <p:nvSpPr>
          <p:cNvPr id="3" name="Content Placeholder 2"/>
          <p:cNvSpPr>
            <a:spLocks noGrp="1"/>
          </p:cNvSpPr>
          <p:nvPr>
            <p:ph idx="1"/>
          </p:nvPr>
        </p:nvSpPr>
        <p:spPr>
          <a:ln>
            <a:solidFill>
              <a:srgbClr val="3366FF"/>
            </a:solidFill>
          </a:ln>
        </p:spPr>
        <p:txBody>
          <a:bodyPr>
            <a:normAutofit lnSpcReduction="10000"/>
          </a:bodyPr>
          <a:lstStyle/>
          <a:p>
            <a:pPr marL="0" indent="0">
              <a:buNone/>
            </a:pPr>
            <a:r>
              <a:rPr lang="en-US" dirty="0">
                <a:latin typeface="Comic Sans MS" panose="030F0702030302020204" pitchFamily="66" charset="0"/>
              </a:rPr>
              <a:t>Lack of sleep can affect us emotionally by:</a:t>
            </a:r>
          </a:p>
          <a:p>
            <a:r>
              <a:rPr lang="en-US" dirty="0">
                <a:latin typeface="Comic Sans MS" panose="030F0702030302020204" pitchFamily="66" charset="0"/>
              </a:rPr>
              <a:t>Reduced alertness</a:t>
            </a:r>
          </a:p>
          <a:p>
            <a:r>
              <a:rPr lang="en-GB" dirty="0">
                <a:latin typeface="Comic Sans MS" panose="030F0702030302020204" pitchFamily="66" charset="0"/>
              </a:rPr>
              <a:t>Shortened</a:t>
            </a:r>
            <a:r>
              <a:rPr lang="sv-SE" dirty="0">
                <a:latin typeface="Comic Sans MS" panose="030F0702030302020204" pitchFamily="66" charset="0"/>
              </a:rPr>
              <a:t> attention span</a:t>
            </a:r>
          </a:p>
          <a:p>
            <a:r>
              <a:rPr lang="en-US" dirty="0">
                <a:latin typeface="Comic Sans MS" panose="030F0702030302020204" pitchFamily="66" charset="0"/>
              </a:rPr>
              <a:t>Slower than normal reaction time</a:t>
            </a:r>
          </a:p>
          <a:p>
            <a:r>
              <a:rPr lang="nl-NL" dirty="0">
                <a:latin typeface="Comic Sans MS" panose="030F0702030302020204" pitchFamily="66" charset="0"/>
              </a:rPr>
              <a:t>Poorer </a:t>
            </a:r>
            <a:r>
              <a:rPr lang="en-GB" dirty="0">
                <a:latin typeface="Comic Sans MS" panose="030F0702030302020204" pitchFamily="66" charset="0"/>
              </a:rPr>
              <a:t>judgement</a:t>
            </a:r>
          </a:p>
          <a:p>
            <a:r>
              <a:rPr lang="en-US" dirty="0">
                <a:latin typeface="Comic Sans MS" panose="030F0702030302020204" pitchFamily="66" charset="0"/>
              </a:rPr>
              <a:t>Reduced awareness of the environment and situation</a:t>
            </a:r>
          </a:p>
          <a:p>
            <a:r>
              <a:rPr lang="en-US" dirty="0">
                <a:latin typeface="Comic Sans MS" panose="030F0702030302020204" pitchFamily="66" charset="0"/>
              </a:rPr>
              <a:t>Reduced decision-making skills</a:t>
            </a:r>
          </a:p>
          <a:p>
            <a:r>
              <a:rPr lang="nl-NL" dirty="0">
                <a:latin typeface="Comic Sans MS" panose="030F0702030302020204" pitchFamily="66" charset="0"/>
              </a:rPr>
              <a:t>Poor memory</a:t>
            </a:r>
          </a:p>
          <a:p>
            <a:r>
              <a:rPr lang="en-US" dirty="0">
                <a:latin typeface="Comic Sans MS" panose="030F0702030302020204" pitchFamily="66" charset="0"/>
              </a:rPr>
              <a:t>Reduced concentration</a:t>
            </a:r>
          </a:p>
        </p:txBody>
      </p:sp>
      <p:pic>
        <p:nvPicPr>
          <p:cNvPr id="4" name="Picture 3"/>
          <p:cNvPicPr>
            <a:picLocks noChangeAspect="1"/>
          </p:cNvPicPr>
          <p:nvPr/>
        </p:nvPicPr>
        <p:blipFill>
          <a:blip r:embed="rId2"/>
          <a:stretch>
            <a:fillRect/>
          </a:stretch>
        </p:blipFill>
        <p:spPr>
          <a:xfrm>
            <a:off x="1886551" y="274638"/>
            <a:ext cx="1059849" cy="1059849"/>
          </a:xfrm>
          <a:prstGeom prst="rect">
            <a:avLst/>
          </a:prstGeom>
        </p:spPr>
      </p:pic>
      <p:pic>
        <p:nvPicPr>
          <p:cNvPr id="5" name="Picture 4"/>
          <p:cNvPicPr>
            <a:picLocks noChangeAspect="1"/>
          </p:cNvPicPr>
          <p:nvPr/>
        </p:nvPicPr>
        <p:blipFill>
          <a:blip r:embed="rId2"/>
          <a:stretch>
            <a:fillRect/>
          </a:stretch>
        </p:blipFill>
        <p:spPr>
          <a:xfrm>
            <a:off x="9150952" y="274638"/>
            <a:ext cx="1059849" cy="1059849"/>
          </a:xfrm>
          <a:prstGeom prst="rect">
            <a:avLst/>
          </a:prstGeom>
        </p:spPr>
      </p:pic>
    </p:spTree>
    <p:extLst>
      <p:ext uri="{BB962C8B-B14F-4D97-AF65-F5344CB8AC3E}">
        <p14:creationId xmlns:p14="http://schemas.microsoft.com/office/powerpoint/2010/main" val="21306556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1383A68F83C6A47BFB95B29838E2CE4" ma:contentTypeVersion="13" ma:contentTypeDescription="Create a new document." ma:contentTypeScope="" ma:versionID="2793a5c04a7cd238eb459fc47ead991b">
  <xsd:schema xmlns:xsd="http://www.w3.org/2001/XMLSchema" xmlns:xs="http://www.w3.org/2001/XMLSchema" xmlns:p="http://schemas.microsoft.com/office/2006/metadata/properties" xmlns:ns2="256cee14-f636-4681-b71d-45a30a133b2b" xmlns:ns3="6f14df77-98d2-4ed4-8da8-6de542f49458" targetNamespace="http://schemas.microsoft.com/office/2006/metadata/properties" ma:root="true" ma:fieldsID="b540711167b4bee9c7c5cfa3f311e1ed" ns2:_="" ns3:_="">
    <xsd:import namespace="256cee14-f636-4681-b71d-45a30a133b2b"/>
    <xsd:import namespace="6f14df77-98d2-4ed4-8da8-6de542f4945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No_x002e_Less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6cee14-f636-4681-b71d-45a30a133b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No_x002e_Lessons" ma:index="20" nillable="true" ma:displayName="No. Lessons" ma:description="How many lessons in the project&#10;" ma:format="Dropdown" ma:internalName="No_x002e_Lessons" ma:percentage="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f14df77-98d2-4ed4-8da8-6de542f49458"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o_x002e_Lessons xmlns="256cee14-f636-4681-b71d-45a30a133b2b" xsi:nil="true"/>
  </documentManagement>
</p:properties>
</file>

<file path=customXml/itemProps1.xml><?xml version="1.0" encoding="utf-8"?>
<ds:datastoreItem xmlns:ds="http://schemas.openxmlformats.org/officeDocument/2006/customXml" ds:itemID="{400E6F30-ED23-4D0C-9FCB-D0218E93C6B1}"/>
</file>

<file path=customXml/itemProps2.xml><?xml version="1.0" encoding="utf-8"?>
<ds:datastoreItem xmlns:ds="http://schemas.openxmlformats.org/officeDocument/2006/customXml" ds:itemID="{75F9F179-01BE-41E3-9789-48CDF5E0DCE6}"/>
</file>

<file path=customXml/itemProps3.xml><?xml version="1.0" encoding="utf-8"?>
<ds:datastoreItem xmlns:ds="http://schemas.openxmlformats.org/officeDocument/2006/customXml" ds:itemID="{C9EA072B-CB54-44F2-89FB-BDEB95829204}"/>
</file>

<file path=docProps/app.xml><?xml version="1.0" encoding="utf-8"?>
<Properties xmlns="http://schemas.openxmlformats.org/officeDocument/2006/extended-properties" xmlns:vt="http://schemas.openxmlformats.org/officeDocument/2006/docPropsVTypes">
  <TotalTime>135</TotalTime>
  <Words>1864</Words>
  <Application>Microsoft Office PowerPoint</Application>
  <PresentationFormat>Widescreen</PresentationFormat>
  <Paragraphs>163</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Comic Sans MS</vt:lpstr>
      <vt:lpstr>Wingdings</vt:lpstr>
      <vt:lpstr>Office Theme</vt:lpstr>
      <vt:lpstr>PowerPoint Presentation</vt:lpstr>
      <vt:lpstr>PowerPoint Presentation</vt:lpstr>
      <vt:lpstr>PowerPoint Presentation</vt:lpstr>
      <vt:lpstr>PowerPoint Presentation</vt:lpstr>
      <vt:lpstr>Performance in Adults</vt:lpstr>
      <vt:lpstr>Performance in Adults</vt:lpstr>
      <vt:lpstr>Performance in Children</vt:lpstr>
      <vt:lpstr>Performance in Children</vt:lpstr>
      <vt:lpstr>Emotions</vt:lpstr>
      <vt:lpstr>Health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Colmer-Rachael</dc:creator>
  <cp:lastModifiedBy>Colmer-Rachael</cp:lastModifiedBy>
  <cp:revision>23</cp:revision>
  <dcterms:created xsi:type="dcterms:W3CDTF">2020-09-17T10:55:32Z</dcterms:created>
  <dcterms:modified xsi:type="dcterms:W3CDTF">2020-10-08T10:31:41Z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0x010100F1383A68F83C6A47BFB95B29838E2CE4</vt:lpwstr>
  </property>
</Properties>
</file>