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31"/>
  </p:notesMasterIdLst>
  <p:handoutMasterIdLst>
    <p:handoutMasterId r:id="rId32"/>
  </p:handoutMasterIdLst>
  <p:sldIdLst>
    <p:sldId id="306" r:id="rId5"/>
    <p:sldId id="307" r:id="rId6"/>
    <p:sldId id="304" r:id="rId7"/>
    <p:sldId id="257" r:id="rId8"/>
    <p:sldId id="266" r:id="rId9"/>
    <p:sldId id="258" r:id="rId10"/>
    <p:sldId id="264" r:id="rId11"/>
    <p:sldId id="265" r:id="rId12"/>
    <p:sldId id="311" r:id="rId13"/>
    <p:sldId id="308" r:id="rId14"/>
    <p:sldId id="293" r:id="rId15"/>
    <p:sldId id="312" r:id="rId16"/>
    <p:sldId id="316" r:id="rId17"/>
    <p:sldId id="313" r:id="rId18"/>
    <p:sldId id="314" r:id="rId19"/>
    <p:sldId id="260" r:id="rId20"/>
    <p:sldId id="262" r:id="rId21"/>
    <p:sldId id="315" r:id="rId22"/>
    <p:sldId id="317" r:id="rId23"/>
    <p:sldId id="318" r:id="rId24"/>
    <p:sldId id="319" r:id="rId25"/>
    <p:sldId id="320" r:id="rId26"/>
    <p:sldId id="321" r:id="rId27"/>
    <p:sldId id="322" r:id="rId28"/>
    <p:sldId id="323" r:id="rId29"/>
    <p:sldId id="324" r:id="rId30"/>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40" autoAdjust="0"/>
    <p:restoredTop sz="94660"/>
  </p:normalViewPr>
  <p:slideViewPr>
    <p:cSldViewPr snapToGrid="0">
      <p:cViewPr varScale="1">
        <p:scale>
          <a:sx n="68" d="100"/>
          <a:sy n="68" d="100"/>
        </p:scale>
        <p:origin x="732" y="7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5945C8B1-3DAD-4D5C-BDA1-924B4CB6C866}" type="datetimeFigureOut">
              <a:rPr lang="en-GB" smtClean="0"/>
              <a:t>22/09/2020</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81A5586A-11FB-4D97-B1C6-2D891798C623}" type="slidenum">
              <a:rPr lang="en-GB" smtClean="0"/>
              <a:t>‹#›</a:t>
            </a:fld>
            <a:endParaRPr lang="en-GB"/>
          </a:p>
        </p:txBody>
      </p:sp>
    </p:spTree>
    <p:extLst>
      <p:ext uri="{BB962C8B-B14F-4D97-AF65-F5344CB8AC3E}">
        <p14:creationId xmlns:p14="http://schemas.microsoft.com/office/powerpoint/2010/main" val="27261494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630875A0-22A8-4485-9001-D61ABF44042C}" type="datetimeFigureOut">
              <a:rPr lang="en-GB" smtClean="0"/>
              <a:t>22/09/2020</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4B145E7C-5CF9-4EE8-BE47-42222D92420E}" type="slidenum">
              <a:rPr lang="en-GB" smtClean="0"/>
              <a:t>‹#›</a:t>
            </a:fld>
            <a:endParaRPr lang="en-GB"/>
          </a:p>
        </p:txBody>
      </p:sp>
    </p:spTree>
    <p:extLst>
      <p:ext uri="{BB962C8B-B14F-4D97-AF65-F5344CB8AC3E}">
        <p14:creationId xmlns:p14="http://schemas.microsoft.com/office/powerpoint/2010/main" val="32489737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60C1051-246F-4D39-9F3E-5DD20B8A3DF3}" type="slidenum">
              <a:rPr lang="en-GB" smtClean="0"/>
              <a:t>3</a:t>
            </a:fld>
            <a:endParaRPr lang="en-GB"/>
          </a:p>
        </p:txBody>
      </p:sp>
    </p:spTree>
    <p:extLst>
      <p:ext uri="{BB962C8B-B14F-4D97-AF65-F5344CB8AC3E}">
        <p14:creationId xmlns:p14="http://schemas.microsoft.com/office/powerpoint/2010/main" val="2041958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Practical wellbeing refers to the ability to ‘get things done’. Technology can help (when it works and the user feels they can ‘get things done’) but can also hinder (e.g. ‘information overload’ or ‘technical failure’).</a:t>
            </a:r>
          </a:p>
        </p:txBody>
      </p:sp>
      <p:sp>
        <p:nvSpPr>
          <p:cNvPr id="4" name="Slide Number Placeholder 3"/>
          <p:cNvSpPr>
            <a:spLocks noGrp="1"/>
          </p:cNvSpPr>
          <p:nvPr>
            <p:ph type="sldNum" sz="quarter" idx="5"/>
          </p:nvPr>
        </p:nvSpPr>
        <p:spPr/>
        <p:txBody>
          <a:bodyPr/>
          <a:lstStyle/>
          <a:p>
            <a:pPr>
              <a:defRPr/>
            </a:pPr>
            <a:fld id="{B97ACE15-9245-4ADB-B74F-B8DDBF06FDF2}" type="slidenum">
              <a:rPr lang="en-GB" altLang="en-US" smtClean="0"/>
              <a:pPr>
                <a:defRPr/>
              </a:pPr>
              <a:t>22</a:t>
            </a:fld>
            <a:endParaRPr lang="en-GB" altLang="en-US"/>
          </a:p>
        </p:txBody>
      </p:sp>
    </p:spTree>
    <p:extLst>
      <p:ext uri="{BB962C8B-B14F-4D97-AF65-F5344CB8AC3E}">
        <p14:creationId xmlns:p14="http://schemas.microsoft.com/office/powerpoint/2010/main" val="11270060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refers to the ability of technology to enable the person to feel they can contribute to society and that their contribution is valued by others.</a:t>
            </a:r>
          </a:p>
          <a:p>
            <a:endParaRPr lang="en-GB" dirty="0"/>
          </a:p>
          <a:p>
            <a:r>
              <a:rPr lang="en-GB" dirty="0"/>
              <a:t>The ability to participate in social networks is an opportunity for this to happen, but the actions of trolls and cyberbullies can undermine this.</a:t>
            </a:r>
          </a:p>
        </p:txBody>
      </p:sp>
      <p:sp>
        <p:nvSpPr>
          <p:cNvPr id="4" name="Slide Number Placeholder 3"/>
          <p:cNvSpPr>
            <a:spLocks noGrp="1"/>
          </p:cNvSpPr>
          <p:nvPr>
            <p:ph type="sldNum" sz="quarter" idx="5"/>
          </p:nvPr>
        </p:nvSpPr>
        <p:spPr/>
        <p:txBody>
          <a:bodyPr/>
          <a:lstStyle/>
          <a:p>
            <a:pPr>
              <a:defRPr/>
            </a:pPr>
            <a:fld id="{B97ACE15-9245-4ADB-B74F-B8DDBF06FDF2}" type="slidenum">
              <a:rPr lang="en-GB" altLang="en-US" smtClean="0"/>
              <a:pPr>
                <a:defRPr/>
              </a:pPr>
              <a:t>23</a:t>
            </a:fld>
            <a:endParaRPr lang="en-GB" altLang="en-US"/>
          </a:p>
        </p:txBody>
      </p:sp>
    </p:spTree>
    <p:extLst>
      <p:ext uri="{BB962C8B-B14F-4D97-AF65-F5344CB8AC3E}">
        <p14:creationId xmlns:p14="http://schemas.microsoft.com/office/powerpoint/2010/main" val="25421398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refers to the ability to feel that the workplace is ‘under control’, i.e. it is a comfortable place to work because everything goes to plan. This can be undermined by poorly functioning equipment or distractions.</a:t>
            </a:r>
          </a:p>
        </p:txBody>
      </p:sp>
      <p:sp>
        <p:nvSpPr>
          <p:cNvPr id="4" name="Slide Number Placeholder 3"/>
          <p:cNvSpPr>
            <a:spLocks noGrp="1"/>
          </p:cNvSpPr>
          <p:nvPr>
            <p:ph type="sldNum" sz="quarter" idx="5"/>
          </p:nvPr>
        </p:nvSpPr>
        <p:spPr/>
        <p:txBody>
          <a:bodyPr/>
          <a:lstStyle/>
          <a:p>
            <a:pPr>
              <a:defRPr/>
            </a:pPr>
            <a:fld id="{B97ACE15-9245-4ADB-B74F-B8DDBF06FDF2}" type="slidenum">
              <a:rPr lang="en-GB" altLang="en-US" smtClean="0"/>
              <a:pPr>
                <a:defRPr/>
              </a:pPr>
              <a:t>24</a:t>
            </a:fld>
            <a:endParaRPr lang="en-GB" altLang="en-US"/>
          </a:p>
        </p:txBody>
      </p:sp>
    </p:spTree>
    <p:extLst>
      <p:ext uri="{BB962C8B-B14F-4D97-AF65-F5344CB8AC3E}">
        <p14:creationId xmlns:p14="http://schemas.microsoft.com/office/powerpoint/2010/main" val="9773310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Ask students to reflect on this question. You may like to ask them to write their responses anonymously on sticky notes that can be put on a wall for all to see.</a:t>
            </a:r>
          </a:p>
        </p:txBody>
      </p:sp>
      <p:sp>
        <p:nvSpPr>
          <p:cNvPr id="4" name="Slide Number Placeholder 3"/>
          <p:cNvSpPr>
            <a:spLocks noGrp="1"/>
          </p:cNvSpPr>
          <p:nvPr>
            <p:ph type="sldNum" sz="quarter" idx="5"/>
          </p:nvPr>
        </p:nvSpPr>
        <p:spPr/>
        <p:txBody>
          <a:bodyPr/>
          <a:lstStyle/>
          <a:p>
            <a:pPr>
              <a:defRPr/>
            </a:pPr>
            <a:fld id="{B97ACE15-9245-4ADB-B74F-B8DDBF06FDF2}" type="slidenum">
              <a:rPr lang="en-GB" altLang="en-US" smtClean="0"/>
              <a:pPr>
                <a:defRPr/>
              </a:pPr>
              <a:t>25</a:t>
            </a:fld>
            <a:endParaRPr lang="en-GB" altLang="en-US"/>
          </a:p>
        </p:txBody>
      </p:sp>
    </p:spTree>
    <p:extLst>
      <p:ext uri="{BB962C8B-B14F-4D97-AF65-F5344CB8AC3E}">
        <p14:creationId xmlns:p14="http://schemas.microsoft.com/office/powerpoint/2010/main" val="23892310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8CB0EAB-151D-4E6C-A860-A2EFF5E5ECDC}" type="slidenum">
              <a:rPr lang="en-GB" altLang="en-US" smtClean="0"/>
              <a:pPr>
                <a:spcBef>
                  <a:spcPct val="0"/>
                </a:spcBef>
              </a:pPr>
              <a:t>4</a:t>
            </a:fld>
            <a:endParaRPr lang="en-GB" alt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sz="1200" kern="1200" dirty="0">
                <a:solidFill>
                  <a:schemeClr val="tx1"/>
                </a:solidFill>
                <a:effectLst/>
                <a:latin typeface="Arial" charset="0"/>
                <a:ea typeface="+mn-ea"/>
                <a:cs typeface="+mn-cs"/>
              </a:rPr>
              <a:t>This slide presentation could be used during a lesson when introducing distributed and dispersed software. There are transitions and animations in the presentation when viewed in Slide Show mode.</a:t>
            </a:r>
            <a:endParaRPr lang="en-US" altLang="en-US" dirty="0">
              <a:latin typeface="Arial" panose="020B0604020202020204" pitchFamily="34" charset="0"/>
            </a:endParaRPr>
          </a:p>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16187155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Bits are sometimes referred to as binary code (e.g. </a:t>
            </a:r>
            <a:r>
              <a:rPr lang="en-GB" altLang="en-US" dirty="0"/>
              <a:t>01101110 is an 8-character binary </a:t>
            </a:r>
            <a:r>
              <a:rPr lang="en-GB" altLang="en-US"/>
              <a:t>string).</a:t>
            </a:r>
            <a:endParaRPr lang="en-GB" dirty="0"/>
          </a:p>
        </p:txBody>
      </p:sp>
      <p:sp>
        <p:nvSpPr>
          <p:cNvPr id="4" name="Slide Number Placeholder 3"/>
          <p:cNvSpPr>
            <a:spLocks noGrp="1"/>
          </p:cNvSpPr>
          <p:nvPr>
            <p:ph type="sldNum" sz="quarter" idx="5"/>
          </p:nvPr>
        </p:nvSpPr>
        <p:spPr/>
        <p:txBody>
          <a:bodyPr/>
          <a:lstStyle/>
          <a:p>
            <a:pPr>
              <a:defRPr/>
            </a:pPr>
            <a:fld id="{B97ACE15-9245-4ADB-B74F-B8DDBF06FDF2}" type="slidenum">
              <a:rPr lang="en-GB" altLang="en-US" smtClean="0"/>
              <a:pPr>
                <a:defRPr/>
              </a:pPr>
              <a:t>6</a:t>
            </a:fld>
            <a:endParaRPr lang="en-GB" altLang="en-US"/>
          </a:p>
        </p:txBody>
      </p:sp>
    </p:spTree>
    <p:extLst>
      <p:ext uri="{BB962C8B-B14F-4D97-AF65-F5344CB8AC3E}">
        <p14:creationId xmlns:p14="http://schemas.microsoft.com/office/powerpoint/2010/main" val="31299724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the first case, distributed data should be used as the hacker would need to access all the servers in order to obtain the full code.</a:t>
            </a:r>
          </a:p>
          <a:p>
            <a:r>
              <a:rPr lang="en-GB" dirty="0"/>
              <a:t>In the second case, dispersed data means another server has a full data set which can act as a back-up data source.</a:t>
            </a:r>
          </a:p>
        </p:txBody>
      </p:sp>
      <p:sp>
        <p:nvSpPr>
          <p:cNvPr id="4" name="Slide Number Placeholder 3"/>
          <p:cNvSpPr>
            <a:spLocks noGrp="1"/>
          </p:cNvSpPr>
          <p:nvPr>
            <p:ph type="sldNum" sz="quarter" idx="5"/>
          </p:nvPr>
        </p:nvSpPr>
        <p:spPr/>
        <p:txBody>
          <a:bodyPr/>
          <a:lstStyle/>
          <a:p>
            <a:pPr>
              <a:defRPr/>
            </a:pPr>
            <a:fld id="{B97ACE15-9245-4ADB-B74F-B8DDBF06FDF2}" type="slidenum">
              <a:rPr lang="en-GB" altLang="en-US" smtClean="0"/>
              <a:pPr>
                <a:defRPr/>
              </a:pPr>
              <a:t>8</a:t>
            </a:fld>
            <a:endParaRPr lang="en-GB" altLang="en-US"/>
          </a:p>
        </p:txBody>
      </p:sp>
    </p:spTree>
    <p:extLst>
      <p:ext uri="{BB962C8B-B14F-4D97-AF65-F5344CB8AC3E}">
        <p14:creationId xmlns:p14="http://schemas.microsoft.com/office/powerpoint/2010/main" val="34192587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60C1051-246F-4D39-9F3E-5DD20B8A3DF3}" type="slidenum">
              <a:rPr lang="en-GB" smtClean="0"/>
              <a:t>12</a:t>
            </a:fld>
            <a:endParaRPr lang="en-GB"/>
          </a:p>
        </p:txBody>
      </p:sp>
    </p:spTree>
    <p:extLst>
      <p:ext uri="{BB962C8B-B14F-4D97-AF65-F5344CB8AC3E}">
        <p14:creationId xmlns:p14="http://schemas.microsoft.com/office/powerpoint/2010/main" val="2041958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8CB0EAB-151D-4E6C-A860-A2EFF5E5ECDC}" type="slidenum">
              <a:rPr lang="en-GB" altLang="en-US" smtClean="0"/>
              <a:pPr>
                <a:spcBef>
                  <a:spcPct val="0"/>
                </a:spcBef>
              </a:pPr>
              <a:t>14</a:t>
            </a:fld>
            <a:endParaRPr lang="en-GB" alt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sz="1200" kern="1200" dirty="0">
                <a:solidFill>
                  <a:schemeClr val="tx1"/>
                </a:solidFill>
                <a:effectLst/>
                <a:latin typeface="Arial" charset="0"/>
                <a:ea typeface="+mn-ea"/>
                <a:cs typeface="+mn-cs"/>
              </a:rPr>
              <a:t>This slide presentation could be used during a lesson when introducing how technology is changing working methods. There are </a:t>
            </a:r>
            <a:r>
              <a:rPr lang="en-GB" sz="1200" kern="1200">
                <a:solidFill>
                  <a:schemeClr val="tx1"/>
                </a:solidFill>
                <a:effectLst/>
                <a:latin typeface="Arial" charset="0"/>
                <a:ea typeface="+mn-ea"/>
                <a:cs typeface="+mn-cs"/>
              </a:rPr>
              <a:t>transitions in </a:t>
            </a:r>
            <a:r>
              <a:rPr lang="en-GB" sz="1200" kern="1200" dirty="0">
                <a:solidFill>
                  <a:schemeClr val="tx1"/>
                </a:solidFill>
                <a:effectLst/>
                <a:latin typeface="Arial" charset="0"/>
                <a:ea typeface="+mn-ea"/>
                <a:cs typeface="+mn-cs"/>
              </a:rPr>
              <a:t>the presentation when viewed in Slide Show mode.</a:t>
            </a:r>
            <a:endParaRPr lang="en-US" altLang="en-US" dirty="0">
              <a:latin typeface="Arial" panose="020B0604020202020204" pitchFamily="34" charset="0"/>
            </a:endParaRPr>
          </a:p>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8469308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B97ACE15-9245-4ADB-B74F-B8DDBF06FDF2}" type="slidenum">
              <a:rPr lang="en-GB" altLang="en-US" smtClean="0"/>
              <a:pPr>
                <a:defRPr/>
              </a:pPr>
              <a:t>17</a:t>
            </a:fld>
            <a:endParaRPr lang="en-GB" altLang="en-US"/>
          </a:p>
        </p:txBody>
      </p:sp>
    </p:spTree>
    <p:extLst>
      <p:ext uri="{BB962C8B-B14F-4D97-AF65-F5344CB8AC3E}">
        <p14:creationId xmlns:p14="http://schemas.microsoft.com/office/powerpoint/2010/main" val="6330439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60C1051-246F-4D39-9F3E-5DD20B8A3DF3}" type="slidenum">
              <a:rPr lang="en-GB" smtClean="0"/>
              <a:t>20</a:t>
            </a:fld>
            <a:endParaRPr lang="en-GB"/>
          </a:p>
        </p:txBody>
      </p:sp>
    </p:spTree>
    <p:extLst>
      <p:ext uri="{BB962C8B-B14F-4D97-AF65-F5344CB8AC3E}">
        <p14:creationId xmlns:p14="http://schemas.microsoft.com/office/powerpoint/2010/main" val="2041958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8CB0EAB-151D-4E6C-A860-A2EFF5E5ECDC}" type="slidenum">
              <a:rPr lang="en-GB" altLang="en-US" smtClean="0"/>
              <a:pPr>
                <a:spcBef>
                  <a:spcPct val="0"/>
                </a:spcBef>
              </a:pPr>
              <a:t>21</a:t>
            </a:fld>
            <a:endParaRPr lang="en-GB" alt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sz="1200" kern="1200" dirty="0">
                <a:solidFill>
                  <a:schemeClr val="tx1"/>
                </a:solidFill>
                <a:effectLst/>
                <a:latin typeface="Arial" charset="0"/>
                <a:ea typeface="+mn-ea"/>
                <a:cs typeface="+mn-cs"/>
              </a:rPr>
              <a:t>This slide presentation could be used during a lesson when introducing the impact of technology on individuals. There are transitions in the presentation when viewed in Slide Show mode.</a:t>
            </a:r>
            <a:endParaRPr lang="en-US" altLang="en-US" dirty="0">
              <a:latin typeface="Arial" panose="020B0604020202020204" pitchFamily="34" charset="0"/>
            </a:endParaRP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This presentation looks at different types of wellbeing (practical, emancipatory and technical) and the different factors that can influence each type. The last slide asks students to think about </a:t>
            </a:r>
            <a:r>
              <a:rPr lang="en-US" altLang="en-US">
                <a:latin typeface="Arial" panose="020B0604020202020204" pitchFamily="34" charset="0"/>
              </a:rPr>
              <a:t>the impact </a:t>
            </a:r>
            <a:r>
              <a:rPr lang="en-US" altLang="en-US" dirty="0">
                <a:latin typeface="Arial" panose="020B0604020202020204" pitchFamily="34" charset="0"/>
              </a:rPr>
              <a:t>on the different types of wellbeing of their school/college giving all students a Wi-Fi-enabled tablet.</a:t>
            </a:r>
          </a:p>
        </p:txBody>
      </p:sp>
    </p:spTree>
    <p:extLst>
      <p:ext uri="{BB962C8B-B14F-4D97-AF65-F5344CB8AC3E}">
        <p14:creationId xmlns:p14="http://schemas.microsoft.com/office/powerpoint/2010/main" val="8469308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4E6AFF1D-1B79-407B-A518-2FC51B95A7D3}" type="datetimeFigureOut">
              <a:rPr lang="en-GB" smtClean="0"/>
              <a:pPr/>
              <a:t>22/09/2020</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7A75976C-A198-44AE-A85F-3B556787AA5A}" type="slidenum">
              <a:rPr lang="en-GB" smtClean="0"/>
              <a:pPr/>
              <a:t>‹#›</a:t>
            </a:fld>
            <a:endParaRPr lang="en-GB"/>
          </a:p>
        </p:txBody>
      </p:sp>
    </p:spTree>
    <p:extLst>
      <p:ext uri="{BB962C8B-B14F-4D97-AF65-F5344CB8AC3E}">
        <p14:creationId xmlns:p14="http://schemas.microsoft.com/office/powerpoint/2010/main" val="2544835539"/>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E6AFF1D-1B79-407B-A518-2FC51B95A7D3}" type="datetimeFigureOut">
              <a:rPr lang="en-GB" smtClean="0"/>
              <a:pPr/>
              <a:t>22/09/2020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75976C-A198-44AE-A85F-3B556787AA5A}" type="slidenum">
              <a:rPr lang="en-GB" smtClean="0"/>
              <a:pPr/>
              <a:t>‹#›</a:t>
            </a:fld>
            <a:endParaRPr lang="en-GB"/>
          </a:p>
        </p:txBody>
      </p:sp>
    </p:spTree>
    <p:extLst>
      <p:ext uri="{BB962C8B-B14F-4D97-AF65-F5344CB8AC3E}">
        <p14:creationId xmlns:p14="http://schemas.microsoft.com/office/powerpoint/2010/main" val="4277689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E6AFF1D-1B79-407B-A518-2FC51B95A7D3}" type="datetimeFigureOut">
              <a:rPr lang="en-GB" smtClean="0"/>
              <a:pPr/>
              <a:t>22/09/2020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75976C-A198-44AE-A85F-3B556787AA5A}" type="slidenum">
              <a:rPr lang="en-GB" smtClean="0"/>
              <a:pPr/>
              <a:t>‹#›</a:t>
            </a:fld>
            <a:endParaRPr lang="en-GB"/>
          </a:p>
        </p:txBody>
      </p:sp>
    </p:spTree>
    <p:extLst>
      <p:ext uri="{BB962C8B-B14F-4D97-AF65-F5344CB8AC3E}">
        <p14:creationId xmlns:p14="http://schemas.microsoft.com/office/powerpoint/2010/main" val="318730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a:xfrm>
            <a:off x="623392" y="1700808"/>
            <a:ext cx="10972800" cy="395707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E6AFF1D-1B79-407B-A518-2FC51B95A7D3}" type="datetimeFigureOut">
              <a:rPr lang="en-GB" smtClean="0"/>
              <a:pPr/>
              <a:t>22/09/2020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75976C-A198-44AE-A85F-3B556787AA5A}" type="slidenum">
              <a:rPr lang="en-GB" smtClean="0"/>
              <a:pPr/>
              <a:t>‹#›</a:t>
            </a:fld>
            <a:endParaRPr lang="en-GB"/>
          </a:p>
        </p:txBody>
      </p:sp>
    </p:spTree>
    <p:extLst>
      <p:ext uri="{BB962C8B-B14F-4D97-AF65-F5344CB8AC3E}">
        <p14:creationId xmlns:p14="http://schemas.microsoft.com/office/powerpoint/2010/main" val="1419301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4E6AFF1D-1B79-407B-A518-2FC51B95A7D3}" type="datetimeFigureOut">
              <a:rPr lang="en-GB" smtClean="0"/>
              <a:pPr/>
              <a:t>22/09/2020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75976C-A198-44AE-A85F-3B556787AA5A}" type="slidenum">
              <a:rPr lang="en-GB" smtClean="0"/>
              <a:pPr/>
              <a:t>‹#›</a:t>
            </a:fld>
            <a:endParaRPr lang="en-GB"/>
          </a:p>
        </p:txBody>
      </p:sp>
    </p:spTree>
    <p:extLst>
      <p:ext uri="{BB962C8B-B14F-4D97-AF65-F5344CB8AC3E}">
        <p14:creationId xmlns:p14="http://schemas.microsoft.com/office/powerpoint/2010/main" val="118791545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a:t>Click to edit Master title style</a:t>
            </a:r>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E6AFF1D-1B79-407B-A518-2FC51B95A7D3}" type="datetimeFigureOut">
              <a:rPr lang="en-GB" smtClean="0"/>
              <a:pPr/>
              <a:t>22/09/2020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A75976C-A198-44AE-A85F-3B556787AA5A}" type="slidenum">
              <a:rPr lang="en-GB" smtClean="0"/>
              <a:pPr/>
              <a:t>‹#›</a:t>
            </a:fld>
            <a:endParaRPr lang="en-GB"/>
          </a:p>
        </p:txBody>
      </p:sp>
    </p:spTree>
    <p:extLst>
      <p:ext uri="{BB962C8B-B14F-4D97-AF65-F5344CB8AC3E}">
        <p14:creationId xmlns:p14="http://schemas.microsoft.com/office/powerpoint/2010/main" val="2665837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4E6AFF1D-1B79-407B-A518-2FC51B95A7D3}" type="datetimeFigureOut">
              <a:rPr lang="en-GB" smtClean="0"/>
              <a:pPr/>
              <a:t>22/09/2020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A75976C-A198-44AE-A85F-3B556787AA5A}" type="slidenum">
              <a:rPr lang="en-GB" smtClean="0"/>
              <a:pPr/>
              <a:t>‹#›</a:t>
            </a:fld>
            <a:endParaRPr lang="en-GB"/>
          </a:p>
        </p:txBody>
      </p:sp>
    </p:spTree>
    <p:extLst>
      <p:ext uri="{BB962C8B-B14F-4D97-AF65-F5344CB8AC3E}">
        <p14:creationId xmlns:p14="http://schemas.microsoft.com/office/powerpoint/2010/main" val="3086408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4E6AFF1D-1B79-407B-A518-2FC51B95A7D3}" type="datetimeFigureOut">
              <a:rPr lang="en-GB" smtClean="0"/>
              <a:pPr/>
              <a:t>22/09/2020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A75976C-A198-44AE-A85F-3B556787AA5A}" type="slidenum">
              <a:rPr lang="en-GB" smtClean="0"/>
              <a:pPr/>
              <a:t>‹#›</a:t>
            </a:fld>
            <a:endParaRPr lang="en-GB"/>
          </a:p>
        </p:txBody>
      </p:sp>
    </p:spTree>
    <p:extLst>
      <p:ext uri="{BB962C8B-B14F-4D97-AF65-F5344CB8AC3E}">
        <p14:creationId xmlns:p14="http://schemas.microsoft.com/office/powerpoint/2010/main" val="3129868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6AFF1D-1B79-407B-A518-2FC51B95A7D3}" type="datetimeFigureOut">
              <a:rPr lang="en-GB" smtClean="0"/>
              <a:pPr/>
              <a:t>22/09/2020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A75976C-A198-44AE-A85F-3B556787AA5A}" type="slidenum">
              <a:rPr lang="en-GB" smtClean="0"/>
              <a:pPr/>
              <a:t>‹#›</a:t>
            </a:fld>
            <a:endParaRPr lang="en-GB"/>
          </a:p>
        </p:txBody>
      </p:sp>
    </p:spTree>
    <p:extLst>
      <p:ext uri="{BB962C8B-B14F-4D97-AF65-F5344CB8AC3E}">
        <p14:creationId xmlns:p14="http://schemas.microsoft.com/office/powerpoint/2010/main" val="1273188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E6AFF1D-1B79-407B-A518-2FC51B95A7D3}" type="datetimeFigureOut">
              <a:rPr lang="en-GB" smtClean="0"/>
              <a:pPr/>
              <a:t>22/09/2020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A75976C-A198-44AE-A85F-3B556787AA5A}" type="slidenum">
              <a:rPr lang="en-GB" smtClean="0"/>
              <a:pPr/>
              <a:t>‹#›</a:t>
            </a:fld>
            <a:endParaRPr lang="en-GB"/>
          </a:p>
        </p:txBody>
      </p:sp>
    </p:spTree>
    <p:extLst>
      <p:ext uri="{BB962C8B-B14F-4D97-AF65-F5344CB8AC3E}">
        <p14:creationId xmlns:p14="http://schemas.microsoft.com/office/powerpoint/2010/main" val="9630563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4E6AFF1D-1B79-407B-A518-2FC51B95A7D3}" type="datetimeFigureOut">
              <a:rPr lang="en-GB" smtClean="0"/>
              <a:pPr/>
              <a:t>22/09/2020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10769600" y="6356351"/>
            <a:ext cx="812800" cy="365125"/>
          </a:xfrm>
        </p:spPr>
        <p:txBody>
          <a:bodyPr/>
          <a:lstStyle/>
          <a:p>
            <a:fld id="{7A75976C-A198-44AE-A85F-3B556787AA5A}" type="slidenum">
              <a:rPr lang="en-GB" smtClean="0"/>
              <a:pPr/>
              <a:t>‹#›</a:t>
            </a:fld>
            <a:endParaRPr lang="en-GB"/>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Tree>
    <p:extLst>
      <p:ext uri="{BB962C8B-B14F-4D97-AF65-F5344CB8AC3E}">
        <p14:creationId xmlns:p14="http://schemas.microsoft.com/office/powerpoint/2010/main" val="1688775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76000"/>
            <a:lum/>
          </a:blip>
          <a:srcRect/>
          <a:stretch>
            <a:fillRect l="-13000"/>
          </a:stretch>
        </a:blipFill>
        <a:effectLst/>
      </p:bgPr>
    </p:bg>
    <p:spTree>
      <p:nvGrpSpPr>
        <p:cNvPr id="1" name=""/>
        <p:cNvGrpSpPr/>
        <p:nvPr/>
      </p:nvGrpSpPr>
      <p:grpSpPr>
        <a:xfrm>
          <a:off x="0" y="0"/>
          <a:ext cx="0" cy="0"/>
          <a:chOff x="0" y="0"/>
          <a:chExt cx="0" cy="0"/>
        </a:xfrm>
      </p:grpSpPr>
      <p:sp>
        <p:nvSpPr>
          <p:cNvPr id="9" name="Title Placeholder 8"/>
          <p:cNvSpPr>
            <a:spLocks noGrp="1"/>
          </p:cNvSpPr>
          <p:nvPr>
            <p:ph type="title"/>
          </p:nvPr>
        </p:nvSpPr>
        <p:spPr>
          <a:xfrm>
            <a:off x="623392" y="20343"/>
            <a:ext cx="10972800" cy="1143000"/>
          </a:xfrm>
          <a:prstGeom prst="rect">
            <a:avLst/>
          </a:prstGeom>
        </p:spPr>
        <p:txBody>
          <a:bodyPr vert="horz" lIns="0" rIns="0" bIns="0" anchor="b">
            <a:normAutofit/>
          </a:bodyPr>
          <a:lstStyle/>
          <a:p>
            <a:r>
              <a:rPr kumimoji="0" lang="en-US" dirty="0"/>
              <a:t>Click to edit Master title style</a:t>
            </a:r>
          </a:p>
        </p:txBody>
      </p:sp>
      <p:sp>
        <p:nvSpPr>
          <p:cNvPr id="30" name="Text Placeholder 29"/>
          <p:cNvSpPr>
            <a:spLocks noGrp="1"/>
          </p:cNvSpPr>
          <p:nvPr>
            <p:ph type="body" idx="1"/>
          </p:nvPr>
        </p:nvSpPr>
        <p:spPr>
          <a:xfrm>
            <a:off x="623392" y="1268760"/>
            <a:ext cx="109728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E6AFF1D-1B79-407B-A518-2FC51B95A7D3}" type="datetimeFigureOut">
              <a:rPr lang="en-GB" smtClean="0"/>
              <a:pPr/>
              <a:t>22/09/2020</a:t>
            </a:fld>
            <a:endParaRPr lang="en-GB"/>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A75976C-A198-44AE-A85F-3B556787AA5A}" type="slidenum">
              <a:rPr lang="en-GB" smtClean="0"/>
              <a:pPr/>
              <a:t>‹#›</a:t>
            </a:fld>
            <a:endParaRPr lang="en-GB"/>
          </a:p>
        </p:txBody>
      </p:sp>
    </p:spTree>
    <p:extLst>
      <p:ext uri="{BB962C8B-B14F-4D97-AF65-F5344CB8AC3E}">
        <p14:creationId xmlns:p14="http://schemas.microsoft.com/office/powerpoint/2010/main" val="9246408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n-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2.svg"/><Relationship Id="rId7" Type="http://schemas.openxmlformats.org/officeDocument/2006/relationships/image" Target="../media/image16.sv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5.png"/><Relationship Id="rId11" Type="http://schemas.openxmlformats.org/officeDocument/2006/relationships/image" Target="../media/image20.png"/><Relationship Id="rId5" Type="http://schemas.openxmlformats.org/officeDocument/2006/relationships/image" Target="../media/image14.svg"/><Relationship Id="rId10" Type="http://schemas.openxmlformats.org/officeDocument/2006/relationships/image" Target="../media/image19.png"/><Relationship Id="rId4" Type="http://schemas.openxmlformats.org/officeDocument/2006/relationships/image" Target="../media/image13.png"/><Relationship Id="rId9" Type="http://schemas.openxmlformats.org/officeDocument/2006/relationships/image" Target="../media/image18.svg"/></Relationships>
</file>

<file path=ppt/slides/_rels/slide16.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25.svg"/><Relationship Id="rId3" Type="http://schemas.openxmlformats.org/officeDocument/2006/relationships/image" Target="../media/image22.svg"/><Relationship Id="rId7" Type="http://schemas.openxmlformats.org/officeDocument/2006/relationships/image" Target="../media/image16.svg"/><Relationship Id="rId12" Type="http://schemas.openxmlformats.org/officeDocument/2006/relationships/image" Target="../media/image24.png"/><Relationship Id="rId2" Type="http://schemas.openxmlformats.org/officeDocument/2006/relationships/image" Target="../media/image21.png"/><Relationship Id="rId1" Type="http://schemas.openxmlformats.org/officeDocument/2006/relationships/slideLayout" Target="../slideLayouts/slideLayout2.xml"/><Relationship Id="rId6" Type="http://schemas.openxmlformats.org/officeDocument/2006/relationships/image" Target="../media/image15.png"/><Relationship Id="rId11" Type="http://schemas.openxmlformats.org/officeDocument/2006/relationships/image" Target="../media/image18.svg"/><Relationship Id="rId5" Type="http://schemas.openxmlformats.org/officeDocument/2006/relationships/image" Target="../media/image12.svg"/><Relationship Id="rId10" Type="http://schemas.openxmlformats.org/officeDocument/2006/relationships/image" Target="../media/image20.png"/><Relationship Id="rId4" Type="http://schemas.openxmlformats.org/officeDocument/2006/relationships/image" Target="../media/image23.png"/><Relationship Id="rId9" Type="http://schemas.openxmlformats.org/officeDocument/2006/relationships/image" Target="../media/image14.svg"/></Relationships>
</file>

<file path=ppt/slides/_rels/slide17.xml.rels><?xml version="1.0" encoding="UTF-8" standalone="yes"?>
<Relationships xmlns="http://schemas.openxmlformats.org/package/2006/relationships"><Relationship Id="rId8" Type="http://schemas.openxmlformats.org/officeDocument/2006/relationships/image" Target="../media/image14.svg"/><Relationship Id="rId13" Type="http://schemas.openxmlformats.org/officeDocument/2006/relationships/image" Target="../media/image29.png"/><Relationship Id="rId18" Type="http://schemas.openxmlformats.org/officeDocument/2006/relationships/image" Target="../media/image34.svg"/><Relationship Id="rId3" Type="http://schemas.openxmlformats.org/officeDocument/2006/relationships/image" Target="../media/image26.png"/><Relationship Id="rId7" Type="http://schemas.openxmlformats.org/officeDocument/2006/relationships/image" Target="../media/image13.png"/><Relationship Id="rId12" Type="http://schemas.openxmlformats.org/officeDocument/2006/relationships/image" Target="../media/image28.svg"/><Relationship Id="rId17" Type="http://schemas.openxmlformats.org/officeDocument/2006/relationships/image" Target="../media/image33.png"/><Relationship Id="rId2" Type="http://schemas.openxmlformats.org/officeDocument/2006/relationships/notesSlide" Target="../notesSlides/notesSlide7.xml"/><Relationship Id="rId16" Type="http://schemas.openxmlformats.org/officeDocument/2006/relationships/image" Target="../media/image32.svg"/><Relationship Id="rId1" Type="http://schemas.openxmlformats.org/officeDocument/2006/relationships/slideLayout" Target="../slideLayouts/slideLayout4.xml"/><Relationship Id="rId6" Type="http://schemas.openxmlformats.org/officeDocument/2006/relationships/image" Target="../media/image16.svg"/><Relationship Id="rId11" Type="http://schemas.openxmlformats.org/officeDocument/2006/relationships/image" Target="../media/image27.png"/><Relationship Id="rId5" Type="http://schemas.openxmlformats.org/officeDocument/2006/relationships/image" Target="../media/image15.png"/><Relationship Id="rId15" Type="http://schemas.openxmlformats.org/officeDocument/2006/relationships/image" Target="../media/image31.png"/><Relationship Id="rId10" Type="http://schemas.openxmlformats.org/officeDocument/2006/relationships/image" Target="../media/image18.svg"/><Relationship Id="rId4" Type="http://schemas.openxmlformats.org/officeDocument/2006/relationships/image" Target="../media/image12.svg"/><Relationship Id="rId9" Type="http://schemas.openxmlformats.org/officeDocument/2006/relationships/image" Target="../media/image20.png"/><Relationship Id="rId14" Type="http://schemas.openxmlformats.org/officeDocument/2006/relationships/image" Target="../media/image30.svg"/></Relationships>
</file>

<file path=ppt/slides/_rels/slide18.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5.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9.png"/></Relationships>
</file>

<file path=ppt/slides/_rels/slide23.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41.png"/></Relationships>
</file>

<file path=ppt/slides/_rels/slide24.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42.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sv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sv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8DDD6FF-ECF6-4F0B-BE93-591857BD4AAD}"/>
              </a:ext>
            </a:extLst>
          </p:cNvPr>
          <p:cNvSpPr>
            <a:spLocks noGrp="1"/>
          </p:cNvSpPr>
          <p:nvPr>
            <p:ph type="title"/>
          </p:nvPr>
        </p:nvSpPr>
        <p:spPr/>
        <p:txBody>
          <a:bodyPr/>
          <a:lstStyle/>
          <a:p>
            <a:r>
              <a:rPr lang="en-GB" dirty="0"/>
              <a:t>Retrieval Questions</a:t>
            </a:r>
          </a:p>
        </p:txBody>
      </p:sp>
      <p:sp>
        <p:nvSpPr>
          <p:cNvPr id="5" name="Content Placeholder 4">
            <a:extLst>
              <a:ext uri="{FF2B5EF4-FFF2-40B4-BE49-F238E27FC236}">
                <a16:creationId xmlns:a16="http://schemas.microsoft.com/office/drawing/2014/main" id="{DD446D80-1C4F-4B91-B10F-7E02BA3810AB}"/>
              </a:ext>
            </a:extLst>
          </p:cNvPr>
          <p:cNvSpPr>
            <a:spLocks noGrp="1"/>
          </p:cNvSpPr>
          <p:nvPr>
            <p:ph idx="1"/>
          </p:nvPr>
        </p:nvSpPr>
        <p:spPr/>
        <p:txBody>
          <a:bodyPr>
            <a:normAutofit/>
          </a:bodyPr>
          <a:lstStyle/>
          <a:p>
            <a:r>
              <a:rPr lang="en-GB" sz="2800" dirty="0"/>
              <a:t>What is meant by the term “Alternative Text”</a:t>
            </a:r>
          </a:p>
          <a:p>
            <a:r>
              <a:rPr lang="en-GB" sz="2800" dirty="0"/>
              <a:t>List 3 stakeholders which you would find in any Business</a:t>
            </a:r>
          </a:p>
          <a:p>
            <a:r>
              <a:rPr lang="en-GB" sz="2800" dirty="0"/>
              <a:t> List 3 platforms used in collaborative technology</a:t>
            </a:r>
          </a:p>
          <a:p>
            <a:r>
              <a:rPr lang="en-GB" sz="2800" dirty="0"/>
              <a:t>List 3 collaborative tools used to support working with others</a:t>
            </a:r>
          </a:p>
          <a:p>
            <a:endParaRPr lang="en-GB" sz="2800" dirty="0"/>
          </a:p>
          <a:p>
            <a:pPr marL="0" indent="0">
              <a:buNone/>
            </a:pPr>
            <a:endParaRPr lang="en-GB" sz="2800" dirty="0"/>
          </a:p>
        </p:txBody>
      </p:sp>
    </p:spTree>
    <p:extLst>
      <p:ext uri="{BB962C8B-B14F-4D97-AF65-F5344CB8AC3E}">
        <p14:creationId xmlns:p14="http://schemas.microsoft.com/office/powerpoint/2010/main" val="20331654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8A980-877F-4125-8F1F-ACA9E2E695E7}"/>
              </a:ext>
            </a:extLst>
          </p:cNvPr>
          <p:cNvSpPr>
            <a:spLocks noGrp="1"/>
          </p:cNvSpPr>
          <p:nvPr>
            <p:ph type="title"/>
          </p:nvPr>
        </p:nvSpPr>
        <p:spPr>
          <a:xfrm>
            <a:off x="609600" y="723727"/>
            <a:ext cx="9969580" cy="1143000"/>
          </a:xfrm>
        </p:spPr>
        <p:txBody>
          <a:bodyPr>
            <a:normAutofit fontScale="90000"/>
          </a:bodyPr>
          <a:lstStyle/>
          <a:p>
            <a:r>
              <a:rPr lang="en-GB" dirty="0"/>
              <a:t>There are 3 main are a company can benefits from technologies they are:</a:t>
            </a:r>
          </a:p>
        </p:txBody>
      </p:sp>
      <p:sp>
        <p:nvSpPr>
          <p:cNvPr id="3" name="Content Placeholder 2">
            <a:extLst>
              <a:ext uri="{FF2B5EF4-FFF2-40B4-BE49-F238E27FC236}">
                <a16:creationId xmlns:a16="http://schemas.microsoft.com/office/drawing/2014/main" id="{02A9D671-6BBC-40E2-BA8F-9087D84CC4B4}"/>
              </a:ext>
            </a:extLst>
          </p:cNvPr>
          <p:cNvSpPr>
            <a:spLocks noGrp="1"/>
          </p:cNvSpPr>
          <p:nvPr>
            <p:ph idx="1"/>
          </p:nvPr>
        </p:nvSpPr>
        <p:spPr>
          <a:xfrm>
            <a:off x="609600" y="2558937"/>
            <a:ext cx="10972800" cy="2828989"/>
          </a:xfrm>
        </p:spPr>
        <p:txBody>
          <a:bodyPr/>
          <a:lstStyle/>
          <a:p>
            <a:r>
              <a:rPr lang="en-GB" dirty="0"/>
              <a:t>Infrastructure </a:t>
            </a:r>
          </a:p>
          <a:p>
            <a:r>
              <a:rPr lang="en-GB" dirty="0"/>
              <a:t>Security ( distributed and dispersed)</a:t>
            </a:r>
          </a:p>
          <a:p>
            <a:r>
              <a:rPr lang="en-GB" dirty="0"/>
              <a:t>24/7 Access</a:t>
            </a:r>
          </a:p>
        </p:txBody>
      </p:sp>
    </p:spTree>
    <p:extLst>
      <p:ext uri="{BB962C8B-B14F-4D97-AF65-F5344CB8AC3E}">
        <p14:creationId xmlns:p14="http://schemas.microsoft.com/office/powerpoint/2010/main" val="24454894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DBEF26-E96A-40E5-99F2-C5E87702E72E}"/>
              </a:ext>
            </a:extLst>
          </p:cNvPr>
          <p:cNvSpPr>
            <a:spLocks noGrp="1"/>
          </p:cNvSpPr>
          <p:nvPr>
            <p:ph type="title"/>
          </p:nvPr>
        </p:nvSpPr>
        <p:spPr>
          <a:xfrm>
            <a:off x="508000" y="-89386"/>
            <a:ext cx="11074400" cy="1143000"/>
          </a:xfrm>
        </p:spPr>
        <p:txBody>
          <a:bodyPr/>
          <a:lstStyle/>
          <a:p>
            <a:r>
              <a:rPr lang="en-GB" dirty="0">
                <a:latin typeface="+mn-lt"/>
              </a:rPr>
              <a:t>Activity &amp; check my learning </a:t>
            </a:r>
          </a:p>
        </p:txBody>
      </p:sp>
      <p:pic>
        <p:nvPicPr>
          <p:cNvPr id="4" name="Picture 3">
            <a:extLst>
              <a:ext uri="{FF2B5EF4-FFF2-40B4-BE49-F238E27FC236}">
                <a16:creationId xmlns:a16="http://schemas.microsoft.com/office/drawing/2014/main" id="{761A39A9-8EB9-4424-9EC9-D2E7F13C9818}"/>
              </a:ext>
            </a:extLst>
          </p:cNvPr>
          <p:cNvPicPr>
            <a:picLocks noChangeAspect="1"/>
          </p:cNvPicPr>
          <p:nvPr/>
        </p:nvPicPr>
        <p:blipFill>
          <a:blip r:embed="rId2"/>
          <a:stretch>
            <a:fillRect/>
          </a:stretch>
        </p:blipFill>
        <p:spPr>
          <a:xfrm>
            <a:off x="766254" y="3307431"/>
            <a:ext cx="2194750" cy="2719052"/>
          </a:xfrm>
          <a:prstGeom prst="rect">
            <a:avLst/>
          </a:prstGeom>
        </p:spPr>
      </p:pic>
      <p:pic>
        <p:nvPicPr>
          <p:cNvPr id="5" name="Picture 4">
            <a:extLst>
              <a:ext uri="{FF2B5EF4-FFF2-40B4-BE49-F238E27FC236}">
                <a16:creationId xmlns:a16="http://schemas.microsoft.com/office/drawing/2014/main" id="{9CEF3A24-8C99-4AB4-98D3-E45E9784F22A}"/>
              </a:ext>
            </a:extLst>
          </p:cNvPr>
          <p:cNvPicPr>
            <a:picLocks noChangeAspect="1"/>
          </p:cNvPicPr>
          <p:nvPr/>
        </p:nvPicPr>
        <p:blipFill>
          <a:blip r:embed="rId3"/>
          <a:stretch>
            <a:fillRect/>
          </a:stretch>
        </p:blipFill>
        <p:spPr>
          <a:xfrm>
            <a:off x="705295" y="1681599"/>
            <a:ext cx="4788571" cy="1131429"/>
          </a:xfrm>
          <a:prstGeom prst="rect">
            <a:avLst/>
          </a:prstGeom>
        </p:spPr>
      </p:pic>
    </p:spTree>
    <p:extLst>
      <p:ext uri="{BB962C8B-B14F-4D97-AF65-F5344CB8AC3E}">
        <p14:creationId xmlns:p14="http://schemas.microsoft.com/office/powerpoint/2010/main" val="26224357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063551" y="260648"/>
            <a:ext cx="8768571" cy="5688632"/>
          </a:xfrm>
        </p:spPr>
        <p:txBody>
          <a:bodyPr>
            <a:normAutofit lnSpcReduction="10000"/>
          </a:bodyPr>
          <a:lstStyle/>
          <a:p>
            <a:pPr algn="l"/>
            <a:r>
              <a:rPr lang="en-GB" sz="3200" b="1" dirty="0">
                <a:cs typeface="Andalus" pitchFamily="18" charset="-78"/>
              </a:rPr>
              <a:t>Lesson Objective:</a:t>
            </a:r>
          </a:p>
          <a:p>
            <a:pPr algn="l"/>
            <a:r>
              <a:rPr lang="en-US" altLang="en-US" sz="2800" dirty="0"/>
              <a:t>How technology is changing work</a:t>
            </a:r>
          </a:p>
          <a:p>
            <a:pPr algn="l"/>
            <a:endParaRPr lang="en-GB" sz="3200" b="1" dirty="0">
              <a:latin typeface="AlphabetSoup Tilt BT" pitchFamily="82" charset="0"/>
              <a:cs typeface="Andalus" pitchFamily="18" charset="-78"/>
            </a:endParaRPr>
          </a:p>
          <a:p>
            <a:pPr algn="l"/>
            <a:r>
              <a:rPr lang="en-GB" sz="3200" b="1" dirty="0">
                <a:cs typeface="Andalus" pitchFamily="18" charset="-78"/>
              </a:rPr>
              <a:t>Success Criteria:</a:t>
            </a:r>
          </a:p>
          <a:p>
            <a:pPr marL="2152650" lvl="1" indent="-1695450" algn="l">
              <a:tabLst>
                <a:tab pos="2152650" algn="l"/>
              </a:tabLst>
            </a:pPr>
            <a:r>
              <a:rPr lang="en-GB" sz="3000" b="1" dirty="0">
                <a:cs typeface="Andalus" pitchFamily="18" charset="-78"/>
              </a:rPr>
              <a:t>	</a:t>
            </a:r>
            <a:r>
              <a:rPr lang="en-GB" sz="3000" dirty="0">
                <a:cs typeface="Andalus" pitchFamily="18" charset="-78"/>
              </a:rPr>
              <a:t>I can list the way we have changed over the years in terms of the way we work using IT</a:t>
            </a:r>
          </a:p>
          <a:p>
            <a:pPr marL="2152650" lvl="1" indent="-1695450" algn="l">
              <a:tabLst>
                <a:tab pos="2152650" algn="l"/>
              </a:tabLst>
            </a:pPr>
            <a:r>
              <a:rPr lang="en-GB" sz="3000" dirty="0">
                <a:cs typeface="Andalus" pitchFamily="18" charset="-78"/>
              </a:rPr>
              <a:t>	I can explain the features of remote working</a:t>
            </a:r>
            <a:endParaRPr lang="en-GB" sz="3000" b="1" dirty="0">
              <a:cs typeface="Andalus" pitchFamily="18" charset="-78"/>
            </a:endParaRPr>
          </a:p>
          <a:p>
            <a:pPr marL="2152650" lvl="1" indent="-1695450" algn="l">
              <a:tabLst>
                <a:tab pos="2152650" algn="l"/>
              </a:tabLst>
            </a:pPr>
            <a:r>
              <a:rPr lang="en-GB" sz="3000" b="1" dirty="0">
                <a:cs typeface="Andalus" pitchFamily="18" charset="-78"/>
              </a:rPr>
              <a:t>	</a:t>
            </a:r>
            <a:r>
              <a:rPr lang="en-GB" sz="3000" dirty="0">
                <a:cs typeface="Andalus" pitchFamily="18" charset="-78"/>
              </a:rPr>
              <a:t>I can explain how companies promote collaboration in the workforce.</a:t>
            </a:r>
          </a:p>
          <a:p>
            <a:pPr algn="l"/>
            <a:endParaRPr lang="en-GB" sz="3200" b="1" dirty="0">
              <a:cs typeface="Andalus" pitchFamily="18" charset="-78"/>
            </a:endParaRPr>
          </a:p>
          <a:p>
            <a:pPr algn="l">
              <a:buFont typeface="Arial" pitchFamily="34" charset="0"/>
              <a:buChar char="•"/>
            </a:pPr>
            <a:endParaRPr lang="en-GB" sz="3200" b="1" dirty="0">
              <a:cs typeface="Andalus" pitchFamily="18" charset="-78"/>
            </a:endParaRPr>
          </a:p>
          <a:p>
            <a:pPr algn="l"/>
            <a:endParaRPr lang="en-GB" sz="3200" b="1" dirty="0">
              <a:cs typeface="Andalus"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09E18AC-0EAD-407C-9C3A-9FA1AD2A1BA6}"/>
              </a:ext>
            </a:extLst>
          </p:cNvPr>
          <p:cNvSpPr>
            <a:spLocks noGrp="1"/>
          </p:cNvSpPr>
          <p:nvPr>
            <p:ph type="title"/>
          </p:nvPr>
        </p:nvSpPr>
        <p:spPr>
          <a:xfrm>
            <a:off x="609600" y="611186"/>
            <a:ext cx="10972800" cy="1143000"/>
          </a:xfrm>
        </p:spPr>
        <p:txBody>
          <a:bodyPr>
            <a:normAutofit fontScale="90000"/>
          </a:bodyPr>
          <a:lstStyle/>
          <a:p>
            <a:r>
              <a:rPr lang="en-GB" dirty="0"/>
              <a:t>Lets get thinking about promoting collaborative tools:</a:t>
            </a:r>
          </a:p>
        </p:txBody>
      </p:sp>
      <p:graphicFrame>
        <p:nvGraphicFramePr>
          <p:cNvPr id="8" name="Table 7">
            <a:extLst>
              <a:ext uri="{FF2B5EF4-FFF2-40B4-BE49-F238E27FC236}">
                <a16:creationId xmlns:a16="http://schemas.microsoft.com/office/drawing/2014/main" id="{FB5C8A26-A115-4C90-8025-0BEE04016ADD}"/>
              </a:ext>
            </a:extLst>
          </p:cNvPr>
          <p:cNvGraphicFramePr>
            <a:graphicFrameLocks noGrp="1"/>
          </p:cNvGraphicFramePr>
          <p:nvPr>
            <p:extLst/>
          </p:nvPr>
        </p:nvGraphicFramePr>
        <p:xfrm>
          <a:off x="709635" y="2335215"/>
          <a:ext cx="8127999" cy="276860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1368765776"/>
                    </a:ext>
                  </a:extLst>
                </a:gridCol>
                <a:gridCol w="2709333">
                  <a:extLst>
                    <a:ext uri="{9D8B030D-6E8A-4147-A177-3AD203B41FA5}">
                      <a16:colId xmlns:a16="http://schemas.microsoft.com/office/drawing/2014/main" val="2674389508"/>
                    </a:ext>
                  </a:extLst>
                </a:gridCol>
                <a:gridCol w="2709333">
                  <a:extLst>
                    <a:ext uri="{9D8B030D-6E8A-4147-A177-3AD203B41FA5}">
                      <a16:colId xmlns:a16="http://schemas.microsoft.com/office/drawing/2014/main" val="2863489906"/>
                    </a:ext>
                  </a:extLst>
                </a:gridCol>
              </a:tblGrid>
              <a:tr h="370840">
                <a:tc>
                  <a:txBody>
                    <a:bodyPr/>
                    <a:lstStyle/>
                    <a:p>
                      <a:r>
                        <a:rPr lang="en-GB" dirty="0"/>
                        <a:t>Technology ( give a short definition, for each one )</a:t>
                      </a:r>
                    </a:p>
                  </a:txBody>
                  <a:tcPr/>
                </a:tc>
                <a:tc>
                  <a:txBody>
                    <a:bodyPr/>
                    <a:lstStyle/>
                    <a:p>
                      <a:r>
                        <a:rPr lang="en-GB" dirty="0"/>
                        <a:t>What are the Benefits</a:t>
                      </a:r>
                    </a:p>
                  </a:txBody>
                  <a:tcPr/>
                </a:tc>
                <a:tc>
                  <a:txBody>
                    <a:bodyPr/>
                    <a:lstStyle/>
                    <a:p>
                      <a:r>
                        <a:rPr lang="en-GB" dirty="0"/>
                        <a:t>What are the Drawbacks</a:t>
                      </a:r>
                    </a:p>
                  </a:txBody>
                  <a:tcPr/>
                </a:tc>
                <a:extLst>
                  <a:ext uri="{0D108BD9-81ED-4DB2-BD59-A6C34878D82A}">
                    <a16:rowId xmlns:a16="http://schemas.microsoft.com/office/drawing/2014/main" val="2528094097"/>
                  </a:ext>
                </a:extLst>
              </a:tr>
              <a:tr h="370840">
                <a:tc>
                  <a:txBody>
                    <a:bodyPr/>
                    <a:lstStyle/>
                    <a:p>
                      <a:r>
                        <a:rPr lang="en-GB" dirty="0"/>
                        <a:t>File sharing</a:t>
                      </a:r>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2000329994"/>
                  </a:ext>
                </a:extLst>
              </a:tr>
              <a:tr h="370840">
                <a:tc>
                  <a:txBody>
                    <a:bodyPr/>
                    <a:lstStyle/>
                    <a:p>
                      <a:r>
                        <a:rPr lang="en-GB" dirty="0"/>
                        <a:t>Wikis</a:t>
                      </a:r>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2506406119"/>
                  </a:ext>
                </a:extLst>
              </a:tr>
              <a:tr h="370840">
                <a:tc>
                  <a:txBody>
                    <a:bodyPr/>
                    <a:lstStyle/>
                    <a:p>
                      <a:r>
                        <a:rPr lang="en-GB" dirty="0"/>
                        <a:t>Blogs</a:t>
                      </a:r>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3209537312"/>
                  </a:ext>
                </a:extLst>
              </a:tr>
              <a:tr h="370840">
                <a:tc>
                  <a:txBody>
                    <a:bodyPr/>
                    <a:lstStyle/>
                    <a:p>
                      <a:r>
                        <a:rPr lang="en-GB" dirty="0"/>
                        <a:t>Chat systems</a:t>
                      </a:r>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900887444"/>
                  </a:ext>
                </a:extLst>
              </a:tr>
              <a:tr h="370840">
                <a:tc>
                  <a:txBody>
                    <a:bodyPr/>
                    <a:lstStyle/>
                    <a:p>
                      <a:r>
                        <a:rPr lang="en-GB" dirty="0"/>
                        <a:t>Tele/video conferencing</a:t>
                      </a:r>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907786444"/>
                  </a:ext>
                </a:extLst>
              </a:tr>
            </a:tbl>
          </a:graphicData>
        </a:graphic>
      </p:graphicFrame>
    </p:spTree>
    <p:extLst>
      <p:ext uri="{BB962C8B-B14F-4D97-AF65-F5344CB8AC3E}">
        <p14:creationId xmlns:p14="http://schemas.microsoft.com/office/powerpoint/2010/main" val="22251819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ctrTitle"/>
          </p:nvPr>
        </p:nvSpPr>
        <p:spPr/>
        <p:txBody>
          <a:bodyPr/>
          <a:lstStyle/>
          <a:p>
            <a:r>
              <a:rPr lang="en-GB" altLang="en-US" dirty="0"/>
              <a:t>Different ways of working</a:t>
            </a:r>
          </a:p>
        </p:txBody>
      </p:sp>
      <p:sp>
        <p:nvSpPr>
          <p:cNvPr id="28675" name="Subtitle 2"/>
          <p:cNvSpPr>
            <a:spLocks noGrp="1"/>
          </p:cNvSpPr>
          <p:nvPr>
            <p:ph type="subTitle" idx="1"/>
          </p:nvPr>
        </p:nvSpPr>
        <p:spPr/>
        <p:txBody>
          <a:bodyPr/>
          <a:lstStyle/>
          <a:p>
            <a:r>
              <a:rPr lang="en-US" altLang="en-US" dirty="0"/>
              <a:t>How technology is changing work</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GB" altLang="en-US" dirty="0"/>
              <a:t>Home-based working</a:t>
            </a:r>
          </a:p>
        </p:txBody>
      </p:sp>
      <p:pic>
        <p:nvPicPr>
          <p:cNvPr id="6" name="Graphic 5" descr="Building">
            <a:extLst>
              <a:ext uri="{FF2B5EF4-FFF2-40B4-BE49-F238E27FC236}">
                <a16:creationId xmlns:a16="http://schemas.microsoft.com/office/drawing/2014/main" id="{B759DF19-7B96-4A9B-AB09-593CC558A1B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021816" y="4189709"/>
            <a:ext cx="1681336" cy="1681336"/>
          </a:xfrm>
          <a:prstGeom prst="rect">
            <a:avLst/>
          </a:prstGeom>
        </p:spPr>
      </p:pic>
      <p:pic>
        <p:nvPicPr>
          <p:cNvPr id="8" name="Graphic 7" descr="House">
            <a:extLst>
              <a:ext uri="{FF2B5EF4-FFF2-40B4-BE49-F238E27FC236}">
                <a16:creationId xmlns:a16="http://schemas.microsoft.com/office/drawing/2014/main" id="{AE186462-0FBC-4CED-8EA9-76E09C97D573}"/>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215631" y="4607540"/>
            <a:ext cx="914400" cy="914400"/>
          </a:xfrm>
          <a:prstGeom prst="rect">
            <a:avLst/>
          </a:prstGeom>
        </p:spPr>
      </p:pic>
      <p:pic>
        <p:nvPicPr>
          <p:cNvPr id="12" name="Graphic 11" descr="Man">
            <a:extLst>
              <a:ext uri="{FF2B5EF4-FFF2-40B4-BE49-F238E27FC236}">
                <a16:creationId xmlns:a16="http://schemas.microsoft.com/office/drawing/2014/main" id="{9F223F90-7C09-4596-8925-F301C5677B04}"/>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945585" y="3600052"/>
            <a:ext cx="914400" cy="914400"/>
          </a:xfrm>
          <a:prstGeom prst="rect">
            <a:avLst/>
          </a:prstGeom>
        </p:spPr>
      </p:pic>
      <p:pic>
        <p:nvPicPr>
          <p:cNvPr id="17" name="Graphic 16" descr="House">
            <a:extLst>
              <a:ext uri="{FF2B5EF4-FFF2-40B4-BE49-F238E27FC236}">
                <a16:creationId xmlns:a16="http://schemas.microsoft.com/office/drawing/2014/main" id="{F035BA11-05C1-4D0A-AAD8-FF4101BDA3BB}"/>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795307" y="3504242"/>
            <a:ext cx="914400" cy="914400"/>
          </a:xfrm>
          <a:prstGeom prst="rect">
            <a:avLst/>
          </a:prstGeom>
        </p:spPr>
      </p:pic>
      <p:pic>
        <p:nvPicPr>
          <p:cNvPr id="18" name="Graphic 17" descr="House">
            <a:extLst>
              <a:ext uri="{FF2B5EF4-FFF2-40B4-BE49-F238E27FC236}">
                <a16:creationId xmlns:a16="http://schemas.microsoft.com/office/drawing/2014/main" id="{B5784C96-6ACD-4AB9-8847-1FE2D41DE6C2}"/>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339105" y="3631212"/>
            <a:ext cx="914400" cy="914400"/>
          </a:xfrm>
          <a:prstGeom prst="rect">
            <a:avLst/>
          </a:prstGeom>
        </p:spPr>
      </p:pic>
      <p:pic>
        <p:nvPicPr>
          <p:cNvPr id="14" name="Graphic 13" descr="Woman">
            <a:extLst>
              <a:ext uri="{FF2B5EF4-FFF2-40B4-BE49-F238E27FC236}">
                <a16:creationId xmlns:a16="http://schemas.microsoft.com/office/drawing/2014/main" id="{B54179E4-BAD1-4CAC-9116-ED7FFE49F30E}"/>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736411" y="5172710"/>
            <a:ext cx="437607" cy="502458"/>
          </a:xfrm>
          <a:prstGeom prst="rect">
            <a:avLst/>
          </a:prstGeom>
        </p:spPr>
      </p:pic>
      <p:pic>
        <p:nvPicPr>
          <p:cNvPr id="19" name="Graphic 18" descr="Man">
            <a:extLst>
              <a:ext uri="{FF2B5EF4-FFF2-40B4-BE49-F238E27FC236}">
                <a16:creationId xmlns:a16="http://schemas.microsoft.com/office/drawing/2014/main" id="{EEE819A3-20D0-4504-8F63-BB37737EA80E}"/>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564106" y="5243186"/>
            <a:ext cx="437607" cy="502458"/>
          </a:xfrm>
          <a:prstGeom prst="rect">
            <a:avLst/>
          </a:prstGeom>
        </p:spPr>
      </p:pic>
      <p:pic>
        <p:nvPicPr>
          <p:cNvPr id="20" name="Graphic 19" descr="Man">
            <a:extLst>
              <a:ext uri="{FF2B5EF4-FFF2-40B4-BE49-F238E27FC236}">
                <a16:creationId xmlns:a16="http://schemas.microsoft.com/office/drawing/2014/main" id="{A0BCC849-2BDD-4857-8EFB-0D223D79D693}"/>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411862" y="5152258"/>
            <a:ext cx="437607" cy="502458"/>
          </a:xfrm>
          <a:prstGeom prst="rect">
            <a:avLst/>
          </a:prstGeom>
        </p:spPr>
      </p:pic>
      <p:pic>
        <p:nvPicPr>
          <p:cNvPr id="21" name="Graphic 20" descr="Woman">
            <a:extLst>
              <a:ext uri="{FF2B5EF4-FFF2-40B4-BE49-F238E27FC236}">
                <a16:creationId xmlns:a16="http://schemas.microsoft.com/office/drawing/2014/main" id="{7ECAB0BB-5010-4F67-927F-4ABF021CBA60}"/>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259618" y="5194099"/>
            <a:ext cx="437607" cy="502458"/>
          </a:xfrm>
          <a:prstGeom prst="rect">
            <a:avLst/>
          </a:prstGeom>
        </p:spPr>
      </p:pic>
      <p:pic>
        <p:nvPicPr>
          <p:cNvPr id="24" name="Graphic 23" descr="Woman">
            <a:extLst>
              <a:ext uri="{FF2B5EF4-FFF2-40B4-BE49-F238E27FC236}">
                <a16:creationId xmlns:a16="http://schemas.microsoft.com/office/drawing/2014/main" id="{0297737C-1ECD-4667-B4D4-1E77FE6B88B3}"/>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860881" y="4509539"/>
            <a:ext cx="914400" cy="914400"/>
          </a:xfrm>
          <a:prstGeom prst="rect">
            <a:avLst/>
          </a:prstGeom>
        </p:spPr>
      </p:pic>
      <p:pic>
        <p:nvPicPr>
          <p:cNvPr id="27" name="Graphic 26" descr="Man">
            <a:extLst>
              <a:ext uri="{FF2B5EF4-FFF2-40B4-BE49-F238E27FC236}">
                <a16:creationId xmlns:a16="http://schemas.microsoft.com/office/drawing/2014/main" id="{C1A686A0-533F-4062-9480-79A501E02D9F}"/>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471463" y="3462689"/>
            <a:ext cx="914400" cy="914400"/>
          </a:xfrm>
          <a:prstGeom prst="rect">
            <a:avLst/>
          </a:prstGeom>
        </p:spPr>
      </p:pic>
      <p:pic>
        <p:nvPicPr>
          <p:cNvPr id="28" name="Graphic 27" descr="House">
            <a:extLst>
              <a:ext uri="{FF2B5EF4-FFF2-40B4-BE49-F238E27FC236}">
                <a16:creationId xmlns:a16="http://schemas.microsoft.com/office/drawing/2014/main" id="{0454D449-0815-4674-80AF-898733685F1E}"/>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23392" y="4915002"/>
            <a:ext cx="914400" cy="914400"/>
          </a:xfrm>
          <a:prstGeom prst="rect">
            <a:avLst/>
          </a:prstGeom>
        </p:spPr>
      </p:pic>
      <p:pic>
        <p:nvPicPr>
          <p:cNvPr id="29" name="Graphic 28" descr="Woman">
            <a:extLst>
              <a:ext uri="{FF2B5EF4-FFF2-40B4-BE49-F238E27FC236}">
                <a16:creationId xmlns:a16="http://schemas.microsoft.com/office/drawing/2014/main" id="{2E41984F-FFE3-4D2A-BA6C-3A3C910627A9}"/>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223329" y="4915002"/>
            <a:ext cx="914400" cy="914400"/>
          </a:xfrm>
          <a:prstGeom prst="rect">
            <a:avLst/>
          </a:prstGeom>
        </p:spPr>
      </p:pic>
      <p:sp>
        <p:nvSpPr>
          <p:cNvPr id="25" name="TextBox 24">
            <a:extLst>
              <a:ext uri="{FF2B5EF4-FFF2-40B4-BE49-F238E27FC236}">
                <a16:creationId xmlns:a16="http://schemas.microsoft.com/office/drawing/2014/main" id="{28B9F78F-1CDC-4409-8ED0-4983CAFE5300}"/>
              </a:ext>
            </a:extLst>
          </p:cNvPr>
          <p:cNvSpPr txBox="1"/>
          <p:nvPr/>
        </p:nvSpPr>
        <p:spPr>
          <a:xfrm>
            <a:off x="771324" y="1344853"/>
            <a:ext cx="8313494" cy="1323439"/>
          </a:xfrm>
          <a:prstGeom prst="rect">
            <a:avLst/>
          </a:prstGeom>
          <a:noFill/>
        </p:spPr>
        <p:txBody>
          <a:bodyPr wrap="none" rtlCol="0">
            <a:spAutoFit/>
          </a:bodyPr>
          <a:lstStyle/>
          <a:p>
            <a:pPr>
              <a:spcBef>
                <a:spcPts val="600"/>
              </a:spcBef>
              <a:spcAft>
                <a:spcPts val="600"/>
              </a:spcAft>
            </a:pPr>
            <a:r>
              <a:rPr lang="en-GB" sz="2000" dirty="0"/>
              <a:t>Traditionally, workers had to travel to work.</a:t>
            </a:r>
          </a:p>
          <a:p>
            <a:pPr>
              <a:spcBef>
                <a:spcPts val="600"/>
              </a:spcBef>
              <a:spcAft>
                <a:spcPts val="600"/>
              </a:spcAft>
            </a:pPr>
            <a:r>
              <a:rPr lang="en-GB" sz="2000" dirty="0"/>
              <a:t>Work took place in an office building.</a:t>
            </a:r>
          </a:p>
          <a:p>
            <a:pPr>
              <a:spcBef>
                <a:spcPts val="600"/>
              </a:spcBef>
              <a:spcAft>
                <a:spcPts val="600"/>
              </a:spcAft>
            </a:pPr>
            <a:r>
              <a:rPr lang="en-GB" sz="2000" dirty="0"/>
              <a:t>Computers and the internet now enable employees to work from home. </a:t>
            </a:r>
          </a:p>
        </p:txBody>
      </p:sp>
      <p:cxnSp>
        <p:nvCxnSpPr>
          <p:cNvPr id="31" name="Straight Arrow Connector 30">
            <a:extLst>
              <a:ext uri="{FF2B5EF4-FFF2-40B4-BE49-F238E27FC236}">
                <a16:creationId xmlns:a16="http://schemas.microsoft.com/office/drawing/2014/main" id="{F60ADD6B-DB63-4209-87CB-B90C9B7112E6}"/>
              </a:ext>
            </a:extLst>
          </p:cNvPr>
          <p:cNvCxnSpPr>
            <a:cxnSpLocks/>
          </p:cNvCxnSpPr>
          <p:nvPr/>
        </p:nvCxnSpPr>
        <p:spPr>
          <a:xfrm flipH="1" flipV="1">
            <a:off x="2592752" y="4461793"/>
            <a:ext cx="734225" cy="309965"/>
          </a:xfrm>
          <a:prstGeom prst="straightConnector1">
            <a:avLst/>
          </a:prstGeom>
          <a:ln w="762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B593F6D3-B1A7-4B75-AAF1-9AFE239FA496}"/>
              </a:ext>
            </a:extLst>
          </p:cNvPr>
          <p:cNvCxnSpPr>
            <a:cxnSpLocks/>
          </p:cNvCxnSpPr>
          <p:nvPr/>
        </p:nvCxnSpPr>
        <p:spPr>
          <a:xfrm flipH="1">
            <a:off x="2008843" y="5536763"/>
            <a:ext cx="1165845" cy="222056"/>
          </a:xfrm>
          <a:prstGeom prst="straightConnector1">
            <a:avLst/>
          </a:prstGeom>
          <a:ln w="762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B1533A33-4706-4706-A80A-2595A0155B70}"/>
              </a:ext>
            </a:extLst>
          </p:cNvPr>
          <p:cNvCxnSpPr>
            <a:cxnSpLocks/>
            <a:endCxn id="14" idx="3"/>
          </p:cNvCxnSpPr>
          <p:nvPr/>
        </p:nvCxnSpPr>
        <p:spPr>
          <a:xfrm flipH="1">
            <a:off x="5174017" y="5403487"/>
            <a:ext cx="1063358" cy="20452"/>
          </a:xfrm>
          <a:prstGeom prst="straightConnector1">
            <a:avLst/>
          </a:prstGeom>
          <a:ln w="762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1F59A938-524B-450A-B4BF-7D8DDEA62447}"/>
              </a:ext>
            </a:extLst>
          </p:cNvPr>
          <p:cNvCxnSpPr>
            <a:cxnSpLocks/>
          </p:cNvCxnSpPr>
          <p:nvPr/>
        </p:nvCxnSpPr>
        <p:spPr>
          <a:xfrm flipH="1">
            <a:off x="4478421" y="4447407"/>
            <a:ext cx="993043" cy="248415"/>
          </a:xfrm>
          <a:prstGeom prst="straightConnector1">
            <a:avLst/>
          </a:prstGeom>
          <a:ln w="762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56AF3D11-3F91-44C5-A21E-6158F55C3BFC}"/>
              </a:ext>
            </a:extLst>
          </p:cNvPr>
          <p:cNvSpPr txBox="1"/>
          <p:nvPr/>
        </p:nvSpPr>
        <p:spPr>
          <a:xfrm>
            <a:off x="8159262" y="3017432"/>
            <a:ext cx="3742006" cy="2308324"/>
          </a:xfrm>
          <a:prstGeom prst="rect">
            <a:avLst/>
          </a:prstGeom>
          <a:noFill/>
        </p:spPr>
        <p:txBody>
          <a:bodyPr wrap="square" rtlCol="0">
            <a:spAutoFit/>
          </a:bodyPr>
          <a:lstStyle/>
          <a:p>
            <a:r>
              <a:rPr lang="en-GB" dirty="0"/>
              <a:t>Notes:</a:t>
            </a:r>
          </a:p>
          <a:p>
            <a:r>
              <a:rPr lang="en-GB" dirty="0"/>
              <a:t>What's positive about this?:</a:t>
            </a:r>
          </a:p>
          <a:p>
            <a:endParaRPr lang="en-GB" dirty="0"/>
          </a:p>
          <a:p>
            <a:endParaRPr lang="en-GB" dirty="0"/>
          </a:p>
          <a:p>
            <a:endParaRPr lang="en-GB" dirty="0"/>
          </a:p>
          <a:p>
            <a:r>
              <a:rPr lang="en-GB" dirty="0"/>
              <a:t>What might be negative about this?: or be an issue for the company?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5">
                                            <p:txEl>
                                              <p:pRg st="0" end="0"/>
                                            </p:txEl>
                                          </p:spTgt>
                                        </p:tgtEl>
                                        <p:attrNameLst>
                                          <p:attrName>style.visibility</p:attrName>
                                        </p:attrNameLst>
                                      </p:cBhvr>
                                      <p:to>
                                        <p:strVal val="visible"/>
                                      </p:to>
                                    </p:set>
                                    <p:animEffect transition="in" filter="fade">
                                      <p:cBhvr>
                                        <p:cTn id="7" dur="500"/>
                                        <p:tgtEl>
                                          <p:spTgt spid="2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par>
                                <p:cTn id="13" presetID="10" presetClass="entr" presetSubtype="0" fill="hold" nodeType="with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fade">
                                      <p:cBhvr>
                                        <p:cTn id="15" dur="500"/>
                                        <p:tgtEl>
                                          <p:spTgt spid="19"/>
                                        </p:tgtEl>
                                      </p:cBhvr>
                                    </p:animEffect>
                                  </p:childTnLst>
                                </p:cTn>
                              </p:par>
                              <p:par>
                                <p:cTn id="16" presetID="10" presetClass="entr" presetSubtype="0" fill="hold" nodeType="with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fade">
                                      <p:cBhvr>
                                        <p:cTn id="18" dur="500"/>
                                        <p:tgtEl>
                                          <p:spTgt spid="14"/>
                                        </p:tgtEl>
                                      </p:cBhvr>
                                    </p:animEffect>
                                  </p:childTnLst>
                                </p:cTn>
                              </p:par>
                              <p:par>
                                <p:cTn id="19" presetID="10" presetClass="entr" presetSubtype="0" fill="hold" nodeType="withEffect">
                                  <p:stCondLst>
                                    <p:cond delay="0"/>
                                  </p:stCondLst>
                                  <p:childTnLst>
                                    <p:set>
                                      <p:cBhvr>
                                        <p:cTn id="20" dur="1" fill="hold">
                                          <p:stCondLst>
                                            <p:cond delay="0"/>
                                          </p:stCondLst>
                                        </p:cTn>
                                        <p:tgtEl>
                                          <p:spTgt spid="21"/>
                                        </p:tgtEl>
                                        <p:attrNameLst>
                                          <p:attrName>style.visibility</p:attrName>
                                        </p:attrNameLst>
                                      </p:cBhvr>
                                      <p:to>
                                        <p:strVal val="visible"/>
                                      </p:to>
                                    </p:set>
                                    <p:animEffect transition="in" filter="fade">
                                      <p:cBhvr>
                                        <p:cTn id="21" dur="500"/>
                                        <p:tgtEl>
                                          <p:spTgt spid="21"/>
                                        </p:tgtEl>
                                      </p:cBhvr>
                                    </p:animEffect>
                                  </p:childTnLst>
                                </p:cTn>
                              </p:par>
                              <p:par>
                                <p:cTn id="22" presetID="10" presetClass="entr" presetSubtype="0" fill="hold" nodeType="with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fade">
                                      <p:cBhvr>
                                        <p:cTn id="24" dur="500"/>
                                        <p:tgtEl>
                                          <p:spTgt spid="20"/>
                                        </p:tgtEl>
                                      </p:cBhvr>
                                    </p:animEffect>
                                  </p:childTnLst>
                                </p:cTn>
                              </p:par>
                              <p:par>
                                <p:cTn id="25" presetID="10" presetClass="entr" presetSubtype="0" fill="hold" nodeType="with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fade">
                                      <p:cBhvr>
                                        <p:cTn id="27" dur="500"/>
                                        <p:tgtEl>
                                          <p:spTgt spid="1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5">
                                            <p:txEl>
                                              <p:pRg st="1" end="1"/>
                                            </p:txEl>
                                          </p:spTgt>
                                        </p:tgtEl>
                                        <p:attrNameLst>
                                          <p:attrName>style.visibility</p:attrName>
                                        </p:attrNameLst>
                                      </p:cBhvr>
                                      <p:to>
                                        <p:strVal val="visible"/>
                                      </p:to>
                                    </p:set>
                                    <p:animEffect transition="in" filter="fade">
                                      <p:cBhvr>
                                        <p:cTn id="32" dur="500"/>
                                        <p:tgtEl>
                                          <p:spTgt spid="25">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5">
                                            <p:txEl>
                                              <p:pRg st="2" end="2"/>
                                            </p:txEl>
                                          </p:spTgt>
                                        </p:tgtEl>
                                        <p:attrNameLst>
                                          <p:attrName>style.visibility</p:attrName>
                                        </p:attrNameLst>
                                      </p:cBhvr>
                                      <p:to>
                                        <p:strVal val="visible"/>
                                      </p:to>
                                    </p:set>
                                    <p:animEffect transition="in" filter="fade">
                                      <p:cBhvr>
                                        <p:cTn id="37" dur="500"/>
                                        <p:tgtEl>
                                          <p:spTgt spid="25">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fade">
                                      <p:cBhvr>
                                        <p:cTn id="42" dur="500"/>
                                        <p:tgtEl>
                                          <p:spTgt spid="18"/>
                                        </p:tgtEl>
                                      </p:cBhvr>
                                    </p:animEffect>
                                  </p:childTnLst>
                                </p:cTn>
                              </p:par>
                              <p:par>
                                <p:cTn id="43" presetID="10" presetClass="entr" presetSubtype="0" fill="hold" nodeType="withEffect">
                                  <p:stCondLst>
                                    <p:cond delay="0"/>
                                  </p:stCondLst>
                                  <p:childTnLst>
                                    <p:set>
                                      <p:cBhvr>
                                        <p:cTn id="44" dur="1" fill="hold">
                                          <p:stCondLst>
                                            <p:cond delay="0"/>
                                          </p:stCondLst>
                                        </p:cTn>
                                        <p:tgtEl>
                                          <p:spTgt spid="12"/>
                                        </p:tgtEl>
                                        <p:attrNameLst>
                                          <p:attrName>style.visibility</p:attrName>
                                        </p:attrNameLst>
                                      </p:cBhvr>
                                      <p:to>
                                        <p:strVal val="visible"/>
                                      </p:to>
                                    </p:set>
                                    <p:animEffect transition="in" filter="fade">
                                      <p:cBhvr>
                                        <p:cTn id="45" dur="500"/>
                                        <p:tgtEl>
                                          <p:spTgt spid="12"/>
                                        </p:tgtEl>
                                      </p:cBhvr>
                                    </p:animEffect>
                                  </p:childTnLst>
                                </p:cTn>
                              </p:par>
                              <p:par>
                                <p:cTn id="46" presetID="10" presetClass="entr" presetSubtype="0" fill="hold" nodeType="withEffect">
                                  <p:stCondLst>
                                    <p:cond delay="0"/>
                                  </p:stCondLst>
                                  <p:childTnLst>
                                    <p:set>
                                      <p:cBhvr>
                                        <p:cTn id="47" dur="1" fill="hold">
                                          <p:stCondLst>
                                            <p:cond delay="0"/>
                                          </p:stCondLst>
                                        </p:cTn>
                                        <p:tgtEl>
                                          <p:spTgt spid="17"/>
                                        </p:tgtEl>
                                        <p:attrNameLst>
                                          <p:attrName>style.visibility</p:attrName>
                                        </p:attrNameLst>
                                      </p:cBhvr>
                                      <p:to>
                                        <p:strVal val="visible"/>
                                      </p:to>
                                    </p:set>
                                    <p:animEffect transition="in" filter="fade">
                                      <p:cBhvr>
                                        <p:cTn id="48" dur="500"/>
                                        <p:tgtEl>
                                          <p:spTgt spid="17"/>
                                        </p:tgtEl>
                                      </p:cBhvr>
                                    </p:animEffect>
                                  </p:childTnLst>
                                </p:cTn>
                              </p:par>
                              <p:par>
                                <p:cTn id="49" presetID="10" presetClass="entr" presetSubtype="0" fill="hold" nodeType="withEffect">
                                  <p:stCondLst>
                                    <p:cond delay="0"/>
                                  </p:stCondLst>
                                  <p:childTnLst>
                                    <p:set>
                                      <p:cBhvr>
                                        <p:cTn id="50" dur="1" fill="hold">
                                          <p:stCondLst>
                                            <p:cond delay="0"/>
                                          </p:stCondLst>
                                        </p:cTn>
                                        <p:tgtEl>
                                          <p:spTgt spid="27"/>
                                        </p:tgtEl>
                                        <p:attrNameLst>
                                          <p:attrName>style.visibility</p:attrName>
                                        </p:attrNameLst>
                                      </p:cBhvr>
                                      <p:to>
                                        <p:strVal val="visible"/>
                                      </p:to>
                                    </p:set>
                                    <p:animEffect transition="in" filter="fade">
                                      <p:cBhvr>
                                        <p:cTn id="51" dur="500"/>
                                        <p:tgtEl>
                                          <p:spTgt spid="27"/>
                                        </p:tgtEl>
                                      </p:cBhvr>
                                    </p:animEffect>
                                  </p:childTnLst>
                                </p:cTn>
                              </p:par>
                              <p:par>
                                <p:cTn id="52" presetID="10" presetClass="entr" presetSubtype="0" fill="hold" nodeType="withEffect">
                                  <p:stCondLst>
                                    <p:cond delay="0"/>
                                  </p:stCondLst>
                                  <p:childTnLst>
                                    <p:set>
                                      <p:cBhvr>
                                        <p:cTn id="53" dur="1" fill="hold">
                                          <p:stCondLst>
                                            <p:cond delay="0"/>
                                          </p:stCondLst>
                                        </p:cTn>
                                        <p:tgtEl>
                                          <p:spTgt spid="8"/>
                                        </p:tgtEl>
                                        <p:attrNameLst>
                                          <p:attrName>style.visibility</p:attrName>
                                        </p:attrNameLst>
                                      </p:cBhvr>
                                      <p:to>
                                        <p:strVal val="visible"/>
                                      </p:to>
                                    </p:set>
                                    <p:animEffect transition="in" filter="fade">
                                      <p:cBhvr>
                                        <p:cTn id="54" dur="500"/>
                                        <p:tgtEl>
                                          <p:spTgt spid="8"/>
                                        </p:tgtEl>
                                      </p:cBhvr>
                                    </p:animEffect>
                                  </p:childTnLst>
                                </p:cTn>
                              </p:par>
                              <p:par>
                                <p:cTn id="55" presetID="10" presetClass="entr" presetSubtype="0" fill="hold" nodeType="withEffect">
                                  <p:stCondLst>
                                    <p:cond delay="0"/>
                                  </p:stCondLst>
                                  <p:childTnLst>
                                    <p:set>
                                      <p:cBhvr>
                                        <p:cTn id="56" dur="1" fill="hold">
                                          <p:stCondLst>
                                            <p:cond delay="0"/>
                                          </p:stCondLst>
                                        </p:cTn>
                                        <p:tgtEl>
                                          <p:spTgt spid="24"/>
                                        </p:tgtEl>
                                        <p:attrNameLst>
                                          <p:attrName>style.visibility</p:attrName>
                                        </p:attrNameLst>
                                      </p:cBhvr>
                                      <p:to>
                                        <p:strVal val="visible"/>
                                      </p:to>
                                    </p:set>
                                    <p:animEffect transition="in" filter="fade">
                                      <p:cBhvr>
                                        <p:cTn id="57" dur="500"/>
                                        <p:tgtEl>
                                          <p:spTgt spid="24"/>
                                        </p:tgtEl>
                                      </p:cBhvr>
                                    </p:animEffect>
                                  </p:childTnLst>
                                </p:cTn>
                              </p:par>
                              <p:par>
                                <p:cTn id="58" presetID="10" presetClass="entr" presetSubtype="0" fill="hold" nodeType="withEffect">
                                  <p:stCondLst>
                                    <p:cond delay="0"/>
                                  </p:stCondLst>
                                  <p:childTnLst>
                                    <p:set>
                                      <p:cBhvr>
                                        <p:cTn id="59" dur="1" fill="hold">
                                          <p:stCondLst>
                                            <p:cond delay="0"/>
                                          </p:stCondLst>
                                        </p:cTn>
                                        <p:tgtEl>
                                          <p:spTgt spid="28"/>
                                        </p:tgtEl>
                                        <p:attrNameLst>
                                          <p:attrName>style.visibility</p:attrName>
                                        </p:attrNameLst>
                                      </p:cBhvr>
                                      <p:to>
                                        <p:strVal val="visible"/>
                                      </p:to>
                                    </p:set>
                                    <p:animEffect transition="in" filter="fade">
                                      <p:cBhvr>
                                        <p:cTn id="60" dur="500"/>
                                        <p:tgtEl>
                                          <p:spTgt spid="28"/>
                                        </p:tgtEl>
                                      </p:cBhvr>
                                    </p:animEffect>
                                  </p:childTnLst>
                                </p:cTn>
                              </p:par>
                              <p:par>
                                <p:cTn id="61" presetID="10" presetClass="entr" presetSubtype="0" fill="hold" nodeType="withEffect">
                                  <p:stCondLst>
                                    <p:cond delay="0"/>
                                  </p:stCondLst>
                                  <p:childTnLst>
                                    <p:set>
                                      <p:cBhvr>
                                        <p:cTn id="62" dur="1" fill="hold">
                                          <p:stCondLst>
                                            <p:cond delay="0"/>
                                          </p:stCondLst>
                                        </p:cTn>
                                        <p:tgtEl>
                                          <p:spTgt spid="29"/>
                                        </p:tgtEl>
                                        <p:attrNameLst>
                                          <p:attrName>style.visibility</p:attrName>
                                        </p:attrNameLst>
                                      </p:cBhvr>
                                      <p:to>
                                        <p:strVal val="visible"/>
                                      </p:to>
                                    </p:set>
                                    <p:animEffect transition="in" filter="fade">
                                      <p:cBhvr>
                                        <p:cTn id="63" dur="500"/>
                                        <p:tgtEl>
                                          <p:spTgt spid="29"/>
                                        </p:tgtEl>
                                      </p:cBhvr>
                                    </p:animEffect>
                                  </p:childTnLst>
                                </p:cTn>
                              </p:par>
                              <p:par>
                                <p:cTn id="64" presetID="10" presetClass="exit" presetSubtype="0" fill="hold" nodeType="withEffect">
                                  <p:stCondLst>
                                    <p:cond delay="0"/>
                                  </p:stCondLst>
                                  <p:childTnLst>
                                    <p:animEffect transition="out" filter="fade">
                                      <p:cBhvr>
                                        <p:cTn id="65" dur="500"/>
                                        <p:tgtEl>
                                          <p:spTgt spid="14"/>
                                        </p:tgtEl>
                                      </p:cBhvr>
                                    </p:animEffect>
                                    <p:set>
                                      <p:cBhvr>
                                        <p:cTn id="66" dur="1" fill="hold">
                                          <p:stCondLst>
                                            <p:cond delay="499"/>
                                          </p:stCondLst>
                                        </p:cTn>
                                        <p:tgtEl>
                                          <p:spTgt spid="14"/>
                                        </p:tgtEl>
                                        <p:attrNameLst>
                                          <p:attrName>style.visibility</p:attrName>
                                        </p:attrNameLst>
                                      </p:cBhvr>
                                      <p:to>
                                        <p:strVal val="hidden"/>
                                      </p:to>
                                    </p:set>
                                  </p:childTnLst>
                                </p:cTn>
                              </p:par>
                              <p:par>
                                <p:cTn id="67" presetID="10" presetClass="exit" presetSubtype="0" fill="hold" nodeType="withEffect">
                                  <p:stCondLst>
                                    <p:cond delay="0"/>
                                  </p:stCondLst>
                                  <p:childTnLst>
                                    <p:animEffect transition="out" filter="fade">
                                      <p:cBhvr>
                                        <p:cTn id="68" dur="500"/>
                                        <p:tgtEl>
                                          <p:spTgt spid="21"/>
                                        </p:tgtEl>
                                      </p:cBhvr>
                                    </p:animEffect>
                                    <p:set>
                                      <p:cBhvr>
                                        <p:cTn id="69" dur="1" fill="hold">
                                          <p:stCondLst>
                                            <p:cond delay="499"/>
                                          </p:stCondLst>
                                        </p:cTn>
                                        <p:tgtEl>
                                          <p:spTgt spid="21"/>
                                        </p:tgtEl>
                                        <p:attrNameLst>
                                          <p:attrName>style.visibility</p:attrName>
                                        </p:attrNameLst>
                                      </p:cBhvr>
                                      <p:to>
                                        <p:strVal val="hidden"/>
                                      </p:to>
                                    </p:set>
                                  </p:childTnLst>
                                </p:cTn>
                              </p:par>
                              <p:par>
                                <p:cTn id="70" presetID="10" presetClass="entr" presetSubtype="0" fill="hold" nodeType="withEffect">
                                  <p:stCondLst>
                                    <p:cond delay="0"/>
                                  </p:stCondLst>
                                  <p:childTnLst>
                                    <p:set>
                                      <p:cBhvr>
                                        <p:cTn id="71" dur="1" fill="hold">
                                          <p:stCondLst>
                                            <p:cond delay="0"/>
                                          </p:stCondLst>
                                        </p:cTn>
                                        <p:tgtEl>
                                          <p:spTgt spid="38"/>
                                        </p:tgtEl>
                                        <p:attrNameLst>
                                          <p:attrName>style.visibility</p:attrName>
                                        </p:attrNameLst>
                                      </p:cBhvr>
                                      <p:to>
                                        <p:strVal val="visible"/>
                                      </p:to>
                                    </p:set>
                                    <p:animEffect transition="in" filter="fade">
                                      <p:cBhvr>
                                        <p:cTn id="72" dur="500"/>
                                        <p:tgtEl>
                                          <p:spTgt spid="38"/>
                                        </p:tgtEl>
                                      </p:cBhvr>
                                    </p:animEffect>
                                  </p:childTnLst>
                                </p:cTn>
                              </p:par>
                              <p:par>
                                <p:cTn id="73" presetID="10" presetClass="entr" presetSubtype="0" fill="hold" nodeType="withEffect">
                                  <p:stCondLst>
                                    <p:cond delay="0"/>
                                  </p:stCondLst>
                                  <p:childTnLst>
                                    <p:set>
                                      <p:cBhvr>
                                        <p:cTn id="74" dur="1" fill="hold">
                                          <p:stCondLst>
                                            <p:cond delay="0"/>
                                          </p:stCondLst>
                                        </p:cTn>
                                        <p:tgtEl>
                                          <p:spTgt spid="35"/>
                                        </p:tgtEl>
                                        <p:attrNameLst>
                                          <p:attrName>style.visibility</p:attrName>
                                        </p:attrNameLst>
                                      </p:cBhvr>
                                      <p:to>
                                        <p:strVal val="visible"/>
                                      </p:to>
                                    </p:set>
                                    <p:animEffect transition="in" filter="fade">
                                      <p:cBhvr>
                                        <p:cTn id="75" dur="500"/>
                                        <p:tgtEl>
                                          <p:spTgt spid="35"/>
                                        </p:tgtEl>
                                      </p:cBhvr>
                                    </p:animEffect>
                                  </p:childTnLst>
                                </p:cTn>
                              </p:par>
                              <p:par>
                                <p:cTn id="76" presetID="10" presetClass="entr" presetSubtype="0" fill="hold" nodeType="withEffect">
                                  <p:stCondLst>
                                    <p:cond delay="0"/>
                                  </p:stCondLst>
                                  <p:childTnLst>
                                    <p:set>
                                      <p:cBhvr>
                                        <p:cTn id="77" dur="1" fill="hold">
                                          <p:stCondLst>
                                            <p:cond delay="0"/>
                                          </p:stCondLst>
                                        </p:cTn>
                                        <p:tgtEl>
                                          <p:spTgt spid="31"/>
                                        </p:tgtEl>
                                        <p:attrNameLst>
                                          <p:attrName>style.visibility</p:attrName>
                                        </p:attrNameLst>
                                      </p:cBhvr>
                                      <p:to>
                                        <p:strVal val="visible"/>
                                      </p:to>
                                    </p:set>
                                    <p:animEffect transition="in" filter="fade">
                                      <p:cBhvr>
                                        <p:cTn id="78" dur="500"/>
                                        <p:tgtEl>
                                          <p:spTgt spid="31"/>
                                        </p:tgtEl>
                                      </p:cBhvr>
                                    </p:animEffect>
                                  </p:childTnLst>
                                </p:cTn>
                              </p:par>
                              <p:par>
                                <p:cTn id="79" presetID="10" presetClass="entr" presetSubtype="0" fill="hold" nodeType="withEffect">
                                  <p:stCondLst>
                                    <p:cond delay="0"/>
                                  </p:stCondLst>
                                  <p:childTnLst>
                                    <p:set>
                                      <p:cBhvr>
                                        <p:cTn id="80" dur="1" fill="hold">
                                          <p:stCondLst>
                                            <p:cond delay="0"/>
                                          </p:stCondLst>
                                        </p:cTn>
                                        <p:tgtEl>
                                          <p:spTgt spid="33"/>
                                        </p:tgtEl>
                                        <p:attrNameLst>
                                          <p:attrName>style.visibility</p:attrName>
                                        </p:attrNameLst>
                                      </p:cBhvr>
                                      <p:to>
                                        <p:strVal val="visible"/>
                                      </p:to>
                                    </p:set>
                                    <p:animEffect transition="in" filter="fade">
                                      <p:cBhvr>
                                        <p:cTn id="81"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02196" y="384199"/>
            <a:ext cx="8229600" cy="863600"/>
          </a:xfrm>
        </p:spPr>
        <p:txBody>
          <a:bodyPr/>
          <a:lstStyle/>
          <a:p>
            <a:r>
              <a:rPr lang="en-GB" altLang="en-US" dirty="0"/>
              <a:t>Group collaboration</a:t>
            </a:r>
          </a:p>
        </p:txBody>
      </p:sp>
      <p:sp>
        <p:nvSpPr>
          <p:cNvPr id="31747" name="Content Placeholder 2"/>
          <p:cNvSpPr>
            <a:spLocks noGrp="1"/>
          </p:cNvSpPr>
          <p:nvPr>
            <p:ph idx="1"/>
          </p:nvPr>
        </p:nvSpPr>
        <p:spPr>
          <a:xfrm>
            <a:off x="229671" y="1447710"/>
            <a:ext cx="7920112" cy="3878262"/>
          </a:xfrm>
        </p:spPr>
        <p:txBody>
          <a:bodyPr/>
          <a:lstStyle/>
          <a:p>
            <a:pPr eaLnBrk="1" hangingPunct="1"/>
            <a:r>
              <a:rPr lang="en-GB" altLang="en-US" dirty="0"/>
              <a:t>Groups of employees in different locations can collaborate on the same project.</a:t>
            </a:r>
          </a:p>
          <a:p>
            <a:pPr eaLnBrk="1" hangingPunct="1"/>
            <a:r>
              <a:rPr lang="en-GB" altLang="en-US" dirty="0"/>
              <a:t>Collaborative software enables people to view and edit each others’ work.</a:t>
            </a:r>
          </a:p>
          <a:p>
            <a:endParaRPr lang="en-GB" altLang="en-US" dirty="0"/>
          </a:p>
        </p:txBody>
      </p:sp>
      <p:grpSp>
        <p:nvGrpSpPr>
          <p:cNvPr id="23" name="Group 22">
            <a:extLst>
              <a:ext uri="{FF2B5EF4-FFF2-40B4-BE49-F238E27FC236}">
                <a16:creationId xmlns:a16="http://schemas.microsoft.com/office/drawing/2014/main" id="{074BE023-D5A4-415F-8937-353BEF47BF92}"/>
              </a:ext>
            </a:extLst>
          </p:cNvPr>
          <p:cNvGrpSpPr/>
          <p:nvPr/>
        </p:nvGrpSpPr>
        <p:grpSpPr>
          <a:xfrm>
            <a:off x="560938" y="3181619"/>
            <a:ext cx="6005363" cy="2793937"/>
            <a:chOff x="1552794" y="3457175"/>
            <a:chExt cx="6005363" cy="2793937"/>
          </a:xfrm>
        </p:grpSpPr>
        <p:grpSp>
          <p:nvGrpSpPr>
            <p:cNvPr id="21" name="Group 20">
              <a:extLst>
                <a:ext uri="{FF2B5EF4-FFF2-40B4-BE49-F238E27FC236}">
                  <a16:creationId xmlns:a16="http://schemas.microsoft.com/office/drawing/2014/main" id="{7CA875B4-4682-47EE-AEF0-22ADB05F6FED}"/>
                </a:ext>
              </a:extLst>
            </p:cNvPr>
            <p:cNvGrpSpPr/>
            <p:nvPr/>
          </p:nvGrpSpPr>
          <p:grpSpPr>
            <a:xfrm>
              <a:off x="1552794" y="3457175"/>
              <a:ext cx="6005363" cy="2673471"/>
              <a:chOff x="1552794" y="3457175"/>
              <a:chExt cx="6005363" cy="2673471"/>
            </a:xfrm>
          </p:grpSpPr>
          <p:grpSp>
            <p:nvGrpSpPr>
              <p:cNvPr id="16" name="Group 15">
                <a:extLst>
                  <a:ext uri="{FF2B5EF4-FFF2-40B4-BE49-F238E27FC236}">
                    <a16:creationId xmlns:a16="http://schemas.microsoft.com/office/drawing/2014/main" id="{EC7A0ABB-D8FC-43B8-92DD-C4779A68F4C5}"/>
                  </a:ext>
                </a:extLst>
              </p:cNvPr>
              <p:cNvGrpSpPr/>
              <p:nvPr/>
            </p:nvGrpSpPr>
            <p:grpSpPr>
              <a:xfrm>
                <a:off x="1552794" y="3457175"/>
                <a:ext cx="6005363" cy="2673471"/>
                <a:chOff x="1552794" y="3457175"/>
                <a:chExt cx="6005363" cy="2673471"/>
              </a:xfrm>
            </p:grpSpPr>
            <p:pic>
              <p:nvPicPr>
                <p:cNvPr id="4" name="Graphic 3" descr="Document">
                  <a:extLst>
                    <a:ext uri="{FF2B5EF4-FFF2-40B4-BE49-F238E27FC236}">
                      <a16:creationId xmlns:a16="http://schemas.microsoft.com/office/drawing/2014/main" id="{486D4008-E51F-4AF6-A435-0EBAF8A60374}"/>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046935" y="4985897"/>
                  <a:ext cx="993723" cy="993723"/>
                </a:xfrm>
                <a:prstGeom prst="rect">
                  <a:avLst/>
                </a:prstGeom>
              </p:spPr>
            </p:pic>
            <p:pic>
              <p:nvPicPr>
                <p:cNvPr id="8" name="Graphic 7" descr="Building">
                  <a:extLst>
                    <a:ext uri="{FF2B5EF4-FFF2-40B4-BE49-F238E27FC236}">
                      <a16:creationId xmlns:a16="http://schemas.microsoft.com/office/drawing/2014/main" id="{8DA834AA-4885-4494-9B9D-192C60F79565}"/>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035701" y="4834873"/>
                  <a:ext cx="1295773" cy="1295773"/>
                </a:xfrm>
                <a:prstGeom prst="rect">
                  <a:avLst/>
                </a:prstGeom>
              </p:spPr>
            </p:pic>
            <p:pic>
              <p:nvPicPr>
                <p:cNvPr id="10" name="Graphic 9" descr="Man">
                  <a:extLst>
                    <a:ext uri="{FF2B5EF4-FFF2-40B4-BE49-F238E27FC236}">
                      <a16:creationId xmlns:a16="http://schemas.microsoft.com/office/drawing/2014/main" id="{F1942CEF-267C-4958-86AC-43A8DEC381F6}"/>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404321" y="3457175"/>
                  <a:ext cx="914400" cy="914400"/>
                </a:xfrm>
                <a:prstGeom prst="rect">
                  <a:avLst/>
                </a:prstGeom>
              </p:spPr>
            </p:pic>
            <p:pic>
              <p:nvPicPr>
                <p:cNvPr id="11" name="Graphic 10" descr="House">
                  <a:extLst>
                    <a:ext uri="{FF2B5EF4-FFF2-40B4-BE49-F238E27FC236}">
                      <a16:creationId xmlns:a16="http://schemas.microsoft.com/office/drawing/2014/main" id="{FF1C3912-0CF8-4BA7-869E-71BA9A85CD5F}"/>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798834" y="3551054"/>
                  <a:ext cx="914400" cy="914400"/>
                </a:xfrm>
                <a:prstGeom prst="rect">
                  <a:avLst/>
                </a:prstGeom>
              </p:spPr>
            </p:pic>
            <p:pic>
              <p:nvPicPr>
                <p:cNvPr id="12" name="Graphic 11" descr="Woman">
                  <a:extLst>
                    <a:ext uri="{FF2B5EF4-FFF2-40B4-BE49-F238E27FC236}">
                      <a16:creationId xmlns:a16="http://schemas.microsoft.com/office/drawing/2014/main" id="{D32813B1-A771-4AF0-9929-9662FCBBEE62}"/>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6643757" y="4836571"/>
                  <a:ext cx="914400" cy="914400"/>
                </a:xfrm>
                <a:prstGeom prst="rect">
                  <a:avLst/>
                </a:prstGeom>
              </p:spPr>
            </p:pic>
            <p:pic>
              <p:nvPicPr>
                <p:cNvPr id="13" name="Graphic 12" descr="Woman">
                  <a:extLst>
                    <a:ext uri="{FF2B5EF4-FFF2-40B4-BE49-F238E27FC236}">
                      <a16:creationId xmlns:a16="http://schemas.microsoft.com/office/drawing/2014/main" id="{27C59ECF-F28C-4798-9ED1-2125995AACA3}"/>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552794" y="5142696"/>
                  <a:ext cx="914400" cy="914400"/>
                </a:xfrm>
                <a:prstGeom prst="rect">
                  <a:avLst/>
                </a:prstGeom>
              </p:spPr>
            </p:pic>
            <p:cxnSp>
              <p:nvCxnSpPr>
                <p:cNvPr id="7" name="Straight Arrow Connector 6">
                  <a:extLst>
                    <a:ext uri="{FF2B5EF4-FFF2-40B4-BE49-F238E27FC236}">
                      <a16:creationId xmlns:a16="http://schemas.microsoft.com/office/drawing/2014/main" id="{E163D821-9D09-475E-8325-6EF2AE2A4913}"/>
                    </a:ext>
                  </a:extLst>
                </p:cNvPr>
                <p:cNvCxnSpPr>
                  <a:cxnSpLocks/>
                </p:cNvCxnSpPr>
                <p:nvPr/>
              </p:nvCxnSpPr>
              <p:spPr>
                <a:xfrm flipV="1">
                  <a:off x="4861282" y="4465454"/>
                  <a:ext cx="733835" cy="579882"/>
                </a:xfrm>
                <a:prstGeom prst="straightConnector1">
                  <a:avLst/>
                </a:prstGeom>
                <a:ln w="762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2DEFD14D-7EE8-42D3-B0AF-A584BB2FB236}"/>
                    </a:ext>
                  </a:extLst>
                </p:cNvPr>
                <p:cNvCxnSpPr>
                  <a:cxnSpLocks/>
                </p:cNvCxnSpPr>
                <p:nvPr/>
              </p:nvCxnSpPr>
              <p:spPr>
                <a:xfrm flipH="1">
                  <a:off x="3163742" y="5558522"/>
                  <a:ext cx="938026" cy="41374"/>
                </a:xfrm>
                <a:prstGeom prst="straightConnector1">
                  <a:avLst/>
                </a:prstGeom>
                <a:ln w="762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C07DA168-92E0-43DA-A3C1-07064E95904F}"/>
                    </a:ext>
                  </a:extLst>
                </p:cNvPr>
                <p:cNvCxnSpPr>
                  <a:cxnSpLocks/>
                </p:cNvCxnSpPr>
                <p:nvPr/>
              </p:nvCxnSpPr>
              <p:spPr>
                <a:xfrm flipH="1">
                  <a:off x="4874552" y="5497282"/>
                  <a:ext cx="1214746" cy="100076"/>
                </a:xfrm>
                <a:prstGeom prst="straightConnector1">
                  <a:avLst/>
                </a:prstGeom>
                <a:ln w="762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grpSp>
          <p:pic>
            <p:nvPicPr>
              <p:cNvPr id="19" name="Graphic 18" descr="Train">
                <a:extLst>
                  <a:ext uri="{FF2B5EF4-FFF2-40B4-BE49-F238E27FC236}">
                    <a16:creationId xmlns:a16="http://schemas.microsoft.com/office/drawing/2014/main" id="{3A80A21D-06F7-4DC4-835C-A9DA6262406E}"/>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6084864" y="4870715"/>
                <a:ext cx="914400" cy="914400"/>
              </a:xfrm>
              <a:prstGeom prst="rect">
                <a:avLst/>
              </a:prstGeom>
            </p:spPr>
          </p:pic>
        </p:grpSp>
        <p:sp>
          <p:nvSpPr>
            <p:cNvPr id="26" name="TextBox 25">
              <a:extLst>
                <a:ext uri="{FF2B5EF4-FFF2-40B4-BE49-F238E27FC236}">
                  <a16:creationId xmlns:a16="http://schemas.microsoft.com/office/drawing/2014/main" id="{7B2A34AF-9BAC-4540-9EFA-D638146CF8D4}"/>
                </a:ext>
              </a:extLst>
            </p:cNvPr>
            <p:cNvSpPr txBox="1"/>
            <p:nvPr/>
          </p:nvSpPr>
          <p:spPr>
            <a:xfrm>
              <a:off x="4124450" y="5881780"/>
              <a:ext cx="862737" cy="369332"/>
            </a:xfrm>
            <a:prstGeom prst="rect">
              <a:avLst/>
            </a:prstGeom>
            <a:noFill/>
          </p:spPr>
          <p:txBody>
            <a:bodyPr wrap="none" rtlCol="0">
              <a:spAutoFit/>
            </a:bodyPr>
            <a:lstStyle/>
            <a:p>
              <a:r>
                <a:rPr lang="en-GB" b="1" dirty="0"/>
                <a:t>WWW</a:t>
              </a:r>
            </a:p>
          </p:txBody>
        </p:sp>
      </p:grpSp>
      <p:sp>
        <p:nvSpPr>
          <p:cNvPr id="24" name="TextBox 23">
            <a:extLst>
              <a:ext uri="{FF2B5EF4-FFF2-40B4-BE49-F238E27FC236}">
                <a16:creationId xmlns:a16="http://schemas.microsoft.com/office/drawing/2014/main" id="{FF5D9F40-4EBB-4287-BFC2-34A42689565B}"/>
              </a:ext>
            </a:extLst>
          </p:cNvPr>
          <p:cNvSpPr txBox="1"/>
          <p:nvPr/>
        </p:nvSpPr>
        <p:spPr>
          <a:xfrm>
            <a:off x="7292706" y="3101966"/>
            <a:ext cx="3742006" cy="2308324"/>
          </a:xfrm>
          <a:prstGeom prst="rect">
            <a:avLst/>
          </a:prstGeom>
          <a:noFill/>
        </p:spPr>
        <p:txBody>
          <a:bodyPr wrap="square" rtlCol="0">
            <a:spAutoFit/>
          </a:bodyPr>
          <a:lstStyle/>
          <a:p>
            <a:r>
              <a:rPr lang="en-GB" dirty="0"/>
              <a:t>Notes:</a:t>
            </a:r>
          </a:p>
          <a:p>
            <a:r>
              <a:rPr lang="en-GB" dirty="0"/>
              <a:t>What's positive about this?:</a:t>
            </a:r>
          </a:p>
          <a:p>
            <a:endParaRPr lang="en-GB" dirty="0"/>
          </a:p>
          <a:p>
            <a:endParaRPr lang="en-GB" dirty="0"/>
          </a:p>
          <a:p>
            <a:endParaRPr lang="en-GB" dirty="0"/>
          </a:p>
          <a:p>
            <a:r>
              <a:rPr lang="en-GB" dirty="0"/>
              <a:t>What might be negative about this?: or be an issue for the company?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Effect transition="in" filter="fade">
                                      <p:cBhvr>
                                        <p:cTn id="7" dur="500"/>
                                        <p:tgtEl>
                                          <p:spTgt spid="317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1747">
                                            <p:txEl>
                                              <p:pRg st="1" end="1"/>
                                            </p:txEl>
                                          </p:spTgt>
                                        </p:tgtEl>
                                        <p:attrNameLst>
                                          <p:attrName>style.visibility</p:attrName>
                                        </p:attrNameLst>
                                      </p:cBhvr>
                                      <p:to>
                                        <p:strVal val="visible"/>
                                      </p:to>
                                    </p:set>
                                    <p:animEffect transition="in" filter="fade">
                                      <p:cBhvr>
                                        <p:cTn id="12" dur="500"/>
                                        <p:tgtEl>
                                          <p:spTgt spid="317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fade">
                                      <p:cBhvr>
                                        <p:cTn id="1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4"/>
          <p:cNvSpPr>
            <a:spLocks noGrp="1"/>
          </p:cNvSpPr>
          <p:nvPr>
            <p:ph type="title"/>
          </p:nvPr>
        </p:nvSpPr>
        <p:spPr>
          <a:xfrm>
            <a:off x="257302" y="378055"/>
            <a:ext cx="8229600" cy="863600"/>
          </a:xfrm>
        </p:spPr>
        <p:txBody>
          <a:bodyPr/>
          <a:lstStyle/>
          <a:p>
            <a:r>
              <a:rPr lang="en-US" altLang="en-US" dirty="0"/>
              <a:t>Virtual meetings</a:t>
            </a:r>
          </a:p>
        </p:txBody>
      </p:sp>
      <p:sp>
        <p:nvSpPr>
          <p:cNvPr id="32771" name="Content Placeholder 5"/>
          <p:cNvSpPr>
            <a:spLocks noGrp="1"/>
          </p:cNvSpPr>
          <p:nvPr>
            <p:ph sz="half" idx="1"/>
          </p:nvPr>
        </p:nvSpPr>
        <p:spPr>
          <a:xfrm>
            <a:off x="208282" y="1565643"/>
            <a:ext cx="7560840" cy="4302993"/>
          </a:xfrm>
        </p:spPr>
        <p:txBody>
          <a:bodyPr/>
          <a:lstStyle/>
          <a:p>
            <a:r>
              <a:rPr lang="en-GB" altLang="en-US" dirty="0"/>
              <a:t>Videoconferencing enables meetings to take place:</a:t>
            </a:r>
          </a:p>
          <a:p>
            <a:pPr lvl="1"/>
            <a:r>
              <a:rPr lang="en-GB" altLang="en-US" dirty="0"/>
              <a:t>without leaving your desk</a:t>
            </a:r>
          </a:p>
          <a:p>
            <a:pPr lvl="1"/>
            <a:r>
              <a:rPr lang="en-GB" altLang="en-US" dirty="0"/>
              <a:t>with remote workers quickly and cheaply.</a:t>
            </a:r>
          </a:p>
        </p:txBody>
      </p:sp>
      <p:grpSp>
        <p:nvGrpSpPr>
          <p:cNvPr id="52" name="Group 51">
            <a:extLst>
              <a:ext uri="{FF2B5EF4-FFF2-40B4-BE49-F238E27FC236}">
                <a16:creationId xmlns:a16="http://schemas.microsoft.com/office/drawing/2014/main" id="{F97D03E8-5E9E-47C4-B8EE-6146E2B57559}"/>
              </a:ext>
            </a:extLst>
          </p:cNvPr>
          <p:cNvGrpSpPr/>
          <p:nvPr/>
        </p:nvGrpSpPr>
        <p:grpSpPr>
          <a:xfrm>
            <a:off x="762278" y="3652554"/>
            <a:ext cx="6452848" cy="2827391"/>
            <a:chOff x="1182950" y="3597674"/>
            <a:chExt cx="6452848" cy="2827391"/>
          </a:xfrm>
        </p:grpSpPr>
        <p:pic>
          <p:nvPicPr>
            <p:cNvPr id="20" name="Graphic 19" descr="Building">
              <a:extLst>
                <a:ext uri="{FF2B5EF4-FFF2-40B4-BE49-F238E27FC236}">
                  <a16:creationId xmlns:a16="http://schemas.microsoft.com/office/drawing/2014/main" id="{12CC3776-269F-4E18-9067-35D5AF33D35E}"/>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785056" y="3597674"/>
              <a:ext cx="1100364" cy="1100364"/>
            </a:xfrm>
            <a:prstGeom prst="rect">
              <a:avLst/>
            </a:prstGeom>
          </p:spPr>
        </p:pic>
        <p:pic>
          <p:nvPicPr>
            <p:cNvPr id="21" name="Graphic 20" descr="Man">
              <a:extLst>
                <a:ext uri="{FF2B5EF4-FFF2-40B4-BE49-F238E27FC236}">
                  <a16:creationId xmlns:a16="http://schemas.microsoft.com/office/drawing/2014/main" id="{90718F4E-2896-41BF-BC39-D275B3216879}"/>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498763" y="3877862"/>
              <a:ext cx="914400" cy="914400"/>
            </a:xfrm>
            <a:prstGeom prst="rect">
              <a:avLst/>
            </a:prstGeom>
          </p:spPr>
        </p:pic>
        <p:pic>
          <p:nvPicPr>
            <p:cNvPr id="23" name="Graphic 22" descr="House">
              <a:extLst>
                <a:ext uri="{FF2B5EF4-FFF2-40B4-BE49-F238E27FC236}">
                  <a16:creationId xmlns:a16="http://schemas.microsoft.com/office/drawing/2014/main" id="{570E6299-7BD4-4E08-BB6B-6DB94B65DECD}"/>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892283" y="3909022"/>
              <a:ext cx="914400" cy="914400"/>
            </a:xfrm>
            <a:prstGeom prst="rect">
              <a:avLst/>
            </a:prstGeom>
          </p:spPr>
        </p:pic>
        <p:pic>
          <p:nvPicPr>
            <p:cNvPr id="24" name="Graphic 23" descr="Man">
              <a:extLst>
                <a:ext uri="{FF2B5EF4-FFF2-40B4-BE49-F238E27FC236}">
                  <a16:creationId xmlns:a16="http://schemas.microsoft.com/office/drawing/2014/main" id="{B3C66C11-AEE8-412E-925A-1A1E0D1ED1A6}"/>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444208" y="5373216"/>
              <a:ext cx="914400" cy="914400"/>
            </a:xfrm>
            <a:prstGeom prst="rect">
              <a:avLst/>
            </a:prstGeom>
          </p:spPr>
        </p:pic>
        <p:pic>
          <p:nvPicPr>
            <p:cNvPr id="25" name="Graphic 24" descr="House">
              <a:extLst>
                <a:ext uri="{FF2B5EF4-FFF2-40B4-BE49-F238E27FC236}">
                  <a16:creationId xmlns:a16="http://schemas.microsoft.com/office/drawing/2014/main" id="{BE376FDB-B2AC-4BBE-8FC2-2F0B7357DCCE}"/>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182950" y="5210151"/>
              <a:ext cx="914400" cy="914400"/>
            </a:xfrm>
            <a:prstGeom prst="rect">
              <a:avLst/>
            </a:prstGeom>
          </p:spPr>
        </p:pic>
        <p:pic>
          <p:nvPicPr>
            <p:cNvPr id="26" name="Graphic 25" descr="Woman">
              <a:extLst>
                <a:ext uri="{FF2B5EF4-FFF2-40B4-BE49-F238E27FC236}">
                  <a16:creationId xmlns:a16="http://schemas.microsoft.com/office/drawing/2014/main" id="{81B5109C-5EDC-407E-8533-B22293DFE6D0}"/>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685553" y="5289788"/>
              <a:ext cx="914400" cy="914400"/>
            </a:xfrm>
            <a:prstGeom prst="rect">
              <a:avLst/>
            </a:prstGeom>
          </p:spPr>
        </p:pic>
        <p:grpSp>
          <p:nvGrpSpPr>
            <p:cNvPr id="27" name="Group 26">
              <a:extLst>
                <a:ext uri="{FF2B5EF4-FFF2-40B4-BE49-F238E27FC236}">
                  <a16:creationId xmlns:a16="http://schemas.microsoft.com/office/drawing/2014/main" id="{007F95E4-3AB6-4425-BCF7-397EF7D6C50E}"/>
                </a:ext>
              </a:extLst>
            </p:cNvPr>
            <p:cNvGrpSpPr/>
            <p:nvPr/>
          </p:nvGrpSpPr>
          <p:grpSpPr>
            <a:xfrm>
              <a:off x="6817664" y="5206365"/>
              <a:ext cx="771714" cy="863601"/>
              <a:chOff x="6752614" y="3729693"/>
              <a:chExt cx="1283014" cy="1283014"/>
            </a:xfrm>
          </p:grpSpPr>
          <p:pic>
            <p:nvPicPr>
              <p:cNvPr id="28" name="Graphic 27" descr="Television">
                <a:extLst>
                  <a:ext uri="{FF2B5EF4-FFF2-40B4-BE49-F238E27FC236}">
                    <a16:creationId xmlns:a16="http://schemas.microsoft.com/office/drawing/2014/main" id="{A3BD9C84-55C4-4EFA-8844-52E211F28A8B}"/>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6752614" y="3729693"/>
                <a:ext cx="1283014" cy="1283014"/>
              </a:xfrm>
              <a:prstGeom prst="rect">
                <a:avLst/>
              </a:prstGeom>
            </p:spPr>
          </p:pic>
          <p:pic>
            <p:nvPicPr>
              <p:cNvPr id="29" name="Graphic 28" descr="Meeting">
                <a:extLst>
                  <a:ext uri="{FF2B5EF4-FFF2-40B4-BE49-F238E27FC236}">
                    <a16:creationId xmlns:a16="http://schemas.microsoft.com/office/drawing/2014/main" id="{A8E9C18E-4D21-42E2-9A11-E62840217987}"/>
                  </a:ext>
                </a:extLst>
              </p:cNvPr>
              <p:cNvPicPr>
                <a:picLocks noChangeAspect="1"/>
              </p:cNvPicPr>
              <p:nvPr/>
            </p:nvPicPr>
            <p:blipFill>
              <a:blip r:embed="rId13" cstate="print">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6923088" y="3853631"/>
                <a:ext cx="914400" cy="914400"/>
              </a:xfrm>
              <a:prstGeom prst="rect">
                <a:avLst/>
              </a:prstGeom>
            </p:spPr>
          </p:pic>
        </p:grpSp>
        <p:pic>
          <p:nvPicPr>
            <p:cNvPr id="30" name="Graphic 29" descr="Woman">
              <a:extLst>
                <a:ext uri="{FF2B5EF4-FFF2-40B4-BE49-F238E27FC236}">
                  <a16:creationId xmlns:a16="http://schemas.microsoft.com/office/drawing/2014/main" id="{A1D25D22-7E11-4687-BF0C-D9D4D4E149AA}"/>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465912" y="3852024"/>
              <a:ext cx="914400" cy="914400"/>
            </a:xfrm>
            <a:prstGeom prst="rect">
              <a:avLst/>
            </a:prstGeom>
          </p:spPr>
        </p:pic>
        <p:grpSp>
          <p:nvGrpSpPr>
            <p:cNvPr id="31" name="Group 30">
              <a:extLst>
                <a:ext uri="{FF2B5EF4-FFF2-40B4-BE49-F238E27FC236}">
                  <a16:creationId xmlns:a16="http://schemas.microsoft.com/office/drawing/2014/main" id="{FF0FC982-E94E-4A06-BAC1-6A12BFF554C6}"/>
                </a:ext>
              </a:extLst>
            </p:cNvPr>
            <p:cNvGrpSpPr/>
            <p:nvPr/>
          </p:nvGrpSpPr>
          <p:grpSpPr>
            <a:xfrm>
              <a:off x="6864084" y="3669464"/>
              <a:ext cx="771714" cy="863601"/>
              <a:chOff x="6752614" y="3729693"/>
              <a:chExt cx="1283014" cy="1283014"/>
            </a:xfrm>
          </p:grpSpPr>
          <p:pic>
            <p:nvPicPr>
              <p:cNvPr id="32" name="Graphic 31" descr="Television">
                <a:extLst>
                  <a:ext uri="{FF2B5EF4-FFF2-40B4-BE49-F238E27FC236}">
                    <a16:creationId xmlns:a16="http://schemas.microsoft.com/office/drawing/2014/main" id="{088B0656-7F31-4974-94FD-FA6FCD26ADD1}"/>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6752614" y="3729693"/>
                <a:ext cx="1283014" cy="1283014"/>
              </a:xfrm>
              <a:prstGeom prst="rect">
                <a:avLst/>
              </a:prstGeom>
            </p:spPr>
          </p:pic>
          <p:pic>
            <p:nvPicPr>
              <p:cNvPr id="33" name="Graphic 32" descr="Meeting">
                <a:extLst>
                  <a:ext uri="{FF2B5EF4-FFF2-40B4-BE49-F238E27FC236}">
                    <a16:creationId xmlns:a16="http://schemas.microsoft.com/office/drawing/2014/main" id="{4D6CE4B2-84D3-4279-A820-8E8AF8408B9D}"/>
                  </a:ext>
                </a:extLst>
              </p:cNvPr>
              <p:cNvPicPr>
                <a:picLocks noChangeAspect="1"/>
              </p:cNvPicPr>
              <p:nvPr/>
            </p:nvPicPr>
            <p:blipFill>
              <a:blip r:embed="rId13" cstate="print">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6923088" y="3853631"/>
                <a:ext cx="914400" cy="914400"/>
              </a:xfrm>
              <a:prstGeom prst="rect">
                <a:avLst/>
              </a:prstGeom>
            </p:spPr>
          </p:pic>
        </p:grpSp>
        <p:grpSp>
          <p:nvGrpSpPr>
            <p:cNvPr id="34" name="Group 33">
              <a:extLst>
                <a:ext uri="{FF2B5EF4-FFF2-40B4-BE49-F238E27FC236}">
                  <a16:creationId xmlns:a16="http://schemas.microsoft.com/office/drawing/2014/main" id="{3F5FEF35-20C8-4C1D-ACF8-1DDD78C23FDB}"/>
                </a:ext>
              </a:extLst>
            </p:cNvPr>
            <p:cNvGrpSpPr/>
            <p:nvPr/>
          </p:nvGrpSpPr>
          <p:grpSpPr>
            <a:xfrm>
              <a:off x="2848102" y="3699143"/>
              <a:ext cx="771714" cy="863601"/>
              <a:chOff x="6752614" y="3729693"/>
              <a:chExt cx="1283014" cy="1283014"/>
            </a:xfrm>
          </p:grpSpPr>
          <p:pic>
            <p:nvPicPr>
              <p:cNvPr id="35" name="Graphic 34" descr="Television">
                <a:extLst>
                  <a:ext uri="{FF2B5EF4-FFF2-40B4-BE49-F238E27FC236}">
                    <a16:creationId xmlns:a16="http://schemas.microsoft.com/office/drawing/2014/main" id="{C8492432-831E-4483-8141-80E67C59DA36}"/>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6752614" y="3729693"/>
                <a:ext cx="1283014" cy="1283014"/>
              </a:xfrm>
              <a:prstGeom prst="rect">
                <a:avLst/>
              </a:prstGeom>
            </p:spPr>
          </p:pic>
          <p:pic>
            <p:nvPicPr>
              <p:cNvPr id="36" name="Graphic 35" descr="Meeting">
                <a:extLst>
                  <a:ext uri="{FF2B5EF4-FFF2-40B4-BE49-F238E27FC236}">
                    <a16:creationId xmlns:a16="http://schemas.microsoft.com/office/drawing/2014/main" id="{FD7FB103-4DBF-485E-94DF-E8665262A794}"/>
                  </a:ext>
                </a:extLst>
              </p:cNvPr>
              <p:cNvPicPr>
                <a:picLocks noChangeAspect="1"/>
              </p:cNvPicPr>
              <p:nvPr/>
            </p:nvPicPr>
            <p:blipFill>
              <a:blip r:embed="rId13" cstate="print">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7028245" y="3853631"/>
                <a:ext cx="914400" cy="914400"/>
              </a:xfrm>
              <a:prstGeom prst="rect">
                <a:avLst/>
              </a:prstGeom>
            </p:spPr>
          </p:pic>
        </p:grpSp>
        <p:grpSp>
          <p:nvGrpSpPr>
            <p:cNvPr id="37" name="Group 36">
              <a:extLst>
                <a:ext uri="{FF2B5EF4-FFF2-40B4-BE49-F238E27FC236}">
                  <a16:creationId xmlns:a16="http://schemas.microsoft.com/office/drawing/2014/main" id="{D7C1B76B-581F-403C-80EE-7C203924F300}"/>
                </a:ext>
              </a:extLst>
            </p:cNvPr>
            <p:cNvGrpSpPr/>
            <p:nvPr/>
          </p:nvGrpSpPr>
          <p:grpSpPr>
            <a:xfrm>
              <a:off x="2152006" y="5129715"/>
              <a:ext cx="771714" cy="863601"/>
              <a:chOff x="5856944" y="3365631"/>
              <a:chExt cx="1283014" cy="1283014"/>
            </a:xfrm>
          </p:grpSpPr>
          <p:pic>
            <p:nvPicPr>
              <p:cNvPr id="38" name="Graphic 37" descr="Television">
                <a:extLst>
                  <a:ext uri="{FF2B5EF4-FFF2-40B4-BE49-F238E27FC236}">
                    <a16:creationId xmlns:a16="http://schemas.microsoft.com/office/drawing/2014/main" id="{0C043FD4-67C2-42EF-8FAC-E5D65D428EEF}"/>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5856944" y="3365631"/>
                <a:ext cx="1283014" cy="1283014"/>
              </a:xfrm>
              <a:prstGeom prst="rect">
                <a:avLst/>
              </a:prstGeom>
            </p:spPr>
          </p:pic>
          <p:pic>
            <p:nvPicPr>
              <p:cNvPr id="39" name="Graphic 38" descr="Meeting">
                <a:extLst>
                  <a:ext uri="{FF2B5EF4-FFF2-40B4-BE49-F238E27FC236}">
                    <a16:creationId xmlns:a16="http://schemas.microsoft.com/office/drawing/2014/main" id="{42E403A8-A0C3-4CCE-869E-911110AE1825}"/>
                  </a:ext>
                </a:extLst>
              </p:cNvPr>
              <p:cNvPicPr>
                <a:picLocks noChangeAspect="1"/>
              </p:cNvPicPr>
              <p:nvPr/>
            </p:nvPicPr>
            <p:blipFill>
              <a:blip r:embed="rId13" cstate="print">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6056522" y="3492232"/>
                <a:ext cx="914399" cy="914400"/>
              </a:xfrm>
              <a:prstGeom prst="rect">
                <a:avLst/>
              </a:prstGeom>
            </p:spPr>
          </p:pic>
        </p:grpSp>
        <p:pic>
          <p:nvPicPr>
            <p:cNvPr id="18" name="Graphic 17" descr="World">
              <a:extLst>
                <a:ext uri="{FF2B5EF4-FFF2-40B4-BE49-F238E27FC236}">
                  <a16:creationId xmlns:a16="http://schemas.microsoft.com/office/drawing/2014/main" id="{BCDF218D-C5AE-40C9-99F4-646EF3A60A2B}"/>
                </a:ext>
              </a:extLst>
            </p:cNvPr>
            <p:cNvPicPr>
              <a:picLocks noChangeAspect="1"/>
            </p:cNvPicPr>
            <p:nvPr/>
          </p:nvPicPr>
          <p:blipFill>
            <a:blip r:embed="rId15" cstate="print">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4084108" y="4460366"/>
              <a:ext cx="914400" cy="914400"/>
            </a:xfrm>
            <a:prstGeom prst="rect">
              <a:avLst/>
            </a:prstGeom>
          </p:spPr>
        </p:pic>
        <p:sp>
          <p:nvSpPr>
            <p:cNvPr id="19" name="TextBox 18">
              <a:extLst>
                <a:ext uri="{FF2B5EF4-FFF2-40B4-BE49-F238E27FC236}">
                  <a16:creationId xmlns:a16="http://schemas.microsoft.com/office/drawing/2014/main" id="{63B2C31C-BF45-4497-B3A8-A8EF2F166040}"/>
                </a:ext>
              </a:extLst>
            </p:cNvPr>
            <p:cNvSpPr txBox="1"/>
            <p:nvPr/>
          </p:nvSpPr>
          <p:spPr>
            <a:xfrm>
              <a:off x="4102041" y="5207597"/>
              <a:ext cx="862737" cy="369332"/>
            </a:xfrm>
            <a:prstGeom prst="rect">
              <a:avLst/>
            </a:prstGeom>
            <a:noFill/>
          </p:spPr>
          <p:txBody>
            <a:bodyPr wrap="none" rtlCol="0">
              <a:spAutoFit/>
            </a:bodyPr>
            <a:lstStyle/>
            <a:p>
              <a:r>
                <a:rPr lang="en-GB" b="1" dirty="0"/>
                <a:t>WWW</a:t>
              </a:r>
            </a:p>
          </p:txBody>
        </p:sp>
        <p:cxnSp>
          <p:nvCxnSpPr>
            <p:cNvPr id="43" name="Straight Arrow Connector 42">
              <a:extLst>
                <a:ext uri="{FF2B5EF4-FFF2-40B4-BE49-F238E27FC236}">
                  <a16:creationId xmlns:a16="http://schemas.microsoft.com/office/drawing/2014/main" id="{35779549-F6AD-4D46-AE58-6D33F3FDB7DA}"/>
                </a:ext>
              </a:extLst>
            </p:cNvPr>
            <p:cNvCxnSpPr>
              <a:cxnSpLocks/>
            </p:cNvCxnSpPr>
            <p:nvPr/>
          </p:nvCxnSpPr>
          <p:spPr>
            <a:xfrm flipH="1" flipV="1">
              <a:off x="3501358" y="4509120"/>
              <a:ext cx="710602" cy="255581"/>
            </a:xfrm>
            <a:prstGeom prst="straightConnector1">
              <a:avLst/>
            </a:prstGeom>
            <a:ln w="762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96E6E856-BFF0-4002-A384-CD92EC3E95C4}"/>
                </a:ext>
              </a:extLst>
            </p:cNvPr>
            <p:cNvCxnSpPr>
              <a:cxnSpLocks/>
            </p:cNvCxnSpPr>
            <p:nvPr/>
          </p:nvCxnSpPr>
          <p:spPr>
            <a:xfrm flipH="1">
              <a:off x="3086564" y="5309975"/>
              <a:ext cx="837736" cy="357376"/>
            </a:xfrm>
            <a:prstGeom prst="straightConnector1">
              <a:avLst/>
            </a:prstGeom>
            <a:ln w="762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6BE47A5A-AEA6-412E-9ED1-151231EA803F}"/>
                </a:ext>
              </a:extLst>
            </p:cNvPr>
            <p:cNvCxnSpPr>
              <a:cxnSpLocks/>
            </p:cNvCxnSpPr>
            <p:nvPr/>
          </p:nvCxnSpPr>
          <p:spPr>
            <a:xfrm flipH="1" flipV="1">
              <a:off x="4894626" y="5330564"/>
              <a:ext cx="933825" cy="476002"/>
            </a:xfrm>
            <a:prstGeom prst="straightConnector1">
              <a:avLst/>
            </a:prstGeom>
            <a:ln w="762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55DE2D46-EBFF-42E2-9167-227A49F006A0}"/>
                </a:ext>
              </a:extLst>
            </p:cNvPr>
            <p:cNvCxnSpPr>
              <a:cxnSpLocks/>
            </p:cNvCxnSpPr>
            <p:nvPr/>
          </p:nvCxnSpPr>
          <p:spPr>
            <a:xfrm flipH="1">
              <a:off x="4998508" y="4509120"/>
              <a:ext cx="829943" cy="263021"/>
            </a:xfrm>
            <a:prstGeom prst="straightConnector1">
              <a:avLst/>
            </a:prstGeom>
            <a:ln w="762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pic>
          <p:nvPicPr>
            <p:cNvPr id="51" name="Graphic 50" descr="Earth Globe Asia-Australia">
              <a:extLst>
                <a:ext uri="{FF2B5EF4-FFF2-40B4-BE49-F238E27FC236}">
                  <a16:creationId xmlns:a16="http://schemas.microsoft.com/office/drawing/2014/main" id="{E25F9194-5199-4CD7-9B40-8A433A6E6501}"/>
                </a:ext>
              </a:extLst>
            </p:cNvPr>
            <p:cNvPicPr>
              <a:picLocks noChangeAspect="1"/>
            </p:cNvPicPr>
            <p:nvPr/>
          </p:nvPicPr>
          <p:blipFill>
            <a:blip r:embed="rId17" cstate="print">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5772296" y="5510665"/>
              <a:ext cx="914400" cy="914400"/>
            </a:xfrm>
            <a:prstGeom prst="rect">
              <a:avLst/>
            </a:prstGeom>
          </p:spPr>
        </p:pic>
      </p:grpSp>
      <p:sp>
        <p:nvSpPr>
          <p:cNvPr id="40" name="TextBox 39">
            <a:extLst>
              <a:ext uri="{FF2B5EF4-FFF2-40B4-BE49-F238E27FC236}">
                <a16:creationId xmlns:a16="http://schemas.microsoft.com/office/drawing/2014/main" id="{03A70CA9-05D7-4D09-9566-66AD385BCE7A}"/>
              </a:ext>
            </a:extLst>
          </p:cNvPr>
          <p:cNvSpPr txBox="1"/>
          <p:nvPr/>
        </p:nvSpPr>
        <p:spPr>
          <a:xfrm>
            <a:off x="7962314" y="1241655"/>
            <a:ext cx="3742006" cy="2308324"/>
          </a:xfrm>
          <a:prstGeom prst="rect">
            <a:avLst/>
          </a:prstGeom>
          <a:noFill/>
        </p:spPr>
        <p:txBody>
          <a:bodyPr wrap="square" rtlCol="0">
            <a:spAutoFit/>
          </a:bodyPr>
          <a:lstStyle/>
          <a:p>
            <a:r>
              <a:rPr lang="en-GB" dirty="0"/>
              <a:t>Notes:</a:t>
            </a:r>
          </a:p>
          <a:p>
            <a:r>
              <a:rPr lang="en-GB" dirty="0"/>
              <a:t>What's positive about this?:</a:t>
            </a:r>
          </a:p>
          <a:p>
            <a:endParaRPr lang="en-GB" dirty="0"/>
          </a:p>
          <a:p>
            <a:endParaRPr lang="en-GB" dirty="0"/>
          </a:p>
          <a:p>
            <a:endParaRPr lang="en-GB" dirty="0"/>
          </a:p>
          <a:p>
            <a:r>
              <a:rPr lang="en-GB" dirty="0"/>
              <a:t>What might be negative about this?: or be an issue for the company? </a:t>
            </a:r>
          </a:p>
        </p:txBody>
      </p:sp>
      <p:sp>
        <p:nvSpPr>
          <p:cNvPr id="2" name="Rectangle 1">
            <a:extLst>
              <a:ext uri="{FF2B5EF4-FFF2-40B4-BE49-F238E27FC236}">
                <a16:creationId xmlns:a16="http://schemas.microsoft.com/office/drawing/2014/main" id="{8A3135DE-CAA6-4713-B67B-7356030CBBFE}"/>
              </a:ext>
            </a:extLst>
          </p:cNvPr>
          <p:cNvSpPr/>
          <p:nvPr/>
        </p:nvSpPr>
        <p:spPr>
          <a:xfrm>
            <a:off x="6266024" y="318395"/>
            <a:ext cx="5124416" cy="369332"/>
          </a:xfrm>
          <a:prstGeom prst="rect">
            <a:avLst/>
          </a:prstGeom>
        </p:spPr>
        <p:txBody>
          <a:bodyPr wrap="none">
            <a:spAutoFit/>
          </a:bodyPr>
          <a:lstStyle/>
          <a:p>
            <a:r>
              <a:rPr lang="en-GB" dirty="0"/>
              <a:t>https://www.youtube.com/watch?v=261OCjeg9GI</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Effect transition="in" filter="fade">
                                      <p:cBhvr>
                                        <p:cTn id="7" dur="500"/>
                                        <p:tgtEl>
                                          <p:spTgt spid="32771">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2771">
                                            <p:txEl>
                                              <p:pRg st="1" end="1"/>
                                            </p:txEl>
                                          </p:spTgt>
                                        </p:tgtEl>
                                        <p:attrNameLst>
                                          <p:attrName>style.visibility</p:attrName>
                                        </p:attrNameLst>
                                      </p:cBhvr>
                                      <p:to>
                                        <p:strVal val="visible"/>
                                      </p:to>
                                    </p:set>
                                    <p:animEffect transition="in" filter="fade">
                                      <p:cBhvr>
                                        <p:cTn id="10" dur="500"/>
                                        <p:tgtEl>
                                          <p:spTgt spid="32771">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52"/>
                                        </p:tgtEl>
                                        <p:attrNameLst>
                                          <p:attrName>style.visibility</p:attrName>
                                        </p:attrNameLst>
                                      </p:cBhvr>
                                      <p:to>
                                        <p:strVal val="visible"/>
                                      </p:to>
                                    </p:set>
                                    <p:animEffect transition="in" filter="fade">
                                      <p:cBhvr>
                                        <p:cTn id="15" dur="500"/>
                                        <p:tgtEl>
                                          <p:spTgt spid="52"/>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2771">
                                            <p:txEl>
                                              <p:pRg st="2" end="2"/>
                                            </p:txEl>
                                          </p:spTgt>
                                        </p:tgtEl>
                                        <p:attrNameLst>
                                          <p:attrName>style.visibility</p:attrName>
                                        </p:attrNameLst>
                                      </p:cBhvr>
                                      <p:to>
                                        <p:strVal val="visible"/>
                                      </p:to>
                                    </p:set>
                                    <p:animEffect transition="in" filter="fade">
                                      <p:cBhvr>
                                        <p:cTn id="18" dur="500"/>
                                        <p:tgtEl>
                                          <p:spTgt spid="327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104CBF9-A1AB-4787-9F9C-36714D047267}"/>
              </a:ext>
            </a:extLst>
          </p:cNvPr>
          <p:cNvPicPr>
            <a:picLocks noChangeAspect="1"/>
          </p:cNvPicPr>
          <p:nvPr/>
        </p:nvPicPr>
        <p:blipFill>
          <a:blip r:embed="rId2"/>
          <a:stretch>
            <a:fillRect/>
          </a:stretch>
        </p:blipFill>
        <p:spPr>
          <a:xfrm>
            <a:off x="268761" y="379958"/>
            <a:ext cx="5445732" cy="2363242"/>
          </a:xfrm>
          <a:prstGeom prst="rect">
            <a:avLst/>
          </a:prstGeom>
        </p:spPr>
      </p:pic>
      <p:pic>
        <p:nvPicPr>
          <p:cNvPr id="6" name="Picture 5">
            <a:extLst>
              <a:ext uri="{FF2B5EF4-FFF2-40B4-BE49-F238E27FC236}">
                <a16:creationId xmlns:a16="http://schemas.microsoft.com/office/drawing/2014/main" id="{2E9FD551-AC31-4C4E-AEED-D138DF999F59}"/>
              </a:ext>
            </a:extLst>
          </p:cNvPr>
          <p:cNvPicPr>
            <a:picLocks noChangeAspect="1"/>
          </p:cNvPicPr>
          <p:nvPr/>
        </p:nvPicPr>
        <p:blipFill>
          <a:blip r:embed="rId3"/>
          <a:stretch>
            <a:fillRect/>
          </a:stretch>
        </p:blipFill>
        <p:spPr>
          <a:xfrm>
            <a:off x="5157106" y="2926080"/>
            <a:ext cx="5220454" cy="2888989"/>
          </a:xfrm>
          <a:prstGeom prst="rect">
            <a:avLst/>
          </a:prstGeom>
        </p:spPr>
      </p:pic>
    </p:spTree>
    <p:extLst>
      <p:ext uri="{BB962C8B-B14F-4D97-AF65-F5344CB8AC3E}">
        <p14:creationId xmlns:p14="http://schemas.microsoft.com/office/powerpoint/2010/main" val="6526752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E3D46-4F7F-4E4E-8458-F0D008E12C50}"/>
              </a:ext>
            </a:extLst>
          </p:cNvPr>
          <p:cNvSpPr>
            <a:spLocks noGrp="1"/>
          </p:cNvSpPr>
          <p:nvPr>
            <p:ph type="title"/>
          </p:nvPr>
        </p:nvSpPr>
        <p:spPr/>
        <p:txBody>
          <a:bodyPr/>
          <a:lstStyle/>
          <a:p>
            <a:r>
              <a:rPr lang="en-GB" dirty="0"/>
              <a:t>Check my learning </a:t>
            </a:r>
          </a:p>
        </p:txBody>
      </p:sp>
      <p:pic>
        <p:nvPicPr>
          <p:cNvPr id="6" name="Picture 5">
            <a:extLst>
              <a:ext uri="{FF2B5EF4-FFF2-40B4-BE49-F238E27FC236}">
                <a16:creationId xmlns:a16="http://schemas.microsoft.com/office/drawing/2014/main" id="{C0F1DBE3-D86E-4AFD-BD5F-FD2E56F7C793}"/>
              </a:ext>
            </a:extLst>
          </p:cNvPr>
          <p:cNvPicPr>
            <a:picLocks noChangeAspect="1"/>
          </p:cNvPicPr>
          <p:nvPr/>
        </p:nvPicPr>
        <p:blipFill>
          <a:blip r:embed="rId2"/>
          <a:stretch>
            <a:fillRect/>
          </a:stretch>
        </p:blipFill>
        <p:spPr>
          <a:xfrm>
            <a:off x="781808" y="1511043"/>
            <a:ext cx="5085714" cy="1360000"/>
          </a:xfrm>
          <a:prstGeom prst="rect">
            <a:avLst/>
          </a:prstGeom>
        </p:spPr>
      </p:pic>
    </p:spTree>
    <p:extLst>
      <p:ext uri="{BB962C8B-B14F-4D97-AF65-F5344CB8AC3E}">
        <p14:creationId xmlns:p14="http://schemas.microsoft.com/office/powerpoint/2010/main" val="3974244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8DDD6FF-ECF6-4F0B-BE93-591857BD4AAD}"/>
              </a:ext>
            </a:extLst>
          </p:cNvPr>
          <p:cNvSpPr>
            <a:spLocks noGrp="1"/>
          </p:cNvSpPr>
          <p:nvPr>
            <p:ph type="title"/>
          </p:nvPr>
        </p:nvSpPr>
        <p:spPr/>
        <p:txBody>
          <a:bodyPr/>
          <a:lstStyle/>
          <a:p>
            <a:r>
              <a:rPr lang="en-GB" dirty="0"/>
              <a:t>Retrieval Answers</a:t>
            </a:r>
          </a:p>
        </p:txBody>
      </p:sp>
      <p:sp>
        <p:nvSpPr>
          <p:cNvPr id="5" name="Content Placeholder 4">
            <a:extLst>
              <a:ext uri="{FF2B5EF4-FFF2-40B4-BE49-F238E27FC236}">
                <a16:creationId xmlns:a16="http://schemas.microsoft.com/office/drawing/2014/main" id="{DD446D80-1C4F-4B91-B10F-7E02BA3810AB}"/>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34252283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063551" y="260648"/>
            <a:ext cx="8768571" cy="5688632"/>
          </a:xfrm>
        </p:spPr>
        <p:txBody>
          <a:bodyPr>
            <a:normAutofit/>
          </a:bodyPr>
          <a:lstStyle/>
          <a:p>
            <a:pPr algn="l"/>
            <a:r>
              <a:rPr lang="en-GB" sz="3200" b="1" dirty="0">
                <a:cs typeface="Andalus" pitchFamily="18" charset="-78"/>
              </a:rPr>
              <a:t>Lesson Objective:</a:t>
            </a:r>
          </a:p>
          <a:p>
            <a:pPr marL="442913" algn="l"/>
            <a:r>
              <a:rPr lang="en-GB" sz="2800" dirty="0">
                <a:cs typeface="Andalus" pitchFamily="18" charset="-78"/>
              </a:rPr>
              <a:t>How does technology impact on individuals</a:t>
            </a:r>
            <a:endParaRPr lang="en-GB" sz="3200" b="1" dirty="0">
              <a:cs typeface="Andalus" pitchFamily="18" charset="-78"/>
            </a:endParaRPr>
          </a:p>
          <a:p>
            <a:pPr algn="l"/>
            <a:endParaRPr lang="en-GB" sz="3200" b="1" dirty="0">
              <a:latin typeface="AlphabetSoup Tilt BT" pitchFamily="82" charset="0"/>
              <a:cs typeface="Andalus" pitchFamily="18" charset="-78"/>
            </a:endParaRPr>
          </a:p>
          <a:p>
            <a:pPr algn="l"/>
            <a:r>
              <a:rPr lang="en-GB" sz="3200" b="1" dirty="0">
                <a:cs typeface="Andalus" pitchFamily="18" charset="-78"/>
              </a:rPr>
              <a:t>Success Criteria:</a:t>
            </a:r>
          </a:p>
          <a:p>
            <a:pPr marL="2152650" lvl="1" indent="-1695450" algn="l">
              <a:tabLst>
                <a:tab pos="2152650" algn="l"/>
              </a:tabLst>
            </a:pPr>
            <a:r>
              <a:rPr lang="en-GB" sz="3000" b="1" dirty="0">
                <a:cs typeface="Andalus" pitchFamily="18" charset="-78"/>
              </a:rPr>
              <a:t>	</a:t>
            </a:r>
            <a:r>
              <a:rPr lang="en-GB" sz="3000" dirty="0">
                <a:cs typeface="Andalus" pitchFamily="18" charset="-78"/>
              </a:rPr>
              <a:t>I list can platforms used by individuals the workforce</a:t>
            </a:r>
          </a:p>
          <a:p>
            <a:pPr marL="2152650" lvl="1" indent="-1695450" algn="l">
              <a:tabLst>
                <a:tab pos="2152650" algn="l"/>
              </a:tabLst>
            </a:pPr>
            <a:r>
              <a:rPr lang="en-GB" sz="3000" dirty="0">
                <a:cs typeface="Andalus" pitchFamily="18" charset="-78"/>
              </a:rPr>
              <a:t>	I can explain how technology can supports people in the work place</a:t>
            </a:r>
            <a:endParaRPr lang="en-GB" sz="3000" b="1" dirty="0">
              <a:cs typeface="Andalus" pitchFamily="18" charset="-78"/>
            </a:endParaRPr>
          </a:p>
          <a:p>
            <a:pPr marL="2152650" lvl="1" indent="-1695450" algn="l">
              <a:tabLst>
                <a:tab pos="2152650" algn="l"/>
              </a:tabLst>
            </a:pPr>
            <a:r>
              <a:rPr lang="en-GB" sz="3000" b="1" dirty="0">
                <a:cs typeface="Andalus" pitchFamily="18" charset="-78"/>
              </a:rPr>
              <a:t>	</a:t>
            </a:r>
            <a:r>
              <a:rPr lang="en-GB" sz="3000" dirty="0">
                <a:cs typeface="Andalus" pitchFamily="18" charset="-78"/>
              </a:rPr>
              <a:t>I can explain how technology can make people more productive</a:t>
            </a:r>
          </a:p>
          <a:p>
            <a:pPr algn="l"/>
            <a:endParaRPr lang="en-GB" sz="3200" b="1" dirty="0">
              <a:cs typeface="Andalus" pitchFamily="18" charset="-78"/>
            </a:endParaRPr>
          </a:p>
          <a:p>
            <a:pPr algn="l">
              <a:buFont typeface="Arial" pitchFamily="34" charset="0"/>
              <a:buChar char="•"/>
            </a:pPr>
            <a:endParaRPr lang="en-GB" sz="3200" b="1" dirty="0">
              <a:cs typeface="Andalus" pitchFamily="18" charset="-78"/>
            </a:endParaRPr>
          </a:p>
          <a:p>
            <a:pPr algn="l"/>
            <a:endParaRPr lang="en-GB" sz="3200" b="1" dirty="0">
              <a:cs typeface="Andalus"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ctrTitle"/>
          </p:nvPr>
        </p:nvSpPr>
        <p:spPr/>
        <p:txBody>
          <a:bodyPr/>
          <a:lstStyle/>
          <a:p>
            <a:r>
              <a:rPr lang="en-GB" altLang="en-US" dirty="0"/>
              <a:t>Technology and wellbeing</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GB" altLang="en-US" dirty="0"/>
              <a:t>Practical wellbeing</a:t>
            </a:r>
          </a:p>
        </p:txBody>
      </p:sp>
      <p:sp>
        <p:nvSpPr>
          <p:cNvPr id="30723" name="Content Placeholder 2"/>
          <p:cNvSpPr>
            <a:spLocks noGrp="1"/>
          </p:cNvSpPr>
          <p:nvPr>
            <p:ph idx="1"/>
          </p:nvPr>
        </p:nvSpPr>
        <p:spPr>
          <a:xfrm>
            <a:off x="623392" y="1489782"/>
            <a:ext cx="7931224" cy="3878436"/>
          </a:xfrm>
        </p:spPr>
        <p:txBody>
          <a:bodyPr>
            <a:normAutofit lnSpcReduction="10000"/>
          </a:bodyPr>
          <a:lstStyle/>
          <a:p>
            <a:r>
              <a:rPr lang="en-GB" altLang="en-US" dirty="0"/>
              <a:t>The ability to function in the workplace and with others.</a:t>
            </a:r>
          </a:p>
          <a:p>
            <a:pPr marL="0" indent="0">
              <a:buNone/>
            </a:pPr>
            <a:endParaRPr lang="en-GB" altLang="en-US" dirty="0"/>
          </a:p>
          <a:p>
            <a:r>
              <a:rPr lang="en-GB" altLang="en-US" dirty="0"/>
              <a:t>Helped by:</a:t>
            </a:r>
          </a:p>
          <a:p>
            <a:pPr lvl="1"/>
            <a:r>
              <a:rPr lang="en-GB" altLang="en-US" dirty="0"/>
              <a:t>email</a:t>
            </a:r>
          </a:p>
          <a:p>
            <a:pPr lvl="1"/>
            <a:r>
              <a:rPr lang="en-GB" altLang="en-US" dirty="0"/>
              <a:t>Smartphones.</a:t>
            </a:r>
          </a:p>
          <a:p>
            <a:pPr>
              <a:spcBef>
                <a:spcPts val="1200"/>
              </a:spcBef>
            </a:pPr>
            <a:r>
              <a:rPr lang="en-GB" altLang="en-US" dirty="0"/>
              <a:t>Harmed by:</a:t>
            </a:r>
          </a:p>
          <a:p>
            <a:pPr lvl="1"/>
            <a:r>
              <a:rPr lang="en-GB" altLang="en-US" dirty="0"/>
              <a:t>excessive communication</a:t>
            </a:r>
          </a:p>
          <a:p>
            <a:pPr lvl="1"/>
            <a:r>
              <a:rPr lang="en-GB" altLang="en-US" dirty="0"/>
              <a:t>technological failures (e.g. a dead battery).</a:t>
            </a:r>
          </a:p>
          <a:p>
            <a:endParaRPr lang="en-GB" altLang="en-US" dirty="0"/>
          </a:p>
        </p:txBody>
      </p:sp>
      <p:pic>
        <p:nvPicPr>
          <p:cNvPr id="2" name="Picture 1">
            <a:extLst>
              <a:ext uri="{FF2B5EF4-FFF2-40B4-BE49-F238E27FC236}">
                <a16:creationId xmlns:a16="http://schemas.microsoft.com/office/drawing/2014/main" id="{9F439BC8-724F-4AA9-ACEE-5B776E6252B9}"/>
              </a:ext>
            </a:extLst>
          </p:cNvPr>
          <p:cNvPicPr>
            <a:picLocks noChangeAspect="1"/>
          </p:cNvPicPr>
          <p:nvPr/>
        </p:nvPicPr>
        <p:blipFill>
          <a:blip r:embed="rId3"/>
          <a:stretch>
            <a:fillRect/>
          </a:stretch>
        </p:blipFill>
        <p:spPr>
          <a:xfrm>
            <a:off x="4392490" y="1920240"/>
            <a:ext cx="2000250" cy="2286000"/>
          </a:xfrm>
          <a:prstGeom prst="rect">
            <a:avLst/>
          </a:prstGeom>
        </p:spPr>
      </p:pic>
      <p:pic>
        <p:nvPicPr>
          <p:cNvPr id="3" name="Picture 2">
            <a:extLst>
              <a:ext uri="{FF2B5EF4-FFF2-40B4-BE49-F238E27FC236}">
                <a16:creationId xmlns:a16="http://schemas.microsoft.com/office/drawing/2014/main" id="{BA4DABFB-CB24-42A2-9654-BC2274B66D2D}"/>
              </a:ext>
            </a:extLst>
          </p:cNvPr>
          <p:cNvPicPr>
            <a:picLocks noChangeAspect="1"/>
          </p:cNvPicPr>
          <p:nvPr/>
        </p:nvPicPr>
        <p:blipFill>
          <a:blip r:embed="rId4"/>
          <a:stretch>
            <a:fillRect/>
          </a:stretch>
        </p:blipFill>
        <p:spPr>
          <a:xfrm>
            <a:off x="7175915" y="4358568"/>
            <a:ext cx="2257425" cy="20193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fade">
                                      <p:cBhvr>
                                        <p:cTn id="7" dur="500"/>
                                        <p:tgtEl>
                                          <p:spTgt spid="307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23">
                                            <p:txEl>
                                              <p:pRg st="2" end="2"/>
                                            </p:txEl>
                                          </p:spTgt>
                                        </p:tgtEl>
                                        <p:attrNameLst>
                                          <p:attrName>style.visibility</p:attrName>
                                        </p:attrNameLst>
                                      </p:cBhvr>
                                      <p:to>
                                        <p:strVal val="visible"/>
                                      </p:to>
                                    </p:set>
                                    <p:animEffect transition="in" filter="fade">
                                      <p:cBhvr>
                                        <p:cTn id="12" dur="500"/>
                                        <p:tgtEl>
                                          <p:spTgt spid="3072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23">
                                            <p:txEl>
                                              <p:pRg st="3" end="3"/>
                                            </p:txEl>
                                          </p:spTgt>
                                        </p:tgtEl>
                                        <p:attrNameLst>
                                          <p:attrName>style.visibility</p:attrName>
                                        </p:attrNameLst>
                                      </p:cBhvr>
                                      <p:to>
                                        <p:strVal val="visible"/>
                                      </p:to>
                                    </p:set>
                                    <p:animEffect transition="in" filter="fade">
                                      <p:cBhvr>
                                        <p:cTn id="17" dur="500"/>
                                        <p:tgtEl>
                                          <p:spTgt spid="3072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723">
                                            <p:txEl>
                                              <p:pRg st="4" end="4"/>
                                            </p:txEl>
                                          </p:spTgt>
                                        </p:tgtEl>
                                        <p:attrNameLst>
                                          <p:attrName>style.visibility</p:attrName>
                                        </p:attrNameLst>
                                      </p:cBhvr>
                                      <p:to>
                                        <p:strVal val="visible"/>
                                      </p:to>
                                    </p:set>
                                    <p:animEffect transition="in" filter="fade">
                                      <p:cBhvr>
                                        <p:cTn id="22" dur="500"/>
                                        <p:tgtEl>
                                          <p:spTgt spid="3072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0723">
                                            <p:txEl>
                                              <p:pRg st="5" end="5"/>
                                            </p:txEl>
                                          </p:spTgt>
                                        </p:tgtEl>
                                        <p:attrNameLst>
                                          <p:attrName>style.visibility</p:attrName>
                                        </p:attrNameLst>
                                      </p:cBhvr>
                                      <p:to>
                                        <p:strVal val="visible"/>
                                      </p:to>
                                    </p:set>
                                    <p:animEffect transition="in" filter="fade">
                                      <p:cBhvr>
                                        <p:cTn id="27" dur="500"/>
                                        <p:tgtEl>
                                          <p:spTgt spid="3072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0723">
                                            <p:txEl>
                                              <p:pRg st="6" end="6"/>
                                            </p:txEl>
                                          </p:spTgt>
                                        </p:tgtEl>
                                        <p:attrNameLst>
                                          <p:attrName>style.visibility</p:attrName>
                                        </p:attrNameLst>
                                      </p:cBhvr>
                                      <p:to>
                                        <p:strVal val="visible"/>
                                      </p:to>
                                    </p:set>
                                    <p:animEffect transition="in" filter="fade">
                                      <p:cBhvr>
                                        <p:cTn id="32" dur="500"/>
                                        <p:tgtEl>
                                          <p:spTgt spid="3072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0723">
                                            <p:txEl>
                                              <p:pRg st="7" end="7"/>
                                            </p:txEl>
                                          </p:spTgt>
                                        </p:tgtEl>
                                        <p:attrNameLst>
                                          <p:attrName>style.visibility</p:attrName>
                                        </p:attrNameLst>
                                      </p:cBhvr>
                                      <p:to>
                                        <p:strVal val="visible"/>
                                      </p:to>
                                    </p:set>
                                    <p:animEffect transition="in" filter="fade">
                                      <p:cBhvr>
                                        <p:cTn id="37" dur="500"/>
                                        <p:tgtEl>
                                          <p:spTgt spid="3072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GB" altLang="en-US" dirty="0"/>
              <a:t>Emancipatory wellbeing</a:t>
            </a:r>
          </a:p>
        </p:txBody>
      </p:sp>
      <p:sp>
        <p:nvSpPr>
          <p:cNvPr id="30723" name="Content Placeholder 2"/>
          <p:cNvSpPr>
            <a:spLocks noGrp="1"/>
          </p:cNvSpPr>
          <p:nvPr>
            <p:ph idx="1"/>
          </p:nvPr>
        </p:nvSpPr>
        <p:spPr>
          <a:xfrm>
            <a:off x="623392" y="1267533"/>
            <a:ext cx="7920112" cy="3878436"/>
          </a:xfrm>
        </p:spPr>
        <p:txBody>
          <a:bodyPr/>
          <a:lstStyle/>
          <a:p>
            <a:r>
              <a:rPr lang="en-GB" altLang="en-US" dirty="0"/>
              <a:t>The ability to participate in a range of situations.</a:t>
            </a:r>
          </a:p>
          <a:p>
            <a:pPr marL="0" indent="0">
              <a:buNone/>
            </a:pPr>
            <a:endParaRPr lang="en-GB" altLang="en-US" dirty="0"/>
          </a:p>
          <a:p>
            <a:r>
              <a:rPr lang="en-GB" altLang="en-US" dirty="0"/>
              <a:t>Helped by:</a:t>
            </a:r>
          </a:p>
          <a:p>
            <a:pPr lvl="1"/>
            <a:r>
              <a:rPr lang="en-GB" altLang="en-US" dirty="0"/>
              <a:t>assistive technology</a:t>
            </a:r>
          </a:p>
          <a:p>
            <a:pPr lvl="1"/>
            <a:r>
              <a:rPr lang="en-GB" altLang="en-US" dirty="0"/>
              <a:t>membership of social networks.</a:t>
            </a:r>
          </a:p>
          <a:p>
            <a:pPr>
              <a:spcBef>
                <a:spcPts val="1200"/>
              </a:spcBef>
            </a:pPr>
            <a:r>
              <a:rPr lang="en-GB" altLang="en-US" dirty="0"/>
              <a:t>Harmed by:</a:t>
            </a:r>
          </a:p>
          <a:p>
            <a:pPr lvl="1"/>
            <a:r>
              <a:rPr lang="en-GB" altLang="en-US" dirty="0"/>
              <a:t>lack of funding for assistive technology</a:t>
            </a:r>
          </a:p>
          <a:p>
            <a:pPr lvl="1"/>
            <a:r>
              <a:rPr lang="en-GB" altLang="en-US" dirty="0"/>
              <a:t>cyberbullies and trolls.</a:t>
            </a:r>
          </a:p>
        </p:txBody>
      </p:sp>
      <p:pic>
        <p:nvPicPr>
          <p:cNvPr id="2" name="Picture 1">
            <a:extLst>
              <a:ext uri="{FF2B5EF4-FFF2-40B4-BE49-F238E27FC236}">
                <a16:creationId xmlns:a16="http://schemas.microsoft.com/office/drawing/2014/main" id="{2ABA04F5-5353-4EE5-8507-1D67AEEA1D32}"/>
              </a:ext>
            </a:extLst>
          </p:cNvPr>
          <p:cNvPicPr>
            <a:picLocks noChangeAspect="1"/>
          </p:cNvPicPr>
          <p:nvPr/>
        </p:nvPicPr>
        <p:blipFill>
          <a:blip r:embed="rId3"/>
          <a:stretch>
            <a:fillRect/>
          </a:stretch>
        </p:blipFill>
        <p:spPr>
          <a:xfrm>
            <a:off x="6390397" y="1712031"/>
            <a:ext cx="1999661" cy="2286198"/>
          </a:xfrm>
          <a:prstGeom prst="rect">
            <a:avLst/>
          </a:prstGeom>
        </p:spPr>
      </p:pic>
      <p:pic>
        <p:nvPicPr>
          <p:cNvPr id="3" name="Picture 2">
            <a:extLst>
              <a:ext uri="{FF2B5EF4-FFF2-40B4-BE49-F238E27FC236}">
                <a16:creationId xmlns:a16="http://schemas.microsoft.com/office/drawing/2014/main" id="{23E259DE-427F-4C21-8FC5-8C3428CC86BB}"/>
              </a:ext>
            </a:extLst>
          </p:cNvPr>
          <p:cNvPicPr>
            <a:picLocks noChangeAspect="1"/>
          </p:cNvPicPr>
          <p:nvPr/>
        </p:nvPicPr>
        <p:blipFill>
          <a:blip r:embed="rId4"/>
          <a:stretch>
            <a:fillRect/>
          </a:stretch>
        </p:blipFill>
        <p:spPr>
          <a:xfrm>
            <a:off x="6599995" y="4241183"/>
            <a:ext cx="2255716" cy="2017951"/>
          </a:xfrm>
          <a:prstGeom prst="rect">
            <a:avLst/>
          </a:prstGeom>
        </p:spPr>
      </p:pic>
    </p:spTree>
    <p:extLst>
      <p:ext uri="{BB962C8B-B14F-4D97-AF65-F5344CB8AC3E}">
        <p14:creationId xmlns:p14="http://schemas.microsoft.com/office/powerpoint/2010/main" val="2348236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fade">
                                      <p:cBhvr>
                                        <p:cTn id="7" dur="500"/>
                                        <p:tgtEl>
                                          <p:spTgt spid="307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23">
                                            <p:txEl>
                                              <p:pRg st="2" end="2"/>
                                            </p:txEl>
                                          </p:spTgt>
                                        </p:tgtEl>
                                        <p:attrNameLst>
                                          <p:attrName>style.visibility</p:attrName>
                                        </p:attrNameLst>
                                      </p:cBhvr>
                                      <p:to>
                                        <p:strVal val="visible"/>
                                      </p:to>
                                    </p:set>
                                    <p:animEffect transition="in" filter="fade">
                                      <p:cBhvr>
                                        <p:cTn id="12" dur="500"/>
                                        <p:tgtEl>
                                          <p:spTgt spid="3072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23">
                                            <p:txEl>
                                              <p:pRg st="3" end="3"/>
                                            </p:txEl>
                                          </p:spTgt>
                                        </p:tgtEl>
                                        <p:attrNameLst>
                                          <p:attrName>style.visibility</p:attrName>
                                        </p:attrNameLst>
                                      </p:cBhvr>
                                      <p:to>
                                        <p:strVal val="visible"/>
                                      </p:to>
                                    </p:set>
                                    <p:animEffect transition="in" filter="fade">
                                      <p:cBhvr>
                                        <p:cTn id="17" dur="500"/>
                                        <p:tgtEl>
                                          <p:spTgt spid="3072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723">
                                            <p:txEl>
                                              <p:pRg st="4" end="4"/>
                                            </p:txEl>
                                          </p:spTgt>
                                        </p:tgtEl>
                                        <p:attrNameLst>
                                          <p:attrName>style.visibility</p:attrName>
                                        </p:attrNameLst>
                                      </p:cBhvr>
                                      <p:to>
                                        <p:strVal val="visible"/>
                                      </p:to>
                                    </p:set>
                                    <p:animEffect transition="in" filter="fade">
                                      <p:cBhvr>
                                        <p:cTn id="22" dur="500"/>
                                        <p:tgtEl>
                                          <p:spTgt spid="3072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0723">
                                            <p:txEl>
                                              <p:pRg st="5" end="5"/>
                                            </p:txEl>
                                          </p:spTgt>
                                        </p:tgtEl>
                                        <p:attrNameLst>
                                          <p:attrName>style.visibility</p:attrName>
                                        </p:attrNameLst>
                                      </p:cBhvr>
                                      <p:to>
                                        <p:strVal val="visible"/>
                                      </p:to>
                                    </p:set>
                                    <p:animEffect transition="in" filter="fade">
                                      <p:cBhvr>
                                        <p:cTn id="27" dur="500"/>
                                        <p:tgtEl>
                                          <p:spTgt spid="3072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0723">
                                            <p:txEl>
                                              <p:pRg st="6" end="6"/>
                                            </p:txEl>
                                          </p:spTgt>
                                        </p:tgtEl>
                                        <p:attrNameLst>
                                          <p:attrName>style.visibility</p:attrName>
                                        </p:attrNameLst>
                                      </p:cBhvr>
                                      <p:to>
                                        <p:strVal val="visible"/>
                                      </p:to>
                                    </p:set>
                                    <p:animEffect transition="in" filter="fade">
                                      <p:cBhvr>
                                        <p:cTn id="32" dur="500"/>
                                        <p:tgtEl>
                                          <p:spTgt spid="3072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0723">
                                            <p:txEl>
                                              <p:pRg st="7" end="7"/>
                                            </p:txEl>
                                          </p:spTgt>
                                        </p:tgtEl>
                                        <p:attrNameLst>
                                          <p:attrName>style.visibility</p:attrName>
                                        </p:attrNameLst>
                                      </p:cBhvr>
                                      <p:to>
                                        <p:strVal val="visible"/>
                                      </p:to>
                                    </p:set>
                                    <p:animEffect transition="in" filter="fade">
                                      <p:cBhvr>
                                        <p:cTn id="37" dur="500"/>
                                        <p:tgtEl>
                                          <p:spTgt spid="3072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GB" altLang="en-US" dirty="0"/>
              <a:t>Technical wellbeing</a:t>
            </a:r>
          </a:p>
        </p:txBody>
      </p:sp>
      <p:sp>
        <p:nvSpPr>
          <p:cNvPr id="30723" name="Content Placeholder 2"/>
          <p:cNvSpPr>
            <a:spLocks noGrp="1"/>
          </p:cNvSpPr>
          <p:nvPr>
            <p:ph idx="1"/>
          </p:nvPr>
        </p:nvSpPr>
        <p:spPr>
          <a:xfrm>
            <a:off x="623392" y="1489782"/>
            <a:ext cx="7920112" cy="3878436"/>
          </a:xfrm>
        </p:spPr>
        <p:txBody>
          <a:bodyPr/>
          <a:lstStyle/>
          <a:p>
            <a:r>
              <a:rPr lang="en-GB" altLang="en-US" dirty="0"/>
              <a:t>The ability to control the workplace environment.</a:t>
            </a:r>
          </a:p>
          <a:p>
            <a:pPr marL="0" indent="0">
              <a:buNone/>
            </a:pPr>
            <a:endParaRPr lang="en-GB" altLang="en-US" dirty="0"/>
          </a:p>
          <a:p>
            <a:r>
              <a:rPr lang="en-GB" altLang="en-US" dirty="0"/>
              <a:t>Helped by:</a:t>
            </a:r>
          </a:p>
          <a:p>
            <a:pPr lvl="1"/>
            <a:r>
              <a:rPr lang="en-GB" altLang="en-US" dirty="0"/>
              <a:t>well-resourced home offices</a:t>
            </a:r>
          </a:p>
          <a:p>
            <a:pPr lvl="1"/>
            <a:r>
              <a:rPr lang="en-GB" altLang="en-US" dirty="0"/>
              <a:t>supportive employer.</a:t>
            </a:r>
          </a:p>
          <a:p>
            <a:pPr>
              <a:spcBef>
                <a:spcPts val="1200"/>
              </a:spcBef>
            </a:pPr>
            <a:r>
              <a:rPr lang="en-GB" altLang="en-US" dirty="0"/>
              <a:t>Harmed by:</a:t>
            </a:r>
          </a:p>
          <a:p>
            <a:pPr lvl="1"/>
            <a:r>
              <a:rPr lang="en-GB" altLang="en-US" dirty="0"/>
              <a:t>too many distractions for home workers</a:t>
            </a:r>
          </a:p>
          <a:p>
            <a:pPr lvl="1"/>
            <a:r>
              <a:rPr lang="en-GB" altLang="en-US" dirty="0"/>
              <a:t>dictatorial office procedures.</a:t>
            </a:r>
          </a:p>
          <a:p>
            <a:endParaRPr lang="en-GB" altLang="en-US" dirty="0"/>
          </a:p>
        </p:txBody>
      </p:sp>
      <p:pic>
        <p:nvPicPr>
          <p:cNvPr id="2" name="Picture 1">
            <a:extLst>
              <a:ext uri="{FF2B5EF4-FFF2-40B4-BE49-F238E27FC236}">
                <a16:creationId xmlns:a16="http://schemas.microsoft.com/office/drawing/2014/main" id="{3E1D02F5-1926-4A93-8D40-BCB3E4EF27D3}"/>
              </a:ext>
            </a:extLst>
          </p:cNvPr>
          <p:cNvPicPr>
            <a:picLocks noChangeAspect="1"/>
          </p:cNvPicPr>
          <p:nvPr/>
        </p:nvPicPr>
        <p:blipFill>
          <a:blip r:embed="rId3"/>
          <a:stretch>
            <a:fillRect/>
          </a:stretch>
        </p:blipFill>
        <p:spPr>
          <a:xfrm>
            <a:off x="6599994" y="4178486"/>
            <a:ext cx="2255716" cy="2017951"/>
          </a:xfrm>
          <a:prstGeom prst="rect">
            <a:avLst/>
          </a:prstGeom>
        </p:spPr>
      </p:pic>
      <p:pic>
        <p:nvPicPr>
          <p:cNvPr id="3" name="Picture 2">
            <a:extLst>
              <a:ext uri="{FF2B5EF4-FFF2-40B4-BE49-F238E27FC236}">
                <a16:creationId xmlns:a16="http://schemas.microsoft.com/office/drawing/2014/main" id="{49AC1BBF-D1AA-4B20-9393-9DD2D3D3F5E1}"/>
              </a:ext>
            </a:extLst>
          </p:cNvPr>
          <p:cNvPicPr>
            <a:picLocks noChangeAspect="1"/>
          </p:cNvPicPr>
          <p:nvPr/>
        </p:nvPicPr>
        <p:blipFill>
          <a:blip r:embed="rId4"/>
          <a:stretch>
            <a:fillRect/>
          </a:stretch>
        </p:blipFill>
        <p:spPr>
          <a:xfrm>
            <a:off x="5272085" y="2348047"/>
            <a:ext cx="1418008" cy="1621198"/>
          </a:xfrm>
          <a:prstGeom prst="rect">
            <a:avLst/>
          </a:prstGeom>
        </p:spPr>
      </p:pic>
    </p:spTree>
    <p:extLst>
      <p:ext uri="{BB962C8B-B14F-4D97-AF65-F5344CB8AC3E}">
        <p14:creationId xmlns:p14="http://schemas.microsoft.com/office/powerpoint/2010/main" val="9796209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fade">
                                      <p:cBhvr>
                                        <p:cTn id="7" dur="500"/>
                                        <p:tgtEl>
                                          <p:spTgt spid="307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23">
                                            <p:txEl>
                                              <p:pRg st="2" end="2"/>
                                            </p:txEl>
                                          </p:spTgt>
                                        </p:tgtEl>
                                        <p:attrNameLst>
                                          <p:attrName>style.visibility</p:attrName>
                                        </p:attrNameLst>
                                      </p:cBhvr>
                                      <p:to>
                                        <p:strVal val="visible"/>
                                      </p:to>
                                    </p:set>
                                    <p:animEffect transition="in" filter="fade">
                                      <p:cBhvr>
                                        <p:cTn id="12" dur="500"/>
                                        <p:tgtEl>
                                          <p:spTgt spid="3072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23">
                                            <p:txEl>
                                              <p:pRg st="3" end="3"/>
                                            </p:txEl>
                                          </p:spTgt>
                                        </p:tgtEl>
                                        <p:attrNameLst>
                                          <p:attrName>style.visibility</p:attrName>
                                        </p:attrNameLst>
                                      </p:cBhvr>
                                      <p:to>
                                        <p:strVal val="visible"/>
                                      </p:to>
                                    </p:set>
                                    <p:animEffect transition="in" filter="fade">
                                      <p:cBhvr>
                                        <p:cTn id="17" dur="500"/>
                                        <p:tgtEl>
                                          <p:spTgt spid="3072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723">
                                            <p:txEl>
                                              <p:pRg st="4" end="4"/>
                                            </p:txEl>
                                          </p:spTgt>
                                        </p:tgtEl>
                                        <p:attrNameLst>
                                          <p:attrName>style.visibility</p:attrName>
                                        </p:attrNameLst>
                                      </p:cBhvr>
                                      <p:to>
                                        <p:strVal val="visible"/>
                                      </p:to>
                                    </p:set>
                                    <p:animEffect transition="in" filter="fade">
                                      <p:cBhvr>
                                        <p:cTn id="22" dur="500"/>
                                        <p:tgtEl>
                                          <p:spTgt spid="3072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0723">
                                            <p:txEl>
                                              <p:pRg st="5" end="5"/>
                                            </p:txEl>
                                          </p:spTgt>
                                        </p:tgtEl>
                                        <p:attrNameLst>
                                          <p:attrName>style.visibility</p:attrName>
                                        </p:attrNameLst>
                                      </p:cBhvr>
                                      <p:to>
                                        <p:strVal val="visible"/>
                                      </p:to>
                                    </p:set>
                                    <p:animEffect transition="in" filter="fade">
                                      <p:cBhvr>
                                        <p:cTn id="27" dur="500"/>
                                        <p:tgtEl>
                                          <p:spTgt spid="3072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0723">
                                            <p:txEl>
                                              <p:pRg st="6" end="6"/>
                                            </p:txEl>
                                          </p:spTgt>
                                        </p:tgtEl>
                                        <p:attrNameLst>
                                          <p:attrName>style.visibility</p:attrName>
                                        </p:attrNameLst>
                                      </p:cBhvr>
                                      <p:to>
                                        <p:strVal val="visible"/>
                                      </p:to>
                                    </p:set>
                                    <p:animEffect transition="in" filter="fade">
                                      <p:cBhvr>
                                        <p:cTn id="32" dur="500"/>
                                        <p:tgtEl>
                                          <p:spTgt spid="3072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0723">
                                            <p:txEl>
                                              <p:pRg st="7" end="7"/>
                                            </p:txEl>
                                          </p:spTgt>
                                        </p:tgtEl>
                                        <p:attrNameLst>
                                          <p:attrName>style.visibility</p:attrName>
                                        </p:attrNameLst>
                                      </p:cBhvr>
                                      <p:to>
                                        <p:strVal val="visible"/>
                                      </p:to>
                                    </p:set>
                                    <p:animEffect transition="in" filter="fade">
                                      <p:cBhvr>
                                        <p:cTn id="37" dur="500"/>
                                        <p:tgtEl>
                                          <p:spTgt spid="3072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5EF414F-C189-4D7D-8960-77F01AE6F2F5}"/>
              </a:ext>
            </a:extLst>
          </p:cNvPr>
          <p:cNvSpPr>
            <a:spLocks noGrp="1"/>
          </p:cNvSpPr>
          <p:nvPr>
            <p:ph idx="1"/>
          </p:nvPr>
        </p:nvSpPr>
        <p:spPr>
          <a:xfrm>
            <a:off x="521090" y="1704949"/>
            <a:ext cx="7920112" cy="3878436"/>
          </a:xfrm>
        </p:spPr>
        <p:txBody>
          <a:bodyPr/>
          <a:lstStyle/>
          <a:p>
            <a:r>
              <a:rPr lang="en-GB" dirty="0"/>
              <a:t>Your school/college provides all students with a </a:t>
            </a:r>
            <a:br>
              <a:rPr lang="en-GB" dirty="0"/>
            </a:br>
            <a:r>
              <a:rPr lang="en-GB" dirty="0"/>
              <a:t>Wi-Fi-enabled tablet computer.</a:t>
            </a:r>
          </a:p>
          <a:p>
            <a:endParaRPr lang="en-GB" dirty="0"/>
          </a:p>
          <a:p>
            <a:r>
              <a:rPr lang="en-GB" dirty="0"/>
              <a:t>How would this affect your:</a:t>
            </a:r>
          </a:p>
          <a:p>
            <a:pPr lvl="1"/>
            <a:r>
              <a:rPr lang="en-GB" altLang="en-US" dirty="0"/>
              <a:t>practical wellbeing</a:t>
            </a:r>
          </a:p>
          <a:p>
            <a:pPr lvl="1"/>
            <a:r>
              <a:rPr lang="en-GB" altLang="en-US" dirty="0"/>
              <a:t>emancipatory wellbeing</a:t>
            </a:r>
          </a:p>
          <a:p>
            <a:pPr lvl="1"/>
            <a:r>
              <a:rPr lang="en-GB" altLang="en-US" dirty="0"/>
              <a:t>technical wellbeing?</a:t>
            </a:r>
          </a:p>
          <a:p>
            <a:endParaRPr lang="en-GB" dirty="0"/>
          </a:p>
        </p:txBody>
      </p:sp>
      <p:sp>
        <p:nvSpPr>
          <p:cNvPr id="5" name="Title 1">
            <a:extLst>
              <a:ext uri="{FF2B5EF4-FFF2-40B4-BE49-F238E27FC236}">
                <a16:creationId xmlns:a16="http://schemas.microsoft.com/office/drawing/2014/main" id="{64C5E224-9ACA-4590-8EA9-01C754CC7767}"/>
              </a:ext>
            </a:extLst>
          </p:cNvPr>
          <p:cNvSpPr txBox="1">
            <a:spLocks/>
          </p:cNvSpPr>
          <p:nvPr/>
        </p:nvSpPr>
        <p:spPr bwMode="auto">
          <a:xfrm>
            <a:off x="-533400" y="234924"/>
            <a:ext cx="10029092"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Verdana" pitchFamily="34" charset="0"/>
              </a:defRPr>
            </a:lvl6pPr>
            <a:lvl7pPr marL="914400" algn="ctr" rtl="0" fontAlgn="base">
              <a:spcBef>
                <a:spcPct val="0"/>
              </a:spcBef>
              <a:spcAft>
                <a:spcPct val="0"/>
              </a:spcAft>
              <a:defRPr sz="4400">
                <a:solidFill>
                  <a:schemeClr val="tx2"/>
                </a:solidFill>
                <a:latin typeface="Verdana" pitchFamily="34" charset="0"/>
              </a:defRPr>
            </a:lvl7pPr>
            <a:lvl8pPr marL="1371600" algn="ctr" rtl="0" fontAlgn="base">
              <a:spcBef>
                <a:spcPct val="0"/>
              </a:spcBef>
              <a:spcAft>
                <a:spcPct val="0"/>
              </a:spcAft>
              <a:defRPr sz="4400">
                <a:solidFill>
                  <a:schemeClr val="tx2"/>
                </a:solidFill>
                <a:latin typeface="Verdana" pitchFamily="34" charset="0"/>
              </a:defRPr>
            </a:lvl8pPr>
            <a:lvl9pPr marL="1828800" algn="ctr" rtl="0" fontAlgn="base">
              <a:spcBef>
                <a:spcPct val="0"/>
              </a:spcBef>
              <a:spcAft>
                <a:spcPct val="0"/>
              </a:spcAft>
              <a:defRPr sz="4400">
                <a:solidFill>
                  <a:schemeClr val="tx2"/>
                </a:solidFill>
                <a:latin typeface="Verdana" pitchFamily="34" charset="0"/>
              </a:defRPr>
            </a:lvl9pPr>
          </a:lstStyle>
          <a:p>
            <a:r>
              <a:rPr lang="en-GB" altLang="en-US" kern="0" dirty="0"/>
              <a:t>Impact on wellbeing – Activity </a:t>
            </a:r>
          </a:p>
        </p:txBody>
      </p:sp>
    </p:spTree>
    <p:extLst>
      <p:ext uri="{BB962C8B-B14F-4D97-AF65-F5344CB8AC3E}">
        <p14:creationId xmlns:p14="http://schemas.microsoft.com/office/powerpoint/2010/main" val="484105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E3D46-4F7F-4E4E-8458-F0D008E12C50}"/>
              </a:ext>
            </a:extLst>
          </p:cNvPr>
          <p:cNvSpPr>
            <a:spLocks noGrp="1"/>
          </p:cNvSpPr>
          <p:nvPr>
            <p:ph type="title"/>
          </p:nvPr>
        </p:nvSpPr>
        <p:spPr/>
        <p:txBody>
          <a:bodyPr/>
          <a:lstStyle/>
          <a:p>
            <a:r>
              <a:rPr lang="en-GB" dirty="0"/>
              <a:t>Activity and check my learning </a:t>
            </a:r>
          </a:p>
        </p:txBody>
      </p:sp>
      <p:pic>
        <p:nvPicPr>
          <p:cNvPr id="6" name="Picture 5">
            <a:extLst>
              <a:ext uri="{FF2B5EF4-FFF2-40B4-BE49-F238E27FC236}">
                <a16:creationId xmlns:a16="http://schemas.microsoft.com/office/drawing/2014/main" id="{BB8F089C-7455-489D-AFBE-53286D42B20B}"/>
              </a:ext>
            </a:extLst>
          </p:cNvPr>
          <p:cNvPicPr>
            <a:picLocks noChangeAspect="1"/>
          </p:cNvPicPr>
          <p:nvPr/>
        </p:nvPicPr>
        <p:blipFill rotWithShape="1">
          <a:blip r:embed="rId2"/>
          <a:srcRect t="53698"/>
          <a:stretch/>
        </p:blipFill>
        <p:spPr>
          <a:xfrm>
            <a:off x="473143" y="1438267"/>
            <a:ext cx="5622857" cy="1143000"/>
          </a:xfrm>
          <a:prstGeom prst="rect">
            <a:avLst/>
          </a:prstGeom>
        </p:spPr>
      </p:pic>
    </p:spTree>
    <p:extLst>
      <p:ext uri="{BB962C8B-B14F-4D97-AF65-F5344CB8AC3E}">
        <p14:creationId xmlns:p14="http://schemas.microsoft.com/office/powerpoint/2010/main" val="2180145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063551" y="260648"/>
            <a:ext cx="8768571" cy="5688632"/>
          </a:xfrm>
        </p:spPr>
        <p:txBody>
          <a:bodyPr>
            <a:normAutofit/>
          </a:bodyPr>
          <a:lstStyle/>
          <a:p>
            <a:pPr algn="l"/>
            <a:r>
              <a:rPr lang="en-GB" sz="3200" b="1" dirty="0">
                <a:cs typeface="Andalus" pitchFamily="18" charset="-78"/>
              </a:rPr>
              <a:t>Lesson Objective:</a:t>
            </a:r>
          </a:p>
          <a:p>
            <a:pPr marL="442913" algn="l"/>
            <a:r>
              <a:rPr lang="en-GB" sz="2800" dirty="0">
                <a:cs typeface="Andalus" pitchFamily="18" charset="-78"/>
              </a:rPr>
              <a:t>What impact does modern technologies have on an organisations </a:t>
            </a:r>
            <a:endParaRPr lang="en-GB" sz="3200" b="1" dirty="0">
              <a:cs typeface="Andalus" pitchFamily="18" charset="-78"/>
            </a:endParaRPr>
          </a:p>
          <a:p>
            <a:pPr algn="l"/>
            <a:endParaRPr lang="en-GB" sz="3200" b="1" dirty="0">
              <a:latin typeface="AlphabetSoup Tilt BT" pitchFamily="82" charset="0"/>
              <a:cs typeface="Andalus" pitchFamily="18" charset="-78"/>
            </a:endParaRPr>
          </a:p>
          <a:p>
            <a:pPr algn="l"/>
            <a:r>
              <a:rPr lang="en-GB" sz="3200" b="1" dirty="0">
                <a:cs typeface="Andalus" pitchFamily="18" charset="-78"/>
              </a:rPr>
              <a:t>Success Criteria:</a:t>
            </a:r>
          </a:p>
          <a:p>
            <a:pPr marL="2152650" lvl="1" indent="-1695450" algn="l">
              <a:tabLst>
                <a:tab pos="2152650" algn="l"/>
              </a:tabLst>
            </a:pPr>
            <a:r>
              <a:rPr lang="en-GB" sz="3000" b="1" dirty="0">
                <a:cs typeface="Andalus" pitchFamily="18" charset="-78"/>
              </a:rPr>
              <a:t>	</a:t>
            </a:r>
            <a:r>
              <a:rPr lang="en-GB" sz="3000" dirty="0">
                <a:cs typeface="Andalus" pitchFamily="18" charset="-78"/>
              </a:rPr>
              <a:t>I can explain the benefits and drawbacks of technologies on a company</a:t>
            </a:r>
          </a:p>
          <a:p>
            <a:pPr marL="2152650" lvl="1" indent="-1695450" algn="l">
              <a:tabLst>
                <a:tab pos="2152650" algn="l"/>
              </a:tabLst>
            </a:pPr>
            <a:r>
              <a:rPr lang="en-GB" sz="3000" dirty="0">
                <a:cs typeface="Andalus" pitchFamily="18" charset="-78"/>
              </a:rPr>
              <a:t>	I can explain what is </a:t>
            </a:r>
            <a:r>
              <a:rPr lang="en-GB" altLang="en-US" sz="3200" dirty="0"/>
              <a:t>Distributed</a:t>
            </a:r>
            <a:br>
              <a:rPr lang="en-GB" altLang="en-US" sz="3200" dirty="0"/>
            </a:br>
            <a:r>
              <a:rPr lang="en-GB" altLang="en-US" sz="3200" dirty="0"/>
              <a:t>and dispersed data</a:t>
            </a:r>
            <a:endParaRPr lang="en-GB" sz="3000" dirty="0">
              <a:cs typeface="Andalus" pitchFamily="18" charset="-78"/>
            </a:endParaRPr>
          </a:p>
          <a:p>
            <a:pPr marL="2152650" lvl="1" indent="-1695450" algn="l">
              <a:tabLst>
                <a:tab pos="2152650" algn="l"/>
              </a:tabLst>
            </a:pPr>
            <a:endParaRPr lang="en-GB" sz="3200" dirty="0">
              <a:cs typeface="Andalus" pitchFamily="18" charset="-78"/>
            </a:endParaRPr>
          </a:p>
          <a:p>
            <a:pPr algn="l">
              <a:buFont typeface="Arial" pitchFamily="34" charset="0"/>
              <a:buChar char="•"/>
            </a:pPr>
            <a:endParaRPr lang="en-GB" sz="3200" b="1" dirty="0">
              <a:cs typeface="Andalus" pitchFamily="18" charset="-78"/>
            </a:endParaRPr>
          </a:p>
          <a:p>
            <a:pPr algn="l"/>
            <a:endParaRPr lang="en-GB" sz="3200" b="1" dirty="0">
              <a:cs typeface="Andalus"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ctrTitle"/>
          </p:nvPr>
        </p:nvSpPr>
        <p:spPr/>
        <p:txBody>
          <a:bodyPr>
            <a:normAutofit fontScale="90000"/>
          </a:bodyPr>
          <a:lstStyle/>
          <a:p>
            <a:r>
              <a:rPr lang="en-GB" altLang="en-US" dirty="0"/>
              <a:t>Distributed</a:t>
            </a:r>
            <a:br>
              <a:rPr lang="en-GB" altLang="en-US" dirty="0"/>
            </a:br>
            <a:r>
              <a:rPr lang="en-GB" altLang="en-US" dirty="0"/>
              <a:t>and </a:t>
            </a:r>
            <a:br>
              <a:rPr lang="en-GB" altLang="en-US" dirty="0"/>
            </a:br>
            <a:r>
              <a:rPr lang="en-GB" altLang="en-US" dirty="0"/>
              <a:t>dispersed data</a:t>
            </a:r>
          </a:p>
        </p:txBody>
      </p:sp>
      <p:pic>
        <p:nvPicPr>
          <p:cNvPr id="2" name="Picture 1">
            <a:extLst>
              <a:ext uri="{FF2B5EF4-FFF2-40B4-BE49-F238E27FC236}">
                <a16:creationId xmlns:a16="http://schemas.microsoft.com/office/drawing/2014/main" id="{AEA058C7-48DE-4BAE-B43B-B02094300D40}"/>
              </a:ext>
            </a:extLst>
          </p:cNvPr>
          <p:cNvPicPr>
            <a:picLocks noChangeAspect="1"/>
          </p:cNvPicPr>
          <p:nvPr/>
        </p:nvPicPr>
        <p:blipFill>
          <a:blip r:embed="rId3"/>
          <a:stretch>
            <a:fillRect/>
          </a:stretch>
        </p:blipFill>
        <p:spPr>
          <a:xfrm>
            <a:off x="558904" y="4290646"/>
            <a:ext cx="6646684" cy="2152260"/>
          </a:xfrm>
          <a:prstGeom prst="rect">
            <a:avLst/>
          </a:prstGeom>
        </p:spPr>
      </p:pic>
    </p:spTree>
    <p:extLst>
      <p:ext uri="{BB962C8B-B14F-4D97-AF65-F5344CB8AC3E}">
        <p14:creationId xmlns:p14="http://schemas.microsoft.com/office/powerpoint/2010/main" val="1245436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GB" altLang="en-US" dirty="0"/>
              <a:t>Dispersed data</a:t>
            </a:r>
          </a:p>
        </p:txBody>
      </p:sp>
      <p:sp>
        <p:nvSpPr>
          <p:cNvPr id="30723" name="Content Placeholder 2"/>
          <p:cNvSpPr>
            <a:spLocks noGrp="1"/>
          </p:cNvSpPr>
          <p:nvPr>
            <p:ph idx="1"/>
          </p:nvPr>
        </p:nvSpPr>
        <p:spPr/>
        <p:txBody>
          <a:bodyPr/>
          <a:lstStyle/>
          <a:p>
            <a:r>
              <a:rPr lang="en-GB" altLang="en-US" dirty="0"/>
              <a:t>Multiple copies of the same data are stored in different locations.</a:t>
            </a:r>
          </a:p>
          <a:p>
            <a:endParaRPr lang="en-GB" altLang="en-US" dirty="0"/>
          </a:p>
        </p:txBody>
      </p:sp>
      <p:pic>
        <p:nvPicPr>
          <p:cNvPr id="3" name="Graphic 2" descr="Network">
            <a:extLst>
              <a:ext uri="{FF2B5EF4-FFF2-40B4-BE49-F238E27FC236}">
                <a16:creationId xmlns:a16="http://schemas.microsoft.com/office/drawing/2014/main" id="{E7DF5B79-A9F2-4722-8C7D-9BAF8DC9E65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276105" y="3282277"/>
            <a:ext cx="3146648" cy="3146648"/>
          </a:xfrm>
          <a:prstGeom prst="rect">
            <a:avLst/>
          </a:prstGeom>
        </p:spPr>
      </p:pic>
      <p:grpSp>
        <p:nvGrpSpPr>
          <p:cNvPr id="13" name="Group 12">
            <a:extLst>
              <a:ext uri="{FF2B5EF4-FFF2-40B4-BE49-F238E27FC236}">
                <a16:creationId xmlns:a16="http://schemas.microsoft.com/office/drawing/2014/main" id="{4C2A6BBB-B883-44AE-8732-67D09097CA72}"/>
              </a:ext>
            </a:extLst>
          </p:cNvPr>
          <p:cNvGrpSpPr/>
          <p:nvPr/>
        </p:nvGrpSpPr>
        <p:grpSpPr>
          <a:xfrm>
            <a:off x="3344253" y="4032526"/>
            <a:ext cx="1152636" cy="892240"/>
            <a:chOff x="1820253" y="4032526"/>
            <a:chExt cx="1152636" cy="892240"/>
          </a:xfrm>
        </p:grpSpPr>
        <p:pic>
          <p:nvPicPr>
            <p:cNvPr id="6" name="Graphic 5" descr="Computer">
              <a:extLst>
                <a:ext uri="{FF2B5EF4-FFF2-40B4-BE49-F238E27FC236}">
                  <a16:creationId xmlns:a16="http://schemas.microsoft.com/office/drawing/2014/main" id="{C1E9CB4D-CC54-433B-88E7-1774C92483F7}"/>
                </a:ext>
              </a:extLst>
            </p:cNvPr>
            <p:cNvPicPr>
              <a:picLocks noChangeAspect="1"/>
            </p:cNvPicPr>
            <p:nvPr/>
          </p:nvPicPr>
          <p:blipFill rotWithShape="1">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rcRect l="67742" t="16967" b="14030"/>
            <a:stretch/>
          </p:blipFill>
          <p:spPr>
            <a:xfrm>
              <a:off x="2555776" y="4032526"/>
              <a:ext cx="417113" cy="892240"/>
            </a:xfrm>
            <a:prstGeom prst="rect">
              <a:avLst/>
            </a:prstGeom>
          </p:spPr>
        </p:pic>
        <p:sp>
          <p:nvSpPr>
            <p:cNvPr id="8" name="Flowchart: Magnetic Disk 7">
              <a:extLst>
                <a:ext uri="{FF2B5EF4-FFF2-40B4-BE49-F238E27FC236}">
                  <a16:creationId xmlns:a16="http://schemas.microsoft.com/office/drawing/2014/main" id="{ABECB520-2822-4795-A03D-C4257DEEE67B}"/>
                </a:ext>
              </a:extLst>
            </p:cNvPr>
            <p:cNvSpPr/>
            <p:nvPr/>
          </p:nvSpPr>
          <p:spPr>
            <a:xfrm>
              <a:off x="1820253" y="4143681"/>
              <a:ext cx="710233" cy="731740"/>
            </a:xfrm>
            <a:prstGeom prst="flowChartMagneticDisk">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DB1</a:t>
              </a:r>
            </a:p>
          </p:txBody>
        </p:sp>
      </p:grpSp>
      <p:grpSp>
        <p:nvGrpSpPr>
          <p:cNvPr id="17" name="Group 16">
            <a:extLst>
              <a:ext uri="{FF2B5EF4-FFF2-40B4-BE49-F238E27FC236}">
                <a16:creationId xmlns:a16="http://schemas.microsoft.com/office/drawing/2014/main" id="{07084CCD-AD8D-4DBE-805C-757A12B13543}"/>
              </a:ext>
            </a:extLst>
          </p:cNvPr>
          <p:cNvGrpSpPr/>
          <p:nvPr/>
        </p:nvGrpSpPr>
        <p:grpSpPr>
          <a:xfrm>
            <a:off x="4910685" y="2869453"/>
            <a:ext cx="1152636" cy="892240"/>
            <a:chOff x="1820253" y="4032526"/>
            <a:chExt cx="1152636" cy="892240"/>
          </a:xfrm>
        </p:grpSpPr>
        <p:pic>
          <p:nvPicPr>
            <p:cNvPr id="18" name="Graphic 17" descr="Computer">
              <a:extLst>
                <a:ext uri="{FF2B5EF4-FFF2-40B4-BE49-F238E27FC236}">
                  <a16:creationId xmlns:a16="http://schemas.microsoft.com/office/drawing/2014/main" id="{6BF3E522-8168-4E23-9F7E-2379FFFBCE77}"/>
                </a:ext>
              </a:extLst>
            </p:cNvPr>
            <p:cNvPicPr>
              <a:picLocks noChangeAspect="1"/>
            </p:cNvPicPr>
            <p:nvPr/>
          </p:nvPicPr>
          <p:blipFill rotWithShape="1">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rcRect l="67742" t="16967" b="14030"/>
            <a:stretch/>
          </p:blipFill>
          <p:spPr>
            <a:xfrm>
              <a:off x="2555776" y="4032526"/>
              <a:ext cx="417113" cy="892240"/>
            </a:xfrm>
            <a:prstGeom prst="rect">
              <a:avLst/>
            </a:prstGeom>
          </p:spPr>
        </p:pic>
        <p:sp>
          <p:nvSpPr>
            <p:cNvPr id="19" name="Flowchart: Magnetic Disk 18">
              <a:extLst>
                <a:ext uri="{FF2B5EF4-FFF2-40B4-BE49-F238E27FC236}">
                  <a16:creationId xmlns:a16="http://schemas.microsoft.com/office/drawing/2014/main" id="{72F0C9A0-AD40-46BC-A5C8-8D3204621ADC}"/>
                </a:ext>
              </a:extLst>
            </p:cNvPr>
            <p:cNvSpPr/>
            <p:nvPr/>
          </p:nvSpPr>
          <p:spPr>
            <a:xfrm>
              <a:off x="1820253" y="4143681"/>
              <a:ext cx="710233" cy="731740"/>
            </a:xfrm>
            <a:prstGeom prst="flowChartMagneticDisk">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DB1</a:t>
              </a:r>
            </a:p>
          </p:txBody>
        </p:sp>
      </p:grpSp>
      <p:grpSp>
        <p:nvGrpSpPr>
          <p:cNvPr id="23" name="Group 22">
            <a:extLst>
              <a:ext uri="{FF2B5EF4-FFF2-40B4-BE49-F238E27FC236}">
                <a16:creationId xmlns:a16="http://schemas.microsoft.com/office/drawing/2014/main" id="{17BF2806-9089-4FAA-949D-B5D4969969AD}"/>
              </a:ext>
            </a:extLst>
          </p:cNvPr>
          <p:cNvGrpSpPr/>
          <p:nvPr/>
        </p:nvGrpSpPr>
        <p:grpSpPr>
          <a:xfrm>
            <a:off x="7093216" y="4012032"/>
            <a:ext cx="1203794" cy="892240"/>
            <a:chOff x="2555776" y="4032526"/>
            <a:chExt cx="1203794" cy="892240"/>
          </a:xfrm>
        </p:grpSpPr>
        <p:pic>
          <p:nvPicPr>
            <p:cNvPr id="24" name="Graphic 23" descr="Computer">
              <a:extLst>
                <a:ext uri="{FF2B5EF4-FFF2-40B4-BE49-F238E27FC236}">
                  <a16:creationId xmlns:a16="http://schemas.microsoft.com/office/drawing/2014/main" id="{01B6711A-238D-4625-A89C-400357B30ED5}"/>
                </a:ext>
              </a:extLst>
            </p:cNvPr>
            <p:cNvPicPr>
              <a:picLocks noChangeAspect="1"/>
            </p:cNvPicPr>
            <p:nvPr/>
          </p:nvPicPr>
          <p:blipFill rotWithShape="1">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rcRect l="67742" t="16967" b="14030"/>
            <a:stretch/>
          </p:blipFill>
          <p:spPr>
            <a:xfrm>
              <a:off x="2555776" y="4032526"/>
              <a:ext cx="417113" cy="892240"/>
            </a:xfrm>
            <a:prstGeom prst="rect">
              <a:avLst/>
            </a:prstGeom>
          </p:spPr>
        </p:pic>
        <p:sp>
          <p:nvSpPr>
            <p:cNvPr id="25" name="Flowchart: Magnetic Disk 24">
              <a:extLst>
                <a:ext uri="{FF2B5EF4-FFF2-40B4-BE49-F238E27FC236}">
                  <a16:creationId xmlns:a16="http://schemas.microsoft.com/office/drawing/2014/main" id="{F2C4AEC3-BA49-4021-96C9-63A73AC6DE53}"/>
                </a:ext>
              </a:extLst>
            </p:cNvPr>
            <p:cNvSpPr/>
            <p:nvPr/>
          </p:nvSpPr>
          <p:spPr>
            <a:xfrm>
              <a:off x="3049337" y="4158602"/>
              <a:ext cx="710233" cy="731740"/>
            </a:xfrm>
            <a:prstGeom prst="flowChartMagneticDisk">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DB1</a:t>
              </a:r>
            </a:p>
          </p:txBody>
        </p:sp>
      </p:grpSp>
      <p:grpSp>
        <p:nvGrpSpPr>
          <p:cNvPr id="26" name="Group 25">
            <a:extLst>
              <a:ext uri="{FF2B5EF4-FFF2-40B4-BE49-F238E27FC236}">
                <a16:creationId xmlns:a16="http://schemas.microsoft.com/office/drawing/2014/main" id="{61F83820-83BF-4E95-BAD9-44F56BC65F26}"/>
              </a:ext>
            </a:extLst>
          </p:cNvPr>
          <p:cNvGrpSpPr/>
          <p:nvPr/>
        </p:nvGrpSpPr>
        <p:grpSpPr>
          <a:xfrm>
            <a:off x="6864644" y="5243206"/>
            <a:ext cx="1203794" cy="892240"/>
            <a:chOff x="2555776" y="4032526"/>
            <a:chExt cx="1203794" cy="892240"/>
          </a:xfrm>
        </p:grpSpPr>
        <p:pic>
          <p:nvPicPr>
            <p:cNvPr id="27" name="Graphic 26" descr="Computer">
              <a:extLst>
                <a:ext uri="{FF2B5EF4-FFF2-40B4-BE49-F238E27FC236}">
                  <a16:creationId xmlns:a16="http://schemas.microsoft.com/office/drawing/2014/main" id="{88CE84F5-DFDF-4D4A-9D60-548693A9CC94}"/>
                </a:ext>
              </a:extLst>
            </p:cNvPr>
            <p:cNvPicPr>
              <a:picLocks noChangeAspect="1"/>
            </p:cNvPicPr>
            <p:nvPr/>
          </p:nvPicPr>
          <p:blipFill rotWithShape="1">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rcRect l="67742" t="16967" b="14030"/>
            <a:stretch/>
          </p:blipFill>
          <p:spPr>
            <a:xfrm>
              <a:off x="2555776" y="4032526"/>
              <a:ext cx="417113" cy="892240"/>
            </a:xfrm>
            <a:prstGeom prst="rect">
              <a:avLst/>
            </a:prstGeom>
          </p:spPr>
        </p:pic>
        <p:sp>
          <p:nvSpPr>
            <p:cNvPr id="28" name="Flowchart: Magnetic Disk 27">
              <a:extLst>
                <a:ext uri="{FF2B5EF4-FFF2-40B4-BE49-F238E27FC236}">
                  <a16:creationId xmlns:a16="http://schemas.microsoft.com/office/drawing/2014/main" id="{C887896B-A767-434B-930E-67E9D69049ED}"/>
                </a:ext>
              </a:extLst>
            </p:cNvPr>
            <p:cNvSpPr/>
            <p:nvPr/>
          </p:nvSpPr>
          <p:spPr>
            <a:xfrm>
              <a:off x="3049337" y="4158602"/>
              <a:ext cx="710233" cy="731740"/>
            </a:xfrm>
            <a:prstGeom prst="flowChartMagneticDisk">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DB1</a:t>
              </a:r>
            </a:p>
          </p:txBody>
        </p:sp>
      </p:grpSp>
      <p:grpSp>
        <p:nvGrpSpPr>
          <p:cNvPr id="29" name="Group 28">
            <a:extLst>
              <a:ext uri="{FF2B5EF4-FFF2-40B4-BE49-F238E27FC236}">
                <a16:creationId xmlns:a16="http://schemas.microsoft.com/office/drawing/2014/main" id="{5CC86F8F-050C-4179-B71E-423B6F0C7FDA}"/>
              </a:ext>
            </a:extLst>
          </p:cNvPr>
          <p:cNvGrpSpPr/>
          <p:nvPr/>
        </p:nvGrpSpPr>
        <p:grpSpPr>
          <a:xfrm>
            <a:off x="3689907" y="5359441"/>
            <a:ext cx="1152636" cy="892240"/>
            <a:chOff x="1820253" y="4032526"/>
            <a:chExt cx="1152636" cy="892240"/>
          </a:xfrm>
        </p:grpSpPr>
        <p:pic>
          <p:nvPicPr>
            <p:cNvPr id="30" name="Graphic 29" descr="Computer">
              <a:extLst>
                <a:ext uri="{FF2B5EF4-FFF2-40B4-BE49-F238E27FC236}">
                  <a16:creationId xmlns:a16="http://schemas.microsoft.com/office/drawing/2014/main" id="{5F92C26D-C666-4E24-B36A-D6D1E708A7D5}"/>
                </a:ext>
              </a:extLst>
            </p:cNvPr>
            <p:cNvPicPr>
              <a:picLocks noChangeAspect="1"/>
            </p:cNvPicPr>
            <p:nvPr/>
          </p:nvPicPr>
          <p:blipFill rotWithShape="1">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rcRect l="67742" t="16967" b="14030"/>
            <a:stretch/>
          </p:blipFill>
          <p:spPr>
            <a:xfrm>
              <a:off x="2555776" y="4032526"/>
              <a:ext cx="417113" cy="892240"/>
            </a:xfrm>
            <a:prstGeom prst="rect">
              <a:avLst/>
            </a:prstGeom>
          </p:spPr>
        </p:pic>
        <p:sp>
          <p:nvSpPr>
            <p:cNvPr id="31" name="Flowchart: Magnetic Disk 30">
              <a:extLst>
                <a:ext uri="{FF2B5EF4-FFF2-40B4-BE49-F238E27FC236}">
                  <a16:creationId xmlns:a16="http://schemas.microsoft.com/office/drawing/2014/main" id="{1546B63B-D982-47D2-A371-5DF44EB02062}"/>
                </a:ext>
              </a:extLst>
            </p:cNvPr>
            <p:cNvSpPr/>
            <p:nvPr/>
          </p:nvSpPr>
          <p:spPr>
            <a:xfrm>
              <a:off x="1820253" y="4143681"/>
              <a:ext cx="710233" cy="731740"/>
            </a:xfrm>
            <a:prstGeom prst="flowChartMagneticDisk">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DB1</a:t>
              </a:r>
            </a:p>
          </p:txBody>
        </p:sp>
      </p:grpSp>
    </p:spTree>
    <p:extLst>
      <p:ext uri="{BB962C8B-B14F-4D97-AF65-F5344CB8AC3E}">
        <p14:creationId xmlns:p14="http://schemas.microsoft.com/office/powerpoint/2010/main" val="7788314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fade">
                                      <p:cBhvr>
                                        <p:cTn id="7" dur="500"/>
                                        <p:tgtEl>
                                          <p:spTgt spid="307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par>
                          <p:cTn id="13" fill="hold">
                            <p:stCondLst>
                              <p:cond delay="500"/>
                            </p:stCondLst>
                            <p:childTnLst>
                              <p:par>
                                <p:cTn id="14" presetID="10" presetClass="entr" presetSubtype="0" fill="hold" nodeType="afterEffect">
                                  <p:stCondLst>
                                    <p:cond delay="500"/>
                                  </p:stCondLst>
                                  <p:childTnLst>
                                    <p:set>
                                      <p:cBhvr>
                                        <p:cTn id="15" dur="1" fill="hold">
                                          <p:stCondLst>
                                            <p:cond delay="0"/>
                                          </p:stCondLst>
                                        </p:cTn>
                                        <p:tgtEl>
                                          <p:spTgt spid="17"/>
                                        </p:tgtEl>
                                        <p:attrNameLst>
                                          <p:attrName>style.visibility</p:attrName>
                                        </p:attrNameLst>
                                      </p:cBhvr>
                                      <p:to>
                                        <p:strVal val="visible"/>
                                      </p:to>
                                    </p:set>
                                    <p:animEffect transition="in" filter="fade">
                                      <p:cBhvr>
                                        <p:cTn id="16" dur="500"/>
                                        <p:tgtEl>
                                          <p:spTgt spid="17"/>
                                        </p:tgtEl>
                                      </p:cBhvr>
                                    </p:animEffect>
                                  </p:childTnLst>
                                </p:cTn>
                              </p:par>
                            </p:childTnLst>
                          </p:cTn>
                        </p:par>
                        <p:par>
                          <p:cTn id="17" fill="hold">
                            <p:stCondLst>
                              <p:cond delay="1500"/>
                            </p:stCondLst>
                            <p:childTnLst>
                              <p:par>
                                <p:cTn id="18" presetID="10" presetClass="entr" presetSubtype="0" fill="hold" nodeType="afterEffect">
                                  <p:stCondLst>
                                    <p:cond delay="500"/>
                                  </p:stCondLst>
                                  <p:childTnLst>
                                    <p:set>
                                      <p:cBhvr>
                                        <p:cTn id="19" dur="1" fill="hold">
                                          <p:stCondLst>
                                            <p:cond delay="0"/>
                                          </p:stCondLst>
                                        </p:cTn>
                                        <p:tgtEl>
                                          <p:spTgt spid="23"/>
                                        </p:tgtEl>
                                        <p:attrNameLst>
                                          <p:attrName>style.visibility</p:attrName>
                                        </p:attrNameLst>
                                      </p:cBhvr>
                                      <p:to>
                                        <p:strVal val="visible"/>
                                      </p:to>
                                    </p:set>
                                    <p:animEffect transition="in" filter="fade">
                                      <p:cBhvr>
                                        <p:cTn id="20" dur="500"/>
                                        <p:tgtEl>
                                          <p:spTgt spid="23"/>
                                        </p:tgtEl>
                                      </p:cBhvr>
                                    </p:animEffect>
                                  </p:childTnLst>
                                </p:cTn>
                              </p:par>
                            </p:childTnLst>
                          </p:cTn>
                        </p:par>
                        <p:par>
                          <p:cTn id="21" fill="hold">
                            <p:stCondLst>
                              <p:cond delay="2500"/>
                            </p:stCondLst>
                            <p:childTnLst>
                              <p:par>
                                <p:cTn id="22" presetID="10" presetClass="entr" presetSubtype="0" fill="hold" nodeType="afterEffect">
                                  <p:stCondLst>
                                    <p:cond delay="500"/>
                                  </p:stCondLst>
                                  <p:childTnLst>
                                    <p:set>
                                      <p:cBhvr>
                                        <p:cTn id="23" dur="1" fill="hold">
                                          <p:stCondLst>
                                            <p:cond delay="0"/>
                                          </p:stCondLst>
                                        </p:cTn>
                                        <p:tgtEl>
                                          <p:spTgt spid="26"/>
                                        </p:tgtEl>
                                        <p:attrNameLst>
                                          <p:attrName>style.visibility</p:attrName>
                                        </p:attrNameLst>
                                      </p:cBhvr>
                                      <p:to>
                                        <p:strVal val="visible"/>
                                      </p:to>
                                    </p:set>
                                    <p:animEffect transition="in" filter="fade">
                                      <p:cBhvr>
                                        <p:cTn id="24" dur="500"/>
                                        <p:tgtEl>
                                          <p:spTgt spid="26"/>
                                        </p:tgtEl>
                                      </p:cBhvr>
                                    </p:animEffect>
                                  </p:childTnLst>
                                </p:cTn>
                              </p:par>
                            </p:childTnLst>
                          </p:cTn>
                        </p:par>
                        <p:par>
                          <p:cTn id="25" fill="hold">
                            <p:stCondLst>
                              <p:cond delay="3500"/>
                            </p:stCondLst>
                            <p:childTnLst>
                              <p:par>
                                <p:cTn id="26" presetID="10" presetClass="entr" presetSubtype="0" fill="hold" nodeType="afterEffect">
                                  <p:stCondLst>
                                    <p:cond delay="500"/>
                                  </p:stCondLst>
                                  <p:childTnLst>
                                    <p:set>
                                      <p:cBhvr>
                                        <p:cTn id="27" dur="1" fill="hold">
                                          <p:stCondLst>
                                            <p:cond delay="0"/>
                                          </p:stCondLst>
                                        </p:cTn>
                                        <p:tgtEl>
                                          <p:spTgt spid="29"/>
                                        </p:tgtEl>
                                        <p:attrNameLst>
                                          <p:attrName>style.visibility</p:attrName>
                                        </p:attrNameLst>
                                      </p:cBhvr>
                                      <p:to>
                                        <p:strVal val="visible"/>
                                      </p:to>
                                    </p:set>
                                    <p:animEffect transition="in" filter="fade">
                                      <p:cBhvr>
                                        <p:cTn id="28" dur="500"/>
                                        <p:tgtEl>
                                          <p:spTgt spid="29"/>
                                        </p:tgtEl>
                                      </p:cBhvr>
                                    </p:animEffect>
                                  </p:childTnLst>
                                </p:cTn>
                              </p:par>
                            </p:childTnLst>
                          </p:cTn>
                        </p:par>
                        <p:par>
                          <p:cTn id="29" fill="hold">
                            <p:stCondLst>
                              <p:cond delay="4500"/>
                            </p:stCondLst>
                            <p:childTnLst>
                              <p:par>
                                <p:cTn id="30" presetID="10" presetClass="entr" presetSubtype="0" fill="hold" nodeType="afterEffect">
                                  <p:stCondLst>
                                    <p:cond delay="50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GB" altLang="en-US" dirty="0"/>
              <a:t>Distributed data</a:t>
            </a:r>
          </a:p>
        </p:txBody>
      </p:sp>
      <p:sp>
        <p:nvSpPr>
          <p:cNvPr id="30723" name="Content Placeholder 2"/>
          <p:cNvSpPr>
            <a:spLocks noGrp="1"/>
          </p:cNvSpPr>
          <p:nvPr>
            <p:ph idx="1"/>
          </p:nvPr>
        </p:nvSpPr>
        <p:spPr>
          <a:xfrm>
            <a:off x="2423592" y="2196000"/>
            <a:ext cx="7776096" cy="3878436"/>
          </a:xfrm>
        </p:spPr>
        <p:txBody>
          <a:bodyPr/>
          <a:lstStyle/>
          <a:p>
            <a:pPr>
              <a:spcBef>
                <a:spcPts val="1200"/>
              </a:spcBef>
            </a:pPr>
            <a:r>
              <a:rPr lang="en-GB" altLang="en-US" dirty="0"/>
              <a:t>Data consists of bits.</a:t>
            </a:r>
          </a:p>
          <a:p>
            <a:pPr>
              <a:spcBef>
                <a:spcPts val="1200"/>
              </a:spcBef>
            </a:pPr>
            <a:r>
              <a:rPr lang="en-GB" altLang="en-US" dirty="0"/>
              <a:t>Strings of code, e.g. 01101110, are divided into separate bits.</a:t>
            </a:r>
          </a:p>
          <a:p>
            <a:pPr>
              <a:spcBef>
                <a:spcPts val="1200"/>
              </a:spcBef>
            </a:pPr>
            <a:r>
              <a:rPr lang="en-GB" altLang="en-US" dirty="0"/>
              <a:t>Each string is stored in a separate location.</a:t>
            </a:r>
          </a:p>
          <a:p>
            <a:pPr>
              <a:spcBef>
                <a:spcPts val="1200"/>
              </a:spcBef>
            </a:pPr>
            <a:endParaRPr lang="en-GB" altLang="en-US" dirty="0"/>
          </a:p>
        </p:txBody>
      </p:sp>
    </p:spTree>
    <p:extLst>
      <p:ext uri="{BB962C8B-B14F-4D97-AF65-F5344CB8AC3E}">
        <p14:creationId xmlns:p14="http://schemas.microsoft.com/office/powerpoint/2010/main" val="30369277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fade">
                                      <p:cBhvr>
                                        <p:cTn id="7" dur="500"/>
                                        <p:tgtEl>
                                          <p:spTgt spid="307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23">
                                            <p:txEl>
                                              <p:pRg st="1" end="1"/>
                                            </p:txEl>
                                          </p:spTgt>
                                        </p:tgtEl>
                                        <p:attrNameLst>
                                          <p:attrName>style.visibility</p:attrName>
                                        </p:attrNameLst>
                                      </p:cBhvr>
                                      <p:to>
                                        <p:strVal val="visible"/>
                                      </p:to>
                                    </p:set>
                                    <p:animEffect transition="in" filter="fade">
                                      <p:cBhvr>
                                        <p:cTn id="12" dur="500"/>
                                        <p:tgtEl>
                                          <p:spTgt spid="307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23">
                                            <p:txEl>
                                              <p:pRg st="2" end="2"/>
                                            </p:txEl>
                                          </p:spTgt>
                                        </p:tgtEl>
                                        <p:attrNameLst>
                                          <p:attrName>style.visibility</p:attrName>
                                        </p:attrNameLst>
                                      </p:cBhvr>
                                      <p:to>
                                        <p:strVal val="visible"/>
                                      </p:to>
                                    </p:set>
                                    <p:animEffect transition="in" filter="fade">
                                      <p:cBhvr>
                                        <p:cTn id="17" dur="500"/>
                                        <p:tgtEl>
                                          <p:spTgt spid="307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GB" altLang="en-US" dirty="0"/>
              <a:t>Distributed data</a:t>
            </a:r>
          </a:p>
        </p:txBody>
      </p:sp>
      <p:pic>
        <p:nvPicPr>
          <p:cNvPr id="3" name="Graphic 2" descr="Network">
            <a:extLst>
              <a:ext uri="{FF2B5EF4-FFF2-40B4-BE49-F238E27FC236}">
                <a16:creationId xmlns:a16="http://schemas.microsoft.com/office/drawing/2014/main" id="{E7DF5B79-A9F2-4722-8C7D-9BAF8DC9E65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141490" y="3285097"/>
            <a:ext cx="3146648" cy="3146648"/>
          </a:xfrm>
          <a:prstGeom prst="rect">
            <a:avLst/>
          </a:prstGeom>
        </p:spPr>
      </p:pic>
      <p:pic>
        <p:nvPicPr>
          <p:cNvPr id="6" name="Graphic 5" descr="Computer">
            <a:extLst>
              <a:ext uri="{FF2B5EF4-FFF2-40B4-BE49-F238E27FC236}">
                <a16:creationId xmlns:a16="http://schemas.microsoft.com/office/drawing/2014/main" id="{C1E9CB4D-CC54-433B-88E7-1774C92483F7}"/>
              </a:ext>
            </a:extLst>
          </p:cNvPr>
          <p:cNvPicPr>
            <a:picLocks noChangeAspect="1"/>
          </p:cNvPicPr>
          <p:nvPr/>
        </p:nvPicPr>
        <p:blipFill rotWithShape="1">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rcRect l="67742" t="16967" b="14030"/>
          <a:stretch/>
        </p:blipFill>
        <p:spPr>
          <a:xfrm>
            <a:off x="7049848" y="4026054"/>
            <a:ext cx="417113" cy="892240"/>
          </a:xfrm>
          <a:prstGeom prst="rect">
            <a:avLst/>
          </a:prstGeom>
        </p:spPr>
      </p:pic>
      <p:pic>
        <p:nvPicPr>
          <p:cNvPr id="18" name="Graphic 17" descr="Computer">
            <a:extLst>
              <a:ext uri="{FF2B5EF4-FFF2-40B4-BE49-F238E27FC236}">
                <a16:creationId xmlns:a16="http://schemas.microsoft.com/office/drawing/2014/main" id="{6BF3E522-8168-4E23-9F7E-2379FFFBCE77}"/>
              </a:ext>
            </a:extLst>
          </p:cNvPr>
          <p:cNvPicPr>
            <a:picLocks noChangeAspect="1"/>
          </p:cNvPicPr>
          <p:nvPr/>
        </p:nvPicPr>
        <p:blipFill rotWithShape="1">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rcRect l="67742" t="16967" b="14030"/>
          <a:stretch/>
        </p:blipFill>
        <p:spPr>
          <a:xfrm>
            <a:off x="8544272" y="2862981"/>
            <a:ext cx="417113" cy="892240"/>
          </a:xfrm>
          <a:prstGeom prst="rect">
            <a:avLst/>
          </a:prstGeom>
        </p:spPr>
      </p:pic>
      <p:pic>
        <p:nvPicPr>
          <p:cNvPr id="24" name="Graphic 23" descr="Computer">
            <a:extLst>
              <a:ext uri="{FF2B5EF4-FFF2-40B4-BE49-F238E27FC236}">
                <a16:creationId xmlns:a16="http://schemas.microsoft.com/office/drawing/2014/main" id="{01B6711A-238D-4625-A89C-400357B30ED5}"/>
              </a:ext>
            </a:extLst>
          </p:cNvPr>
          <p:cNvPicPr>
            <a:picLocks noChangeAspect="1"/>
          </p:cNvPicPr>
          <p:nvPr/>
        </p:nvPicPr>
        <p:blipFill rotWithShape="1">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rcRect l="67742" t="16967" b="14030"/>
          <a:stretch/>
        </p:blipFill>
        <p:spPr>
          <a:xfrm>
            <a:off x="9991280" y="4005560"/>
            <a:ext cx="417113" cy="892240"/>
          </a:xfrm>
          <a:prstGeom prst="rect">
            <a:avLst/>
          </a:prstGeom>
        </p:spPr>
      </p:pic>
      <p:pic>
        <p:nvPicPr>
          <p:cNvPr id="27" name="Graphic 26" descr="Computer">
            <a:extLst>
              <a:ext uri="{FF2B5EF4-FFF2-40B4-BE49-F238E27FC236}">
                <a16:creationId xmlns:a16="http://schemas.microsoft.com/office/drawing/2014/main" id="{88CE84F5-DFDF-4D4A-9D60-548693A9CC94}"/>
              </a:ext>
            </a:extLst>
          </p:cNvPr>
          <p:cNvPicPr>
            <a:picLocks noChangeAspect="1"/>
          </p:cNvPicPr>
          <p:nvPr/>
        </p:nvPicPr>
        <p:blipFill rotWithShape="1">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rcRect l="67742" t="16967" b="14030"/>
          <a:stretch/>
        </p:blipFill>
        <p:spPr>
          <a:xfrm>
            <a:off x="9762708" y="5236734"/>
            <a:ext cx="417113" cy="892240"/>
          </a:xfrm>
          <a:prstGeom prst="rect">
            <a:avLst/>
          </a:prstGeom>
        </p:spPr>
      </p:pic>
      <p:pic>
        <p:nvPicPr>
          <p:cNvPr id="30" name="Graphic 29" descr="Computer">
            <a:extLst>
              <a:ext uri="{FF2B5EF4-FFF2-40B4-BE49-F238E27FC236}">
                <a16:creationId xmlns:a16="http://schemas.microsoft.com/office/drawing/2014/main" id="{5F92C26D-C666-4E24-B36A-D6D1E708A7D5}"/>
              </a:ext>
            </a:extLst>
          </p:cNvPr>
          <p:cNvPicPr>
            <a:picLocks noChangeAspect="1"/>
          </p:cNvPicPr>
          <p:nvPr/>
        </p:nvPicPr>
        <p:blipFill rotWithShape="1">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rcRect l="67742" t="16967" b="14030"/>
          <a:stretch/>
        </p:blipFill>
        <p:spPr>
          <a:xfrm>
            <a:off x="7323494" y="5352969"/>
            <a:ext cx="417113" cy="892240"/>
          </a:xfrm>
          <a:prstGeom prst="rect">
            <a:avLst/>
          </a:prstGeom>
        </p:spPr>
      </p:pic>
      <p:sp>
        <p:nvSpPr>
          <p:cNvPr id="30720" name="TextBox 30719">
            <a:extLst>
              <a:ext uri="{FF2B5EF4-FFF2-40B4-BE49-F238E27FC236}">
                <a16:creationId xmlns:a16="http://schemas.microsoft.com/office/drawing/2014/main" id="{E3330324-BD9C-459F-88D5-48E3A1FAF747}"/>
              </a:ext>
            </a:extLst>
          </p:cNvPr>
          <p:cNvSpPr txBox="1"/>
          <p:nvPr/>
        </p:nvSpPr>
        <p:spPr>
          <a:xfrm>
            <a:off x="1992313" y="2054305"/>
            <a:ext cx="6744154" cy="369332"/>
          </a:xfrm>
          <a:prstGeom prst="rect">
            <a:avLst/>
          </a:prstGeom>
          <a:noFill/>
        </p:spPr>
        <p:txBody>
          <a:bodyPr wrap="none" rtlCol="0">
            <a:spAutoFit/>
          </a:bodyPr>
          <a:lstStyle/>
          <a:p>
            <a:r>
              <a:rPr lang="en-GB" dirty="0"/>
              <a:t>100111010010010001001111010101010011100011011000110110001110001100</a:t>
            </a:r>
          </a:p>
        </p:txBody>
      </p:sp>
      <p:sp>
        <p:nvSpPr>
          <p:cNvPr id="30724" name="Rectangle 30723">
            <a:extLst>
              <a:ext uri="{FF2B5EF4-FFF2-40B4-BE49-F238E27FC236}">
                <a16:creationId xmlns:a16="http://schemas.microsoft.com/office/drawing/2014/main" id="{2D01817D-5848-40FE-BC04-FDAAAB1D6AD8}"/>
              </a:ext>
            </a:extLst>
          </p:cNvPr>
          <p:cNvSpPr/>
          <p:nvPr/>
        </p:nvSpPr>
        <p:spPr>
          <a:xfrm>
            <a:off x="1992313" y="2060848"/>
            <a:ext cx="1367682" cy="369332"/>
          </a:xfrm>
          <a:prstGeom prst="rect">
            <a:avLst/>
          </a:prstGeom>
        </p:spPr>
        <p:txBody>
          <a:bodyPr wrap="none">
            <a:spAutoFit/>
          </a:bodyPr>
          <a:lstStyle/>
          <a:p>
            <a:r>
              <a:rPr lang="en-GB" dirty="0"/>
              <a:t>100111010010</a:t>
            </a:r>
          </a:p>
        </p:txBody>
      </p:sp>
      <p:sp>
        <p:nvSpPr>
          <p:cNvPr id="30725" name="Rectangle 30724">
            <a:extLst>
              <a:ext uri="{FF2B5EF4-FFF2-40B4-BE49-F238E27FC236}">
                <a16:creationId xmlns:a16="http://schemas.microsoft.com/office/drawing/2014/main" id="{D77DC694-A4EC-421F-B2A3-EAC661C44238}"/>
              </a:ext>
            </a:extLst>
          </p:cNvPr>
          <p:cNvSpPr/>
          <p:nvPr/>
        </p:nvSpPr>
        <p:spPr>
          <a:xfrm>
            <a:off x="3487707" y="2051556"/>
            <a:ext cx="1367682" cy="369332"/>
          </a:xfrm>
          <a:prstGeom prst="rect">
            <a:avLst/>
          </a:prstGeom>
        </p:spPr>
        <p:txBody>
          <a:bodyPr wrap="none">
            <a:spAutoFit/>
          </a:bodyPr>
          <a:lstStyle/>
          <a:p>
            <a:r>
              <a:rPr lang="en-GB" dirty="0"/>
              <a:t>010001001111</a:t>
            </a:r>
          </a:p>
        </p:txBody>
      </p:sp>
      <p:sp>
        <p:nvSpPr>
          <p:cNvPr id="30726" name="Rectangle 30725">
            <a:extLst>
              <a:ext uri="{FF2B5EF4-FFF2-40B4-BE49-F238E27FC236}">
                <a16:creationId xmlns:a16="http://schemas.microsoft.com/office/drawing/2014/main" id="{4C740839-A130-4AD7-958F-553961035ACF}"/>
              </a:ext>
            </a:extLst>
          </p:cNvPr>
          <p:cNvSpPr/>
          <p:nvPr/>
        </p:nvSpPr>
        <p:spPr>
          <a:xfrm>
            <a:off x="4943872" y="2051556"/>
            <a:ext cx="1564852" cy="369332"/>
          </a:xfrm>
          <a:prstGeom prst="rect">
            <a:avLst/>
          </a:prstGeom>
        </p:spPr>
        <p:txBody>
          <a:bodyPr wrap="none">
            <a:spAutoFit/>
          </a:bodyPr>
          <a:lstStyle/>
          <a:p>
            <a:r>
              <a:rPr lang="en-GB" dirty="0"/>
              <a:t>01010101001110</a:t>
            </a:r>
          </a:p>
        </p:txBody>
      </p:sp>
      <p:sp>
        <p:nvSpPr>
          <p:cNvPr id="30727" name="Rectangle 30726">
            <a:extLst>
              <a:ext uri="{FF2B5EF4-FFF2-40B4-BE49-F238E27FC236}">
                <a16:creationId xmlns:a16="http://schemas.microsoft.com/office/drawing/2014/main" id="{8A5488E5-24C2-4E22-A73E-0998952924CE}"/>
              </a:ext>
            </a:extLst>
          </p:cNvPr>
          <p:cNvSpPr/>
          <p:nvPr/>
        </p:nvSpPr>
        <p:spPr>
          <a:xfrm>
            <a:off x="6710952" y="2060848"/>
            <a:ext cx="1636987" cy="369332"/>
          </a:xfrm>
          <a:prstGeom prst="rect">
            <a:avLst/>
          </a:prstGeom>
        </p:spPr>
        <p:txBody>
          <a:bodyPr wrap="none">
            <a:spAutoFit/>
          </a:bodyPr>
          <a:lstStyle/>
          <a:p>
            <a:r>
              <a:rPr lang="en-GB" dirty="0"/>
              <a:t>001101100011011</a:t>
            </a:r>
          </a:p>
        </p:txBody>
      </p:sp>
      <p:sp>
        <p:nvSpPr>
          <p:cNvPr id="30728" name="Rectangle 30727">
            <a:extLst>
              <a:ext uri="{FF2B5EF4-FFF2-40B4-BE49-F238E27FC236}">
                <a16:creationId xmlns:a16="http://schemas.microsoft.com/office/drawing/2014/main" id="{4ECE849C-04F5-450A-B5C2-FDCA15EBF8B1}"/>
              </a:ext>
            </a:extLst>
          </p:cNvPr>
          <p:cNvSpPr/>
          <p:nvPr/>
        </p:nvSpPr>
        <p:spPr>
          <a:xfrm>
            <a:off x="8544272" y="2051556"/>
            <a:ext cx="1545616" cy="369332"/>
          </a:xfrm>
          <a:prstGeom prst="rect">
            <a:avLst/>
          </a:prstGeom>
        </p:spPr>
        <p:txBody>
          <a:bodyPr wrap="none">
            <a:spAutoFit/>
          </a:bodyPr>
          <a:lstStyle/>
          <a:p>
            <a:r>
              <a:rPr lang="en-GB" dirty="0"/>
              <a:t>0001110001100</a:t>
            </a:r>
          </a:p>
        </p:txBody>
      </p:sp>
      <p:sp>
        <p:nvSpPr>
          <p:cNvPr id="15" name="Content Placeholder 2">
            <a:extLst>
              <a:ext uri="{FF2B5EF4-FFF2-40B4-BE49-F238E27FC236}">
                <a16:creationId xmlns:a16="http://schemas.microsoft.com/office/drawing/2014/main" id="{61DAFE0E-3E77-4AF8-889A-30E7C11F38F5}"/>
              </a:ext>
            </a:extLst>
          </p:cNvPr>
          <p:cNvSpPr>
            <a:spLocks noGrp="1"/>
          </p:cNvSpPr>
          <p:nvPr>
            <p:ph idx="1"/>
          </p:nvPr>
        </p:nvSpPr>
        <p:spPr>
          <a:xfrm>
            <a:off x="393552" y="2792255"/>
            <a:ext cx="5231401" cy="2890599"/>
          </a:xfrm>
        </p:spPr>
        <p:txBody>
          <a:bodyPr>
            <a:normAutofit lnSpcReduction="10000"/>
          </a:bodyPr>
          <a:lstStyle/>
          <a:p>
            <a:r>
              <a:rPr lang="en-GB" altLang="en-US" dirty="0"/>
              <a:t>Example:</a:t>
            </a:r>
          </a:p>
          <a:p>
            <a:pPr lvl="1"/>
            <a:r>
              <a:rPr lang="en-GB" altLang="en-US" dirty="0"/>
              <a:t>The code used to encrypt a database is stored on five different data servers across three continents.</a:t>
            </a:r>
          </a:p>
          <a:p>
            <a:pPr lvl="2"/>
            <a:r>
              <a:rPr lang="en-GB" altLang="en-US" dirty="0"/>
              <a:t>A user calls on the data from a sixth server where the strings are reassembled to run the program.</a:t>
            </a:r>
          </a:p>
          <a:p>
            <a:endParaRPr lang="en-GB" altLang="en-US" dirty="0"/>
          </a:p>
        </p:txBody>
      </p:sp>
    </p:spTree>
    <p:extLst>
      <p:ext uri="{BB962C8B-B14F-4D97-AF65-F5344CB8AC3E}">
        <p14:creationId xmlns:p14="http://schemas.microsoft.com/office/powerpoint/2010/main" val="3240340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iterate type="lt">
                                    <p:tmPct val="10000"/>
                                  </p:iterate>
                                  <p:childTnLst>
                                    <p:set>
                                      <p:cBhvr>
                                        <p:cTn id="6" dur="1" fill="hold">
                                          <p:stCondLst>
                                            <p:cond delay="0"/>
                                          </p:stCondLst>
                                        </p:cTn>
                                        <p:tgtEl>
                                          <p:spTgt spid="30720">
                                            <p:txEl>
                                              <p:pRg st="0" end="0"/>
                                            </p:txEl>
                                          </p:spTgt>
                                        </p:tgtEl>
                                        <p:attrNameLst>
                                          <p:attrName>style.visibility</p:attrName>
                                        </p:attrNameLst>
                                      </p:cBhvr>
                                      <p:to>
                                        <p:strVal val="visible"/>
                                      </p:to>
                                    </p:set>
                                    <p:animEffect transition="in" filter="fade">
                                      <p:cBhvr>
                                        <p:cTn id="7" dur="500"/>
                                        <p:tgtEl>
                                          <p:spTgt spid="30720">
                                            <p:txEl>
                                              <p:pRg st="0" end="0"/>
                                            </p:txEl>
                                          </p:spTgt>
                                        </p:tgtEl>
                                      </p:cBhvr>
                                    </p:animEffect>
                                  </p:childTnLst>
                                </p:cTn>
                              </p:par>
                            </p:childTnLst>
                          </p:cTn>
                        </p:par>
                        <p:par>
                          <p:cTn id="8" fill="hold">
                            <p:stCondLst>
                              <p:cond delay="3750"/>
                            </p:stCondLst>
                            <p:childTnLst>
                              <p:par>
                                <p:cTn id="9" presetID="1" presetClass="exit" presetSubtype="0" fill="hold" grpId="0" nodeType="afterEffect">
                                  <p:stCondLst>
                                    <p:cond delay="500"/>
                                  </p:stCondLst>
                                  <p:iterate type="lt">
                                    <p:tmAbs val="0"/>
                                  </p:iterate>
                                  <p:childTnLst>
                                    <p:set>
                                      <p:cBhvr>
                                        <p:cTn id="10" dur="1" fill="hold">
                                          <p:stCondLst>
                                            <p:cond delay="0"/>
                                          </p:stCondLst>
                                        </p:cTn>
                                        <p:tgtEl>
                                          <p:spTgt spid="30720">
                                            <p:txEl>
                                              <p:pRg st="0" end="0"/>
                                            </p:txEl>
                                          </p:spTgt>
                                        </p:tgtEl>
                                        <p:attrNameLst>
                                          <p:attrName>style.visibility</p:attrName>
                                        </p:attrNameLst>
                                      </p:cBhvr>
                                      <p:to>
                                        <p:strVal val="hidden"/>
                                      </p:to>
                                    </p:set>
                                  </p:childTnLst>
                                </p:cTn>
                              </p:par>
                              <p:par>
                                <p:cTn id="11" presetID="1" presetClass="entr" presetSubtype="0" fill="hold" grpId="0" nodeType="withEffect">
                                  <p:stCondLst>
                                    <p:cond delay="500"/>
                                  </p:stCondLst>
                                  <p:childTnLst>
                                    <p:set>
                                      <p:cBhvr>
                                        <p:cTn id="12" dur="1" fill="hold">
                                          <p:stCondLst>
                                            <p:cond delay="0"/>
                                          </p:stCondLst>
                                        </p:cTn>
                                        <p:tgtEl>
                                          <p:spTgt spid="30724"/>
                                        </p:tgtEl>
                                        <p:attrNameLst>
                                          <p:attrName>style.visibility</p:attrName>
                                        </p:attrNameLst>
                                      </p:cBhvr>
                                      <p:to>
                                        <p:strVal val="visible"/>
                                      </p:to>
                                    </p:set>
                                  </p:childTnLst>
                                </p:cTn>
                              </p:par>
                              <p:par>
                                <p:cTn id="13" presetID="1" presetClass="entr" presetSubtype="0" fill="hold" grpId="0" nodeType="withEffect">
                                  <p:stCondLst>
                                    <p:cond delay="500"/>
                                  </p:stCondLst>
                                  <p:childTnLst>
                                    <p:set>
                                      <p:cBhvr>
                                        <p:cTn id="14" dur="1" fill="hold">
                                          <p:stCondLst>
                                            <p:cond delay="0"/>
                                          </p:stCondLst>
                                        </p:cTn>
                                        <p:tgtEl>
                                          <p:spTgt spid="30725"/>
                                        </p:tgtEl>
                                        <p:attrNameLst>
                                          <p:attrName>style.visibility</p:attrName>
                                        </p:attrNameLst>
                                      </p:cBhvr>
                                      <p:to>
                                        <p:strVal val="visible"/>
                                      </p:to>
                                    </p:set>
                                  </p:childTnLst>
                                </p:cTn>
                              </p:par>
                              <p:par>
                                <p:cTn id="15" presetID="1" presetClass="entr" presetSubtype="0" fill="hold" grpId="0" nodeType="withEffect">
                                  <p:stCondLst>
                                    <p:cond delay="500"/>
                                  </p:stCondLst>
                                  <p:childTnLst>
                                    <p:set>
                                      <p:cBhvr>
                                        <p:cTn id="16" dur="1" fill="hold">
                                          <p:stCondLst>
                                            <p:cond delay="0"/>
                                          </p:stCondLst>
                                        </p:cTn>
                                        <p:tgtEl>
                                          <p:spTgt spid="30726"/>
                                        </p:tgtEl>
                                        <p:attrNameLst>
                                          <p:attrName>style.visibility</p:attrName>
                                        </p:attrNameLst>
                                      </p:cBhvr>
                                      <p:to>
                                        <p:strVal val="visible"/>
                                      </p:to>
                                    </p:set>
                                  </p:childTnLst>
                                </p:cTn>
                              </p:par>
                              <p:par>
                                <p:cTn id="17" presetID="1" presetClass="entr" presetSubtype="0" fill="hold" grpId="0" nodeType="withEffect">
                                  <p:stCondLst>
                                    <p:cond delay="500"/>
                                  </p:stCondLst>
                                  <p:childTnLst>
                                    <p:set>
                                      <p:cBhvr>
                                        <p:cTn id="18" dur="1" fill="hold">
                                          <p:stCondLst>
                                            <p:cond delay="0"/>
                                          </p:stCondLst>
                                        </p:cTn>
                                        <p:tgtEl>
                                          <p:spTgt spid="30727"/>
                                        </p:tgtEl>
                                        <p:attrNameLst>
                                          <p:attrName>style.visibility</p:attrName>
                                        </p:attrNameLst>
                                      </p:cBhvr>
                                      <p:to>
                                        <p:strVal val="visible"/>
                                      </p:to>
                                    </p:set>
                                  </p:childTnLst>
                                </p:cTn>
                              </p:par>
                              <p:par>
                                <p:cTn id="19" presetID="1" presetClass="entr" presetSubtype="0" fill="hold" grpId="0" nodeType="withEffect">
                                  <p:stCondLst>
                                    <p:cond delay="500"/>
                                  </p:stCondLst>
                                  <p:childTnLst>
                                    <p:set>
                                      <p:cBhvr>
                                        <p:cTn id="20" dur="1" fill="hold">
                                          <p:stCondLst>
                                            <p:cond delay="0"/>
                                          </p:stCondLst>
                                        </p:cTn>
                                        <p:tgtEl>
                                          <p:spTgt spid="30728"/>
                                        </p:tgtEl>
                                        <p:attrNameLst>
                                          <p:attrName>style.visibility</p:attrName>
                                        </p:attrNameLst>
                                      </p:cBhvr>
                                      <p:to>
                                        <p:strVal val="visible"/>
                                      </p:to>
                                    </p:set>
                                  </p:childTnLst>
                                </p:cTn>
                              </p:par>
                            </p:childTnLst>
                          </p:cTn>
                        </p:par>
                        <p:par>
                          <p:cTn id="21" fill="hold">
                            <p:stCondLst>
                              <p:cond delay="4250"/>
                            </p:stCondLst>
                            <p:childTnLst>
                              <p:par>
                                <p:cTn id="22" presetID="42" presetClass="path" presetSubtype="0" accel="50000" decel="50000" fill="hold" grpId="1" nodeType="afterEffect">
                                  <p:stCondLst>
                                    <p:cond delay="500"/>
                                  </p:stCondLst>
                                  <p:childTnLst>
                                    <p:animMotion origin="layout" path="M 3.61111E-6 -4.81481E-6 L 0.05607 0.36158 " pathEditMode="relative" rAng="0" ptsTypes="AA">
                                      <p:cBhvr>
                                        <p:cTn id="23" dur="2000" fill="hold"/>
                                        <p:tgtEl>
                                          <p:spTgt spid="30724"/>
                                        </p:tgtEl>
                                        <p:attrNameLst>
                                          <p:attrName>ppt_x</p:attrName>
                                          <p:attrName>ppt_y</p:attrName>
                                        </p:attrNameLst>
                                      </p:cBhvr>
                                      <p:rCtr x="2795" y="18079"/>
                                    </p:animMotion>
                                  </p:childTnLst>
                                </p:cTn>
                              </p:par>
                              <p:par>
                                <p:cTn id="24" presetID="42" presetClass="path" presetSubtype="0" accel="50000" decel="50000" fill="hold" grpId="1" nodeType="withEffect">
                                  <p:stCondLst>
                                    <p:cond delay="500"/>
                                  </p:stCondLst>
                                  <p:childTnLst>
                                    <p:animMotion origin="layout" path="M 3.61111E-6 4.07407E-6 L -0.06893 0.56088 " pathEditMode="relative" rAng="0" ptsTypes="AA">
                                      <p:cBhvr>
                                        <p:cTn id="25" dur="2000" fill="hold"/>
                                        <p:tgtEl>
                                          <p:spTgt spid="30725"/>
                                        </p:tgtEl>
                                        <p:attrNameLst>
                                          <p:attrName>ppt_x</p:attrName>
                                          <p:attrName>ppt_y</p:attrName>
                                        </p:attrNameLst>
                                      </p:cBhvr>
                                      <p:rCtr x="-3455" y="28032"/>
                                    </p:animMotion>
                                  </p:childTnLst>
                                </p:cTn>
                              </p:par>
                              <p:par>
                                <p:cTn id="26" presetID="42" presetClass="path" presetSubtype="0" accel="50000" decel="50000" fill="hold" grpId="1" nodeType="withEffect">
                                  <p:stCondLst>
                                    <p:cond delay="500"/>
                                  </p:stCondLst>
                                  <p:childTnLst>
                                    <p:animMotion origin="layout" path="M -1.94444E-6 4.07407E-6 L 0.00382 0.08726 " pathEditMode="relative" rAng="0" ptsTypes="AA">
                                      <p:cBhvr>
                                        <p:cTn id="27" dur="2000" fill="hold"/>
                                        <p:tgtEl>
                                          <p:spTgt spid="30726"/>
                                        </p:tgtEl>
                                        <p:attrNameLst>
                                          <p:attrName>ppt_x</p:attrName>
                                          <p:attrName>ppt_y</p:attrName>
                                        </p:attrNameLst>
                                      </p:cBhvr>
                                      <p:rCtr x="191" y="4352"/>
                                    </p:animMotion>
                                  </p:childTnLst>
                                </p:cTn>
                              </p:par>
                              <p:par>
                                <p:cTn id="28" presetID="42" presetClass="path" presetSubtype="0" accel="50000" decel="50000" fill="hold" grpId="1" nodeType="withEffect">
                                  <p:stCondLst>
                                    <p:cond delay="500"/>
                                  </p:stCondLst>
                                  <p:childTnLst>
                                    <p:animMotion origin="layout" path="M 4.16667E-6 -4.81481E-6 L 0.07777 0.35116 " pathEditMode="relative" rAng="0" ptsTypes="AA">
                                      <p:cBhvr>
                                        <p:cTn id="29" dur="2000" fill="hold"/>
                                        <p:tgtEl>
                                          <p:spTgt spid="30727"/>
                                        </p:tgtEl>
                                        <p:attrNameLst>
                                          <p:attrName>ppt_x</p:attrName>
                                          <p:attrName>ppt_y</p:attrName>
                                        </p:attrNameLst>
                                      </p:cBhvr>
                                      <p:rCtr x="3889" y="17546"/>
                                    </p:animMotion>
                                  </p:childTnLst>
                                </p:cTn>
                              </p:par>
                              <p:par>
                                <p:cTn id="30" presetID="42" presetClass="path" presetSubtype="0" accel="50000" decel="50000" fill="hold" grpId="1" nodeType="withEffect">
                                  <p:stCondLst>
                                    <p:cond delay="500"/>
                                  </p:stCondLst>
                                  <p:childTnLst>
                                    <p:animMotion origin="layout" path="M 4.16667E-6 4.07407E-6 L -0.14862 0.54166 " pathEditMode="relative" rAng="0" ptsTypes="AA">
                                      <p:cBhvr>
                                        <p:cTn id="31" dur="2000" fill="hold"/>
                                        <p:tgtEl>
                                          <p:spTgt spid="30728"/>
                                        </p:tgtEl>
                                        <p:attrNameLst>
                                          <p:attrName>ppt_x</p:attrName>
                                          <p:attrName>ppt_y</p:attrName>
                                        </p:attrNameLst>
                                      </p:cBhvr>
                                      <p:rCtr x="-7431" y="27083"/>
                                    </p:animMotion>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5">
                                            <p:txEl>
                                              <p:pRg st="0" end="0"/>
                                            </p:txEl>
                                          </p:spTgt>
                                        </p:tgtEl>
                                        <p:attrNameLst>
                                          <p:attrName>style.visibility</p:attrName>
                                        </p:attrNameLst>
                                      </p:cBhvr>
                                      <p:to>
                                        <p:strVal val="visible"/>
                                      </p:to>
                                    </p:set>
                                    <p:animEffect transition="in" filter="fade">
                                      <p:cBhvr>
                                        <p:cTn id="36" dur="500"/>
                                        <p:tgtEl>
                                          <p:spTgt spid="15">
                                            <p:txEl>
                                              <p:pRg st="0" end="0"/>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5">
                                            <p:txEl>
                                              <p:pRg st="1" end="1"/>
                                            </p:txEl>
                                          </p:spTgt>
                                        </p:tgtEl>
                                        <p:attrNameLst>
                                          <p:attrName>style.visibility</p:attrName>
                                        </p:attrNameLst>
                                      </p:cBhvr>
                                      <p:to>
                                        <p:strVal val="visible"/>
                                      </p:to>
                                    </p:set>
                                    <p:animEffect transition="in" filter="fade">
                                      <p:cBhvr>
                                        <p:cTn id="41" dur="500"/>
                                        <p:tgtEl>
                                          <p:spTgt spid="15">
                                            <p:txEl>
                                              <p:pRg st="1" end="1"/>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15">
                                            <p:txEl>
                                              <p:pRg st="2" end="2"/>
                                            </p:txEl>
                                          </p:spTgt>
                                        </p:tgtEl>
                                        <p:attrNameLst>
                                          <p:attrName>style.visibility</p:attrName>
                                        </p:attrNameLst>
                                      </p:cBhvr>
                                      <p:to>
                                        <p:strVal val="visible"/>
                                      </p:to>
                                    </p:set>
                                    <p:animEffect transition="in" filter="fade">
                                      <p:cBhvr>
                                        <p:cTn id="46" dur="500"/>
                                        <p:tgtEl>
                                          <p:spTgt spid="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0" grpId="0" build="allAtOnce"/>
      <p:bldP spid="30724" grpId="0"/>
      <p:bldP spid="30724" grpId="1"/>
      <p:bldP spid="30725" grpId="0"/>
      <p:bldP spid="30725" grpId="1"/>
      <p:bldP spid="30726" grpId="0"/>
      <p:bldP spid="30726" grpId="1"/>
      <p:bldP spid="30727" grpId="0"/>
      <p:bldP spid="30727" grpId="1"/>
      <p:bldP spid="30728" grpId="0"/>
      <p:bldP spid="30728" grpId="1"/>
      <p:bldP spid="1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267897" y="313826"/>
            <a:ext cx="8229600" cy="864000"/>
          </a:xfrm>
        </p:spPr>
        <p:txBody>
          <a:bodyPr>
            <a:normAutofit fontScale="90000"/>
          </a:bodyPr>
          <a:lstStyle/>
          <a:p>
            <a:r>
              <a:rPr lang="en-GB" altLang="en-US" dirty="0"/>
              <a:t>Dispersed or distributed data?</a:t>
            </a:r>
          </a:p>
        </p:txBody>
      </p:sp>
      <p:sp>
        <p:nvSpPr>
          <p:cNvPr id="30723" name="Content Placeholder 2"/>
          <p:cNvSpPr>
            <a:spLocks noGrp="1"/>
          </p:cNvSpPr>
          <p:nvPr>
            <p:ph idx="1"/>
          </p:nvPr>
        </p:nvSpPr>
        <p:spPr>
          <a:xfrm>
            <a:off x="602277" y="1811147"/>
            <a:ext cx="7560840" cy="2749483"/>
          </a:xfrm>
        </p:spPr>
        <p:txBody>
          <a:bodyPr/>
          <a:lstStyle/>
          <a:p>
            <a:pPr marL="0" indent="0">
              <a:buNone/>
            </a:pPr>
            <a:r>
              <a:rPr lang="en-GB" altLang="en-US" dirty="0"/>
              <a:t>Which method should be used if the aim is:</a:t>
            </a:r>
          </a:p>
          <a:p>
            <a:endParaRPr lang="en-GB" altLang="en-US" dirty="0"/>
          </a:p>
          <a:p>
            <a:pPr marL="457200" indent="-457200">
              <a:buFont typeface="+mj-lt"/>
              <a:buAutoNum type="arabicPeriod"/>
            </a:pPr>
            <a:r>
              <a:rPr lang="en-GB" altLang="en-US" dirty="0"/>
              <a:t>to reduce the chances of an unauthorised user hacking into a server to steal data</a:t>
            </a:r>
          </a:p>
          <a:p>
            <a:pPr marL="457200" indent="-457200">
              <a:buFont typeface="+mj-lt"/>
              <a:buAutoNum type="arabicPeriod"/>
            </a:pPr>
            <a:r>
              <a:rPr lang="en-GB" altLang="en-US" dirty="0"/>
              <a:t>to enable an organisation to recover quickly from a disaster affecting operations in one location?</a:t>
            </a:r>
          </a:p>
          <a:p>
            <a:endParaRPr lang="en-GB" altLang="en-US" dirty="0"/>
          </a:p>
        </p:txBody>
      </p:sp>
    </p:spTree>
    <p:extLst>
      <p:ext uri="{BB962C8B-B14F-4D97-AF65-F5344CB8AC3E}">
        <p14:creationId xmlns:p14="http://schemas.microsoft.com/office/powerpoint/2010/main" val="3884699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fade">
                                      <p:cBhvr>
                                        <p:cTn id="7" dur="500"/>
                                        <p:tgtEl>
                                          <p:spTgt spid="307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23">
                                            <p:txEl>
                                              <p:pRg st="2" end="2"/>
                                            </p:txEl>
                                          </p:spTgt>
                                        </p:tgtEl>
                                        <p:attrNameLst>
                                          <p:attrName>style.visibility</p:attrName>
                                        </p:attrNameLst>
                                      </p:cBhvr>
                                      <p:to>
                                        <p:strVal val="visible"/>
                                      </p:to>
                                    </p:set>
                                    <p:animEffect transition="in" filter="fade">
                                      <p:cBhvr>
                                        <p:cTn id="12" dur="500"/>
                                        <p:tgtEl>
                                          <p:spTgt spid="3072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23">
                                            <p:txEl>
                                              <p:pRg st="3" end="3"/>
                                            </p:txEl>
                                          </p:spTgt>
                                        </p:tgtEl>
                                        <p:attrNameLst>
                                          <p:attrName>style.visibility</p:attrName>
                                        </p:attrNameLst>
                                      </p:cBhvr>
                                      <p:to>
                                        <p:strVal val="visible"/>
                                      </p:to>
                                    </p:set>
                                    <p:animEffect transition="in" filter="fade">
                                      <p:cBhvr>
                                        <p:cTn id="17" dur="500"/>
                                        <p:tgtEl>
                                          <p:spTgt spid="307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BC10616-A34B-4CD1-9FAB-D7E361B41962}"/>
              </a:ext>
            </a:extLst>
          </p:cNvPr>
          <p:cNvPicPr>
            <a:picLocks noChangeAspect="1"/>
          </p:cNvPicPr>
          <p:nvPr/>
        </p:nvPicPr>
        <p:blipFill>
          <a:blip r:embed="rId2"/>
          <a:stretch>
            <a:fillRect/>
          </a:stretch>
        </p:blipFill>
        <p:spPr>
          <a:xfrm>
            <a:off x="534571" y="907390"/>
            <a:ext cx="8328076" cy="5043220"/>
          </a:xfrm>
          <a:prstGeom prst="rect">
            <a:avLst/>
          </a:prstGeom>
        </p:spPr>
      </p:pic>
    </p:spTree>
    <p:extLst>
      <p:ext uri="{BB962C8B-B14F-4D97-AF65-F5344CB8AC3E}">
        <p14:creationId xmlns:p14="http://schemas.microsoft.com/office/powerpoint/2010/main" val="14926439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yfield Theme">
  <a:themeElements>
    <a:clrScheme name="Mayfield">
      <a:dk1>
        <a:srgbClr val="080808"/>
      </a:dk1>
      <a:lt1>
        <a:srgbClr val="080808"/>
      </a:lt1>
      <a:dk2>
        <a:srgbClr val="080808"/>
      </a:dk2>
      <a:lt2>
        <a:srgbClr val="080808"/>
      </a:lt2>
      <a:accent1>
        <a:srgbClr val="0F6FC6"/>
      </a:accent1>
      <a:accent2>
        <a:srgbClr val="080808"/>
      </a:accent2>
      <a:accent3>
        <a:srgbClr val="080808"/>
      </a:accent3>
      <a:accent4>
        <a:srgbClr val="10CF9B"/>
      </a:accent4>
      <a:accent5>
        <a:srgbClr val="7CCA62"/>
      </a:accent5>
      <a:accent6>
        <a:srgbClr val="A5C249"/>
      </a:accent6>
      <a:hlink>
        <a:srgbClr val="7A4800"/>
      </a:hlink>
      <a:folHlink>
        <a:srgbClr val="FF000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1383A68F83C6A47BFB95B29838E2CE4" ma:contentTypeVersion="13" ma:contentTypeDescription="Create a new document." ma:contentTypeScope="" ma:versionID="2793a5c04a7cd238eb459fc47ead991b">
  <xsd:schema xmlns:xsd="http://www.w3.org/2001/XMLSchema" xmlns:xs="http://www.w3.org/2001/XMLSchema" xmlns:p="http://schemas.microsoft.com/office/2006/metadata/properties" xmlns:ns2="256cee14-f636-4681-b71d-45a30a133b2b" xmlns:ns3="6f14df77-98d2-4ed4-8da8-6de542f49458" targetNamespace="http://schemas.microsoft.com/office/2006/metadata/properties" ma:root="true" ma:fieldsID="b540711167b4bee9c7c5cfa3f311e1ed" ns2:_="" ns3:_="">
    <xsd:import namespace="256cee14-f636-4681-b71d-45a30a133b2b"/>
    <xsd:import namespace="6f14df77-98d2-4ed4-8da8-6de542f4945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3:SharedWithUsers" minOccurs="0"/>
                <xsd:element ref="ns3:SharedWithDetails" minOccurs="0"/>
                <xsd:element ref="ns2:MediaServiceLocation" minOccurs="0"/>
                <xsd:element ref="ns2:MediaServiceGenerationTime" minOccurs="0"/>
                <xsd:element ref="ns2:MediaServiceEventHashCode" minOccurs="0"/>
                <xsd:element ref="ns2:MediaServiceAutoKeyPoints" minOccurs="0"/>
                <xsd:element ref="ns2:MediaServiceKeyPoints" minOccurs="0"/>
                <xsd:element ref="ns2:No_x002e_Less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56cee14-f636-4681-b71d-45a30a133b2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5" nillable="true" ma:displayName="MediaServic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No_x002e_Lessons" ma:index="20" nillable="true" ma:displayName="No. Lessons" ma:description="How many lessons in the project&#10;" ma:format="Dropdown" ma:internalName="No_x002e_Lessons" ma:percentage="FALSE">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6f14df77-98d2-4ed4-8da8-6de542f49458"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No_x002e_Lessons xmlns="256cee14-f636-4681-b71d-45a30a133b2b" xsi:nil="true"/>
  </documentManagement>
</p:properties>
</file>

<file path=customXml/itemProps1.xml><?xml version="1.0" encoding="utf-8"?>
<ds:datastoreItem xmlns:ds="http://schemas.openxmlformats.org/officeDocument/2006/customXml" ds:itemID="{1CE1C120-562A-4C65-9A05-2514B307E895}"/>
</file>

<file path=customXml/itemProps2.xml><?xml version="1.0" encoding="utf-8"?>
<ds:datastoreItem xmlns:ds="http://schemas.openxmlformats.org/officeDocument/2006/customXml" ds:itemID="{7DD7CF28-74A1-44F0-9E76-E31B1B03DAD4}">
  <ds:schemaRefs>
    <ds:schemaRef ds:uri="http://schemas.microsoft.com/sharepoint/v3/contenttype/forms"/>
  </ds:schemaRefs>
</ds:datastoreItem>
</file>

<file path=customXml/itemProps3.xml><?xml version="1.0" encoding="utf-8"?>
<ds:datastoreItem xmlns:ds="http://schemas.openxmlformats.org/officeDocument/2006/customXml" ds:itemID="{0BC21904-0CF5-457C-AF63-E5489999F03A}">
  <ds:schemaRefs>
    <ds:schemaRef ds:uri="http://schemas.openxmlformats.org/package/2006/metadata/core-properties"/>
    <ds:schemaRef ds:uri="http://www.w3.org/XML/1998/namespace"/>
    <ds:schemaRef ds:uri="http://schemas.microsoft.com/office/2006/documentManagement/types"/>
    <ds:schemaRef ds:uri="3fedff5c-2b0a-4809-a635-9c7cd6998db2"/>
    <ds:schemaRef ds:uri="e9733c2e-a1d9-48d7-85ec-bf928eec67cb"/>
    <ds:schemaRef ds:uri="http://purl.org/dc/dcmitype/"/>
    <ds:schemaRef ds:uri="http://schemas.microsoft.com/office/2006/metadata/properties"/>
    <ds:schemaRef ds:uri="http://purl.org/dc/terms/"/>
    <ds:schemaRef ds:uri="http://schemas.microsoft.com/office/infopath/2007/PartnerControls"/>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5690</TotalTime>
  <Words>1119</Words>
  <Application>Microsoft Office PowerPoint</Application>
  <PresentationFormat>Widescreen</PresentationFormat>
  <Paragraphs>168</Paragraphs>
  <Slides>26</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AlphabetSoup Tilt BT</vt:lpstr>
      <vt:lpstr>Andalus</vt:lpstr>
      <vt:lpstr>Arial</vt:lpstr>
      <vt:lpstr>Calibri</vt:lpstr>
      <vt:lpstr>Constantia</vt:lpstr>
      <vt:lpstr>Wingdings 2</vt:lpstr>
      <vt:lpstr>Mayfield Theme</vt:lpstr>
      <vt:lpstr>Retrieval Questions</vt:lpstr>
      <vt:lpstr>Retrieval Answers</vt:lpstr>
      <vt:lpstr>PowerPoint Presentation</vt:lpstr>
      <vt:lpstr>Distributed and  dispersed data</vt:lpstr>
      <vt:lpstr>Dispersed data</vt:lpstr>
      <vt:lpstr>Distributed data</vt:lpstr>
      <vt:lpstr>Distributed data</vt:lpstr>
      <vt:lpstr>Dispersed or distributed data?</vt:lpstr>
      <vt:lpstr>PowerPoint Presentation</vt:lpstr>
      <vt:lpstr>There are 3 main are a company can benefits from technologies they are:</vt:lpstr>
      <vt:lpstr>Activity &amp; check my learning </vt:lpstr>
      <vt:lpstr>PowerPoint Presentation</vt:lpstr>
      <vt:lpstr>Lets get thinking about promoting collaborative tools:</vt:lpstr>
      <vt:lpstr>Different ways of working</vt:lpstr>
      <vt:lpstr>Home-based working</vt:lpstr>
      <vt:lpstr>Group collaboration</vt:lpstr>
      <vt:lpstr>Virtual meetings</vt:lpstr>
      <vt:lpstr>PowerPoint Presentation</vt:lpstr>
      <vt:lpstr>Check my learning </vt:lpstr>
      <vt:lpstr>PowerPoint Presentation</vt:lpstr>
      <vt:lpstr>Technology and wellbeing</vt:lpstr>
      <vt:lpstr>Practical wellbeing</vt:lpstr>
      <vt:lpstr>Emancipatory wellbeing</vt:lpstr>
      <vt:lpstr>Technical wellbeing</vt:lpstr>
      <vt:lpstr>PowerPoint Presentation</vt:lpstr>
      <vt:lpstr>Activity and check my learning </vt:lpstr>
    </vt:vector>
  </TitlesOfParts>
  <Company>RM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Setting Up Folders</dc:title>
  <dc:creator>gibsonr</dc:creator>
  <cp:lastModifiedBy>Clarke-Rebecca</cp:lastModifiedBy>
  <cp:revision>72</cp:revision>
  <cp:lastPrinted>2018-07-16T12:06:21Z</cp:lastPrinted>
  <dcterms:created xsi:type="dcterms:W3CDTF">2017-07-06T16:23:44Z</dcterms:created>
  <dcterms:modified xsi:type="dcterms:W3CDTF">2020-09-22T06:36:24Z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0x010100F1383A68F83C6A47BFB95B29838E2CE4</vt:lpwstr>
  </property>
</Properties>
</file>