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357" r:id="rId6"/>
    <p:sldId id="343" r:id="rId7"/>
    <p:sldId id="358" r:id="rId8"/>
    <p:sldId id="347" r:id="rId9"/>
    <p:sldId id="320" r:id="rId10"/>
    <p:sldId id="348" r:id="rId11"/>
    <p:sldId id="349" r:id="rId12"/>
    <p:sldId id="350" r:id="rId13"/>
    <p:sldId id="351" r:id="rId14"/>
    <p:sldId id="359" r:id="rId15"/>
    <p:sldId id="352" r:id="rId16"/>
    <p:sldId id="360" r:id="rId17"/>
    <p:sldId id="353" r:id="rId18"/>
    <p:sldId id="346" r:id="rId19"/>
    <p:sldId id="361" r:id="rId20"/>
    <p:sldId id="354" r:id="rId21"/>
    <p:sldId id="356" r:id="rId22"/>
    <p:sldId id="317" r:id="rId23"/>
    <p:sldId id="355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2BF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471AE2-2793-42C4-AEC7-AA8CBFCFAD42}" v="39" dt="2020-10-01T08:25:1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1" autoAdjust="0"/>
    <p:restoredTop sz="94660"/>
  </p:normalViewPr>
  <p:slideViewPr>
    <p:cSldViewPr>
      <p:cViewPr varScale="1">
        <p:scale>
          <a:sx n="90" d="100"/>
          <a:sy n="90" d="100"/>
        </p:scale>
        <p:origin x="912" y="6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B4934-15A0-4DF9-B0F0-6C1A0539881E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1277A-2F1F-47C1-A094-E5398F8479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8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= 30.5%  2 = 29.6%   3 = 25.6%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1277A-2F1F-47C1-A094-E5398F84791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4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8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5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5606"/>
            <a:ext cx="8229600" cy="2967804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6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00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5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67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4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4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91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15257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7544" y="95157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69FF0-DA5E-48E9-BE86-8B7444EE5714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39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AlphabetSoup Tilt BT" pitchFamily="82" charset="0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google.co.uk/url?sa=i&amp;rct=j&amp;q=&amp;esrc=s&amp;source=images&amp;cd=&amp;cad=rja&amp;uact=8&amp;ved=0ahUKEwj4mun97-_WAhURElAKHbpGBkgQjRwIBw&amp;url=http://www.cartivity.com/return-policy/&amp;psig=AOvVaw3czoRTn1GE9hwiv8NuG9eu&amp;ust=150806228022778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uk/url?sa=i&amp;rct=j&amp;q=&amp;esrc=s&amp;source=images&amp;cd=&amp;cad=rja&amp;uact=8&amp;ved=0ahUKEwiCj_vW-e_WAhXIb1AKHXVoBzkQjRwIBw&amp;url=http://modularhomeowners.com/how-to-build-a-home-in-4-months/&amp;psig=AOvVaw3Ylx9BBRT2zCJfvXNiSLoa&amp;ust=150806489651385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Mu2I2zBY2Q?feature=oembe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rct=j&amp;q=&amp;esrc=s&amp;source=images&amp;cd=&amp;cad=rja&amp;uact=8&amp;ved=0ahUKEwiNqqn18u_WAhUGLVAKHfV-AUUQjRwIBw&amp;url=https://wall.alphacoders.com/big.php?i=542764&amp;psig=AOvVaw0j9e9gnEZgegf2OUNv_JUV&amp;ust=150806306982489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cad=rja&amp;uact=8&amp;ved=0ahUKEwj697OK9e_WAhVLZVAKHSTjD0wQjRwIBw&amp;url=http://www.dailymail.co.uk/sciencetech/article-1052354/Are-going-die-Wednesday.html&amp;psig=AOvVaw3xSolB1swFYyhCLH51vI3A&amp;ust=150806365843411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4536504" cy="208823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5200" b="1" u="sng" dirty="0"/>
              <a:t>ARR – Average rate of return</a:t>
            </a:r>
          </a:p>
        </p:txBody>
      </p:sp>
      <p:pic>
        <p:nvPicPr>
          <p:cNvPr id="6146" name="Picture 2" descr="Image result for retur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732" r="3474"/>
          <a:stretch>
            <a:fillRect/>
          </a:stretch>
        </p:blipFill>
        <p:spPr bwMode="auto">
          <a:xfrm>
            <a:off x="4716017" y="123478"/>
            <a:ext cx="4320480" cy="2088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3943171"/>
            <a:ext cx="773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Success Criteria – </a:t>
            </a:r>
          </a:p>
          <a:p>
            <a:r>
              <a:rPr lang="en-GB" dirty="0"/>
              <a:t>6-8 – Show </a:t>
            </a:r>
            <a:r>
              <a:rPr lang="en-US" dirty="0"/>
              <a:t>in-depth knowledge of ARR and able to explain which project should be picked</a:t>
            </a:r>
            <a:r>
              <a:rPr lang="en-GB" dirty="0"/>
              <a:t>. </a:t>
            </a:r>
          </a:p>
          <a:p>
            <a:r>
              <a:rPr lang="en-GB" dirty="0"/>
              <a:t> 3-5- </a:t>
            </a:r>
            <a:r>
              <a:rPr lang="en-US" dirty="0"/>
              <a:t>Understanding why ARR is used and recall the formula.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LO – To understand ARR and be able to use it when analysing investment opportunities.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203598"/>
            <a:ext cx="7704856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>
                <a:solidFill>
                  <a:srgbClr val="FF0000"/>
                </a:solidFill>
              </a:rPr>
              <a:t>£30,000 </a:t>
            </a:r>
            <a:r>
              <a:rPr lang="en-GB" sz="2400" dirty="0"/>
              <a:t>Average annual profit </a:t>
            </a:r>
            <a:endParaRPr lang="en-GB" sz="2200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2008" y="1779661"/>
            <a:ext cx="74168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60040" y="1923677"/>
            <a:ext cx="68762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GB" sz="3200" dirty="0">
                <a:solidFill>
                  <a:srgbClr val="FF0000"/>
                </a:solidFill>
              </a:rPr>
              <a:t>£300,000 </a:t>
            </a:r>
            <a:r>
              <a:rPr lang="en-GB" sz="2400" dirty="0"/>
              <a:t>Cost of investment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96336" y="1419622"/>
            <a:ext cx="176470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100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3848" y="2643756"/>
            <a:ext cx="2736304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Workout the ARR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3943171"/>
            <a:ext cx="773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Success Criteria – </a:t>
            </a:r>
          </a:p>
          <a:p>
            <a:r>
              <a:rPr lang="en-GB" dirty="0"/>
              <a:t>6-8 – Show </a:t>
            </a:r>
            <a:r>
              <a:rPr lang="en-US" dirty="0"/>
              <a:t>in-depth knowledge of ARR and able to explain which project should be picked</a:t>
            </a:r>
            <a:r>
              <a:rPr lang="en-GB" dirty="0"/>
              <a:t>. </a:t>
            </a:r>
          </a:p>
          <a:p>
            <a:r>
              <a:rPr lang="en-GB" dirty="0"/>
              <a:t> 3-5- </a:t>
            </a:r>
            <a:r>
              <a:rPr lang="en-US" dirty="0"/>
              <a:t>Understanding why ARR is used and recall the formula.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203598"/>
            <a:ext cx="7704856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>
                <a:solidFill>
                  <a:srgbClr val="FF0000"/>
                </a:solidFill>
              </a:rPr>
              <a:t>£30,000 </a:t>
            </a:r>
            <a:r>
              <a:rPr lang="en-GB" sz="2400" dirty="0"/>
              <a:t>Average annual profit </a:t>
            </a:r>
            <a:endParaRPr lang="en-GB" sz="2200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2008" y="1779661"/>
            <a:ext cx="74168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60040" y="1923677"/>
            <a:ext cx="68762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GB" sz="3200" dirty="0">
                <a:solidFill>
                  <a:srgbClr val="FF0000"/>
                </a:solidFill>
              </a:rPr>
              <a:t>£300,000 </a:t>
            </a:r>
            <a:r>
              <a:rPr lang="en-GB" sz="2400" dirty="0"/>
              <a:t>Cost of investment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96336" y="1419622"/>
            <a:ext cx="176470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100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3848" y="2643756"/>
            <a:ext cx="2736304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10%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3943171"/>
            <a:ext cx="773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Success Criteria – </a:t>
            </a:r>
          </a:p>
          <a:p>
            <a:r>
              <a:rPr lang="en-GB" dirty="0"/>
              <a:t>6-8 – Show </a:t>
            </a:r>
            <a:r>
              <a:rPr lang="en-US" dirty="0"/>
              <a:t>in-depth knowledge of ARR and able to explain which project should be picked</a:t>
            </a:r>
            <a:r>
              <a:rPr lang="en-GB" dirty="0"/>
              <a:t>. </a:t>
            </a:r>
          </a:p>
          <a:p>
            <a:r>
              <a:rPr lang="en-GB" dirty="0"/>
              <a:t> 3-5- </a:t>
            </a:r>
            <a:r>
              <a:rPr lang="en-US" dirty="0"/>
              <a:t>Understanding why ARR is used and recall the formula.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9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</p:spPr>
        <p:txBody>
          <a:bodyPr>
            <a:normAutofit/>
          </a:bodyPr>
          <a:lstStyle/>
          <a:p>
            <a:r>
              <a:rPr lang="en-GB" b="1" dirty="0"/>
              <a:t>Exercise 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81984"/>
              </p:ext>
            </p:extLst>
          </p:nvPr>
        </p:nvGraphicFramePr>
        <p:xfrm>
          <a:off x="395536" y="1131590"/>
          <a:ext cx="8280920" cy="387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YEAR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OPTION A – New</a:t>
                      </a:r>
                      <a:r>
                        <a:rPr lang="en-GB" baseline="0" dirty="0"/>
                        <a:t> machinery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OPTION B – Extend factory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(£600,000) cost of investment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(£1,000,000)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£200,000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£300,000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£300,000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£300,000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£200,000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£300,000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£100,000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£300,000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£50,000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£300,000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£20,000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£200,000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99542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Calculate the ARR % for Option A and B of extending factory </a:t>
            </a:r>
            <a:r>
              <a:rPr lang="en-GB" b="1" dirty="0"/>
              <a:t>(5 mins)</a:t>
            </a:r>
          </a:p>
        </p:txBody>
      </p:sp>
    </p:spTree>
    <p:extLst>
      <p:ext uri="{BB962C8B-B14F-4D97-AF65-F5344CB8AC3E}">
        <p14:creationId xmlns:p14="http://schemas.microsoft.com/office/powerpoint/2010/main" val="308256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</p:spPr>
        <p:txBody>
          <a:bodyPr>
            <a:normAutofit/>
          </a:bodyPr>
          <a:lstStyle/>
          <a:p>
            <a:r>
              <a:rPr lang="en-GB" b="1" dirty="0"/>
              <a:t>Exercise 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131590"/>
          <a:ext cx="8280920" cy="387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YEAR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OPTION A – New</a:t>
                      </a:r>
                      <a:r>
                        <a:rPr lang="en-GB" baseline="0" dirty="0"/>
                        <a:t> machinery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OPTION B – Extend factory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(£600,000) cost of investment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(£1,000,000)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£200,000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£300,000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£300,000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£300,000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£200,000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£300,000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£100,000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£300,000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£50,000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£300,000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£20,000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£200,000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99542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Add last column to your table and calculate the ARR % for Option B of extending factory </a:t>
            </a:r>
            <a:r>
              <a:rPr lang="en-GB" b="1" dirty="0"/>
              <a:t>(5 mins)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4774168"/>
            <a:ext cx="59766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Average profit = </a:t>
            </a:r>
            <a:r>
              <a:rPr lang="en-GB" b="1" dirty="0"/>
              <a:t>£283,333 divided by £1M X 100 = 28.3%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0152" y="1851670"/>
            <a:ext cx="2808312" cy="2448272"/>
          </a:xfrm>
          <a:prstGeom prst="rect">
            <a:avLst/>
          </a:prstGeom>
          <a:solidFill>
            <a:srgbClr val="008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So on average... If Gifties extend their factory for £1M they will get </a:t>
            </a:r>
            <a:r>
              <a:rPr lang="en-GB" sz="2000" b="1" dirty="0">
                <a:solidFill>
                  <a:srgbClr val="FFFF00"/>
                </a:solidFill>
              </a:rPr>
              <a:t>28.3% </a:t>
            </a:r>
            <a:r>
              <a:rPr lang="en-GB" sz="2000" b="1" dirty="0"/>
              <a:t>of the original cost back each year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4FD276-9D1E-4413-97CC-41B6D4994E31}"/>
              </a:ext>
            </a:extLst>
          </p:cNvPr>
          <p:cNvSpPr/>
          <p:nvPr/>
        </p:nvSpPr>
        <p:spPr>
          <a:xfrm>
            <a:off x="2411760" y="2204464"/>
            <a:ext cx="2808312" cy="2448272"/>
          </a:xfrm>
          <a:prstGeom prst="rect">
            <a:avLst/>
          </a:prstGeom>
          <a:solidFill>
            <a:srgbClr val="008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So on average... If Gifties buy new machinery for £600,000, they will get </a:t>
            </a:r>
            <a:r>
              <a:rPr lang="en-GB" sz="2000" b="1" dirty="0">
                <a:solidFill>
                  <a:srgbClr val="FFFF00"/>
                </a:solidFill>
              </a:rPr>
              <a:t>24.1% </a:t>
            </a:r>
            <a:r>
              <a:rPr lang="en-GB" sz="2000" b="1" dirty="0"/>
              <a:t>of the original cost back each year</a:t>
            </a:r>
          </a:p>
        </p:txBody>
      </p:sp>
    </p:spTree>
    <p:extLst>
      <p:ext uri="{BB962C8B-B14F-4D97-AF65-F5344CB8AC3E}">
        <p14:creationId xmlns:p14="http://schemas.microsoft.com/office/powerpoint/2010/main" val="115983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776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Which option will be more profitable for Gifties?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Extending the factory!</a:t>
            </a:r>
          </a:p>
        </p:txBody>
      </p:sp>
      <p:pic>
        <p:nvPicPr>
          <p:cNvPr id="26626" name="Picture 2" descr="Image result for build facto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51670"/>
            <a:ext cx="554181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7534"/>
          </a:xfrm>
        </p:spPr>
        <p:txBody>
          <a:bodyPr>
            <a:normAutofit/>
          </a:bodyPr>
          <a:lstStyle/>
          <a:p>
            <a:r>
              <a:rPr lang="en-GB" dirty="0"/>
              <a:t>Exercise 2 (20 mins)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lum bright="11000" contrast="26000"/>
          </a:blip>
          <a:srcRect l="16947" t="32899" r="44682" b="37434"/>
          <a:stretch>
            <a:fillRect/>
          </a:stretch>
        </p:blipFill>
        <p:spPr bwMode="auto">
          <a:xfrm>
            <a:off x="36004" y="1183060"/>
            <a:ext cx="9144000" cy="39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55552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table. Calculate the ARRs for each project and decide which is the best option - Extension - explain your findings</a:t>
            </a:r>
          </a:p>
        </p:txBody>
      </p:sp>
    </p:spTree>
    <p:extLst>
      <p:ext uri="{BB962C8B-B14F-4D97-AF65-F5344CB8AC3E}">
        <p14:creationId xmlns:p14="http://schemas.microsoft.com/office/powerpoint/2010/main" val="2165561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7534"/>
          </a:xfrm>
        </p:spPr>
        <p:txBody>
          <a:bodyPr>
            <a:normAutofit/>
          </a:bodyPr>
          <a:lstStyle/>
          <a:p>
            <a:r>
              <a:rPr lang="en-GB" dirty="0"/>
              <a:t>Exercise 2 (20 mins)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lum bright="11000" contrast="26000"/>
          </a:blip>
          <a:srcRect l="16947" t="32899" r="44682" b="37434"/>
          <a:stretch>
            <a:fillRect/>
          </a:stretch>
        </p:blipFill>
        <p:spPr bwMode="auto">
          <a:xfrm>
            <a:off x="0" y="1166774"/>
            <a:ext cx="9144000" cy="39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7743" y="950750"/>
            <a:ext cx="223224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Average profit = </a:t>
            </a:r>
            <a:r>
              <a:rPr lang="en-GB" sz="1600" b="1" dirty="0"/>
              <a:t>£70,000/5 = 14,000. 14,000/50,000 = 28%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3474" y="908152"/>
            <a:ext cx="223224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Average profit = </a:t>
            </a:r>
            <a:r>
              <a:rPr lang="en-GB" sz="1600" b="1" dirty="0"/>
              <a:t>£60,000/5 = 12,000. 12,000/40,000 = 30%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1751" y="950750"/>
            <a:ext cx="223224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Average profit = </a:t>
            </a:r>
            <a:r>
              <a:rPr lang="en-GB" sz="1600" b="1" dirty="0"/>
              <a:t>£130,000/5 = 26,000. 26,000/90,000 = 29%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55552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table. Calculate the ARRs for each project, extension - explain your findings</a:t>
            </a:r>
          </a:p>
        </p:txBody>
      </p:sp>
    </p:spTree>
    <p:extLst>
      <p:ext uri="{BB962C8B-B14F-4D97-AF65-F5344CB8AC3E}">
        <p14:creationId xmlns:p14="http://schemas.microsoft.com/office/powerpoint/2010/main" val="38494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234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Glue sheet in and answer questions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4000" contrast="7000"/>
          </a:blip>
          <a:srcRect l="1329" t="27811" r="37182" b="21598"/>
          <a:stretch>
            <a:fillRect/>
          </a:stretch>
        </p:blipFill>
        <p:spPr bwMode="auto">
          <a:xfrm>
            <a:off x="323528" y="980728"/>
            <a:ext cx="8424936" cy="416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234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Glue sheet in and answer questions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lum bright="4000" contrast="7000"/>
          </a:blip>
          <a:srcRect l="1329" t="27811" r="37182" b="2159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51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7574"/>
          </a:xfrm>
          <a:solidFill>
            <a:srgbClr val="0070C0"/>
          </a:solidFill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Plenary 10 mins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0359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03598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dirty="0"/>
              <a:t>You’re friend is not sure whether to invest in new machinery or spend the money on advertising heavily.</a:t>
            </a:r>
          </a:p>
          <a:p>
            <a:pPr>
              <a:buNone/>
            </a:pPr>
            <a:endParaRPr lang="en-GB" sz="3200" dirty="0"/>
          </a:p>
          <a:p>
            <a:pPr>
              <a:buNone/>
            </a:pPr>
            <a:r>
              <a:rPr lang="en-GB" sz="3200" dirty="0"/>
              <a:t>Write a brief letter to a friend explaining what average rate of return is, the formula and why it might be useful to help them decide.</a:t>
            </a:r>
            <a:endParaRPr lang="en-GB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DE82-BF7C-49E0-9F83-5A17D13A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it???</a:t>
            </a:r>
          </a:p>
        </p:txBody>
      </p:sp>
      <p:pic>
        <p:nvPicPr>
          <p:cNvPr id="4" name="Online Media 3" title="Average Rate of Return (ARR) - GCSE Business Revision">
            <a:hlinkClick r:id="" action="ppaction://media"/>
            <a:extLst>
              <a:ext uri="{FF2B5EF4-FFF2-40B4-BE49-F238E27FC236}">
                <a16:creationId xmlns:a16="http://schemas.microsoft.com/office/drawing/2014/main" id="{A39C5DD2-6339-4137-A4AA-34B062E304B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829" y="872507"/>
            <a:ext cx="7350104" cy="413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Revise the following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Formulas and definitions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Revenue</a:t>
            </a:r>
          </a:p>
          <a:p>
            <a:pPr marL="0" indent="0">
              <a:buNone/>
            </a:pPr>
            <a:r>
              <a:rPr lang="en-GB" dirty="0"/>
              <a:t>Total costs</a:t>
            </a:r>
          </a:p>
          <a:p>
            <a:pPr marL="0" indent="0">
              <a:buNone/>
            </a:pPr>
            <a:r>
              <a:rPr lang="en-GB" dirty="0"/>
              <a:t>Profit</a:t>
            </a:r>
          </a:p>
          <a:p>
            <a:pPr marL="0" indent="0">
              <a:buNone/>
            </a:pPr>
            <a:r>
              <a:rPr lang="en-GB" dirty="0"/>
              <a:t>Break even</a:t>
            </a:r>
          </a:p>
          <a:p>
            <a:pPr marL="0" indent="0">
              <a:buNone/>
            </a:pPr>
            <a:r>
              <a:rPr lang="en-GB" dirty="0"/>
              <a:t>Margin of safety</a:t>
            </a:r>
          </a:p>
          <a:p>
            <a:pPr marL="0" indent="0">
              <a:buNone/>
            </a:pPr>
            <a:r>
              <a:rPr lang="en-GB" dirty="0"/>
              <a:t>Gross profit/net profit + margin</a:t>
            </a:r>
          </a:p>
          <a:p>
            <a:pPr marL="0" indent="0">
              <a:buNone/>
            </a:pPr>
            <a:r>
              <a:rPr lang="en-GB" dirty="0"/>
              <a:t>ARR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0359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lum bright="12000" contrast="5000"/>
          </a:blip>
          <a:srcRect l="10193" t="31042" r="42180" b="41464"/>
          <a:stretch>
            <a:fillRect/>
          </a:stretch>
        </p:blipFill>
        <p:spPr bwMode="auto">
          <a:xfrm>
            <a:off x="0" y="1059582"/>
            <a:ext cx="914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73" y="3939902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From looking at the above income statements, explain which business you would recommend to invest in and why?</a:t>
            </a:r>
          </a:p>
          <a:p>
            <a:pPr algn="ctr"/>
            <a:r>
              <a:rPr lang="en-GB" b="1" dirty="0"/>
              <a:t>Calculate gross profit margin and net profit margin (whole number) for both businesses to back up your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3143" y="306149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(Expenses)</a:t>
            </a:r>
          </a:p>
        </p:txBody>
      </p:sp>
    </p:spTree>
    <p:extLst>
      <p:ext uri="{BB962C8B-B14F-4D97-AF65-F5344CB8AC3E}">
        <p14:creationId xmlns:p14="http://schemas.microsoft.com/office/powerpoint/2010/main" val="2581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0359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lum bright="12000" contrast="5000"/>
          </a:blip>
          <a:srcRect l="10193" t="31042" r="42180" b="41464"/>
          <a:stretch>
            <a:fillRect/>
          </a:stretch>
        </p:blipFill>
        <p:spPr bwMode="auto">
          <a:xfrm>
            <a:off x="0" y="1059582"/>
            <a:ext cx="914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73" y="3939902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From looking at the above income statements, explain which business you would recommend to invest in and why?</a:t>
            </a:r>
          </a:p>
          <a:p>
            <a:pPr algn="ctr"/>
            <a:r>
              <a:rPr lang="en-GB" b="1" dirty="0"/>
              <a:t>Calculate gross profit margin and net profit margin (whole number) for both businesses to back up your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3143" y="306149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(Expenses)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508" y="123478"/>
            <a:ext cx="266429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Amero GPM = 12%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508" y="851942"/>
            <a:ext cx="266429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Britz</a:t>
            </a:r>
            <a:r>
              <a:rPr lang="en-GB" sz="2400" b="1" dirty="0"/>
              <a:t> GPM = 37%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9800" y="123478"/>
            <a:ext cx="266429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Amero NPM = 3%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87824" y="851942"/>
            <a:ext cx="266429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Britz</a:t>
            </a:r>
            <a:r>
              <a:rPr lang="en-GB" sz="2400" b="1" dirty="0"/>
              <a:t> NPM = 15%</a:t>
            </a:r>
          </a:p>
        </p:txBody>
      </p:sp>
    </p:spTree>
    <p:extLst>
      <p:ext uri="{BB962C8B-B14F-4D97-AF65-F5344CB8AC3E}">
        <p14:creationId xmlns:p14="http://schemas.microsoft.com/office/powerpoint/2010/main" val="28027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84976" cy="857250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ARR Formula – Write this 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5686"/>
            <a:ext cx="7704856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/>
              <a:t>Average  annual profit </a:t>
            </a:r>
            <a:r>
              <a:rPr lang="en-GB" sz="2200" i="1" dirty="0"/>
              <a:t>(total profit /no. of years)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2008" y="2571749"/>
            <a:ext cx="74168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60040" y="2715765"/>
            <a:ext cx="65527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of investment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96336" y="2211710"/>
            <a:ext cx="176470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100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3943171"/>
            <a:ext cx="773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Success Criteria – </a:t>
            </a:r>
          </a:p>
          <a:p>
            <a:r>
              <a:rPr lang="en-GB" dirty="0"/>
              <a:t>6-8 – Show </a:t>
            </a:r>
            <a:r>
              <a:rPr lang="en-US" dirty="0"/>
              <a:t>in-depth knowledge of ARR and able to explain which project should be picked</a:t>
            </a:r>
            <a:r>
              <a:rPr lang="en-GB" dirty="0"/>
              <a:t>. </a:t>
            </a:r>
          </a:p>
          <a:p>
            <a:r>
              <a:rPr lang="en-GB" dirty="0"/>
              <a:t> 3-5- </a:t>
            </a:r>
            <a:r>
              <a:rPr lang="en-US" dirty="0"/>
              <a:t>Understanding why ARR is used and recall the formula.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b="1" u="sng" dirty="0"/>
              <a:t>Starter – Pair, share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212" y="771550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Gifties have been trading for a few years now and is a successful business. They even have factories to create their personalised bags.</a:t>
            </a:r>
          </a:p>
          <a:p>
            <a:endParaRPr lang="en-GB" sz="2400" dirty="0"/>
          </a:p>
          <a:p>
            <a:r>
              <a:rPr lang="en-GB" sz="2400" dirty="0"/>
              <a:t>They are thinking to either: </a:t>
            </a:r>
          </a:p>
          <a:p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b="1" dirty="0"/>
              <a:t>Buy new machinery for £300,000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b="1" dirty="0"/>
              <a:t>Extend their factory for £1,000,000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algn="ctr"/>
            <a:r>
              <a:rPr lang="en-GB" sz="2400" b="1" dirty="0">
                <a:solidFill>
                  <a:srgbClr val="0070C0"/>
                </a:solidFill>
              </a:rPr>
              <a:t>Both options are costly, which one should they do, why, how do you know?</a:t>
            </a:r>
            <a:r>
              <a:rPr lang="en-GB" dirty="0"/>
              <a:t> </a:t>
            </a:r>
            <a:r>
              <a:rPr lang="en-GB" sz="4400" b="1" u="sng" dirty="0">
                <a:solidFill>
                  <a:srgbClr val="FF0000"/>
                </a:solidFill>
              </a:rPr>
              <a:t>ARR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en-GB" dirty="0"/>
              <a:t>Let’s see how it works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0150"/>
            <a:ext cx="4104456" cy="3747863"/>
          </a:xfrm>
        </p:spPr>
        <p:txBody>
          <a:bodyPr>
            <a:normAutofit/>
          </a:bodyPr>
          <a:lstStyle/>
          <a:p>
            <a:r>
              <a:rPr lang="en-GB" dirty="0"/>
              <a:t>Buying a new piece of machinery for this factory is expected to generate returns of...</a:t>
            </a:r>
          </a:p>
          <a:p>
            <a:endParaRPr lang="en-GB" dirty="0"/>
          </a:p>
          <a:p>
            <a:r>
              <a:rPr lang="en-GB" dirty="0"/>
              <a:t>Year 1 - </a:t>
            </a:r>
            <a:r>
              <a:rPr lang="en-GB" b="1" dirty="0">
                <a:solidFill>
                  <a:srgbClr val="00B050"/>
                </a:solidFill>
              </a:rPr>
              <a:t>£22,000</a:t>
            </a:r>
          </a:p>
          <a:p>
            <a:r>
              <a:rPr lang="en-GB" dirty="0"/>
              <a:t>Year 2 - </a:t>
            </a:r>
            <a:r>
              <a:rPr lang="en-GB" b="1" dirty="0">
                <a:solidFill>
                  <a:srgbClr val="00B050"/>
                </a:solidFill>
              </a:rPr>
              <a:t>£32,000</a:t>
            </a:r>
          </a:p>
          <a:p>
            <a:r>
              <a:rPr lang="en-GB" dirty="0"/>
              <a:t>Year 3 - </a:t>
            </a:r>
            <a:r>
              <a:rPr lang="en-GB" b="1" dirty="0">
                <a:solidFill>
                  <a:srgbClr val="00B050"/>
                </a:solidFill>
              </a:rPr>
              <a:t>£36,000</a:t>
            </a:r>
          </a:p>
        </p:txBody>
      </p:sp>
      <p:pic>
        <p:nvPicPr>
          <p:cNvPr id="22530" name="Picture 2" descr="Image result for colourful facto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7654"/>
            <a:ext cx="4620250" cy="31627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1131590"/>
            <a:ext cx="17281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Gifties factory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203598"/>
            <a:ext cx="7704856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/>
              <a:t>Average  annual profit </a:t>
            </a:r>
            <a:r>
              <a:rPr lang="en-GB" sz="2200" i="1" dirty="0"/>
              <a:t>(total profit /no. of years)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2008" y="1779661"/>
            <a:ext cx="74168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60040" y="1923677"/>
            <a:ext cx="65527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of investment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96336" y="1419622"/>
            <a:ext cx="176470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100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2787774"/>
            <a:ext cx="4104456" cy="2160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 1 -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£22,000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 2 -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£32,000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 3 -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£36,000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44008" y="627534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9992" y="267494"/>
            <a:ext cx="10081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£90,000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444208" y="627534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00192" y="267494"/>
            <a:ext cx="10081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3 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8384" y="123478"/>
            <a:ext cx="100811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Average annual profit = </a:t>
            </a:r>
            <a:r>
              <a:rPr lang="en-GB" b="1" u="sng" dirty="0"/>
              <a:t>£30,000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59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2800" dirty="0"/>
              <a:t>The machinery Gifties bought cost them </a:t>
            </a:r>
            <a:r>
              <a:rPr lang="en-GB" sz="2800" b="1" dirty="0"/>
              <a:t>£300,000 (cost of investment)</a:t>
            </a:r>
          </a:p>
        </p:txBody>
      </p:sp>
      <p:pic>
        <p:nvPicPr>
          <p:cNvPr id="24578" name="Picture 2" descr="Image result for expensive machine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75606"/>
            <a:ext cx="5151119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Mayfield">
      <a:dk1>
        <a:srgbClr val="080808"/>
      </a:dk1>
      <a:lt1>
        <a:srgbClr val="080808"/>
      </a:lt1>
      <a:dk2>
        <a:srgbClr val="080808"/>
      </a:dk2>
      <a:lt2>
        <a:srgbClr val="080808"/>
      </a:lt2>
      <a:accent1>
        <a:srgbClr val="0F6FC6"/>
      </a:accent1>
      <a:accent2>
        <a:srgbClr val="080808"/>
      </a:accent2>
      <a:accent3>
        <a:srgbClr val="080808"/>
      </a:accent3>
      <a:accent4>
        <a:srgbClr val="10CF9B"/>
      </a:accent4>
      <a:accent5>
        <a:srgbClr val="7CCA62"/>
      </a:accent5>
      <a:accent6>
        <a:srgbClr val="A5C249"/>
      </a:accent6>
      <a:hlink>
        <a:srgbClr val="7A4800"/>
      </a:hlink>
      <a:folHlink>
        <a:srgbClr val="FF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098DF7C-2B2E-40E7-8C47-64CD506AA880}" vid="{D3111E74-D4FC-4C96-A8CB-7116B89CF5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54AB3D-2028-446F-ADC1-329A7D51432B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3fedff5c-2b0a-4809-a635-9c7cd6998db2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e9733c2e-a1d9-48d7-85ec-bf928eec67cb"/>
  </ds:schemaRefs>
</ds:datastoreItem>
</file>

<file path=customXml/itemProps2.xml><?xml version="1.0" encoding="utf-8"?>
<ds:datastoreItem xmlns:ds="http://schemas.openxmlformats.org/officeDocument/2006/customXml" ds:itemID="{6510F138-FA30-497A-AF08-8C56E18779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1A2E78-4478-462A-A62F-7E7EA2F8C90C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3535</TotalTime>
  <Words>874</Words>
  <Application>Microsoft Office PowerPoint</Application>
  <PresentationFormat>On-screen Show (16:9)</PresentationFormat>
  <Paragraphs>146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AlphabetSoup Tilt BT</vt:lpstr>
      <vt:lpstr>Arial</vt:lpstr>
      <vt:lpstr>Calibri</vt:lpstr>
      <vt:lpstr>Constantia</vt:lpstr>
      <vt:lpstr>Wingdings 2</vt:lpstr>
      <vt:lpstr>Theme1</vt:lpstr>
      <vt:lpstr>ARR – Average rate of return</vt:lpstr>
      <vt:lpstr>What is it???</vt:lpstr>
      <vt:lpstr>PowerPoint Presentation</vt:lpstr>
      <vt:lpstr>PowerPoint Presentation</vt:lpstr>
      <vt:lpstr>ARR Formula – Write this down</vt:lpstr>
      <vt:lpstr>Starter – Pair, share</vt:lpstr>
      <vt:lpstr>Let’s see how it works </vt:lpstr>
      <vt:lpstr>PowerPoint Presentation</vt:lpstr>
      <vt:lpstr>The machinery Gifties bought cost them £300,000 (cost of investment)</vt:lpstr>
      <vt:lpstr>PowerPoint Presentation</vt:lpstr>
      <vt:lpstr>PowerPoint Presentation</vt:lpstr>
      <vt:lpstr>Exercise 2</vt:lpstr>
      <vt:lpstr>Exercise 2</vt:lpstr>
      <vt:lpstr>Which option will be more profitable for Gifties?</vt:lpstr>
      <vt:lpstr>Exercise 2 (20 mins)</vt:lpstr>
      <vt:lpstr>Exercise 2 (20 mins)</vt:lpstr>
      <vt:lpstr>Glue sheet in and answer questions</vt:lpstr>
      <vt:lpstr>Glue sheet in and answer questions</vt:lpstr>
      <vt:lpstr>Plenary 10 mins</vt:lpstr>
      <vt:lpstr>Revise the following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Stock</dc:title>
  <dc:creator>Zeeshan Ansari</dc:creator>
  <cp:lastModifiedBy>Clarke-Rebecca</cp:lastModifiedBy>
  <cp:revision>173</cp:revision>
  <dcterms:created xsi:type="dcterms:W3CDTF">2014-06-11T17:47:08Z</dcterms:created>
  <dcterms:modified xsi:type="dcterms:W3CDTF">2020-10-01T14:34:26Z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