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8" r:id="rId5"/>
    <p:sldId id="263" r:id="rId6"/>
    <p:sldId id="279" r:id="rId7"/>
    <p:sldId id="264" r:id="rId8"/>
    <p:sldId id="265" r:id="rId9"/>
    <p:sldId id="266" r:id="rId10"/>
    <p:sldId id="270" r:id="rId11"/>
    <p:sldId id="267" r:id="rId12"/>
    <p:sldId id="268" r:id="rId13"/>
    <p:sldId id="269" r:id="rId14"/>
    <p:sldId id="272" r:id="rId15"/>
    <p:sldId id="257" r:id="rId16"/>
    <p:sldId id="273" r:id="rId17"/>
    <p:sldId id="271" r:id="rId18"/>
    <p:sldId id="276" r:id="rId19"/>
    <p:sldId id="274"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591" autoAdjust="0"/>
  </p:normalViewPr>
  <p:slideViewPr>
    <p:cSldViewPr snapToGrid="0">
      <p:cViewPr varScale="1">
        <p:scale>
          <a:sx n="63" d="100"/>
          <a:sy n="63" d="100"/>
        </p:scale>
        <p:origin x="102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1F12E-BA7E-4F24-B512-E00EAE868026}" type="datetimeFigureOut">
              <a:rPr lang="en-GB" smtClean="0"/>
              <a:t>22/09/2020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B44DB-6391-46B8-A542-5D81B92F5426}" type="slidenum">
              <a:rPr lang="en-GB" smtClean="0"/>
              <a:t>‹#›</a:t>
            </a:fld>
            <a:endParaRPr lang="en-GB"/>
          </a:p>
        </p:txBody>
      </p:sp>
    </p:spTree>
    <p:extLst>
      <p:ext uri="{BB962C8B-B14F-4D97-AF65-F5344CB8AC3E}">
        <p14:creationId xmlns:p14="http://schemas.microsoft.com/office/powerpoint/2010/main" val="266990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7 of the white CGP pupil work book – answers on page 89.  Pupils to assess the</a:t>
            </a:r>
            <a:r>
              <a:rPr lang="en-GB" baseline="0" dirty="0"/>
              <a:t> work of their peer with green pen.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B44DB-6391-46B8-A542-5D81B92F54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56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B44DB-6391-46B8-A542-5D81B92F54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77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Guess</a:t>
            </a:r>
            <a:r>
              <a:rPr lang="en-GB" baseline="0" dirty="0"/>
              <a:t> the entrepreneur</a:t>
            </a:r>
            <a:endParaRPr lang="en-GB" dirty="0"/>
          </a:p>
        </p:txBody>
      </p:sp>
      <p:sp>
        <p:nvSpPr>
          <p:cNvPr id="4" name="Slide Number Placeholder 3"/>
          <p:cNvSpPr>
            <a:spLocks noGrp="1"/>
          </p:cNvSpPr>
          <p:nvPr>
            <p:ph type="sldNum" sz="quarter" idx="10"/>
          </p:nvPr>
        </p:nvSpPr>
        <p:spPr/>
        <p:txBody>
          <a:bodyPr/>
          <a:lstStyle/>
          <a:p>
            <a:fld id="{877B44DB-6391-46B8-A542-5D81B92F5426}" type="slidenum">
              <a:rPr lang="en-GB" smtClean="0"/>
              <a:t>12</a:t>
            </a:fld>
            <a:endParaRPr lang="en-GB"/>
          </a:p>
        </p:txBody>
      </p:sp>
    </p:spTree>
    <p:extLst>
      <p:ext uri="{BB962C8B-B14F-4D97-AF65-F5344CB8AC3E}">
        <p14:creationId xmlns:p14="http://schemas.microsoft.com/office/powerpoint/2010/main" val="187256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who</a:t>
            </a:r>
            <a:r>
              <a:rPr lang="en-GB" baseline="0" dirty="0"/>
              <a:t> they are and what they do</a:t>
            </a:r>
            <a:endParaRPr lang="en-GB" dirty="0"/>
          </a:p>
        </p:txBody>
      </p:sp>
      <p:sp>
        <p:nvSpPr>
          <p:cNvPr id="4" name="Slide Number Placeholder 3"/>
          <p:cNvSpPr>
            <a:spLocks noGrp="1"/>
          </p:cNvSpPr>
          <p:nvPr>
            <p:ph type="sldNum" sz="quarter" idx="10"/>
          </p:nvPr>
        </p:nvSpPr>
        <p:spPr/>
        <p:txBody>
          <a:bodyPr/>
          <a:lstStyle/>
          <a:p>
            <a:fld id="{877B44DB-6391-46B8-A542-5D81B92F5426}" type="slidenum">
              <a:rPr lang="en-GB" smtClean="0"/>
              <a:t>13</a:t>
            </a:fld>
            <a:endParaRPr lang="en-GB"/>
          </a:p>
        </p:txBody>
      </p:sp>
    </p:spTree>
    <p:extLst>
      <p:ext uri="{BB962C8B-B14F-4D97-AF65-F5344CB8AC3E}">
        <p14:creationId xmlns:p14="http://schemas.microsoft.com/office/powerpoint/2010/main" val="426347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Chrome Books needed </a:t>
            </a:r>
          </a:p>
        </p:txBody>
      </p:sp>
      <p:sp>
        <p:nvSpPr>
          <p:cNvPr id="4" name="Slide Number Placeholder 3"/>
          <p:cNvSpPr>
            <a:spLocks noGrp="1"/>
          </p:cNvSpPr>
          <p:nvPr>
            <p:ph type="sldNum" sz="quarter" idx="10"/>
          </p:nvPr>
        </p:nvSpPr>
        <p:spPr/>
        <p:txBody>
          <a:bodyPr/>
          <a:lstStyle/>
          <a:p>
            <a:fld id="{877B44DB-6391-46B8-A542-5D81B92F5426}" type="slidenum">
              <a:rPr lang="en-GB" smtClean="0"/>
              <a:t>15</a:t>
            </a:fld>
            <a:endParaRPr lang="en-GB"/>
          </a:p>
        </p:txBody>
      </p:sp>
    </p:spTree>
    <p:extLst>
      <p:ext uri="{BB962C8B-B14F-4D97-AF65-F5344CB8AC3E}">
        <p14:creationId xmlns:p14="http://schemas.microsoft.com/office/powerpoint/2010/main" val="143200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up as much as you like up until 30 minutes.  Discuss what kind of skills Dawson has.</a:t>
            </a:r>
          </a:p>
        </p:txBody>
      </p:sp>
      <p:sp>
        <p:nvSpPr>
          <p:cNvPr id="4" name="Slide Number Placeholder 3"/>
          <p:cNvSpPr>
            <a:spLocks noGrp="1"/>
          </p:cNvSpPr>
          <p:nvPr>
            <p:ph type="sldNum" sz="quarter" idx="10"/>
          </p:nvPr>
        </p:nvSpPr>
        <p:spPr/>
        <p:txBody>
          <a:bodyPr/>
          <a:lstStyle/>
          <a:p>
            <a:fld id="{877B44DB-6391-46B8-A542-5D81B92F5426}" type="slidenum">
              <a:rPr lang="en-GB" smtClean="0"/>
              <a:t>16</a:t>
            </a:fld>
            <a:endParaRPr lang="en-GB"/>
          </a:p>
        </p:txBody>
      </p:sp>
    </p:spTree>
    <p:extLst>
      <p:ext uri="{BB962C8B-B14F-4D97-AF65-F5344CB8AC3E}">
        <p14:creationId xmlns:p14="http://schemas.microsoft.com/office/powerpoint/2010/main" val="363991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a:t>
            </a:r>
            <a:r>
              <a:rPr lang="en-GB" baseline="0" dirty="0"/>
              <a:t> skill has been demonstrated here?  How did rejection help him?</a:t>
            </a:r>
            <a:endParaRPr lang="en-GB" dirty="0"/>
          </a:p>
        </p:txBody>
      </p:sp>
      <p:sp>
        <p:nvSpPr>
          <p:cNvPr id="4" name="Slide Number Placeholder 3"/>
          <p:cNvSpPr>
            <a:spLocks noGrp="1"/>
          </p:cNvSpPr>
          <p:nvPr>
            <p:ph type="sldNum" sz="quarter" idx="10"/>
          </p:nvPr>
        </p:nvSpPr>
        <p:spPr/>
        <p:txBody>
          <a:bodyPr/>
          <a:lstStyle/>
          <a:p>
            <a:fld id="{877B44DB-6391-46B8-A542-5D81B92F5426}" type="slidenum">
              <a:rPr lang="en-GB" smtClean="0"/>
              <a:t>17</a:t>
            </a:fld>
            <a:endParaRPr lang="en-GB"/>
          </a:p>
        </p:txBody>
      </p:sp>
    </p:spTree>
    <p:extLst>
      <p:ext uri="{BB962C8B-B14F-4D97-AF65-F5344CB8AC3E}">
        <p14:creationId xmlns:p14="http://schemas.microsoft.com/office/powerpoint/2010/main" val="351066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Chrome Books needed </a:t>
            </a:r>
          </a:p>
        </p:txBody>
      </p:sp>
      <p:sp>
        <p:nvSpPr>
          <p:cNvPr id="4" name="Slide Number Placeholder 3"/>
          <p:cNvSpPr>
            <a:spLocks noGrp="1"/>
          </p:cNvSpPr>
          <p:nvPr>
            <p:ph type="sldNum" sz="quarter" idx="10"/>
          </p:nvPr>
        </p:nvSpPr>
        <p:spPr/>
        <p:txBody>
          <a:bodyPr/>
          <a:lstStyle/>
          <a:p>
            <a:fld id="{877B44DB-6391-46B8-A542-5D81B92F5426}" type="slidenum">
              <a:rPr lang="en-GB" smtClean="0"/>
              <a:t>18</a:t>
            </a:fld>
            <a:endParaRPr lang="en-GB"/>
          </a:p>
        </p:txBody>
      </p:sp>
    </p:spTree>
    <p:extLst>
      <p:ext uri="{BB962C8B-B14F-4D97-AF65-F5344CB8AC3E}">
        <p14:creationId xmlns:p14="http://schemas.microsoft.com/office/powerpoint/2010/main" val="177445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BD8A09-D2FF-4ACF-9F83-488225A93F1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10829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BD8A09-D2FF-4ACF-9F83-488225A93F1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5091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BD8A09-D2FF-4ACF-9F83-488225A93F1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224223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BD8A09-D2FF-4ACF-9F83-488225A93F1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278849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D8A09-D2FF-4ACF-9F83-488225A93F1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75963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BD8A09-D2FF-4ACF-9F83-488225A93F1C}"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358400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BD8A09-D2FF-4ACF-9F83-488225A93F1C}"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37342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BD8A09-D2FF-4ACF-9F83-488225A93F1C}"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252295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D8A09-D2FF-4ACF-9F83-488225A93F1C}"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43403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BD8A09-D2FF-4ACF-9F83-488225A93F1C}"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95481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BD8A09-D2FF-4ACF-9F83-488225A93F1C}"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4A4699-B975-47CA-998B-7EDF6CE18272}" type="slidenum">
              <a:rPr lang="en-GB" smtClean="0"/>
              <a:t>‹#›</a:t>
            </a:fld>
            <a:endParaRPr lang="en-GB"/>
          </a:p>
        </p:txBody>
      </p:sp>
    </p:spTree>
    <p:extLst>
      <p:ext uri="{BB962C8B-B14F-4D97-AF65-F5344CB8AC3E}">
        <p14:creationId xmlns:p14="http://schemas.microsoft.com/office/powerpoint/2010/main" val="135515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D8A09-D2FF-4ACF-9F83-488225A93F1C}" type="datetimeFigureOut">
              <a:rPr lang="en-GB" smtClean="0"/>
              <a:t>22/09/2020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A4699-B975-47CA-998B-7EDF6CE18272}" type="slidenum">
              <a:rPr lang="en-GB" smtClean="0"/>
              <a:t>‹#›</a:t>
            </a:fld>
            <a:endParaRPr lang="en-GB"/>
          </a:p>
        </p:txBody>
      </p:sp>
    </p:spTree>
    <p:extLst>
      <p:ext uri="{BB962C8B-B14F-4D97-AF65-F5344CB8AC3E}">
        <p14:creationId xmlns:p14="http://schemas.microsoft.com/office/powerpoint/2010/main" val="392713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slideLayout" Target="../slideLayouts/slideLayout1.xml"/><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3" Type="http://schemas.openxmlformats.org/officeDocument/2006/relationships/image" Target="../media/image8.wmf"/><Relationship Id="rId7" Type="http://schemas.openxmlformats.org/officeDocument/2006/relationships/image" Target="../media/image11.wmf"/><Relationship Id="rId12" Type="http://schemas.openxmlformats.org/officeDocument/2006/relationships/hyperlink" Target="http://vauxhall.co.uk/index.jhtml" TargetMode="External"/><Relationship Id="rId2" Type="http://schemas.openxmlformats.org/officeDocument/2006/relationships/image" Target="../media/image7.wmf"/><Relationship Id="rId1" Type="http://schemas.openxmlformats.org/officeDocument/2006/relationships/slideLayout" Target="../slideLayouts/slideLayout1.xml"/><Relationship Id="rId6" Type="http://schemas.openxmlformats.org/officeDocument/2006/relationships/image" Target="../media/image10.wmf"/><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hyperlink" Target="http://www.ford.co.uk/ie/ka/-/-/-/-/-/-" TargetMode="External"/><Relationship Id="rId4" Type="http://schemas.openxmlformats.org/officeDocument/2006/relationships/hyperlink" Target="http://www.ikea.co.uk/ms/en_GB/index.html" TargetMode="External"/><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Starter Activity</a:t>
            </a:r>
          </a:p>
        </p:txBody>
      </p:sp>
      <p:sp>
        <p:nvSpPr>
          <p:cNvPr id="3" name="Subtitle 2"/>
          <p:cNvSpPr>
            <a:spLocks noGrp="1"/>
          </p:cNvSpPr>
          <p:nvPr>
            <p:ph type="subTitle" idx="1"/>
          </p:nvPr>
        </p:nvSpPr>
        <p:spPr>
          <a:xfrm>
            <a:off x="185414" y="1195754"/>
            <a:ext cx="11821168" cy="1655762"/>
          </a:xfrm>
        </p:spPr>
        <p:txBody>
          <a:bodyPr>
            <a:normAutofit/>
          </a:bodyPr>
          <a:lstStyle/>
          <a:p>
            <a:pPr algn="l"/>
            <a:r>
              <a:rPr lang="en-GB" sz="2800" dirty="0">
                <a:solidFill>
                  <a:srgbClr val="002060"/>
                </a:solidFill>
              </a:rPr>
              <a:t>Answer the three exam questions in as much detail as possible.  There are 9 marks available which means that you have 9 minutes to complete the task.</a:t>
            </a:r>
          </a:p>
        </p:txBody>
      </p:sp>
      <p:pic>
        <p:nvPicPr>
          <p:cNvPr id="5" name="Picture 4"/>
          <p:cNvPicPr>
            <a:picLocks noChangeAspect="1"/>
          </p:cNvPicPr>
          <p:nvPr/>
        </p:nvPicPr>
        <p:blipFill>
          <a:blip r:embed="rId3"/>
          <a:stretch>
            <a:fillRect/>
          </a:stretch>
        </p:blipFill>
        <p:spPr>
          <a:xfrm>
            <a:off x="440786" y="2282019"/>
            <a:ext cx="6203742" cy="4350185"/>
          </a:xfrm>
          <a:prstGeom prst="rect">
            <a:avLst/>
          </a:prstGeom>
        </p:spPr>
      </p:pic>
      <p:sp>
        <p:nvSpPr>
          <p:cNvPr id="6" name="Subtitle 2"/>
          <p:cNvSpPr txBox="1">
            <a:spLocks/>
          </p:cNvSpPr>
          <p:nvPr/>
        </p:nvSpPr>
        <p:spPr>
          <a:xfrm>
            <a:off x="8484433" y="5291527"/>
            <a:ext cx="3552669" cy="1172247"/>
          </a:xfrm>
          <a:prstGeom prst="rect">
            <a:avLst/>
          </a:prstGeom>
          <a:ln w="76200">
            <a:solidFill>
              <a:srgbClr val="7030A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Billy and Tegan – your target is 7 out of 9 #</a:t>
            </a:r>
            <a:r>
              <a:rPr kumimoji="0" lang="en-GB" sz="2800" b="0" i="0" u="none" strike="noStrike" kern="1200" cap="none" spc="0" normalizeH="0" baseline="0" noProof="0" dirty="0" err="1">
                <a:ln>
                  <a:noFill/>
                </a:ln>
                <a:solidFill>
                  <a:srgbClr val="7030A0"/>
                </a:solidFill>
                <a:effectLst/>
                <a:uLnTx/>
                <a:uFillTx/>
                <a:latin typeface="Calibri" panose="020F0502020204030204"/>
                <a:ea typeface="+mn-ea"/>
                <a:cs typeface="+mn-cs"/>
              </a:rPr>
              <a:t>nopressure</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6" name="Picture 2" descr="j0290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40" y="542925"/>
            <a:ext cx="12573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j02333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757" y="542925"/>
            <a:ext cx="1047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j02972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624" y="542925"/>
            <a:ext cx="1143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j0351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740" y="542925"/>
            <a:ext cx="140051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j02373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2375" y="428625"/>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j02406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002" y="3030009"/>
            <a:ext cx="1257299" cy="109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j0294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9419" y="2935457"/>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j02808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5199" y="2730669"/>
            <a:ext cx="1085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j0233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41954" y="2815223"/>
            <a:ext cx="12763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j01977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8495" y="2730669"/>
            <a:ext cx="1273689" cy="138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j023060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6001" y="5140222"/>
            <a:ext cx="12573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j03183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7982" y="5221184"/>
            <a:ext cx="12573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6001" y="1888761"/>
            <a:ext cx="11633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a:t>
            </a:r>
          </a:p>
        </p:txBody>
      </p:sp>
      <p:sp>
        <p:nvSpPr>
          <p:cNvPr id="19" name="TextBox 18"/>
          <p:cNvSpPr txBox="1"/>
          <p:nvPr/>
        </p:nvSpPr>
        <p:spPr>
          <a:xfrm>
            <a:off x="7802927" y="1888761"/>
            <a:ext cx="11633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a:t>
            </a:r>
          </a:p>
        </p:txBody>
      </p:sp>
      <p:sp>
        <p:nvSpPr>
          <p:cNvPr id="20" name="TextBox 19"/>
          <p:cNvSpPr txBox="1"/>
          <p:nvPr/>
        </p:nvSpPr>
        <p:spPr>
          <a:xfrm>
            <a:off x="616001" y="4406129"/>
            <a:ext cx="11633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a:t>
            </a:r>
          </a:p>
        </p:txBody>
      </p:sp>
      <p:sp>
        <p:nvSpPr>
          <p:cNvPr id="21" name="TextBox 20"/>
          <p:cNvSpPr txBox="1"/>
          <p:nvPr/>
        </p:nvSpPr>
        <p:spPr>
          <a:xfrm>
            <a:off x="2957982" y="1992210"/>
            <a:ext cx="9167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Primary</a:t>
            </a:r>
          </a:p>
        </p:txBody>
      </p:sp>
      <p:sp>
        <p:nvSpPr>
          <p:cNvPr id="22" name="TextBox 21"/>
          <p:cNvSpPr txBox="1"/>
          <p:nvPr/>
        </p:nvSpPr>
        <p:spPr>
          <a:xfrm>
            <a:off x="3017505" y="4465154"/>
            <a:ext cx="9167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Primary</a:t>
            </a:r>
          </a:p>
        </p:txBody>
      </p:sp>
      <p:sp>
        <p:nvSpPr>
          <p:cNvPr id="23" name="TextBox 22"/>
          <p:cNvSpPr txBox="1"/>
          <p:nvPr/>
        </p:nvSpPr>
        <p:spPr>
          <a:xfrm>
            <a:off x="7921734" y="4406129"/>
            <a:ext cx="9167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Primary</a:t>
            </a:r>
          </a:p>
        </p:txBody>
      </p:sp>
      <p:sp>
        <p:nvSpPr>
          <p:cNvPr id="24" name="TextBox 23"/>
          <p:cNvSpPr txBox="1"/>
          <p:nvPr/>
        </p:nvSpPr>
        <p:spPr>
          <a:xfrm>
            <a:off x="649340" y="6335555"/>
            <a:ext cx="9167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Primary</a:t>
            </a:r>
          </a:p>
        </p:txBody>
      </p:sp>
      <p:sp>
        <p:nvSpPr>
          <p:cNvPr id="25" name="TextBox 24"/>
          <p:cNvSpPr txBox="1"/>
          <p:nvPr/>
        </p:nvSpPr>
        <p:spPr>
          <a:xfrm>
            <a:off x="3084618" y="6338857"/>
            <a:ext cx="19663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Secondary/Tertiary</a:t>
            </a:r>
          </a:p>
        </p:txBody>
      </p:sp>
      <p:sp>
        <p:nvSpPr>
          <p:cNvPr id="26" name="TextBox 25"/>
          <p:cNvSpPr txBox="1"/>
          <p:nvPr/>
        </p:nvSpPr>
        <p:spPr>
          <a:xfrm>
            <a:off x="10149687" y="1918241"/>
            <a:ext cx="8978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Tertiary</a:t>
            </a:r>
          </a:p>
        </p:txBody>
      </p:sp>
      <p:sp>
        <p:nvSpPr>
          <p:cNvPr id="27" name="TextBox 26"/>
          <p:cNvSpPr txBox="1"/>
          <p:nvPr/>
        </p:nvSpPr>
        <p:spPr>
          <a:xfrm>
            <a:off x="10236401" y="4465154"/>
            <a:ext cx="8978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Tertiary</a:t>
            </a:r>
          </a:p>
        </p:txBody>
      </p:sp>
      <p:sp>
        <p:nvSpPr>
          <p:cNvPr id="28" name="TextBox 27"/>
          <p:cNvSpPr txBox="1"/>
          <p:nvPr/>
        </p:nvSpPr>
        <p:spPr>
          <a:xfrm>
            <a:off x="5332172" y="4465154"/>
            <a:ext cx="11633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a:t>
            </a:r>
          </a:p>
        </p:txBody>
      </p:sp>
      <p:sp>
        <p:nvSpPr>
          <p:cNvPr id="29" name="TextBox 28"/>
          <p:cNvSpPr txBox="1"/>
          <p:nvPr/>
        </p:nvSpPr>
        <p:spPr>
          <a:xfrm>
            <a:off x="5045921" y="1931749"/>
            <a:ext cx="19663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Secondary/Tertiary</a:t>
            </a:r>
          </a:p>
        </p:txBody>
      </p:sp>
    </p:spTree>
    <p:extLst>
      <p:ext uri="{BB962C8B-B14F-4D97-AF65-F5344CB8AC3E}">
        <p14:creationId xmlns:p14="http://schemas.microsoft.com/office/powerpoint/2010/main" val="45730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Task</a:t>
            </a:r>
          </a:p>
        </p:txBody>
      </p:sp>
      <p:sp>
        <p:nvSpPr>
          <p:cNvPr id="17" name="Subtitle 2"/>
          <p:cNvSpPr>
            <a:spLocks noGrp="1"/>
          </p:cNvSpPr>
          <p:nvPr>
            <p:ph type="subTitle" idx="1"/>
          </p:nvPr>
        </p:nvSpPr>
        <p:spPr>
          <a:xfrm>
            <a:off x="749508" y="1195754"/>
            <a:ext cx="11257074" cy="4707355"/>
          </a:xfrm>
        </p:spPr>
        <p:txBody>
          <a:bodyPr>
            <a:noAutofit/>
          </a:bodyPr>
          <a:lstStyle/>
          <a:p>
            <a:pPr algn="l"/>
            <a:r>
              <a:rPr lang="en-GB" sz="2800" dirty="0">
                <a:solidFill>
                  <a:srgbClr val="002060"/>
                </a:solidFill>
              </a:rPr>
              <a:t>Pick three of your favourite products.</a:t>
            </a:r>
          </a:p>
          <a:p>
            <a:pPr algn="l"/>
            <a:endParaRPr lang="en-GB" sz="2800" dirty="0">
              <a:solidFill>
                <a:srgbClr val="002060"/>
              </a:solidFill>
            </a:endParaRPr>
          </a:p>
          <a:p>
            <a:pPr algn="l"/>
            <a:r>
              <a:rPr lang="en-GB" sz="2800" dirty="0">
                <a:solidFill>
                  <a:srgbClr val="002060"/>
                </a:solidFill>
              </a:rPr>
              <a:t>On your whiteboard, draw a simple chain of production for one of them.</a:t>
            </a:r>
          </a:p>
          <a:p>
            <a:pPr algn="l"/>
            <a:endParaRPr lang="en-GB" sz="2800" dirty="0">
              <a:solidFill>
                <a:srgbClr val="002060"/>
              </a:solidFill>
            </a:endParaRPr>
          </a:p>
          <a:p>
            <a:pPr algn="l"/>
            <a:r>
              <a:rPr lang="en-GB" sz="2800" dirty="0">
                <a:solidFill>
                  <a:srgbClr val="002060"/>
                </a:solidFill>
              </a:rPr>
              <a:t>Example:</a:t>
            </a:r>
          </a:p>
          <a:p>
            <a:pPr algn="l"/>
            <a:endParaRPr lang="en-GB" sz="2800" dirty="0">
              <a:solidFill>
                <a:srgbClr val="002060"/>
              </a:solidFill>
            </a:endParaRPr>
          </a:p>
          <a:p>
            <a:pPr algn="l"/>
            <a:endParaRPr lang="en-GB" sz="2800" dirty="0">
              <a:solidFill>
                <a:srgbClr val="002060"/>
              </a:solidFill>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l="22294" r="22896" b="18091"/>
          <a:stretch/>
        </p:blipFill>
        <p:spPr>
          <a:xfrm>
            <a:off x="1663909" y="4034453"/>
            <a:ext cx="1888760" cy="2216446"/>
          </a:xfrm>
          <a:prstGeom prst="rect">
            <a:avLst/>
          </a:prstGeom>
        </p:spPr>
      </p:pic>
      <p:pic>
        <p:nvPicPr>
          <p:cNvPr id="4" name="Picture 3"/>
          <p:cNvPicPr>
            <a:picLocks noChangeAspect="1"/>
          </p:cNvPicPr>
          <p:nvPr/>
        </p:nvPicPr>
        <p:blipFill rotWithShape="1">
          <a:blip r:embed="rId3"/>
          <a:srcRect l="25956"/>
          <a:stretch/>
        </p:blipFill>
        <p:spPr>
          <a:xfrm>
            <a:off x="4152275" y="4054063"/>
            <a:ext cx="2053653" cy="2196836"/>
          </a:xfrm>
          <a:prstGeom prst="rect">
            <a:avLst/>
          </a:prstGeom>
        </p:spPr>
      </p:pic>
      <p:pic>
        <p:nvPicPr>
          <p:cNvPr id="6" name="Picture 5"/>
          <p:cNvPicPr>
            <a:picLocks noChangeAspect="1"/>
          </p:cNvPicPr>
          <p:nvPr/>
        </p:nvPicPr>
        <p:blipFill>
          <a:blip r:embed="rId4"/>
          <a:stretch>
            <a:fillRect/>
          </a:stretch>
        </p:blipFill>
        <p:spPr>
          <a:xfrm>
            <a:off x="7484903" y="4316601"/>
            <a:ext cx="3841489" cy="1671759"/>
          </a:xfrm>
          <a:prstGeom prst="rect">
            <a:avLst/>
          </a:prstGeom>
        </p:spPr>
      </p:pic>
    </p:spTree>
    <p:extLst>
      <p:ext uri="{BB962C8B-B14F-4D97-AF65-F5344CB8AC3E}">
        <p14:creationId xmlns:p14="http://schemas.microsoft.com/office/powerpoint/2010/main" val="3046299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Starter Activity</a:t>
            </a:r>
          </a:p>
        </p:txBody>
      </p:sp>
      <p:sp>
        <p:nvSpPr>
          <p:cNvPr id="3" name="Subtitle 2"/>
          <p:cNvSpPr>
            <a:spLocks noGrp="1"/>
          </p:cNvSpPr>
          <p:nvPr>
            <p:ph type="subTitle" idx="1"/>
          </p:nvPr>
        </p:nvSpPr>
        <p:spPr>
          <a:xfrm>
            <a:off x="185414" y="1195754"/>
            <a:ext cx="11821168" cy="1655762"/>
          </a:xfrm>
        </p:spPr>
        <p:txBody>
          <a:bodyPr>
            <a:normAutofit/>
          </a:bodyPr>
          <a:lstStyle/>
          <a:p>
            <a:pPr algn="l"/>
            <a:r>
              <a:rPr lang="en-GB" sz="2800" dirty="0">
                <a:solidFill>
                  <a:srgbClr val="002060"/>
                </a:solidFill>
              </a:rPr>
              <a:t>Who are they?  What do they have in common?</a:t>
            </a:r>
          </a:p>
        </p:txBody>
      </p:sp>
      <p:pic>
        <p:nvPicPr>
          <p:cNvPr id="4" name="Picture 3"/>
          <p:cNvPicPr>
            <a:picLocks noChangeAspect="1"/>
          </p:cNvPicPr>
          <p:nvPr/>
        </p:nvPicPr>
        <p:blipFill>
          <a:blip r:embed="rId3"/>
          <a:stretch>
            <a:fillRect/>
          </a:stretch>
        </p:blipFill>
        <p:spPr>
          <a:xfrm>
            <a:off x="185414" y="1979978"/>
            <a:ext cx="2619375" cy="1743075"/>
          </a:xfrm>
          <a:prstGeom prst="rect">
            <a:avLst/>
          </a:prstGeom>
        </p:spPr>
      </p:pic>
      <p:pic>
        <p:nvPicPr>
          <p:cNvPr id="6" name="Picture 5"/>
          <p:cNvPicPr>
            <a:picLocks noChangeAspect="1"/>
          </p:cNvPicPr>
          <p:nvPr/>
        </p:nvPicPr>
        <p:blipFill>
          <a:blip r:embed="rId4"/>
          <a:stretch>
            <a:fillRect/>
          </a:stretch>
        </p:blipFill>
        <p:spPr>
          <a:xfrm>
            <a:off x="3419631" y="1979978"/>
            <a:ext cx="1905000" cy="1905000"/>
          </a:xfrm>
          <a:prstGeom prst="rect">
            <a:avLst/>
          </a:prstGeom>
        </p:spPr>
      </p:pic>
      <p:pic>
        <p:nvPicPr>
          <p:cNvPr id="8" name="Picture 7"/>
          <p:cNvPicPr>
            <a:picLocks noChangeAspect="1"/>
          </p:cNvPicPr>
          <p:nvPr/>
        </p:nvPicPr>
        <p:blipFill>
          <a:blip r:embed="rId5"/>
          <a:stretch>
            <a:fillRect/>
          </a:stretch>
        </p:blipFill>
        <p:spPr>
          <a:xfrm>
            <a:off x="185414" y="4052185"/>
            <a:ext cx="1838325" cy="2381250"/>
          </a:xfrm>
          <a:prstGeom prst="rect">
            <a:avLst/>
          </a:prstGeom>
        </p:spPr>
      </p:pic>
      <p:pic>
        <p:nvPicPr>
          <p:cNvPr id="9" name="Picture 8"/>
          <p:cNvPicPr>
            <a:picLocks noChangeAspect="1"/>
          </p:cNvPicPr>
          <p:nvPr/>
        </p:nvPicPr>
        <p:blipFill>
          <a:blip r:embed="rId6"/>
          <a:stretch>
            <a:fillRect/>
          </a:stretch>
        </p:blipFill>
        <p:spPr>
          <a:xfrm>
            <a:off x="3419631" y="4052185"/>
            <a:ext cx="2047875" cy="1962150"/>
          </a:xfrm>
          <a:prstGeom prst="rect">
            <a:avLst/>
          </a:prstGeom>
        </p:spPr>
      </p:pic>
      <p:pic>
        <p:nvPicPr>
          <p:cNvPr id="10" name="Picture 9"/>
          <p:cNvPicPr>
            <a:picLocks noChangeAspect="1"/>
          </p:cNvPicPr>
          <p:nvPr/>
        </p:nvPicPr>
        <p:blipFill>
          <a:blip r:embed="rId7"/>
          <a:stretch>
            <a:fillRect/>
          </a:stretch>
        </p:blipFill>
        <p:spPr>
          <a:xfrm>
            <a:off x="5939473" y="1971247"/>
            <a:ext cx="2800350" cy="1628775"/>
          </a:xfrm>
          <a:prstGeom prst="rect">
            <a:avLst/>
          </a:prstGeom>
        </p:spPr>
      </p:pic>
      <p:pic>
        <p:nvPicPr>
          <p:cNvPr id="11" name="Picture 10"/>
          <p:cNvPicPr>
            <a:picLocks noChangeAspect="1"/>
          </p:cNvPicPr>
          <p:nvPr/>
        </p:nvPicPr>
        <p:blipFill>
          <a:blip r:embed="rId8"/>
          <a:stretch>
            <a:fillRect/>
          </a:stretch>
        </p:blipFill>
        <p:spPr>
          <a:xfrm>
            <a:off x="9354665" y="1971247"/>
            <a:ext cx="2657475" cy="1724025"/>
          </a:xfrm>
          <a:prstGeom prst="rect">
            <a:avLst/>
          </a:prstGeom>
        </p:spPr>
      </p:pic>
      <p:pic>
        <p:nvPicPr>
          <p:cNvPr id="12" name="Picture 11"/>
          <p:cNvPicPr>
            <a:picLocks noChangeAspect="1"/>
          </p:cNvPicPr>
          <p:nvPr/>
        </p:nvPicPr>
        <p:blipFill>
          <a:blip r:embed="rId9"/>
          <a:stretch>
            <a:fillRect/>
          </a:stretch>
        </p:blipFill>
        <p:spPr>
          <a:xfrm>
            <a:off x="5939473" y="4052185"/>
            <a:ext cx="1847850" cy="2466975"/>
          </a:xfrm>
          <a:prstGeom prst="rect">
            <a:avLst/>
          </a:prstGeom>
        </p:spPr>
      </p:pic>
      <p:pic>
        <p:nvPicPr>
          <p:cNvPr id="13" name="Picture 12"/>
          <p:cNvPicPr>
            <a:picLocks noChangeAspect="1"/>
          </p:cNvPicPr>
          <p:nvPr/>
        </p:nvPicPr>
        <p:blipFill>
          <a:blip r:embed="rId10"/>
          <a:stretch>
            <a:fillRect/>
          </a:stretch>
        </p:blipFill>
        <p:spPr>
          <a:xfrm>
            <a:off x="9354665" y="4052185"/>
            <a:ext cx="2457450" cy="1857375"/>
          </a:xfrm>
          <a:prstGeom prst="rect">
            <a:avLst/>
          </a:prstGeom>
        </p:spPr>
      </p:pic>
    </p:spTree>
    <p:extLst>
      <p:ext uri="{BB962C8B-B14F-4D97-AF65-F5344CB8AC3E}">
        <p14:creationId xmlns:p14="http://schemas.microsoft.com/office/powerpoint/2010/main" val="19521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414" y="241119"/>
            <a:ext cx="2619375" cy="1743075"/>
          </a:xfrm>
          <a:prstGeom prst="rect">
            <a:avLst/>
          </a:prstGeom>
        </p:spPr>
      </p:pic>
      <p:pic>
        <p:nvPicPr>
          <p:cNvPr id="6" name="Picture 5"/>
          <p:cNvPicPr>
            <a:picLocks noChangeAspect="1"/>
          </p:cNvPicPr>
          <p:nvPr/>
        </p:nvPicPr>
        <p:blipFill>
          <a:blip r:embed="rId4"/>
          <a:stretch>
            <a:fillRect/>
          </a:stretch>
        </p:blipFill>
        <p:spPr>
          <a:xfrm>
            <a:off x="3419631" y="241119"/>
            <a:ext cx="1905000" cy="1905000"/>
          </a:xfrm>
          <a:prstGeom prst="rect">
            <a:avLst/>
          </a:prstGeom>
        </p:spPr>
      </p:pic>
      <p:pic>
        <p:nvPicPr>
          <p:cNvPr id="8" name="Picture 7"/>
          <p:cNvPicPr>
            <a:picLocks noChangeAspect="1"/>
          </p:cNvPicPr>
          <p:nvPr/>
        </p:nvPicPr>
        <p:blipFill>
          <a:blip r:embed="rId5"/>
          <a:stretch>
            <a:fillRect/>
          </a:stretch>
        </p:blipFill>
        <p:spPr>
          <a:xfrm>
            <a:off x="185414" y="3632460"/>
            <a:ext cx="1838325" cy="2381250"/>
          </a:xfrm>
          <a:prstGeom prst="rect">
            <a:avLst/>
          </a:prstGeom>
        </p:spPr>
      </p:pic>
      <p:pic>
        <p:nvPicPr>
          <p:cNvPr id="9" name="Picture 8"/>
          <p:cNvPicPr>
            <a:picLocks noChangeAspect="1"/>
          </p:cNvPicPr>
          <p:nvPr/>
        </p:nvPicPr>
        <p:blipFill>
          <a:blip r:embed="rId6"/>
          <a:stretch>
            <a:fillRect/>
          </a:stretch>
        </p:blipFill>
        <p:spPr>
          <a:xfrm>
            <a:off x="3419631" y="4137285"/>
            <a:ext cx="2047875" cy="1962150"/>
          </a:xfrm>
          <a:prstGeom prst="rect">
            <a:avLst/>
          </a:prstGeom>
        </p:spPr>
      </p:pic>
      <p:pic>
        <p:nvPicPr>
          <p:cNvPr id="10" name="Picture 9"/>
          <p:cNvPicPr>
            <a:picLocks noChangeAspect="1"/>
          </p:cNvPicPr>
          <p:nvPr/>
        </p:nvPicPr>
        <p:blipFill>
          <a:blip r:embed="rId7"/>
          <a:stretch>
            <a:fillRect/>
          </a:stretch>
        </p:blipFill>
        <p:spPr>
          <a:xfrm>
            <a:off x="5939473" y="232388"/>
            <a:ext cx="2800350" cy="1628775"/>
          </a:xfrm>
          <a:prstGeom prst="rect">
            <a:avLst/>
          </a:prstGeom>
        </p:spPr>
      </p:pic>
      <p:pic>
        <p:nvPicPr>
          <p:cNvPr id="11" name="Picture 10"/>
          <p:cNvPicPr>
            <a:picLocks noChangeAspect="1"/>
          </p:cNvPicPr>
          <p:nvPr/>
        </p:nvPicPr>
        <p:blipFill>
          <a:blip r:embed="rId8"/>
          <a:stretch>
            <a:fillRect/>
          </a:stretch>
        </p:blipFill>
        <p:spPr>
          <a:xfrm>
            <a:off x="9354665" y="232388"/>
            <a:ext cx="2657475" cy="1724025"/>
          </a:xfrm>
          <a:prstGeom prst="rect">
            <a:avLst/>
          </a:prstGeom>
        </p:spPr>
      </p:pic>
      <p:pic>
        <p:nvPicPr>
          <p:cNvPr id="12" name="Picture 11"/>
          <p:cNvPicPr>
            <a:picLocks noChangeAspect="1"/>
          </p:cNvPicPr>
          <p:nvPr/>
        </p:nvPicPr>
        <p:blipFill>
          <a:blip r:embed="rId9"/>
          <a:stretch>
            <a:fillRect/>
          </a:stretch>
        </p:blipFill>
        <p:spPr>
          <a:xfrm>
            <a:off x="5939473" y="3632460"/>
            <a:ext cx="1847850" cy="2466975"/>
          </a:xfrm>
          <a:prstGeom prst="rect">
            <a:avLst/>
          </a:prstGeom>
        </p:spPr>
      </p:pic>
      <p:pic>
        <p:nvPicPr>
          <p:cNvPr id="13" name="Picture 12"/>
          <p:cNvPicPr>
            <a:picLocks noChangeAspect="1"/>
          </p:cNvPicPr>
          <p:nvPr/>
        </p:nvPicPr>
        <p:blipFill>
          <a:blip r:embed="rId10"/>
          <a:stretch>
            <a:fillRect/>
          </a:stretch>
        </p:blipFill>
        <p:spPr>
          <a:xfrm>
            <a:off x="9354665" y="4242060"/>
            <a:ext cx="2457450" cy="1857375"/>
          </a:xfrm>
          <a:prstGeom prst="rect">
            <a:avLst/>
          </a:prstGeom>
        </p:spPr>
      </p:pic>
      <p:sp>
        <p:nvSpPr>
          <p:cNvPr id="14" name="TextBox 13"/>
          <p:cNvSpPr txBox="1"/>
          <p:nvPr/>
        </p:nvSpPr>
        <p:spPr>
          <a:xfrm>
            <a:off x="185414" y="2398426"/>
            <a:ext cx="1772280" cy="369332"/>
          </a:xfrm>
          <a:prstGeom prst="rect">
            <a:avLst/>
          </a:prstGeom>
          <a:noFill/>
        </p:spPr>
        <p:txBody>
          <a:bodyPr wrap="none" rtlCol="0">
            <a:spAutoFit/>
          </a:bodyPr>
          <a:lstStyle/>
          <a:p>
            <a:r>
              <a:rPr lang="en-GB" dirty="0"/>
              <a:t>Mark Zuckerberg</a:t>
            </a:r>
          </a:p>
        </p:txBody>
      </p:sp>
      <p:sp>
        <p:nvSpPr>
          <p:cNvPr id="15" name="TextBox 14"/>
          <p:cNvSpPr txBox="1"/>
          <p:nvPr/>
        </p:nvSpPr>
        <p:spPr>
          <a:xfrm>
            <a:off x="3419631" y="2398426"/>
            <a:ext cx="1710853" cy="369332"/>
          </a:xfrm>
          <a:prstGeom prst="rect">
            <a:avLst/>
          </a:prstGeom>
          <a:noFill/>
        </p:spPr>
        <p:txBody>
          <a:bodyPr wrap="none" rtlCol="0">
            <a:spAutoFit/>
          </a:bodyPr>
          <a:lstStyle/>
          <a:p>
            <a:r>
              <a:rPr lang="en-GB" dirty="0"/>
              <a:t>Richard Branson</a:t>
            </a:r>
          </a:p>
        </p:txBody>
      </p:sp>
      <p:sp>
        <p:nvSpPr>
          <p:cNvPr id="16" name="TextBox 15"/>
          <p:cNvSpPr txBox="1"/>
          <p:nvPr/>
        </p:nvSpPr>
        <p:spPr>
          <a:xfrm>
            <a:off x="5939473" y="2398426"/>
            <a:ext cx="1563890" cy="369332"/>
          </a:xfrm>
          <a:prstGeom prst="rect">
            <a:avLst/>
          </a:prstGeom>
          <a:noFill/>
        </p:spPr>
        <p:txBody>
          <a:bodyPr wrap="none" rtlCol="0">
            <a:spAutoFit/>
          </a:bodyPr>
          <a:lstStyle/>
          <a:p>
            <a:r>
              <a:rPr lang="en-GB" dirty="0"/>
              <a:t>Oprah Winfrey</a:t>
            </a:r>
          </a:p>
        </p:txBody>
      </p:sp>
      <p:sp>
        <p:nvSpPr>
          <p:cNvPr id="17" name="TextBox 16"/>
          <p:cNvSpPr txBox="1"/>
          <p:nvPr/>
        </p:nvSpPr>
        <p:spPr>
          <a:xfrm>
            <a:off x="9267389" y="2388220"/>
            <a:ext cx="1316001" cy="369332"/>
          </a:xfrm>
          <a:prstGeom prst="rect">
            <a:avLst/>
          </a:prstGeom>
          <a:noFill/>
        </p:spPr>
        <p:txBody>
          <a:bodyPr wrap="none" rtlCol="0">
            <a:spAutoFit/>
          </a:bodyPr>
          <a:lstStyle/>
          <a:p>
            <a:r>
              <a:rPr lang="en-GB" dirty="0"/>
              <a:t>Karen Brady</a:t>
            </a:r>
          </a:p>
        </p:txBody>
      </p:sp>
      <p:sp>
        <p:nvSpPr>
          <p:cNvPr id="2" name="TextBox 1"/>
          <p:cNvSpPr txBox="1"/>
          <p:nvPr/>
        </p:nvSpPr>
        <p:spPr>
          <a:xfrm>
            <a:off x="185414" y="6284852"/>
            <a:ext cx="1155445" cy="369332"/>
          </a:xfrm>
          <a:prstGeom prst="rect">
            <a:avLst/>
          </a:prstGeom>
          <a:noFill/>
        </p:spPr>
        <p:txBody>
          <a:bodyPr wrap="none" rtlCol="0">
            <a:spAutoFit/>
          </a:bodyPr>
          <a:lstStyle/>
          <a:p>
            <a:r>
              <a:rPr lang="en-GB" dirty="0"/>
              <a:t>Steve Jobs</a:t>
            </a:r>
          </a:p>
        </p:txBody>
      </p:sp>
      <p:sp>
        <p:nvSpPr>
          <p:cNvPr id="3" name="TextBox 2"/>
          <p:cNvSpPr txBox="1"/>
          <p:nvPr/>
        </p:nvSpPr>
        <p:spPr>
          <a:xfrm>
            <a:off x="3419631" y="6284852"/>
            <a:ext cx="1470724" cy="369332"/>
          </a:xfrm>
          <a:prstGeom prst="rect">
            <a:avLst/>
          </a:prstGeom>
          <a:noFill/>
        </p:spPr>
        <p:txBody>
          <a:bodyPr wrap="none" rtlCol="0">
            <a:spAutoFit/>
          </a:bodyPr>
          <a:lstStyle/>
          <a:p>
            <a:r>
              <a:rPr lang="en-GB" dirty="0"/>
              <a:t>Anita Roddick</a:t>
            </a:r>
          </a:p>
        </p:txBody>
      </p:sp>
      <p:sp>
        <p:nvSpPr>
          <p:cNvPr id="5" name="TextBox 4"/>
          <p:cNvSpPr txBox="1"/>
          <p:nvPr/>
        </p:nvSpPr>
        <p:spPr>
          <a:xfrm>
            <a:off x="5939473" y="6284852"/>
            <a:ext cx="1174489" cy="369332"/>
          </a:xfrm>
          <a:prstGeom prst="rect">
            <a:avLst/>
          </a:prstGeom>
          <a:noFill/>
        </p:spPr>
        <p:txBody>
          <a:bodyPr wrap="none" rtlCol="0">
            <a:spAutoFit/>
          </a:bodyPr>
          <a:lstStyle/>
          <a:p>
            <a:r>
              <a:rPr lang="en-GB" dirty="0"/>
              <a:t>JK Rowling</a:t>
            </a:r>
          </a:p>
        </p:txBody>
      </p:sp>
      <p:sp>
        <p:nvSpPr>
          <p:cNvPr id="7" name="TextBox 6"/>
          <p:cNvSpPr txBox="1"/>
          <p:nvPr/>
        </p:nvSpPr>
        <p:spPr>
          <a:xfrm>
            <a:off x="9267389" y="6283559"/>
            <a:ext cx="1179105" cy="369332"/>
          </a:xfrm>
          <a:prstGeom prst="rect">
            <a:avLst/>
          </a:prstGeom>
          <a:noFill/>
        </p:spPr>
        <p:txBody>
          <a:bodyPr wrap="none" rtlCol="0">
            <a:spAutoFit/>
          </a:bodyPr>
          <a:lstStyle/>
          <a:p>
            <a:r>
              <a:rPr lang="en-GB" dirty="0"/>
              <a:t>Lord Sugar</a:t>
            </a:r>
          </a:p>
        </p:txBody>
      </p:sp>
    </p:spTree>
    <p:extLst>
      <p:ext uri="{BB962C8B-B14F-4D97-AF65-F5344CB8AC3E}">
        <p14:creationId xmlns:p14="http://schemas.microsoft.com/office/powerpoint/2010/main" val="75557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Learning Objective</a:t>
            </a:r>
          </a:p>
        </p:txBody>
      </p:sp>
      <p:sp>
        <p:nvSpPr>
          <p:cNvPr id="3" name="Subtitle 2"/>
          <p:cNvSpPr>
            <a:spLocks noGrp="1"/>
          </p:cNvSpPr>
          <p:nvPr>
            <p:ph type="subTitle" idx="1"/>
          </p:nvPr>
        </p:nvSpPr>
        <p:spPr>
          <a:xfrm>
            <a:off x="215934" y="1618494"/>
            <a:ext cx="11821168" cy="1655762"/>
          </a:xfrm>
        </p:spPr>
        <p:txBody>
          <a:bodyPr>
            <a:normAutofit/>
          </a:bodyPr>
          <a:lstStyle/>
          <a:p>
            <a:pPr algn="l"/>
            <a:r>
              <a:rPr lang="en-GB" sz="2800" dirty="0">
                <a:solidFill>
                  <a:srgbClr val="002060"/>
                </a:solidFill>
              </a:rPr>
              <a:t>To understand the term enterprise and what is meant by an entrepreneur.</a:t>
            </a:r>
          </a:p>
        </p:txBody>
      </p:sp>
      <p:pic>
        <p:nvPicPr>
          <p:cNvPr id="1026" name="Picture 2" descr="Image result for show me the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393" y="2446375"/>
            <a:ext cx="88582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8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
            <a:ext cx="11310425" cy="809468"/>
          </a:xfrm>
        </p:spPr>
        <p:txBody>
          <a:bodyPr>
            <a:normAutofit fontScale="90000"/>
          </a:bodyPr>
          <a:lstStyle/>
          <a:p>
            <a:r>
              <a:rPr lang="en-GB" b="1" dirty="0">
                <a:solidFill>
                  <a:srgbClr val="002060"/>
                </a:solidFill>
                <a:latin typeface="+mn-lt"/>
              </a:rPr>
              <a:t>Task</a:t>
            </a:r>
          </a:p>
        </p:txBody>
      </p:sp>
      <p:sp>
        <p:nvSpPr>
          <p:cNvPr id="3" name="Subtitle 2"/>
          <p:cNvSpPr>
            <a:spLocks noGrp="1"/>
          </p:cNvSpPr>
          <p:nvPr>
            <p:ph type="subTitle" idx="1"/>
          </p:nvPr>
        </p:nvSpPr>
        <p:spPr>
          <a:xfrm>
            <a:off x="140983" y="809469"/>
            <a:ext cx="8958047" cy="5309977"/>
          </a:xfrm>
          <a:ln w="38100">
            <a:solidFill>
              <a:srgbClr val="002060"/>
            </a:solidFill>
          </a:ln>
        </p:spPr>
        <p:txBody>
          <a:bodyPr>
            <a:normAutofit/>
          </a:bodyPr>
          <a:lstStyle/>
          <a:p>
            <a:pPr algn="l"/>
            <a:r>
              <a:rPr lang="en-GB" sz="2800" dirty="0">
                <a:solidFill>
                  <a:srgbClr val="002060"/>
                </a:solidFill>
              </a:rPr>
              <a:t>Use the Chrome Books to research a famous entrepreneur.</a:t>
            </a:r>
          </a:p>
          <a:p>
            <a:pPr algn="l"/>
            <a:endParaRPr lang="en-GB" sz="2800" dirty="0">
              <a:solidFill>
                <a:srgbClr val="002060"/>
              </a:solidFill>
            </a:endParaRPr>
          </a:p>
          <a:p>
            <a:pPr algn="l"/>
            <a:r>
              <a:rPr lang="en-GB" sz="2800" dirty="0">
                <a:solidFill>
                  <a:srgbClr val="002060"/>
                </a:solidFill>
              </a:rPr>
              <a:t>Things to investigate:</a:t>
            </a:r>
          </a:p>
          <a:p>
            <a:pPr marL="457200" indent="-457200" algn="l">
              <a:buFont typeface="Wingdings" panose="05000000000000000000" pitchFamily="2" charset="2"/>
              <a:buChar char="v"/>
            </a:pPr>
            <a:r>
              <a:rPr lang="en-GB" sz="2800" dirty="0">
                <a:solidFill>
                  <a:srgbClr val="002060"/>
                </a:solidFill>
              </a:rPr>
              <a:t>What is their business?</a:t>
            </a:r>
          </a:p>
          <a:p>
            <a:pPr marL="457200" indent="-457200" algn="l">
              <a:buFont typeface="Wingdings" panose="05000000000000000000" pitchFamily="2" charset="2"/>
              <a:buChar char="v"/>
            </a:pPr>
            <a:r>
              <a:rPr lang="en-GB" sz="2800" dirty="0">
                <a:solidFill>
                  <a:srgbClr val="002060"/>
                </a:solidFill>
              </a:rPr>
              <a:t>How did they start it?</a:t>
            </a:r>
          </a:p>
          <a:p>
            <a:pPr marL="457200" indent="-457200" algn="l">
              <a:buFont typeface="Wingdings" panose="05000000000000000000" pitchFamily="2" charset="2"/>
              <a:buChar char="v"/>
            </a:pPr>
            <a:r>
              <a:rPr lang="en-GB" sz="2800" dirty="0">
                <a:solidFill>
                  <a:srgbClr val="002060"/>
                </a:solidFill>
              </a:rPr>
              <a:t>Were they rejected along the way?</a:t>
            </a:r>
          </a:p>
          <a:p>
            <a:pPr marL="457200" indent="-457200" algn="l">
              <a:buFont typeface="Wingdings" panose="05000000000000000000" pitchFamily="2" charset="2"/>
              <a:buChar char="v"/>
            </a:pPr>
            <a:r>
              <a:rPr lang="en-GB" sz="2800" dirty="0">
                <a:solidFill>
                  <a:srgbClr val="002060"/>
                </a:solidFill>
              </a:rPr>
              <a:t>What skills have they used?</a:t>
            </a:r>
          </a:p>
          <a:p>
            <a:pPr marL="457200" indent="-457200" algn="l">
              <a:buFont typeface="Wingdings" panose="05000000000000000000" pitchFamily="2" charset="2"/>
              <a:buChar char="v"/>
            </a:pPr>
            <a:r>
              <a:rPr lang="en-GB" sz="2800" dirty="0">
                <a:solidFill>
                  <a:srgbClr val="002060"/>
                </a:solidFill>
              </a:rPr>
              <a:t>What do other people say about them?</a:t>
            </a:r>
          </a:p>
          <a:p>
            <a:pPr marL="457200" indent="-457200" algn="l">
              <a:buFont typeface="Wingdings" panose="05000000000000000000" pitchFamily="2" charset="2"/>
              <a:buChar char="v"/>
            </a:pPr>
            <a:r>
              <a:rPr lang="en-GB" sz="2800" dirty="0">
                <a:solidFill>
                  <a:srgbClr val="002060"/>
                </a:solidFill>
              </a:rPr>
              <a:t>How have they used their wealth?</a:t>
            </a:r>
          </a:p>
        </p:txBody>
      </p:sp>
      <p:pic>
        <p:nvPicPr>
          <p:cNvPr id="5" name="Picture 4"/>
          <p:cNvPicPr>
            <a:picLocks noChangeAspect="1"/>
          </p:cNvPicPr>
          <p:nvPr/>
        </p:nvPicPr>
        <p:blipFill rotWithShape="1">
          <a:blip r:embed="rId3"/>
          <a:srcRect l="20374" t="14388" r="18231" b="9638"/>
          <a:stretch/>
        </p:blipFill>
        <p:spPr>
          <a:xfrm>
            <a:off x="6655633" y="1618937"/>
            <a:ext cx="5282653" cy="3875484"/>
          </a:xfrm>
          <a:prstGeom prst="rect">
            <a:avLst/>
          </a:prstGeom>
        </p:spPr>
      </p:pic>
    </p:spTree>
    <p:extLst>
      <p:ext uri="{BB962C8B-B14F-4D97-AF65-F5344CB8AC3E}">
        <p14:creationId xmlns:p14="http://schemas.microsoft.com/office/powerpoint/2010/main" val="157867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Entrepreneurs</a:t>
            </a:r>
          </a:p>
        </p:txBody>
      </p:sp>
      <p:sp>
        <p:nvSpPr>
          <p:cNvPr id="3" name="Subtitle 2"/>
          <p:cNvSpPr>
            <a:spLocks noGrp="1"/>
          </p:cNvSpPr>
          <p:nvPr>
            <p:ph type="subTitle" idx="1"/>
          </p:nvPr>
        </p:nvSpPr>
        <p:spPr>
          <a:xfrm>
            <a:off x="215934" y="1618494"/>
            <a:ext cx="11821168" cy="1655762"/>
          </a:xfrm>
        </p:spPr>
        <p:txBody>
          <a:bodyPr>
            <a:normAutofit/>
          </a:bodyPr>
          <a:lstStyle/>
          <a:p>
            <a:pPr algn="l"/>
            <a:r>
              <a:rPr lang="en-GB" sz="2800" dirty="0">
                <a:solidFill>
                  <a:srgbClr val="002060"/>
                </a:solidFill>
              </a:rPr>
              <a:t>https://www.youtube.com/watch?v=mhxLuG7qtwA</a:t>
            </a:r>
          </a:p>
        </p:txBody>
      </p:sp>
      <p:pic>
        <p:nvPicPr>
          <p:cNvPr id="5" name="Picture 4"/>
          <p:cNvPicPr>
            <a:picLocks noChangeAspect="1"/>
          </p:cNvPicPr>
          <p:nvPr/>
        </p:nvPicPr>
        <p:blipFill>
          <a:blip r:embed="rId3"/>
          <a:stretch>
            <a:fillRect/>
          </a:stretch>
        </p:blipFill>
        <p:spPr>
          <a:xfrm>
            <a:off x="3167060" y="2446375"/>
            <a:ext cx="5857875" cy="3905250"/>
          </a:xfrm>
          <a:prstGeom prst="rect">
            <a:avLst/>
          </a:prstGeom>
        </p:spPr>
      </p:pic>
    </p:spTree>
    <p:extLst>
      <p:ext uri="{BB962C8B-B14F-4D97-AF65-F5344CB8AC3E}">
        <p14:creationId xmlns:p14="http://schemas.microsoft.com/office/powerpoint/2010/main" val="195967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Rejection</a:t>
            </a:r>
          </a:p>
        </p:txBody>
      </p:sp>
      <p:sp>
        <p:nvSpPr>
          <p:cNvPr id="3" name="Subtitle 2"/>
          <p:cNvSpPr>
            <a:spLocks noGrp="1"/>
          </p:cNvSpPr>
          <p:nvPr>
            <p:ph type="subTitle" idx="1"/>
          </p:nvPr>
        </p:nvSpPr>
        <p:spPr>
          <a:xfrm>
            <a:off x="215934" y="1618494"/>
            <a:ext cx="11821168" cy="1655762"/>
          </a:xfrm>
        </p:spPr>
        <p:txBody>
          <a:bodyPr>
            <a:normAutofit/>
          </a:bodyPr>
          <a:lstStyle/>
          <a:p>
            <a:pPr algn="l"/>
            <a:r>
              <a:rPr lang="en-GB" sz="2800" dirty="0">
                <a:solidFill>
                  <a:srgbClr val="002060"/>
                </a:solidFill>
              </a:rPr>
              <a:t>https://www.youtube.com/watch?v=H6n5_VQzpIg</a:t>
            </a:r>
          </a:p>
        </p:txBody>
      </p:sp>
      <p:pic>
        <p:nvPicPr>
          <p:cNvPr id="4" name="Picture 3"/>
          <p:cNvPicPr>
            <a:picLocks noChangeAspect="1"/>
          </p:cNvPicPr>
          <p:nvPr/>
        </p:nvPicPr>
        <p:blipFill>
          <a:blip r:embed="rId3"/>
          <a:stretch>
            <a:fillRect/>
          </a:stretch>
        </p:blipFill>
        <p:spPr>
          <a:xfrm>
            <a:off x="1916239" y="2446375"/>
            <a:ext cx="8359517" cy="4179759"/>
          </a:xfrm>
          <a:prstGeom prst="rect">
            <a:avLst/>
          </a:prstGeom>
        </p:spPr>
      </p:pic>
    </p:spTree>
    <p:extLst>
      <p:ext uri="{BB962C8B-B14F-4D97-AF65-F5344CB8AC3E}">
        <p14:creationId xmlns:p14="http://schemas.microsoft.com/office/powerpoint/2010/main" val="396237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
            <a:ext cx="11310425" cy="809468"/>
          </a:xfrm>
        </p:spPr>
        <p:txBody>
          <a:bodyPr>
            <a:normAutofit fontScale="90000"/>
          </a:bodyPr>
          <a:lstStyle/>
          <a:p>
            <a:r>
              <a:rPr lang="en-GB" b="1" dirty="0">
                <a:solidFill>
                  <a:srgbClr val="002060"/>
                </a:solidFill>
                <a:latin typeface="+mn-lt"/>
              </a:rPr>
              <a:t>Task</a:t>
            </a:r>
          </a:p>
        </p:txBody>
      </p:sp>
      <p:sp>
        <p:nvSpPr>
          <p:cNvPr id="3" name="Subtitle 2"/>
          <p:cNvSpPr>
            <a:spLocks noGrp="1"/>
          </p:cNvSpPr>
          <p:nvPr>
            <p:ph type="subTitle" idx="1"/>
          </p:nvPr>
        </p:nvSpPr>
        <p:spPr>
          <a:xfrm>
            <a:off x="575698" y="809469"/>
            <a:ext cx="8058637" cy="5309977"/>
          </a:xfrm>
          <a:ln w="38100">
            <a:solidFill>
              <a:srgbClr val="002060"/>
            </a:solidFill>
          </a:ln>
        </p:spPr>
        <p:txBody>
          <a:bodyPr>
            <a:normAutofit/>
          </a:bodyPr>
          <a:lstStyle/>
          <a:p>
            <a:pPr algn="l"/>
            <a:r>
              <a:rPr lang="en-GB" sz="2800" dirty="0">
                <a:solidFill>
                  <a:srgbClr val="002060"/>
                </a:solidFill>
              </a:rPr>
              <a:t>Richard Branson, the founder of Virgin, set up his first business – a magazine called student – in the 1960s when he was still at school.  He used to run it from the school phone box.  Since then, he has gone on to create hundreds of businesses under the Virgin name, involving music, nightclubs, trains, planes, taxis bridal wear, cola, insurance and pensions.</a:t>
            </a:r>
          </a:p>
          <a:p>
            <a:pPr algn="l"/>
            <a:endParaRPr lang="en-GB" sz="2800" dirty="0">
              <a:solidFill>
                <a:srgbClr val="002060"/>
              </a:solidFill>
            </a:endParaRPr>
          </a:p>
          <a:p>
            <a:pPr algn="l"/>
            <a:r>
              <a:rPr lang="en-GB" sz="2800" b="1" i="1" dirty="0">
                <a:solidFill>
                  <a:srgbClr val="002060"/>
                </a:solidFill>
              </a:rPr>
              <a:t>Analyse (explain in detail) the characteristics that might explain Branson’s success. [6 marks]</a:t>
            </a:r>
          </a:p>
        </p:txBody>
      </p:sp>
      <p:pic>
        <p:nvPicPr>
          <p:cNvPr id="5" name="Picture 4"/>
          <p:cNvPicPr>
            <a:picLocks noChangeAspect="1"/>
          </p:cNvPicPr>
          <p:nvPr/>
        </p:nvPicPr>
        <p:blipFill rotWithShape="1">
          <a:blip r:embed="rId3"/>
          <a:srcRect l="20374" t="14388" r="18231" b="9638"/>
          <a:stretch/>
        </p:blipFill>
        <p:spPr>
          <a:xfrm>
            <a:off x="8033881" y="3702571"/>
            <a:ext cx="4158119" cy="3050498"/>
          </a:xfrm>
          <a:prstGeom prst="rect">
            <a:avLst/>
          </a:prstGeom>
        </p:spPr>
      </p:pic>
    </p:spTree>
    <p:extLst>
      <p:ext uri="{BB962C8B-B14F-4D97-AF65-F5344CB8AC3E}">
        <p14:creationId xmlns:p14="http://schemas.microsoft.com/office/powerpoint/2010/main" val="398181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2464528" y="2552335"/>
            <a:ext cx="7772400" cy="1470025"/>
          </a:xfrm>
        </p:spPr>
        <p:txBody>
          <a:bodyPr anchor="ctr">
            <a:normAutofit fontScale="90000"/>
          </a:bodyPr>
          <a:lstStyle/>
          <a:p>
            <a:r>
              <a:rPr lang="en-GB" altLang="en-US" b="1" dirty="0">
                <a:solidFill>
                  <a:srgbClr val="002060"/>
                </a:solidFill>
                <a:latin typeface="+mn-lt"/>
              </a:rPr>
              <a:t>The 3 Sectors of Industry</a:t>
            </a:r>
          </a:p>
        </p:txBody>
      </p:sp>
      <p:pic>
        <p:nvPicPr>
          <p:cNvPr id="12" name="Picture 4" descr="MCj023763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091" y="4209685"/>
            <a:ext cx="1876425" cy="23955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MCj025110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916" y="393335"/>
            <a:ext cx="2592387" cy="2232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MCj028708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4841" y="4065223"/>
            <a:ext cx="2663825"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7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Learning Objective</a:t>
            </a:r>
          </a:p>
        </p:txBody>
      </p:sp>
      <p:sp>
        <p:nvSpPr>
          <p:cNvPr id="3" name="Subtitle 2"/>
          <p:cNvSpPr>
            <a:spLocks noGrp="1"/>
          </p:cNvSpPr>
          <p:nvPr>
            <p:ph type="subTitle" idx="1"/>
          </p:nvPr>
        </p:nvSpPr>
        <p:spPr>
          <a:xfrm>
            <a:off x="215934" y="1618494"/>
            <a:ext cx="11821168" cy="1655762"/>
          </a:xfrm>
        </p:spPr>
        <p:txBody>
          <a:bodyPr>
            <a:normAutofit/>
          </a:bodyPr>
          <a:lstStyle/>
          <a:p>
            <a:pPr algn="l"/>
            <a:r>
              <a:rPr lang="en-GB" sz="2800" dirty="0">
                <a:solidFill>
                  <a:srgbClr val="002060"/>
                </a:solidFill>
              </a:rPr>
              <a:t>To be able to define the three sectors; primary, secondary and tertiary and give examples of types of businesses that operate in each sector.</a:t>
            </a:r>
          </a:p>
        </p:txBody>
      </p:sp>
      <p:pic>
        <p:nvPicPr>
          <p:cNvPr id="4" name="Picture 3"/>
          <p:cNvPicPr>
            <a:picLocks noChangeAspect="1"/>
          </p:cNvPicPr>
          <p:nvPr/>
        </p:nvPicPr>
        <p:blipFill>
          <a:blip r:embed="rId2"/>
          <a:stretch>
            <a:fillRect/>
          </a:stretch>
        </p:blipFill>
        <p:spPr>
          <a:xfrm>
            <a:off x="4341056" y="2659966"/>
            <a:ext cx="3579055" cy="3579055"/>
          </a:xfrm>
          <a:prstGeom prst="rect">
            <a:avLst/>
          </a:prstGeom>
        </p:spPr>
      </p:pic>
    </p:spTree>
    <p:extLst>
      <p:ext uri="{BB962C8B-B14F-4D97-AF65-F5344CB8AC3E}">
        <p14:creationId xmlns:p14="http://schemas.microsoft.com/office/powerpoint/2010/main" val="152242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Primary Sector</a:t>
            </a:r>
          </a:p>
        </p:txBody>
      </p:sp>
      <p:sp>
        <p:nvSpPr>
          <p:cNvPr id="3" name="Subtitle 2"/>
          <p:cNvSpPr>
            <a:spLocks noGrp="1"/>
          </p:cNvSpPr>
          <p:nvPr>
            <p:ph type="subTitle" idx="1"/>
          </p:nvPr>
        </p:nvSpPr>
        <p:spPr>
          <a:xfrm>
            <a:off x="914400" y="1618493"/>
            <a:ext cx="11122702" cy="4707355"/>
          </a:xfrm>
        </p:spPr>
        <p:txBody>
          <a:bodyPr>
            <a:noAutofit/>
          </a:bodyPr>
          <a:lstStyle/>
          <a:p>
            <a:pPr algn="l"/>
            <a:r>
              <a:rPr lang="en-GB" sz="2800" dirty="0">
                <a:solidFill>
                  <a:srgbClr val="002060"/>
                </a:solidFill>
              </a:rPr>
              <a:t>Businesses that fall into this sector are involved in the extraction of raw materials. For example, metals and coal have to be mined, oil drilled from the ground, rubber tapped from trees, foodstuffs farmed and fish trawled.</a:t>
            </a:r>
          </a:p>
          <a:p>
            <a:pPr algn="l"/>
            <a:r>
              <a:rPr lang="en-GB" sz="2800" dirty="0">
                <a:solidFill>
                  <a:srgbClr val="002060"/>
                </a:solidFill>
              </a:rPr>
              <a:t>Examples of industries in this sector are:</a:t>
            </a:r>
          </a:p>
          <a:p>
            <a:pPr marL="457200" indent="-457200" algn="l">
              <a:buFont typeface="Arial" panose="020B0604020202020204" pitchFamily="34" charset="0"/>
              <a:buChar char="•"/>
            </a:pPr>
            <a:r>
              <a:rPr lang="en-GB" sz="2800" dirty="0">
                <a:solidFill>
                  <a:srgbClr val="002060"/>
                </a:solidFill>
              </a:rPr>
              <a:t>Farming</a:t>
            </a:r>
          </a:p>
          <a:p>
            <a:pPr marL="457200" indent="-457200" algn="l">
              <a:buFont typeface="Arial" panose="020B0604020202020204" pitchFamily="34" charset="0"/>
              <a:buChar char="•"/>
            </a:pPr>
            <a:r>
              <a:rPr lang="en-GB" sz="2800" dirty="0">
                <a:solidFill>
                  <a:srgbClr val="002060"/>
                </a:solidFill>
              </a:rPr>
              <a:t>Fishing</a:t>
            </a:r>
          </a:p>
          <a:p>
            <a:pPr marL="457200" indent="-457200" algn="l">
              <a:buFont typeface="Arial" panose="020B0604020202020204" pitchFamily="34" charset="0"/>
              <a:buChar char="•"/>
            </a:pPr>
            <a:r>
              <a:rPr lang="en-GB" sz="2800" dirty="0">
                <a:solidFill>
                  <a:srgbClr val="002060"/>
                </a:solidFill>
              </a:rPr>
              <a:t>Quarrying</a:t>
            </a:r>
          </a:p>
          <a:p>
            <a:pPr marL="457200" indent="-457200" algn="l">
              <a:buFont typeface="Arial" panose="020B0604020202020204" pitchFamily="34" charset="0"/>
              <a:buChar char="•"/>
            </a:pPr>
            <a:r>
              <a:rPr lang="en-GB" sz="2800" dirty="0">
                <a:solidFill>
                  <a:srgbClr val="002060"/>
                </a:solidFill>
              </a:rPr>
              <a:t>Oil drilling</a:t>
            </a:r>
          </a:p>
          <a:p>
            <a:pPr algn="l"/>
            <a:endParaRPr lang="en-GB" sz="2800" dirty="0">
              <a:solidFill>
                <a:srgbClr val="002060"/>
              </a:solidFill>
            </a:endParaRPr>
          </a:p>
          <a:p>
            <a:pPr algn="l"/>
            <a:r>
              <a:rPr lang="en-GB" sz="2800" dirty="0">
                <a:solidFill>
                  <a:srgbClr val="002060"/>
                </a:solidFill>
              </a:rPr>
              <a:t>Q) Can you think of any others?</a:t>
            </a:r>
          </a:p>
        </p:txBody>
      </p:sp>
    </p:spTree>
    <p:extLst>
      <p:ext uri="{BB962C8B-B14F-4D97-AF65-F5344CB8AC3E}">
        <p14:creationId xmlns:p14="http://schemas.microsoft.com/office/powerpoint/2010/main" val="116809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Secondary Sector</a:t>
            </a:r>
          </a:p>
        </p:txBody>
      </p:sp>
      <p:sp>
        <p:nvSpPr>
          <p:cNvPr id="3" name="Subtitle 2"/>
          <p:cNvSpPr>
            <a:spLocks noGrp="1"/>
          </p:cNvSpPr>
          <p:nvPr>
            <p:ph type="subTitle" idx="1"/>
          </p:nvPr>
        </p:nvSpPr>
        <p:spPr>
          <a:xfrm>
            <a:off x="1139252" y="1618493"/>
            <a:ext cx="10897850" cy="4707355"/>
          </a:xfrm>
        </p:spPr>
        <p:txBody>
          <a:bodyPr>
            <a:noAutofit/>
          </a:bodyPr>
          <a:lstStyle/>
          <a:p>
            <a:pPr algn="l"/>
            <a:r>
              <a:rPr lang="en-GB" sz="2800" dirty="0">
                <a:solidFill>
                  <a:srgbClr val="002060"/>
                </a:solidFill>
              </a:rPr>
              <a:t>Companies that operate in this sector are involved in the manufacturing of the extracted raw materials. It involves converting raw materials into components, for example, making plastics from oil. It also involves assembling the product, </a:t>
            </a:r>
            <a:r>
              <a:rPr lang="en-GB" sz="2800" dirty="0" err="1">
                <a:solidFill>
                  <a:srgbClr val="002060"/>
                </a:solidFill>
              </a:rPr>
              <a:t>eg</a:t>
            </a:r>
            <a:r>
              <a:rPr lang="en-GB" sz="2800" dirty="0">
                <a:solidFill>
                  <a:srgbClr val="002060"/>
                </a:solidFill>
              </a:rPr>
              <a:t> building houses, bridges and roads. </a:t>
            </a:r>
          </a:p>
          <a:p>
            <a:pPr algn="l"/>
            <a:r>
              <a:rPr lang="en-GB" sz="2800" dirty="0">
                <a:solidFill>
                  <a:srgbClr val="002060"/>
                </a:solidFill>
              </a:rPr>
              <a:t>Examples of businesses include:</a:t>
            </a:r>
          </a:p>
          <a:p>
            <a:pPr marL="457200" indent="-457200" algn="l">
              <a:buFont typeface="Arial" panose="020B0604020202020204" pitchFamily="34" charset="0"/>
              <a:buChar char="•"/>
            </a:pPr>
            <a:r>
              <a:rPr lang="en-GB" sz="2800" dirty="0">
                <a:solidFill>
                  <a:srgbClr val="002060"/>
                </a:solidFill>
              </a:rPr>
              <a:t>Ford car factory</a:t>
            </a:r>
          </a:p>
          <a:p>
            <a:pPr marL="457200" indent="-457200" algn="l">
              <a:buFont typeface="Arial" panose="020B0604020202020204" pitchFamily="34" charset="0"/>
              <a:buChar char="•"/>
            </a:pPr>
            <a:r>
              <a:rPr lang="en-GB" sz="2800" dirty="0">
                <a:solidFill>
                  <a:srgbClr val="002060"/>
                </a:solidFill>
              </a:rPr>
              <a:t>Cadbury’s chocolate factory</a:t>
            </a:r>
          </a:p>
          <a:p>
            <a:pPr marL="457200" indent="-457200" algn="l">
              <a:buFont typeface="Arial" panose="020B0604020202020204" pitchFamily="34" charset="0"/>
              <a:buChar char="•"/>
            </a:pPr>
            <a:r>
              <a:rPr lang="en-GB" sz="2800" dirty="0">
                <a:solidFill>
                  <a:srgbClr val="002060"/>
                </a:solidFill>
              </a:rPr>
              <a:t>Brew Dog brewery </a:t>
            </a:r>
          </a:p>
          <a:p>
            <a:pPr algn="l"/>
            <a:endParaRPr lang="en-GB" sz="2800" dirty="0">
              <a:solidFill>
                <a:srgbClr val="002060"/>
              </a:solidFill>
            </a:endParaRPr>
          </a:p>
          <a:p>
            <a:pPr algn="l"/>
            <a:r>
              <a:rPr lang="en-GB" sz="2800" dirty="0">
                <a:solidFill>
                  <a:srgbClr val="002060"/>
                </a:solidFill>
              </a:rPr>
              <a:t>Q) Can you think of any others?</a:t>
            </a:r>
          </a:p>
        </p:txBody>
      </p:sp>
    </p:spTree>
    <p:extLst>
      <p:ext uri="{BB962C8B-B14F-4D97-AF65-F5344CB8AC3E}">
        <p14:creationId xmlns:p14="http://schemas.microsoft.com/office/powerpoint/2010/main" val="4223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Tertiary Sector</a:t>
            </a:r>
          </a:p>
        </p:txBody>
      </p:sp>
      <p:sp>
        <p:nvSpPr>
          <p:cNvPr id="3" name="Subtitle 2"/>
          <p:cNvSpPr>
            <a:spLocks noGrp="1"/>
          </p:cNvSpPr>
          <p:nvPr>
            <p:ph type="subTitle" idx="1"/>
          </p:nvPr>
        </p:nvSpPr>
        <p:spPr>
          <a:xfrm>
            <a:off x="1004340" y="1318690"/>
            <a:ext cx="11002241" cy="4707355"/>
          </a:xfrm>
        </p:spPr>
        <p:txBody>
          <a:bodyPr>
            <a:noAutofit/>
          </a:bodyPr>
          <a:lstStyle/>
          <a:p>
            <a:pPr algn="l"/>
            <a:r>
              <a:rPr lang="en-GB" sz="2800" dirty="0">
                <a:solidFill>
                  <a:srgbClr val="002060"/>
                </a:solidFill>
              </a:rPr>
              <a:t>Businesses in this sector are defined as; providing a service. It includes all retailers, utility providers and leisure services. It refers to the commercial services that support the production and distribution process, </a:t>
            </a:r>
            <a:r>
              <a:rPr lang="en-GB" sz="2800" dirty="0" err="1">
                <a:solidFill>
                  <a:srgbClr val="002060"/>
                </a:solidFill>
              </a:rPr>
              <a:t>eg</a:t>
            </a:r>
            <a:r>
              <a:rPr lang="en-GB" sz="2800" dirty="0">
                <a:solidFill>
                  <a:srgbClr val="002060"/>
                </a:solidFill>
              </a:rPr>
              <a:t> insurance, transport, advertising, warehousing and other services such as teaching and health care. </a:t>
            </a:r>
          </a:p>
          <a:p>
            <a:pPr algn="l"/>
            <a:r>
              <a:rPr lang="en-GB" sz="2800" dirty="0">
                <a:solidFill>
                  <a:srgbClr val="002060"/>
                </a:solidFill>
              </a:rPr>
              <a:t>Examples include:</a:t>
            </a:r>
          </a:p>
          <a:p>
            <a:pPr marL="457200" indent="-457200" algn="l">
              <a:buFont typeface="Arial" panose="020B0604020202020204" pitchFamily="34" charset="0"/>
              <a:buChar char="•"/>
            </a:pPr>
            <a:r>
              <a:rPr lang="en-GB" sz="2800" dirty="0">
                <a:solidFill>
                  <a:srgbClr val="002060"/>
                </a:solidFill>
              </a:rPr>
              <a:t>Pizza Express</a:t>
            </a:r>
          </a:p>
          <a:p>
            <a:pPr marL="457200" indent="-457200" algn="l">
              <a:buFont typeface="Arial" panose="020B0604020202020204" pitchFamily="34" charset="0"/>
              <a:buChar char="•"/>
            </a:pPr>
            <a:r>
              <a:rPr lang="en-GB" sz="2800" dirty="0">
                <a:solidFill>
                  <a:srgbClr val="002060"/>
                </a:solidFill>
              </a:rPr>
              <a:t>Dave’s Plumbing Ltd</a:t>
            </a:r>
          </a:p>
          <a:p>
            <a:pPr marL="457200" indent="-457200" algn="l">
              <a:buFont typeface="Arial" panose="020B0604020202020204" pitchFamily="34" charset="0"/>
              <a:buChar char="•"/>
            </a:pPr>
            <a:r>
              <a:rPr lang="en-GB" sz="2800" dirty="0">
                <a:solidFill>
                  <a:srgbClr val="002060"/>
                </a:solidFill>
              </a:rPr>
              <a:t>Hair OTT</a:t>
            </a:r>
          </a:p>
          <a:p>
            <a:pPr algn="l"/>
            <a:endParaRPr lang="en-GB" sz="2800" dirty="0">
              <a:solidFill>
                <a:srgbClr val="002060"/>
              </a:solidFill>
            </a:endParaRPr>
          </a:p>
          <a:p>
            <a:pPr algn="l"/>
            <a:r>
              <a:rPr lang="en-GB" sz="2800" dirty="0">
                <a:solidFill>
                  <a:srgbClr val="002060"/>
                </a:solidFill>
              </a:rPr>
              <a:t>Q) Can you think of any others?</a:t>
            </a:r>
          </a:p>
        </p:txBody>
      </p:sp>
    </p:spTree>
    <p:extLst>
      <p:ext uri="{BB962C8B-B14F-4D97-AF65-F5344CB8AC3E}">
        <p14:creationId xmlns:p14="http://schemas.microsoft.com/office/powerpoint/2010/main" val="228002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3828" y="112427"/>
            <a:ext cx="7929798" cy="6608164"/>
          </a:xfrm>
          <a:prstGeom prst="rect">
            <a:avLst/>
          </a:prstGeom>
        </p:spPr>
      </p:pic>
    </p:spTree>
    <p:extLst>
      <p:ext uri="{BB962C8B-B14F-4D97-AF65-F5344CB8AC3E}">
        <p14:creationId xmlns:p14="http://schemas.microsoft.com/office/powerpoint/2010/main" val="85474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The 3 sectors</a:t>
            </a:r>
          </a:p>
        </p:txBody>
      </p:sp>
      <p:sp>
        <p:nvSpPr>
          <p:cNvPr id="5" name="Text Box 14"/>
          <p:cNvSpPr txBox="1">
            <a:spLocks noChangeArrowheads="1"/>
          </p:cNvSpPr>
          <p:nvPr/>
        </p:nvSpPr>
        <p:spPr bwMode="auto">
          <a:xfrm>
            <a:off x="7842641" y="1862504"/>
            <a:ext cx="1243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Box 15"/>
          <p:cNvSpPr txBox="1">
            <a:spLocks noChangeArrowheads="1"/>
          </p:cNvSpPr>
          <p:nvPr/>
        </p:nvSpPr>
        <p:spPr bwMode="auto">
          <a:xfrm>
            <a:off x="8274441" y="1411654"/>
            <a:ext cx="1747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18"/>
          <p:cNvSpPr txBox="1">
            <a:spLocks noChangeArrowheads="1"/>
          </p:cNvSpPr>
          <p:nvPr/>
        </p:nvSpPr>
        <p:spPr>
          <a:xfrm>
            <a:off x="914400" y="1195754"/>
            <a:ext cx="9406328" cy="4525963"/>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altLang="en-US" sz="2800" b="0" i="0" u="none" strike="noStrike" kern="1200" cap="none" spc="0" normalizeH="0" baseline="0" noProof="0" dirty="0">
                <a:ln>
                  <a:noFill/>
                </a:ln>
                <a:solidFill>
                  <a:srgbClr val="FF3300"/>
                </a:solidFill>
                <a:effectLst/>
                <a:uLnTx/>
                <a:uFillTx/>
                <a:latin typeface="Calibri" panose="020F0502020204030204"/>
                <a:ea typeface="+mn-ea"/>
                <a:cs typeface="+mn-cs"/>
              </a:rPr>
              <a:t>Primary		Secondary		Tertiary</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Raw materials		Manufacturing		Services</a:t>
            </a:r>
          </a:p>
        </p:txBody>
      </p:sp>
      <p:pic>
        <p:nvPicPr>
          <p:cNvPr id="8" name="Picture 19" descr="MCj029092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141" y="2130792"/>
            <a:ext cx="792162" cy="1152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MCj021517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503" y="2275254"/>
            <a:ext cx="1512888" cy="10080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0111_wordmark_h3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8816" y="2348279"/>
            <a:ext cx="17272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j01496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216" y="3643679"/>
            <a:ext cx="1368425" cy="973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MCj0264322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0528" y="3572242"/>
            <a:ext cx="1512888"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2" descr="arc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0616" y="3572242"/>
            <a:ext cx="1225550" cy="9128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4" descr="MCj0155779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241" y="5083542"/>
            <a:ext cx="1271587" cy="1296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9" descr="getImage">
            <a:hlinkClick r:id="rId10"/>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1966" y="5228004"/>
            <a:ext cx="1871662" cy="10080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1" descr="Vauxhall">
            <a:hlinkClick r:id="rId12"/>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4716" y="5012104"/>
            <a:ext cx="1655762" cy="115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amond(in)">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0786" y="109489"/>
            <a:ext cx="11310425" cy="1086265"/>
          </a:xfrm>
        </p:spPr>
        <p:txBody>
          <a:bodyPr>
            <a:normAutofit/>
          </a:bodyPr>
          <a:lstStyle/>
          <a:p>
            <a:r>
              <a:rPr lang="en-GB" b="1" dirty="0">
                <a:solidFill>
                  <a:srgbClr val="002060"/>
                </a:solidFill>
                <a:latin typeface="+mn-lt"/>
              </a:rPr>
              <a:t>Task</a:t>
            </a:r>
          </a:p>
        </p:txBody>
      </p:sp>
      <p:sp>
        <p:nvSpPr>
          <p:cNvPr id="17" name="Subtitle 2"/>
          <p:cNvSpPr>
            <a:spLocks noGrp="1"/>
          </p:cNvSpPr>
          <p:nvPr>
            <p:ph type="subTitle" idx="1"/>
          </p:nvPr>
        </p:nvSpPr>
        <p:spPr>
          <a:xfrm>
            <a:off x="554636" y="1195754"/>
            <a:ext cx="11451946" cy="4707355"/>
          </a:xfrm>
        </p:spPr>
        <p:txBody>
          <a:bodyPr>
            <a:noAutofit/>
          </a:bodyPr>
          <a:lstStyle/>
          <a:p>
            <a:pPr algn="l"/>
            <a:r>
              <a:rPr lang="en-GB" sz="2800" dirty="0">
                <a:solidFill>
                  <a:srgbClr val="002060"/>
                </a:solidFill>
              </a:rPr>
              <a:t>On the A5 sheet, label each picture either primary, secondary or tertiary.</a:t>
            </a:r>
          </a:p>
          <a:p>
            <a:pPr algn="l"/>
            <a:endParaRPr lang="en-GB" sz="2800" dirty="0">
              <a:solidFill>
                <a:srgbClr val="002060"/>
              </a:solidFill>
            </a:endParaRPr>
          </a:p>
          <a:p>
            <a:pPr algn="l"/>
            <a:r>
              <a:rPr lang="en-GB" sz="2800" dirty="0">
                <a:solidFill>
                  <a:srgbClr val="002060"/>
                </a:solidFill>
              </a:rPr>
              <a:t>Stick the sheet in your book.</a:t>
            </a:r>
          </a:p>
          <a:p>
            <a:pPr algn="l"/>
            <a:endParaRPr lang="en-GB" sz="2800" dirty="0">
              <a:solidFill>
                <a:srgbClr val="002060"/>
              </a:solidFill>
            </a:endParaRPr>
          </a:p>
          <a:p>
            <a:pPr algn="l"/>
            <a:r>
              <a:rPr lang="en-GB" sz="2800" dirty="0">
                <a:solidFill>
                  <a:srgbClr val="002060"/>
                </a:solidFill>
              </a:rPr>
              <a:t>Write clearly and ask for help if you need to.</a:t>
            </a:r>
          </a:p>
          <a:p>
            <a:pPr algn="l"/>
            <a:endParaRPr lang="en-GB" sz="2800" dirty="0">
              <a:solidFill>
                <a:srgbClr val="002060"/>
              </a:solidFill>
            </a:endParaRPr>
          </a:p>
          <a:p>
            <a:pPr algn="l"/>
            <a:r>
              <a:rPr lang="en-GB" sz="2800" dirty="0">
                <a:solidFill>
                  <a:srgbClr val="002060"/>
                </a:solidFill>
              </a:rPr>
              <a:t>When you have finished, grab a </a:t>
            </a:r>
            <a:r>
              <a:rPr lang="en-GB" sz="2800" b="1" dirty="0">
                <a:solidFill>
                  <a:srgbClr val="00B050"/>
                </a:solidFill>
              </a:rPr>
              <a:t>green pen </a:t>
            </a:r>
            <a:r>
              <a:rPr lang="en-GB" sz="2800" dirty="0">
                <a:solidFill>
                  <a:srgbClr val="002060"/>
                </a:solidFill>
              </a:rPr>
              <a:t>ready to mark your work.</a:t>
            </a:r>
          </a:p>
        </p:txBody>
      </p:sp>
    </p:spTree>
    <p:extLst>
      <p:ext uri="{BB962C8B-B14F-4D97-AF65-F5344CB8AC3E}">
        <p14:creationId xmlns:p14="http://schemas.microsoft.com/office/powerpoint/2010/main" val="317505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_x002e_Lessons xmlns="256cee14-f636-4681-b71d-45a30a133b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383A68F83C6A47BFB95B29838E2CE4" ma:contentTypeVersion="13" ma:contentTypeDescription="Create a new document." ma:contentTypeScope="" ma:versionID="2793a5c04a7cd238eb459fc47ead991b">
  <xsd:schema xmlns:xsd="http://www.w3.org/2001/XMLSchema" xmlns:xs="http://www.w3.org/2001/XMLSchema" xmlns:p="http://schemas.microsoft.com/office/2006/metadata/properties" xmlns:ns2="256cee14-f636-4681-b71d-45a30a133b2b" xmlns:ns3="6f14df77-98d2-4ed4-8da8-6de542f49458" targetNamespace="http://schemas.microsoft.com/office/2006/metadata/properties" ma:root="true" ma:fieldsID="b540711167b4bee9c7c5cfa3f311e1ed" ns2:_="" ns3:_="">
    <xsd:import namespace="256cee14-f636-4681-b71d-45a30a133b2b"/>
    <xsd:import namespace="6f14df77-98d2-4ed4-8da8-6de542f494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No_x002e_Less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cee14-f636-4681-b71d-45a30a133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_x002e_Lessons" ma:index="20" nillable="true" ma:displayName="No. Lessons" ma:description="How many lessons in the project&#10;" ma:format="Dropdown" ma:internalName="No_x002e_Lesson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14df77-98d2-4ed4-8da8-6de542f4945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0E402-5495-437E-9541-140B623C40CC}">
  <ds:schemaRef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3fedff5c-2b0a-4809-a635-9c7cd6998db2"/>
    <ds:schemaRef ds:uri="e9733c2e-a1d9-48d7-85ec-bf928eec67cb"/>
    <ds:schemaRef ds:uri="http://purl.org/dc/elements/1.1/"/>
  </ds:schemaRefs>
</ds:datastoreItem>
</file>

<file path=customXml/itemProps2.xml><?xml version="1.0" encoding="utf-8"?>
<ds:datastoreItem xmlns:ds="http://schemas.openxmlformats.org/officeDocument/2006/customXml" ds:itemID="{188D34A1-3AFC-43E3-A21B-12536121DE1D}">
  <ds:schemaRefs>
    <ds:schemaRef ds:uri="http://schemas.microsoft.com/sharepoint/v3/contenttype/forms"/>
  </ds:schemaRefs>
</ds:datastoreItem>
</file>

<file path=customXml/itemProps3.xml><?xml version="1.0" encoding="utf-8"?>
<ds:datastoreItem xmlns:ds="http://schemas.openxmlformats.org/officeDocument/2006/customXml" ds:itemID="{84FE9D68-DC8E-4A9D-8973-6B7D408CE55D}"/>
</file>

<file path=docProps/app.xml><?xml version="1.0" encoding="utf-8"?>
<Properties xmlns="http://schemas.openxmlformats.org/officeDocument/2006/extended-properties" xmlns:vt="http://schemas.openxmlformats.org/officeDocument/2006/docPropsVTypes">
  <TotalTime>1545</TotalTime>
  <Words>711</Words>
  <Application>Microsoft Office PowerPoint</Application>
  <PresentationFormat>Widescreen</PresentationFormat>
  <Paragraphs>105</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Starter Activity</vt:lpstr>
      <vt:lpstr>The 3 Sectors of Industry</vt:lpstr>
      <vt:lpstr>Learning Objective</vt:lpstr>
      <vt:lpstr>Primary Sector</vt:lpstr>
      <vt:lpstr>Secondary Sector</vt:lpstr>
      <vt:lpstr>Tertiary Sector</vt:lpstr>
      <vt:lpstr>PowerPoint Presentation</vt:lpstr>
      <vt:lpstr>The 3 sectors</vt:lpstr>
      <vt:lpstr>Task</vt:lpstr>
      <vt:lpstr>PowerPoint Presentation</vt:lpstr>
      <vt:lpstr>Task</vt:lpstr>
      <vt:lpstr>Starter Activity</vt:lpstr>
      <vt:lpstr>PowerPoint Presentation</vt:lpstr>
      <vt:lpstr>Learning Objective</vt:lpstr>
      <vt:lpstr>Task</vt:lpstr>
      <vt:lpstr>Entrepreneurs</vt:lpstr>
      <vt:lpstr>Rejection</vt:lpstr>
      <vt:lpstr>Task</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of Business – Reasons for Starting a Business</dc:title>
  <dc:creator>RogersF</dc:creator>
  <cp:lastModifiedBy>Rebecca Clarke</cp:lastModifiedBy>
  <cp:revision>61</cp:revision>
  <dcterms:created xsi:type="dcterms:W3CDTF">2019-01-20T17:08:59Z</dcterms:created>
  <dcterms:modified xsi:type="dcterms:W3CDTF">2020-09-22T10:17:49Z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0x010100F1383A68F83C6A47BFB95B29838E2CE4</vt:lpwstr>
  </property>
</Properties>
</file>