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</p:sldMasterIdLst>
  <p:notesMasterIdLst>
    <p:notesMasterId r:id="rId25"/>
  </p:notesMasterIdLst>
  <p:sldIdLst>
    <p:sldId id="289" r:id="rId5"/>
    <p:sldId id="286" r:id="rId6"/>
    <p:sldId id="280" r:id="rId7"/>
    <p:sldId id="257" r:id="rId8"/>
    <p:sldId id="281" r:id="rId9"/>
    <p:sldId id="282" r:id="rId10"/>
    <p:sldId id="287" r:id="rId11"/>
    <p:sldId id="288" r:id="rId12"/>
    <p:sldId id="284" r:id="rId13"/>
    <p:sldId id="285" r:id="rId14"/>
    <p:sldId id="297" r:id="rId15"/>
    <p:sldId id="294" r:id="rId16"/>
    <p:sldId id="298" r:id="rId17"/>
    <p:sldId id="299" r:id="rId18"/>
    <p:sldId id="300" r:id="rId19"/>
    <p:sldId id="292" r:id="rId20"/>
    <p:sldId id="295" r:id="rId21"/>
    <p:sldId id="290" r:id="rId22"/>
    <p:sldId id="291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DF9"/>
    <a:srgbClr val="FFFF66"/>
    <a:srgbClr val="EDFF05"/>
    <a:srgbClr val="9DB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84725" autoAdjust="0"/>
  </p:normalViewPr>
  <p:slideViewPr>
    <p:cSldViewPr>
      <p:cViewPr varScale="1">
        <p:scale>
          <a:sx n="61" d="100"/>
          <a:sy n="61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7C176-BB81-4192-B84B-150F8C31EE38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C1051-246F-4D39-9F3E-5DD20B8A3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54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stands for </a:t>
            </a:r>
            <a:r>
              <a:rPr lang="en-GB" b="1" dirty="0"/>
              <a:t>L</a:t>
            </a:r>
            <a:r>
              <a:rPr lang="en-GB" dirty="0"/>
              <a:t>ocal </a:t>
            </a:r>
            <a:r>
              <a:rPr lang="en-GB" b="1" dirty="0"/>
              <a:t>A</a:t>
            </a:r>
            <a:r>
              <a:rPr lang="en-GB" dirty="0"/>
              <a:t>rea </a:t>
            </a:r>
            <a:br>
              <a:rPr lang="en-GB" dirty="0"/>
            </a:br>
            <a:r>
              <a:rPr lang="en-GB" b="1" dirty="0"/>
              <a:t>N</a:t>
            </a:r>
            <a:r>
              <a:rPr lang="en-GB" dirty="0"/>
              <a:t>etwork.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is where computers within the </a:t>
            </a:r>
            <a:br>
              <a:rPr lang="en-GB" dirty="0"/>
            </a:br>
            <a:r>
              <a:rPr lang="en-GB" dirty="0"/>
              <a:t>same organisation (schools, work, </a:t>
            </a:r>
            <a:br>
              <a:rPr lang="en-GB" dirty="0"/>
            </a:br>
            <a:r>
              <a:rPr lang="en-GB" dirty="0"/>
              <a:t>home) are connected together.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not always connected to the </a:t>
            </a:r>
            <a:br>
              <a:rPr lang="en-GB" dirty="0"/>
            </a:br>
            <a:r>
              <a:rPr lang="en-GB" dirty="0"/>
              <a:t>Internet.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C1051-246F-4D39-9F3E-5DD20B8A3DF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423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C1051-246F-4D39-9F3E-5DD20B8A3DF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960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C1051-246F-4D39-9F3E-5DD20B8A3DF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00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600"/>
            <a:r>
              <a:rPr lang="en-GB" dirty="0">
                <a:solidFill>
                  <a:srgbClr val="080808"/>
                </a:solidFill>
                <a:latin typeface="Constantia" panose="02030602050306030303" pitchFamily="18" charset="0"/>
              </a:rPr>
              <a:t>This stands for </a:t>
            </a:r>
            <a:r>
              <a:rPr lang="en-GB" b="1" dirty="0">
                <a:solidFill>
                  <a:srgbClr val="080808"/>
                </a:solidFill>
                <a:latin typeface="Constantia" panose="02030602050306030303" pitchFamily="18" charset="0"/>
              </a:rPr>
              <a:t>W</a:t>
            </a:r>
            <a:r>
              <a:rPr lang="en-GB" dirty="0">
                <a:solidFill>
                  <a:srgbClr val="080808"/>
                </a:solidFill>
                <a:latin typeface="Constantia" panose="02030602050306030303" pitchFamily="18" charset="0"/>
              </a:rPr>
              <a:t>ide </a:t>
            </a:r>
            <a:r>
              <a:rPr lang="en-GB" b="1" dirty="0">
                <a:solidFill>
                  <a:srgbClr val="080808"/>
                </a:solidFill>
                <a:latin typeface="Constantia" panose="02030602050306030303" pitchFamily="18" charset="0"/>
              </a:rPr>
              <a:t>A</a:t>
            </a:r>
            <a:r>
              <a:rPr lang="en-GB" dirty="0">
                <a:solidFill>
                  <a:srgbClr val="080808"/>
                </a:solidFill>
                <a:latin typeface="Constantia" panose="02030602050306030303" pitchFamily="18" charset="0"/>
              </a:rPr>
              <a:t>rea </a:t>
            </a:r>
            <a:br>
              <a:rPr lang="en-GB" dirty="0">
                <a:solidFill>
                  <a:srgbClr val="080808"/>
                </a:solidFill>
                <a:latin typeface="Constantia" panose="02030602050306030303" pitchFamily="18" charset="0"/>
              </a:rPr>
            </a:br>
            <a:r>
              <a:rPr lang="en-GB" b="1" dirty="0">
                <a:solidFill>
                  <a:srgbClr val="080808"/>
                </a:solidFill>
                <a:latin typeface="Constantia" panose="02030602050306030303" pitchFamily="18" charset="0"/>
              </a:rPr>
              <a:t>N</a:t>
            </a:r>
            <a:r>
              <a:rPr lang="en-GB" dirty="0">
                <a:solidFill>
                  <a:srgbClr val="080808"/>
                </a:solidFill>
                <a:latin typeface="Constantia" panose="02030602050306030303" pitchFamily="18" charset="0"/>
              </a:rPr>
              <a:t>etwork.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500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marR="600"/>
            <a:r>
              <a:rPr lang="en-GB" dirty="0">
                <a:solidFill>
                  <a:srgbClr val="080808"/>
                </a:solidFill>
                <a:latin typeface="Constantia" panose="02030602050306030303" pitchFamily="18" charset="0"/>
              </a:rPr>
              <a:t>This is where different LANs are </a:t>
            </a:r>
            <a:br>
              <a:rPr lang="en-GB" dirty="0">
                <a:solidFill>
                  <a:srgbClr val="080808"/>
                </a:solidFill>
                <a:latin typeface="Constantia" panose="02030602050306030303" pitchFamily="18" charset="0"/>
              </a:rPr>
            </a:br>
            <a:r>
              <a:rPr lang="en-GB" dirty="0">
                <a:solidFill>
                  <a:srgbClr val="080808"/>
                </a:solidFill>
                <a:latin typeface="Constantia" panose="02030602050306030303" pitchFamily="18" charset="0"/>
              </a:rPr>
              <a:t>connected together.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500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marR="600"/>
            <a:r>
              <a:rPr lang="en-GB" dirty="0">
                <a:solidFill>
                  <a:srgbClr val="080808"/>
                </a:solidFill>
                <a:latin typeface="Constantia" panose="02030602050306030303" pitchFamily="18" charset="0"/>
              </a:rPr>
              <a:t>The Internet is the best known </a:t>
            </a:r>
            <a:br>
              <a:rPr lang="en-GB" dirty="0">
                <a:solidFill>
                  <a:srgbClr val="080808"/>
                </a:solidFill>
                <a:latin typeface="Constantia" panose="02030602050306030303" pitchFamily="18" charset="0"/>
              </a:rPr>
            </a:br>
            <a:r>
              <a:rPr lang="en-GB" dirty="0">
                <a:solidFill>
                  <a:srgbClr val="080808"/>
                </a:solidFill>
                <a:latin typeface="Constantia" panose="02030602050306030303" pitchFamily="18" charset="0"/>
              </a:rPr>
              <a:t>example of a WAN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C1051-246F-4D39-9F3E-5DD20B8A3DF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279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b="1" dirty="0"/>
              <a:t>WPAN</a:t>
            </a:r>
          </a:p>
          <a:p>
            <a:r>
              <a:rPr lang="en-GB" dirty="0"/>
              <a:t>Stands for </a:t>
            </a:r>
            <a:r>
              <a:rPr lang="en-GB" b="1" dirty="0"/>
              <a:t>W</a:t>
            </a:r>
            <a:r>
              <a:rPr lang="en-GB" dirty="0"/>
              <a:t>ireless </a:t>
            </a:r>
            <a:r>
              <a:rPr lang="en-GB" b="1" dirty="0"/>
              <a:t>P</a:t>
            </a:r>
            <a:r>
              <a:rPr lang="en-GB" dirty="0"/>
              <a:t>ersonal </a:t>
            </a:r>
            <a:r>
              <a:rPr lang="en-GB" b="1" dirty="0"/>
              <a:t>A</a:t>
            </a:r>
            <a:r>
              <a:rPr lang="en-GB" dirty="0"/>
              <a:t>rea </a:t>
            </a:r>
            <a:r>
              <a:rPr lang="en-GB" b="1" dirty="0"/>
              <a:t>N</a:t>
            </a:r>
            <a:r>
              <a:rPr lang="en-GB" dirty="0"/>
              <a:t>etwork.</a:t>
            </a:r>
          </a:p>
          <a:p>
            <a:r>
              <a:rPr lang="en-GB" dirty="0"/>
              <a:t>An individual connects devices (</a:t>
            </a:r>
            <a:r>
              <a:rPr lang="en-GB" dirty="0" err="1"/>
              <a:t>eg</a:t>
            </a:r>
            <a:r>
              <a:rPr lang="en-GB" dirty="0"/>
              <a:t> a smartphone) to other devices (</a:t>
            </a:r>
            <a:r>
              <a:rPr lang="en-GB" dirty="0" err="1"/>
              <a:t>ie</a:t>
            </a:r>
            <a:r>
              <a:rPr lang="en-GB" dirty="0"/>
              <a:t> a laptop, stereo, headphones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C1051-246F-4D39-9F3E-5DD20B8A3DF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58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VPN</a:t>
            </a:r>
          </a:p>
          <a:p>
            <a:r>
              <a:rPr lang="en-GB" dirty="0"/>
              <a:t>Stands for </a:t>
            </a:r>
            <a:r>
              <a:rPr lang="en-GB" b="1" dirty="0"/>
              <a:t>V</a:t>
            </a:r>
            <a:r>
              <a:rPr lang="en-GB" dirty="0"/>
              <a:t>irtual </a:t>
            </a:r>
            <a:r>
              <a:rPr lang="en-GB" b="1" dirty="0"/>
              <a:t>P</a:t>
            </a:r>
            <a:r>
              <a:rPr lang="en-GB" dirty="0"/>
              <a:t>rivate </a:t>
            </a:r>
            <a:r>
              <a:rPr lang="en-GB" b="1" dirty="0"/>
              <a:t>N</a:t>
            </a:r>
            <a:r>
              <a:rPr lang="en-GB" dirty="0"/>
              <a:t>etworks.</a:t>
            </a:r>
          </a:p>
          <a:p>
            <a:r>
              <a:rPr lang="en-GB" dirty="0"/>
              <a:t>Connects individual computers in different geographical areas together in a </a:t>
            </a:r>
            <a:br>
              <a:rPr lang="en-GB" dirty="0"/>
            </a:br>
            <a:r>
              <a:rPr lang="en-GB" dirty="0"/>
              <a:t>private network.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C1051-246F-4D39-9F3E-5DD20B8A3DF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491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C1051-246F-4D39-9F3E-5DD20B8A3DF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654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C1051-246F-4D39-9F3E-5DD20B8A3DF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63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Wired connections are generally faster and more reliable than wireless connections</a:t>
            </a:r>
          </a:p>
          <a:p>
            <a:r>
              <a:rPr lang="en-GB" dirty="0"/>
              <a:t>Fibre optic cables are faster than Ethernet cables but are less reliable as they are fragile and can break</a:t>
            </a:r>
          </a:p>
          <a:p>
            <a:r>
              <a:rPr lang="en-GB" dirty="0"/>
              <a:t>Bluetooth is faster than </a:t>
            </a:r>
            <a:r>
              <a:rPr lang="en-GB" dirty="0" err="1"/>
              <a:t>Wi-fi</a:t>
            </a:r>
            <a:r>
              <a:rPr lang="en-GB" dirty="0"/>
              <a:t> but is easily obstructed by physical barriers (for example walls) and interference from other devices.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C1051-246F-4D39-9F3E-5DD20B8A3DF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57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amount of data that can be transmitted in a given time.</a:t>
            </a:r>
          </a:p>
          <a:p>
            <a:r>
              <a:rPr lang="en-GB" dirty="0"/>
              <a:t>Normally measured in Mbps (Megabits per second)</a:t>
            </a:r>
          </a:p>
          <a:p>
            <a:r>
              <a:rPr lang="en-GB" dirty="0"/>
              <a:t>The available bandwidth has to be shared by all the data being transmitted over the network – the more people using the network = more data = slower transfer of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C1051-246F-4D39-9F3E-5DD20B8A3DF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54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with most things you get what you pay for!</a:t>
            </a:r>
          </a:p>
          <a:p>
            <a:endParaRPr lang="en-GB" dirty="0"/>
          </a:p>
          <a:p>
            <a:r>
              <a:rPr lang="en-GB" dirty="0"/>
              <a:t>Older equipment will slow down as materials deteriorate over time</a:t>
            </a:r>
          </a:p>
          <a:p>
            <a:endParaRPr lang="en-GB" dirty="0"/>
          </a:p>
          <a:p>
            <a:r>
              <a:rPr lang="en-GB" dirty="0"/>
              <a:t>Cheaper equipment may be built out of inferior materials or have slower hardware/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C1051-246F-4D39-9F3E-5DD20B8A3DF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2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95707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stretch>
            <a:fillRect l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7544" y="20343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6AFF1D-1B79-407B-A518-2FC51B95A7D3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n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8.wdp"/><Relationship Id="rId1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microsoft.com/office/2007/relationships/hdphoto" Target="../media/hdphoto6.wdp"/><Relationship Id="rId12" Type="http://schemas.openxmlformats.org/officeDocument/2006/relationships/image" Target="../media/image20.pn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7.wdp"/><Relationship Id="rId5" Type="http://schemas.openxmlformats.org/officeDocument/2006/relationships/image" Target="../media/image16.jpeg"/><Relationship Id="rId15" Type="http://schemas.microsoft.com/office/2007/relationships/hdphoto" Target="../media/hdphoto9.wdp"/><Relationship Id="rId10" Type="http://schemas.openxmlformats.org/officeDocument/2006/relationships/image" Target="../media/image19.png"/><Relationship Id="rId19" Type="http://schemas.microsoft.com/office/2007/relationships/hdphoto" Target="../media/hdphoto10.wdp"/><Relationship Id="rId4" Type="http://schemas.microsoft.com/office/2007/relationships/hdphoto" Target="../media/hdphoto5.wdp"/><Relationship Id="rId9" Type="http://schemas.microsoft.com/office/2007/relationships/hdphoto" Target="../media/hdphoto1.wdp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2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spcAft>
                <a:spcPts val="1800"/>
              </a:spcAft>
              <a:buAutoNum type="arabicParenR"/>
            </a:pPr>
            <a:r>
              <a:rPr lang="en-GB" dirty="0"/>
              <a:t>What is abstraction?</a:t>
            </a:r>
          </a:p>
          <a:p>
            <a:pPr marL="514350" indent="-514350">
              <a:buAutoNum type="arabicParenR"/>
            </a:pPr>
            <a:r>
              <a:rPr lang="en-GB" dirty="0"/>
              <a:t>Which of these is not a data type?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GB" dirty="0"/>
              <a:t>Boolean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GB" dirty="0"/>
              <a:t>String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GB" dirty="0"/>
              <a:t>Character</a:t>
            </a:r>
          </a:p>
          <a:p>
            <a:pPr marL="880110" lvl="1" indent="-514350">
              <a:spcAft>
                <a:spcPts val="1800"/>
              </a:spcAft>
              <a:buFont typeface="+mj-lt"/>
              <a:buAutoNum type="alphaLcParenR"/>
            </a:pPr>
            <a:r>
              <a:rPr lang="en-GB" dirty="0"/>
              <a:t>Decimal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arenR"/>
            </a:pPr>
            <a:r>
              <a:rPr lang="en-GB" dirty="0"/>
              <a:t>What are the two types of testing?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arenR"/>
            </a:pPr>
            <a:r>
              <a:rPr lang="en-GB" dirty="0"/>
              <a:t>What does a truth table show?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Put these in order (smallest to largest) </a:t>
            </a:r>
          </a:p>
          <a:p>
            <a:pPr marL="0" indent="0">
              <a:buNone/>
            </a:pPr>
            <a:r>
              <a:rPr lang="en-GB" dirty="0"/>
              <a:t>	Byte, Megabyte, Kilobyte, Nibble</a:t>
            </a:r>
          </a:p>
        </p:txBody>
      </p:sp>
    </p:spTree>
    <p:extLst>
      <p:ext uri="{BB962C8B-B14F-4D97-AF65-F5344CB8AC3E}">
        <p14:creationId xmlns:p14="http://schemas.microsoft.com/office/powerpoint/2010/main" val="2557218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268760"/>
            <a:ext cx="7452320" cy="4891672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GB" dirty="0">
                <a:solidFill>
                  <a:srgbClr val="0070C0"/>
                </a:solidFill>
              </a:rPr>
              <a:t>What type of network are each of the following? Explain your answer in full sentences.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/>
              <a:t>A printer, mobile phone, laptop and smart TV connected together in a home network </a:t>
            </a:r>
            <a:r>
              <a:rPr lang="en-GB" b="1" dirty="0">
                <a:solidFill>
                  <a:srgbClr val="FF0000"/>
                </a:solidFill>
              </a:rPr>
              <a:t>LAN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/>
              <a:t>Two people who are talking via Skype. </a:t>
            </a:r>
            <a:r>
              <a:rPr lang="en-GB" b="1" dirty="0">
                <a:solidFill>
                  <a:srgbClr val="FF0000"/>
                </a:solidFill>
              </a:rPr>
              <a:t>WAN</a:t>
            </a: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/>
              <a:t>IBM workers based in New York, Portsmouth, and Calcutta who are working on a project. </a:t>
            </a:r>
            <a:r>
              <a:rPr lang="en-GB" b="1" dirty="0">
                <a:solidFill>
                  <a:srgbClr val="FF0000"/>
                </a:solidFill>
              </a:rPr>
              <a:t>VPN</a:t>
            </a:r>
            <a:endParaRPr lang="en-GB" dirty="0"/>
          </a:p>
          <a:p>
            <a:pPr marL="114300" indent="0">
              <a:buNone/>
            </a:pPr>
            <a:br>
              <a:rPr lang="en-GB" dirty="0"/>
            </a:br>
            <a:r>
              <a:rPr lang="en-GB" dirty="0"/>
              <a:t>Two people who want to share a picture via Bluetooth.</a:t>
            </a:r>
          </a:p>
          <a:p>
            <a:pPr marL="114300" indent="0">
              <a:buNone/>
            </a:pPr>
            <a:r>
              <a:rPr lang="en-GB" b="1" dirty="0">
                <a:solidFill>
                  <a:srgbClr val="FF0000"/>
                </a:solidFill>
              </a:rPr>
              <a:t>WPAN</a:t>
            </a:r>
            <a:endParaRPr lang="en-GB" dirty="0"/>
          </a:p>
        </p:txBody>
      </p:sp>
      <p:pic>
        <p:nvPicPr>
          <p:cNvPr id="3076" name="Picture 4" descr="http://www.clipartbest.com/cliparts/ecM/jkp/ecMjkp7c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267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spcAft>
                <a:spcPts val="1800"/>
              </a:spcAft>
              <a:buAutoNum type="arabicParenR"/>
            </a:pPr>
            <a:r>
              <a:rPr lang="en-GB" dirty="0"/>
              <a:t>What is a cache?</a:t>
            </a:r>
          </a:p>
          <a:p>
            <a:pPr marL="514350" indent="-514350">
              <a:spcAft>
                <a:spcPts val="1800"/>
              </a:spcAft>
              <a:buAutoNum type="arabicParenR"/>
            </a:pPr>
            <a:r>
              <a:rPr lang="en-GB" dirty="0"/>
              <a:t>Draw a process box for a flow chart?</a:t>
            </a:r>
          </a:p>
          <a:p>
            <a:pPr marL="514350" indent="-514350">
              <a:spcAft>
                <a:spcPts val="1800"/>
              </a:spcAft>
              <a:buAutoNum type="arabicParenR"/>
            </a:pPr>
            <a:r>
              <a:rPr lang="en-GB" dirty="0"/>
              <a:t>What is 28 DIV 6?</a:t>
            </a:r>
          </a:p>
          <a:p>
            <a:pPr marL="514350" indent="-514350">
              <a:spcAft>
                <a:spcPts val="1800"/>
              </a:spcAft>
              <a:buAutoNum type="arabicParenR"/>
            </a:pPr>
            <a:r>
              <a:rPr lang="en-GB" dirty="0"/>
              <a:t>What is 32 MOD 6?</a:t>
            </a:r>
          </a:p>
          <a:p>
            <a:pPr marL="514350" indent="-514350">
              <a:spcAft>
                <a:spcPts val="1800"/>
              </a:spcAft>
              <a:buAutoNum type="arabicParenR"/>
            </a:pPr>
            <a:r>
              <a:rPr lang="en-GB" dirty="0"/>
              <a:t>What is colour depth?</a:t>
            </a:r>
          </a:p>
          <a:p>
            <a:pPr marL="514350" indent="-514350">
              <a:spcAft>
                <a:spcPts val="1800"/>
              </a:spcAft>
              <a:buAutoNum type="arabicParenR"/>
            </a:pPr>
            <a:r>
              <a:rPr lang="en-GB" dirty="0"/>
              <a:t>What is the type of iteration that involves repeating something a certain number of times?</a:t>
            </a:r>
          </a:p>
          <a:p>
            <a:pPr marL="514350" indent="-514350">
              <a:spcAft>
                <a:spcPts val="1800"/>
              </a:spcAft>
              <a:buAutoNum type="arabicParenR"/>
            </a:pPr>
            <a:r>
              <a:rPr lang="en-GB" dirty="0"/>
              <a:t>Where are the boot instructions stored?</a:t>
            </a:r>
          </a:p>
          <a:p>
            <a:pPr marL="514350" indent="-51435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9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bcbe.org/cms/lib/AL01901374/Centricity/Domain/3689/CornellNo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98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24000" y="188640"/>
            <a:ext cx="7912496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1.4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2524" y="283295"/>
            <a:ext cx="5721824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Factors Affecting Network Performance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04348" y="261227"/>
            <a:ext cx="1152128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Name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31640" y="1461556"/>
            <a:ext cx="1800200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63688" y="10527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4.5cm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275856" y="1460053"/>
            <a:ext cx="5760640" cy="1503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34118" y="109072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13.5cm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856476" y="5805264"/>
            <a:ext cx="0" cy="1052736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79359" y="597487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lines</a:t>
            </a:r>
          </a:p>
        </p:txBody>
      </p:sp>
    </p:spTree>
    <p:extLst>
      <p:ext uri="{BB962C8B-B14F-4D97-AF65-F5344CB8AC3E}">
        <p14:creationId xmlns:p14="http://schemas.microsoft.com/office/powerpoint/2010/main" val="1150187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424936" cy="6480720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3600" b="1" dirty="0">
                <a:cs typeface="Andalus" pitchFamily="18" charset="-78"/>
              </a:rPr>
              <a:t>Lesson Objective:</a:t>
            </a:r>
          </a:p>
          <a:p>
            <a:pPr marL="442913" algn="l"/>
            <a:r>
              <a:rPr lang="en-GB" sz="2800" dirty="0">
                <a:cs typeface="Andalus" pitchFamily="18" charset="-78"/>
              </a:rPr>
              <a:t>What factors can affect the performance of a network?</a:t>
            </a:r>
          </a:p>
          <a:p>
            <a:pPr algn="l"/>
            <a:endParaRPr lang="en-GB" sz="3600" b="1" dirty="0">
              <a:latin typeface="AlphabetSoup Tilt BT" pitchFamily="82" charset="0"/>
              <a:cs typeface="Andalus" pitchFamily="18" charset="-78"/>
            </a:endParaRPr>
          </a:p>
          <a:p>
            <a:pPr algn="l"/>
            <a:r>
              <a:rPr lang="en-GB" sz="3600" b="1" dirty="0">
                <a:cs typeface="Andalus" pitchFamily="18" charset="-78"/>
              </a:rPr>
              <a:t>Success Criteria:</a:t>
            </a:r>
          </a:p>
          <a:p>
            <a:pPr marL="449263" lvl="1" indent="7938" algn="l"/>
            <a:r>
              <a:rPr lang="en-GB" sz="2800" dirty="0">
                <a:cs typeface="Andalus" pitchFamily="18" charset="-78"/>
              </a:rPr>
              <a:t>I can describe the effect wired/wireless connections have on a network</a:t>
            </a:r>
          </a:p>
          <a:p>
            <a:pPr marL="449263" lvl="1" indent="7938" algn="l"/>
            <a:br>
              <a:rPr lang="en-GB" sz="2800" dirty="0">
                <a:cs typeface="Andalus" pitchFamily="18" charset="-78"/>
              </a:rPr>
            </a:br>
            <a:r>
              <a:rPr lang="en-GB" sz="2800" dirty="0">
                <a:cs typeface="Andalus" pitchFamily="18" charset="-78"/>
              </a:rPr>
              <a:t>I can describe the term bandwidth and how it can affect a network</a:t>
            </a:r>
          </a:p>
          <a:p>
            <a:pPr marL="449263" lvl="1" indent="7938" algn="l"/>
            <a:endParaRPr lang="en-GB" sz="2800" dirty="0">
              <a:cs typeface="Andalus" pitchFamily="18" charset="-78"/>
            </a:endParaRPr>
          </a:p>
          <a:p>
            <a:pPr marL="449263" lvl="1" indent="7938" algn="l"/>
            <a:r>
              <a:rPr lang="en-GB" sz="2800" dirty="0">
                <a:cs typeface="Andalus" pitchFamily="18" charset="-78"/>
              </a:rPr>
              <a:t>I can describe how the equipment used can affect a network</a:t>
            </a:r>
          </a:p>
          <a:p>
            <a:pPr marL="449263" lvl="1" indent="7938" algn="l"/>
            <a:endParaRPr lang="en-GB" sz="2800" dirty="0">
              <a:cs typeface="Andalus" pitchFamily="18" charset="-78"/>
            </a:endParaRPr>
          </a:p>
          <a:p>
            <a:pPr marL="449263" lvl="1" indent="7938" algn="l"/>
            <a:endParaRPr lang="en-GB" sz="2800" dirty="0">
              <a:cs typeface="Andalus" pitchFamily="18" charset="-78"/>
            </a:endParaRPr>
          </a:p>
          <a:p>
            <a:pPr marL="449263" lvl="1" indent="7938" algn="l">
              <a:buAutoNum type="alphaUcParenBoth" startAt="2"/>
            </a:pPr>
            <a:endParaRPr lang="en-GB" sz="3000" b="1" dirty="0"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Image result for tang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672" y1="15694" x2="73672" y2="15694"/>
                        <a14:foregroundMark x1="73672" y1="5417" x2="83125" y2="24167"/>
                        <a14:foregroundMark x1="39453" y1="41944" x2="56328" y2="30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66" y="5585435"/>
            <a:ext cx="1989844" cy="11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440" y="267488"/>
            <a:ext cx="5623559" cy="619480"/>
          </a:xfrm>
        </p:spPr>
        <p:txBody>
          <a:bodyPr>
            <a:noAutofit/>
          </a:bodyPr>
          <a:lstStyle/>
          <a:p>
            <a:pPr marL="393192" lvl="1" indent="0" algn="ctr">
              <a:buNone/>
            </a:pPr>
            <a:r>
              <a:rPr lang="en-GB" sz="4000" dirty="0"/>
              <a:t>Wired connections</a:t>
            </a:r>
          </a:p>
          <a:p>
            <a:pPr lvl="1" algn="ctr"/>
            <a:endParaRPr lang="en-GB" sz="4000" dirty="0"/>
          </a:p>
          <a:p>
            <a:pPr lvl="1" algn="ctr"/>
            <a:endParaRPr lang="en-GB" sz="4000" dirty="0"/>
          </a:p>
        </p:txBody>
      </p:sp>
      <p:pic>
        <p:nvPicPr>
          <p:cNvPr id="1026" name="Picture 2" descr="Image result for fibre opt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2" y="1321821"/>
            <a:ext cx="2732856" cy="204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thern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607" y="1321821"/>
            <a:ext cx="1917319" cy="19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615440" y="3917065"/>
            <a:ext cx="5623559" cy="61948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192" lvl="1" indent="0" algn="ctr">
              <a:buFont typeface="Wingdings 2"/>
              <a:buNone/>
            </a:pPr>
            <a:r>
              <a:rPr lang="en-GB" sz="4000" dirty="0"/>
              <a:t>Wireless connections</a:t>
            </a:r>
          </a:p>
          <a:p>
            <a:pPr lvl="1" algn="ctr"/>
            <a:endParaRPr lang="en-GB" sz="4000" dirty="0"/>
          </a:p>
          <a:p>
            <a:pPr lvl="1" algn="ctr"/>
            <a:endParaRPr lang="en-GB" sz="4000" dirty="0"/>
          </a:p>
        </p:txBody>
      </p:sp>
      <p:pic>
        <p:nvPicPr>
          <p:cNvPr id="1030" name="Picture 6" descr="Image result for bluetooth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3" y="4632310"/>
            <a:ext cx="3266838" cy="2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Image result for wif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Image result for wifi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2716" y1="35463" x2="52716" y2="35463"/>
                        <a14:foregroundMark x1="51917" y1="54633" x2="51917" y2="54633"/>
                        <a14:foregroundMark x1="51917" y1="82588" x2="51917" y2="82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200" y="4613052"/>
            <a:ext cx="1909451" cy="19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cartoon hare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00" b="97222" l="3125" r="99583">
                        <a14:foregroundMark x1="73958" y1="39722" x2="73958" y2="39722"/>
                        <a14:foregroundMark x1="65000" y1="33611" x2="75417" y2="63889"/>
                        <a14:foregroundMark x1="49375" y1="39444" x2="51458" y2="49167"/>
                        <a14:foregroundMark x1="48333" y1="50000" x2="47500" y2="37778"/>
                        <a14:foregroundMark x1="15417" y1="42222" x2="20000" y2="50000"/>
                        <a14:foregroundMark x1="19583" y1="50833" x2="19583" y2="50833"/>
                        <a14:foregroundMark x1="40000" y1="36667" x2="40000" y2="3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93" t="7958" r="-356" b="3221"/>
          <a:stretch/>
        </p:blipFill>
        <p:spPr bwMode="auto">
          <a:xfrm>
            <a:off x="4238041" y="2314270"/>
            <a:ext cx="954726" cy="145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Image result for cartoon hare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500" b="97222" l="3125" r="99583">
                        <a14:foregroundMark x1="73958" y1="39722" x2="73958" y2="39722"/>
                        <a14:foregroundMark x1="65000" y1="33611" x2="75417" y2="63889"/>
                        <a14:foregroundMark x1="49375" y1="39444" x2="51458" y2="49167"/>
                        <a14:foregroundMark x1="48333" y1="50000" x2="47500" y2="37778"/>
                        <a14:foregroundMark x1="15417" y1="42222" x2="20000" y2="50000"/>
                        <a14:foregroundMark x1="19583" y1="50833" x2="19583" y2="50833"/>
                        <a14:foregroundMark x1="40000" y1="36667" x2="40000" y2="3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" t="7958" r="44282" b="3221"/>
          <a:stretch/>
        </p:blipFill>
        <p:spPr bwMode="auto">
          <a:xfrm>
            <a:off x="4258640" y="1189498"/>
            <a:ext cx="913528" cy="115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trigger happy tv phon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55" y="4550491"/>
            <a:ext cx="1387697" cy="92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tangled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170" y="10136326"/>
            <a:ext cx="1522723" cy="85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red cross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741" y="5520019"/>
            <a:ext cx="2160274" cy="122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7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Bandwidth</a:t>
            </a:r>
            <a:endParaRPr lang="en-GB">
              <a:latin typeface="+mn-lt"/>
            </a:endParaRPr>
          </a:p>
        </p:txBody>
      </p:sp>
      <p:pic>
        <p:nvPicPr>
          <p:cNvPr id="2050" name="Picture 2" descr="Image result for bandwidth bathtu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2" t="1207" r="13079"/>
          <a:stretch/>
        </p:blipFill>
        <p:spPr bwMode="auto">
          <a:xfrm>
            <a:off x="467543" y="2876629"/>
            <a:ext cx="2931886" cy="20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r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4" y="2775783"/>
            <a:ext cx="28575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3" y="1704077"/>
            <a:ext cx="772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amount of data that can be transmitted in a given time.</a:t>
            </a:r>
          </a:p>
        </p:txBody>
      </p:sp>
      <p:pic>
        <p:nvPicPr>
          <p:cNvPr id="2054" name="Picture 6" descr="Image result for mbp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684" y1="40495" x2="76758" y2="37500"/>
                        <a14:foregroundMark x1="18262" y1="65495" x2="79688" y2="63021"/>
                        <a14:foregroundMark x1="21094" y1="20703" x2="83301" y2="65104"/>
                        <a14:foregroundMark x1="75488" y1="51693" x2="75781" y2="2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70" y="3376348"/>
            <a:ext cx="1371262" cy="102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Equipment</a:t>
            </a:r>
            <a:endParaRPr lang="en-GB">
              <a:latin typeface="+mn-lt"/>
            </a:endParaRPr>
          </a:p>
        </p:txBody>
      </p:sp>
      <p:pic>
        <p:nvPicPr>
          <p:cNvPr id="3074" name="Picture 2" descr="Image result for glass computer cas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7457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Image result for knackered computer case"/>
          <p:cNvSpPr>
            <a:spLocks noChangeAspect="1" noChangeArrowheads="1"/>
          </p:cNvSpPr>
          <p:nvPr/>
        </p:nvSpPr>
        <p:spPr bwMode="auto">
          <a:xfrm>
            <a:off x="155575" y="-922338"/>
            <a:ext cx="28956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Image result for old compu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689" y="1846035"/>
            <a:ext cx="4126894" cy="309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244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Quiz</a:t>
            </a:r>
          </a:p>
        </p:txBody>
      </p:sp>
      <p:sp>
        <p:nvSpPr>
          <p:cNvPr id="7" name="Rectangle 6"/>
          <p:cNvSpPr/>
          <p:nvPr/>
        </p:nvSpPr>
        <p:spPr>
          <a:xfrm>
            <a:off x="624840" y="1720840"/>
            <a:ext cx="82753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2000" b="1" dirty="0"/>
              <a:t>Bluetooth	Fibre Optic	Wi-Fi		Ethernet</a:t>
            </a:r>
          </a:p>
          <a:p>
            <a:pPr marL="0" lvl="1"/>
            <a:endParaRPr lang="en-GB" sz="2000" b="1" dirty="0"/>
          </a:p>
          <a:p>
            <a:pPr marL="365125" lvl="1" indent="-365125" defTabSz="1082675">
              <a:spcAft>
                <a:spcPts val="1800"/>
              </a:spcAft>
              <a:buFont typeface="+mj-lt"/>
              <a:buAutoNum type="arabicPeriod"/>
            </a:pPr>
            <a:r>
              <a:rPr lang="en-GB" sz="2000" dirty="0"/>
              <a:t>Starting with the fastest, reorder the connection types above</a:t>
            </a:r>
          </a:p>
          <a:p>
            <a:pPr marL="365125" lvl="1" indent="-365125" defTabSz="1082675">
              <a:spcAft>
                <a:spcPts val="1800"/>
              </a:spcAft>
              <a:buFont typeface="+mj-lt"/>
              <a:buAutoNum type="arabicPeriod"/>
            </a:pPr>
            <a:r>
              <a:rPr lang="en-GB" sz="2000" dirty="0"/>
              <a:t>Starting with the most reliable reorder the connection types above</a:t>
            </a:r>
          </a:p>
          <a:p>
            <a:pPr marL="365125" lvl="1" indent="-365125" defTabSz="1082675">
              <a:spcAft>
                <a:spcPts val="1800"/>
              </a:spcAft>
              <a:buFont typeface="+mj-lt"/>
              <a:buAutoNum type="arabicPeriod"/>
            </a:pPr>
            <a:r>
              <a:rPr lang="en-GB" sz="2000" dirty="0"/>
              <a:t>Name 2 ways that equipment can affect the performance of a network.</a:t>
            </a:r>
          </a:p>
          <a:p>
            <a:pPr marL="365125" lvl="1" indent="-365125" defTabSz="1082675">
              <a:spcAft>
                <a:spcPts val="1800"/>
              </a:spcAft>
              <a:buFont typeface="+mj-lt"/>
              <a:buAutoNum type="arabicPeriod"/>
            </a:pPr>
            <a:r>
              <a:rPr lang="en-GB" sz="2000" dirty="0"/>
              <a:t>What is bandwidth measured in?</a:t>
            </a:r>
          </a:p>
          <a:p>
            <a:pPr marL="365125" lvl="1" indent="-365125" defTabSz="1082675">
              <a:spcAft>
                <a:spcPts val="1800"/>
              </a:spcAft>
              <a:buFont typeface="+mj-lt"/>
              <a:buAutoNum type="arabicPeriod"/>
            </a:pPr>
            <a:r>
              <a:rPr lang="en-GB" sz="2000" dirty="0"/>
              <a:t>Why does shared bandwidth lead to slower data transfer?</a:t>
            </a:r>
          </a:p>
        </p:txBody>
      </p:sp>
    </p:spTree>
    <p:extLst>
      <p:ext uri="{BB962C8B-B14F-4D97-AF65-F5344CB8AC3E}">
        <p14:creationId xmlns:p14="http://schemas.microsoft.com/office/powerpoint/2010/main" val="168805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Mini-test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268760"/>
            <a:ext cx="7452320" cy="4891672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GB" dirty="0">
                <a:solidFill>
                  <a:srgbClr val="0070C0"/>
                </a:solidFill>
              </a:rPr>
              <a:t>A customer wants to connect their laptop, TV, smartphone and printer to the Internet at home. They live at home with their family (partner and 2 teenage children).</a:t>
            </a:r>
          </a:p>
          <a:p>
            <a:pPr marL="11430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en-GB" dirty="0">
                <a:solidFill>
                  <a:srgbClr val="0070C0"/>
                </a:solidFill>
              </a:rPr>
              <a:t>What do they need to consider to get the fastest/most reliable network possible?</a:t>
            </a:r>
          </a:p>
          <a:p>
            <a:pPr marL="11430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en-GB" dirty="0">
                <a:solidFill>
                  <a:srgbClr val="0070C0"/>
                </a:solidFill>
              </a:rPr>
              <a:t>You should mention:</a:t>
            </a:r>
          </a:p>
          <a:p>
            <a:pPr marL="11430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571500" indent="-457200"/>
            <a:r>
              <a:rPr lang="en-GB" dirty="0">
                <a:solidFill>
                  <a:srgbClr val="0070C0"/>
                </a:solidFill>
              </a:rPr>
              <a:t>Bandwidth</a:t>
            </a:r>
          </a:p>
          <a:p>
            <a:pPr marL="571500" indent="-457200"/>
            <a:r>
              <a:rPr lang="en-GB" dirty="0">
                <a:solidFill>
                  <a:srgbClr val="0070C0"/>
                </a:solidFill>
              </a:rPr>
              <a:t>Wired or wireless connection (or both)</a:t>
            </a:r>
          </a:p>
          <a:p>
            <a:pPr marL="571500" indent="-457200"/>
            <a:r>
              <a:rPr lang="en-GB" dirty="0">
                <a:solidFill>
                  <a:srgbClr val="0070C0"/>
                </a:solidFill>
              </a:rPr>
              <a:t>Any other equipment needed</a:t>
            </a:r>
          </a:p>
        </p:txBody>
      </p:sp>
      <p:pic>
        <p:nvPicPr>
          <p:cNvPr id="3076" name="Picture 4" descr="http://www.clipartbest.com/cliparts/ecM/jkp/ecMjkp7c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90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Mini-test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268760"/>
            <a:ext cx="7452320" cy="4891672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GB">
                <a:solidFill>
                  <a:srgbClr val="0070C0"/>
                </a:solidFill>
              </a:rPr>
              <a:t>A high bandwidth will be needed as the family may be using the network at the same time. This will cost more money.</a:t>
            </a:r>
          </a:p>
          <a:p>
            <a:pPr marL="114300" indent="0">
              <a:buNone/>
            </a:pPr>
            <a:endParaRPr lang="en-GB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en-GB">
                <a:solidFill>
                  <a:srgbClr val="0070C0"/>
                </a:solidFill>
              </a:rPr>
              <a:t>As the TV and printer won’t move a wired connection would be best. Although it is slower Ethernet is more reliable for a busy house. Ethernet cables are cheaper than fibre optic.</a:t>
            </a:r>
          </a:p>
          <a:p>
            <a:pPr marL="114300" indent="0">
              <a:buNone/>
            </a:pPr>
            <a:endParaRPr lang="en-GB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en-GB">
                <a:solidFill>
                  <a:srgbClr val="0070C0"/>
                </a:solidFill>
              </a:rPr>
              <a:t>As laptops and smartphones are portable they will need a wireless connection. </a:t>
            </a:r>
            <a:r>
              <a:rPr lang="en-GB" err="1">
                <a:solidFill>
                  <a:srgbClr val="0070C0"/>
                </a:solidFill>
              </a:rPr>
              <a:t>Wi-fi</a:t>
            </a:r>
            <a:r>
              <a:rPr lang="en-GB">
                <a:solidFill>
                  <a:srgbClr val="0070C0"/>
                </a:solidFill>
              </a:rPr>
              <a:t> is the fastest and most reliable but will require a Wireless Access Point so will be more expensive.</a:t>
            </a:r>
          </a:p>
          <a:p>
            <a:pPr marL="114300" indent="0">
              <a:buNone/>
            </a:pPr>
            <a:endParaRPr lang="en-GB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en-GB">
                <a:solidFill>
                  <a:srgbClr val="0070C0"/>
                </a:solidFill>
              </a:rPr>
              <a:t>The family may want to buy a faster router/switch. This will ensure faster transfer of data around the network and to/from the Internet but will cost more money.</a:t>
            </a:r>
          </a:p>
          <a:p>
            <a:pPr marL="114300" indent="0">
              <a:buNone/>
            </a:pPr>
            <a:endParaRPr lang="en-GB">
              <a:solidFill>
                <a:srgbClr val="0070C0"/>
              </a:solidFill>
            </a:endParaRPr>
          </a:p>
          <a:p>
            <a:pPr marL="114300" indent="0">
              <a:buNone/>
            </a:pPr>
            <a:endParaRPr lang="en-GB"/>
          </a:p>
        </p:txBody>
      </p:sp>
      <p:pic>
        <p:nvPicPr>
          <p:cNvPr id="3076" name="Picture 4" descr="http://www.clipartbest.com/cliparts/ecM/jkp/ecMjkp7c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bcbe.org/cms/lib/AL01901374/Centricity/Domain/3689/CornellNo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98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24000" y="188640"/>
            <a:ext cx="7912496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1.4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509772"/>
            <a:ext cx="5292588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Types of Networks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04348" y="261227"/>
            <a:ext cx="1152128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Name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31640" y="1461556"/>
            <a:ext cx="1800200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63688" y="10527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4.5cm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275856" y="1460053"/>
            <a:ext cx="5760640" cy="1503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34118" y="109072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13.5cm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856476" y="5805264"/>
            <a:ext cx="0" cy="1052736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79359" y="597487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lines</a:t>
            </a:r>
          </a:p>
        </p:txBody>
      </p:sp>
    </p:spTree>
    <p:extLst>
      <p:ext uri="{BB962C8B-B14F-4D97-AF65-F5344CB8AC3E}">
        <p14:creationId xmlns:p14="http://schemas.microsoft.com/office/powerpoint/2010/main" val="490388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424936" cy="6480720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3600" b="1" dirty="0">
                <a:cs typeface="Andalus" pitchFamily="18" charset="-78"/>
              </a:rPr>
              <a:t>Lesson Objective:</a:t>
            </a:r>
          </a:p>
          <a:p>
            <a:pPr marL="442913" algn="l"/>
            <a:r>
              <a:rPr lang="en-GB" sz="2800" dirty="0">
                <a:cs typeface="Andalus" pitchFamily="18" charset="-78"/>
              </a:rPr>
              <a:t>What factors can affect the performance of a network?</a:t>
            </a:r>
          </a:p>
          <a:p>
            <a:pPr algn="l"/>
            <a:endParaRPr lang="en-GB" sz="3600" b="1" dirty="0">
              <a:latin typeface="AlphabetSoup Tilt BT" pitchFamily="82" charset="0"/>
              <a:cs typeface="Andalus" pitchFamily="18" charset="-78"/>
            </a:endParaRPr>
          </a:p>
          <a:p>
            <a:pPr algn="l"/>
            <a:r>
              <a:rPr lang="en-GB" sz="3600" b="1" dirty="0">
                <a:cs typeface="Andalus" pitchFamily="18" charset="-78"/>
              </a:rPr>
              <a:t>Success Criteria:</a:t>
            </a:r>
          </a:p>
          <a:p>
            <a:pPr marL="449263" lvl="1" indent="7938" algn="l"/>
            <a:r>
              <a:rPr lang="en-GB" sz="2800" dirty="0">
                <a:cs typeface="Andalus" pitchFamily="18" charset="-78"/>
              </a:rPr>
              <a:t>I can describe the effect wired/wireless connections have on a network</a:t>
            </a:r>
          </a:p>
          <a:p>
            <a:pPr marL="449263" lvl="1" indent="7938" algn="l"/>
            <a:br>
              <a:rPr lang="en-GB" sz="2800" dirty="0">
                <a:cs typeface="Andalus" pitchFamily="18" charset="-78"/>
              </a:rPr>
            </a:br>
            <a:r>
              <a:rPr lang="en-GB" sz="2800" dirty="0">
                <a:cs typeface="Andalus" pitchFamily="18" charset="-78"/>
              </a:rPr>
              <a:t>I can describe the term bandwidth and how it can affect a network</a:t>
            </a:r>
          </a:p>
          <a:p>
            <a:pPr marL="449263" lvl="1" indent="7938" algn="l"/>
            <a:endParaRPr lang="en-GB" sz="2800" dirty="0">
              <a:cs typeface="Andalus" pitchFamily="18" charset="-78"/>
            </a:endParaRPr>
          </a:p>
          <a:p>
            <a:pPr marL="449263" lvl="1" indent="7938" algn="l"/>
            <a:r>
              <a:rPr lang="en-GB" sz="2800" dirty="0">
                <a:cs typeface="Andalus" pitchFamily="18" charset="-78"/>
              </a:rPr>
              <a:t>I can describe how the equipment used can affect a network</a:t>
            </a:r>
          </a:p>
          <a:p>
            <a:pPr marL="449263" lvl="1" indent="7938" algn="l"/>
            <a:endParaRPr lang="en-GB" sz="2800" dirty="0">
              <a:cs typeface="Andalus" pitchFamily="18" charset="-78"/>
            </a:endParaRPr>
          </a:p>
          <a:p>
            <a:pPr marL="449263" lvl="1" indent="7938" algn="l"/>
            <a:endParaRPr lang="en-GB" sz="2800" dirty="0">
              <a:cs typeface="Andalus" pitchFamily="18" charset="-78"/>
            </a:endParaRPr>
          </a:p>
          <a:p>
            <a:pPr marL="449263" lvl="1" indent="7938" algn="l">
              <a:buAutoNum type="alphaUcParenBoth" startAt="2"/>
            </a:pPr>
            <a:endParaRPr lang="en-GB" sz="3000" b="1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725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GB" sz="3200" dirty="0"/>
              <a:t>“A network is two or more computers (or other digital devices) connected together in order to share files and resources”</a:t>
            </a:r>
          </a:p>
        </p:txBody>
      </p:sp>
    </p:spTree>
    <p:extLst>
      <p:ext uri="{BB962C8B-B14F-4D97-AF65-F5344CB8AC3E}">
        <p14:creationId xmlns:p14="http://schemas.microsoft.com/office/powerpoint/2010/main" val="212019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424936" cy="648072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cs typeface="Andalus" pitchFamily="18" charset="-78"/>
              </a:rPr>
              <a:t>Lesson Objective:</a:t>
            </a:r>
          </a:p>
          <a:p>
            <a:pPr marL="442913" algn="l"/>
            <a:r>
              <a:rPr lang="en-GB" sz="2800" dirty="0">
                <a:cs typeface="Andalus" pitchFamily="18" charset="-78"/>
              </a:rPr>
              <a:t>How many types of networks are there?</a:t>
            </a:r>
          </a:p>
          <a:p>
            <a:pPr algn="l"/>
            <a:endParaRPr lang="en-GB" sz="3600" b="1" dirty="0">
              <a:latin typeface="AlphabetSoup Tilt BT" pitchFamily="82" charset="0"/>
              <a:cs typeface="Andalus" pitchFamily="18" charset="-78"/>
            </a:endParaRPr>
          </a:p>
          <a:p>
            <a:pPr algn="l"/>
            <a:r>
              <a:rPr lang="en-GB" sz="3600" b="1" dirty="0">
                <a:cs typeface="Andalus" pitchFamily="18" charset="-78"/>
              </a:rPr>
              <a:t>Success Criteria:</a:t>
            </a:r>
          </a:p>
          <a:p>
            <a:pPr marL="449263" lvl="1" indent="7938" algn="l"/>
            <a:r>
              <a:rPr lang="en-GB" sz="2800" dirty="0">
                <a:cs typeface="Andalus" pitchFamily="18" charset="-78"/>
              </a:rPr>
              <a:t>I can name the four main types of network.</a:t>
            </a:r>
          </a:p>
          <a:p>
            <a:pPr marL="449263" lvl="1" indent="7938" algn="l"/>
            <a:br>
              <a:rPr lang="en-GB" sz="2800" dirty="0">
                <a:cs typeface="Andalus" pitchFamily="18" charset="-78"/>
              </a:rPr>
            </a:br>
            <a:r>
              <a:rPr lang="en-GB" sz="2800" dirty="0">
                <a:cs typeface="Andalus" pitchFamily="18" charset="-78"/>
              </a:rPr>
              <a:t>I can explain the differences between each of the four main types of network.</a:t>
            </a:r>
          </a:p>
          <a:p>
            <a:pPr marL="449263" lvl="1" indent="7938" algn="l"/>
            <a:endParaRPr lang="en-GB" sz="2800" dirty="0">
              <a:cs typeface="Andalus" pitchFamily="18" charset="-78"/>
            </a:endParaRPr>
          </a:p>
          <a:p>
            <a:pPr marL="449263" lvl="1" indent="7938" algn="l"/>
            <a:endParaRPr lang="en-GB" sz="2800" dirty="0">
              <a:cs typeface="Andalus" pitchFamily="18" charset="-78"/>
            </a:endParaRPr>
          </a:p>
          <a:p>
            <a:pPr marL="449263" lvl="1" indent="7938" algn="l">
              <a:buAutoNum type="alphaUcParenBoth" startAt="2"/>
            </a:pPr>
            <a:endParaRPr lang="en-GB" sz="3000" b="1" dirty="0"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Area Network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8" t="3800" r="5088" b="39500"/>
          <a:stretch/>
        </p:blipFill>
        <p:spPr>
          <a:xfrm>
            <a:off x="451560" y="2094642"/>
            <a:ext cx="3816424" cy="3888432"/>
          </a:xfrm>
        </p:spPr>
      </p:pic>
      <p:pic>
        <p:nvPicPr>
          <p:cNvPr id="1026" name="Picture 2" descr="Image result for mayfield school portsmou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08" y="1422177"/>
            <a:ext cx="4079336" cy="26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he off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72" y="4297692"/>
            <a:ext cx="2901008" cy="217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36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 Area Network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5" t="1700" r="4913" b="39500"/>
          <a:stretch/>
        </p:blipFill>
        <p:spPr>
          <a:xfrm>
            <a:off x="527016" y="1628800"/>
            <a:ext cx="4032448" cy="4032448"/>
          </a:xfrm>
        </p:spPr>
      </p:pic>
      <p:sp>
        <p:nvSpPr>
          <p:cNvPr id="6" name="AutoShape 2" descr="Image result for the internet"/>
          <p:cNvSpPr>
            <a:spLocks noChangeAspect="1" noChangeArrowheads="1"/>
          </p:cNvSpPr>
          <p:nvPr/>
        </p:nvSpPr>
        <p:spPr bwMode="auto">
          <a:xfrm>
            <a:off x="4932040" y="2682131"/>
            <a:ext cx="424468" cy="4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Image result for the inter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403244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97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Wireless Personal Area Network</a:t>
            </a:r>
          </a:p>
        </p:txBody>
      </p:sp>
      <p:sp>
        <p:nvSpPr>
          <p:cNvPr id="6" name="AutoShape 2" descr="Image result for the internet"/>
          <p:cNvSpPr>
            <a:spLocks noChangeAspect="1" noChangeArrowheads="1"/>
          </p:cNvSpPr>
          <p:nvPr/>
        </p:nvSpPr>
        <p:spPr bwMode="auto">
          <a:xfrm>
            <a:off x="4932040" y="2682131"/>
            <a:ext cx="424468" cy="4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 descr="Image result for bluetoot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080" y="1736170"/>
            <a:ext cx="28956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beats bluetooth headphon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24" y="1736170"/>
            <a:ext cx="1800200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nintendo ds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370" y="4371925"/>
            <a:ext cx="2306265" cy="172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xbox controll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8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28956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7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Virtual Private Network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5" t="1700" r="4913" b="39500"/>
          <a:stretch/>
        </p:blipFill>
        <p:spPr>
          <a:xfrm>
            <a:off x="527016" y="1628800"/>
            <a:ext cx="4032448" cy="4032448"/>
          </a:xfrm>
        </p:spPr>
      </p:pic>
      <p:sp>
        <p:nvSpPr>
          <p:cNvPr id="6" name="AutoShape 2" descr="Image result for the internet"/>
          <p:cNvSpPr>
            <a:spLocks noChangeAspect="1" noChangeArrowheads="1"/>
          </p:cNvSpPr>
          <p:nvPr/>
        </p:nvSpPr>
        <p:spPr bwMode="auto">
          <a:xfrm>
            <a:off x="4932040" y="2682131"/>
            <a:ext cx="424468" cy="4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899592" y="4005064"/>
            <a:ext cx="720080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203848" y="4797152"/>
            <a:ext cx="720080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584272" y="4460810"/>
            <a:ext cx="1619576" cy="65778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mage result for netflix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64" y="2535568"/>
            <a:ext cx="3527280" cy="21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98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Mini-test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4531632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GB" dirty="0">
                <a:solidFill>
                  <a:srgbClr val="0070C0"/>
                </a:solidFill>
              </a:rPr>
              <a:t>What type of network are each of the following? 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/>
              <a:t>A printer, mobile phone, laptop and smart TV connected together in a home network.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/>
              <a:t>Two people who are talking via Skype.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/>
              <a:t>IBM workers based in New York, Portsmouth, and Calcutta who are working on a project.</a:t>
            </a:r>
          </a:p>
          <a:p>
            <a:pPr marL="114300" indent="0">
              <a:buNone/>
            </a:pPr>
            <a:br>
              <a:rPr lang="en-GB" dirty="0"/>
            </a:br>
            <a:r>
              <a:rPr lang="en-GB" dirty="0"/>
              <a:t>Two people who want to share a picture via Bluetooth.</a:t>
            </a:r>
          </a:p>
        </p:txBody>
      </p:sp>
    </p:spTree>
    <p:extLst>
      <p:ext uri="{BB962C8B-B14F-4D97-AF65-F5344CB8AC3E}">
        <p14:creationId xmlns:p14="http://schemas.microsoft.com/office/powerpoint/2010/main" val="446475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yfield Theme">
  <a:themeElements>
    <a:clrScheme name="Mayfield">
      <a:dk1>
        <a:srgbClr val="080808"/>
      </a:dk1>
      <a:lt1>
        <a:srgbClr val="080808"/>
      </a:lt1>
      <a:dk2>
        <a:srgbClr val="080808"/>
      </a:dk2>
      <a:lt2>
        <a:srgbClr val="080808"/>
      </a:lt2>
      <a:accent1>
        <a:srgbClr val="0F6FC6"/>
      </a:accent1>
      <a:accent2>
        <a:srgbClr val="080808"/>
      </a:accent2>
      <a:accent3>
        <a:srgbClr val="080808"/>
      </a:accent3>
      <a:accent4>
        <a:srgbClr val="10CF9B"/>
      </a:accent4>
      <a:accent5>
        <a:srgbClr val="7CCA62"/>
      </a:accent5>
      <a:accent6>
        <a:srgbClr val="A5C249"/>
      </a:accent6>
      <a:hlink>
        <a:srgbClr val="7A4800"/>
      </a:hlink>
      <a:folHlink>
        <a:srgbClr val="FF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83A68F83C6A47BFB95B29838E2CE4" ma:contentTypeVersion="13" ma:contentTypeDescription="Create a new document." ma:contentTypeScope="" ma:versionID="2793a5c04a7cd238eb459fc47ead991b">
  <xsd:schema xmlns:xsd="http://www.w3.org/2001/XMLSchema" xmlns:xs="http://www.w3.org/2001/XMLSchema" xmlns:p="http://schemas.microsoft.com/office/2006/metadata/properties" xmlns:ns2="256cee14-f636-4681-b71d-45a30a133b2b" xmlns:ns3="6f14df77-98d2-4ed4-8da8-6de542f49458" targetNamespace="http://schemas.microsoft.com/office/2006/metadata/properties" ma:root="true" ma:fieldsID="b540711167b4bee9c7c5cfa3f311e1ed" ns2:_="" ns3:_="">
    <xsd:import namespace="256cee14-f636-4681-b71d-45a30a133b2b"/>
    <xsd:import namespace="6f14df77-98d2-4ed4-8da8-6de542f494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No_x002e_Less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cee14-f636-4681-b71d-45a30a133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_x002e_Lessons" ma:index="20" nillable="true" ma:displayName="No. Lessons" ma:description="How many lessons in the project&#10;" ma:format="Dropdown" ma:internalName="No_x002e_Lessons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4df77-98d2-4ed4-8da8-6de542f4945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_x002e_Lessons xmlns="256cee14-f636-4681-b71d-45a30a133b2b" xsi:nil="true"/>
  </documentManagement>
</p:properties>
</file>

<file path=customXml/itemProps1.xml><?xml version="1.0" encoding="utf-8"?>
<ds:datastoreItem xmlns:ds="http://schemas.openxmlformats.org/officeDocument/2006/customXml" ds:itemID="{5FD38170-4EC5-4DE6-A4F1-D73C1BAC9BE3}"/>
</file>

<file path=customXml/itemProps2.xml><?xml version="1.0" encoding="utf-8"?>
<ds:datastoreItem xmlns:ds="http://schemas.openxmlformats.org/officeDocument/2006/customXml" ds:itemID="{0A728D8D-9FDB-4B80-A991-4116FE279F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AB7DEF-CAD3-43D0-8BCA-1EF76808DCAE}">
  <ds:schemaRefs>
    <ds:schemaRef ds:uri="e9733c2e-a1d9-48d7-85ec-bf928eec67cb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3fedff5c-2b0a-4809-a635-9c7cd6998db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Mayfield Theme</Template>
  <TotalTime>4757</TotalTime>
  <Words>1001</Words>
  <Application>Microsoft Office PowerPoint</Application>
  <PresentationFormat>On-screen Show (4:3)</PresentationFormat>
  <Paragraphs>155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AlphabetSoup Tilt BT</vt:lpstr>
      <vt:lpstr>Andalus</vt:lpstr>
      <vt:lpstr>Arial</vt:lpstr>
      <vt:lpstr>Calibri</vt:lpstr>
      <vt:lpstr>Comic Sans MS</vt:lpstr>
      <vt:lpstr>Constantia</vt:lpstr>
      <vt:lpstr>Segoe UI</vt:lpstr>
      <vt:lpstr>Wingdings 2</vt:lpstr>
      <vt:lpstr>Mayfield Theme</vt:lpstr>
      <vt:lpstr>Exam 2 Quiz</vt:lpstr>
      <vt:lpstr>PowerPoint Presentation</vt:lpstr>
      <vt:lpstr>Definition</vt:lpstr>
      <vt:lpstr>PowerPoint Presentation</vt:lpstr>
      <vt:lpstr>Local Area Network</vt:lpstr>
      <vt:lpstr>Wide Area Network</vt:lpstr>
      <vt:lpstr>Wireless Personal Area Network</vt:lpstr>
      <vt:lpstr>Virtual Private Network</vt:lpstr>
      <vt:lpstr>Mini-test</vt:lpstr>
      <vt:lpstr>Answers</vt:lpstr>
      <vt:lpstr>Homework quiz</vt:lpstr>
      <vt:lpstr>PowerPoint Presentation</vt:lpstr>
      <vt:lpstr>PowerPoint Presentation</vt:lpstr>
      <vt:lpstr>PowerPoint Presentation</vt:lpstr>
      <vt:lpstr>Bandwidth</vt:lpstr>
      <vt:lpstr>Equipment</vt:lpstr>
      <vt:lpstr>Recap Quiz</vt:lpstr>
      <vt:lpstr>Mini-test</vt:lpstr>
      <vt:lpstr>Mini-test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Brownings</dc:creator>
  <cp:lastModifiedBy>Rebecca Clarke</cp:lastModifiedBy>
  <cp:revision>251</cp:revision>
  <dcterms:created xsi:type="dcterms:W3CDTF">2011-06-13T04:03:50Z</dcterms:created>
  <dcterms:modified xsi:type="dcterms:W3CDTF">2020-09-23T13:52:36Z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0x010100F1383A68F83C6A47BFB95B29838E2CE4</vt:lpwstr>
  </property>
</Properties>
</file>