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4"/>
  </p:sldMasterIdLst>
  <p:notesMasterIdLst>
    <p:notesMasterId r:id="rId30"/>
  </p:notesMasterIdLst>
  <p:sldIdLst>
    <p:sldId id="349" r:id="rId5"/>
    <p:sldId id="350" r:id="rId6"/>
    <p:sldId id="321" r:id="rId7"/>
    <p:sldId id="351" r:id="rId8"/>
    <p:sldId id="353" r:id="rId9"/>
    <p:sldId id="345" r:id="rId10"/>
    <p:sldId id="354" r:id="rId11"/>
    <p:sldId id="358" r:id="rId12"/>
    <p:sldId id="352" r:id="rId13"/>
    <p:sldId id="355" r:id="rId14"/>
    <p:sldId id="348" r:id="rId15"/>
    <p:sldId id="356" r:id="rId16"/>
    <p:sldId id="357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F05"/>
    <a:srgbClr val="FFFF66"/>
    <a:srgbClr val="9DB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4725" autoAdjust="0"/>
  </p:normalViewPr>
  <p:slideViewPr>
    <p:cSldViewPr>
      <p:cViewPr varScale="1">
        <p:scale>
          <a:sx n="61" d="100"/>
          <a:sy n="61" d="100"/>
        </p:scale>
        <p:origin x="166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7C176-BB81-4192-B84B-150F8C31EE3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C1051-246F-4D39-9F3E-5DD20B8A3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49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robertadams/2017/01/10/10-powerful-examples-of-artificial-intelligence-in-use-today/2/#532e10713c8b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robertadams/2017/01/10/10-powerful-examples-of-artificial-intelligence-in-use-today/2/#532e10713c8b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24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hlinkClick r:id="rId3"/>
              </a:rPr>
              <a:t>https://www.forbes.com/sites/robertadams/2017/01/10/10-powerful-examples-of-artificial-intelligence-in-use-today/2/#532e10713c8b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445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hlinkClick r:id="rId3"/>
              </a:rPr>
              <a:t>https://www.forbes.com/sites/robertadams/2017/01/10/10-powerful-examples-of-artificial-intelligence-in-use-today/2/#532e10713c8b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28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283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24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5707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</a:t>
            </a:r>
            <a:r>
              <a:rPr kumimoji="0" lang="en-US" dirty="0"/>
              <a:t>to </a:t>
            </a:r>
            <a:r>
              <a:rPr kumimoji="0" lang="en-US"/>
              <a:t>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67544" y="20343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AFF1D-1B79-407B-A518-2FC51B95A7D3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 mini whiteboards/on scrap paper convert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10011001 to denary</a:t>
            </a:r>
          </a:p>
          <a:p>
            <a:pPr marL="0" indent="0">
              <a:buNone/>
            </a:pPr>
            <a:r>
              <a:rPr lang="en-GB" dirty="0"/>
              <a:t>103 to binary</a:t>
            </a:r>
          </a:p>
          <a:p>
            <a:pPr marL="0" indent="0">
              <a:buNone/>
            </a:pPr>
            <a:r>
              <a:rPr lang="en-GB" dirty="0"/>
              <a:t>5C to binary</a:t>
            </a:r>
          </a:p>
          <a:p>
            <a:pPr marL="0" indent="0">
              <a:buNone/>
            </a:pPr>
            <a:r>
              <a:rPr lang="en-GB" dirty="0"/>
              <a:t>F9 to denary</a:t>
            </a:r>
          </a:p>
        </p:txBody>
      </p:sp>
    </p:spTree>
    <p:extLst>
      <p:ext uri="{BB962C8B-B14F-4D97-AF65-F5344CB8AC3E}">
        <p14:creationId xmlns:p14="http://schemas.microsoft.com/office/powerpoint/2010/main" val="189142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Algorithm Question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Define </a:t>
            </a:r>
            <a:r>
              <a:rPr lang="en-GB" b="1" u="sng" dirty="0"/>
              <a:t>function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Define </a:t>
            </a:r>
            <a:r>
              <a:rPr lang="en-GB" b="1" u="sng" dirty="0"/>
              <a:t>variables/constants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Get </a:t>
            </a:r>
            <a:r>
              <a:rPr lang="en-GB" b="1" u="sng" dirty="0"/>
              <a:t>inputs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Write any </a:t>
            </a:r>
            <a:r>
              <a:rPr lang="en-GB" b="1" u="sng" dirty="0"/>
              <a:t>processes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Return any </a:t>
            </a:r>
            <a:r>
              <a:rPr lang="en-GB" b="1" u="sng" dirty="0"/>
              <a:t>output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46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53096"/>
            <a:ext cx="8229600" cy="1143000"/>
          </a:xfrm>
        </p:spPr>
        <p:txBody>
          <a:bodyPr/>
          <a:lstStyle/>
          <a:p>
            <a:r>
              <a:rPr lang="en-GB" dirty="0"/>
              <a:t>Exam practice-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2348880"/>
            <a:ext cx="5781328" cy="2588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Write an algorithm for a linear search which will return the location of a target word inputted by the user, or “Not found” if the target is not in the array. [5]</a:t>
            </a:r>
          </a:p>
        </p:txBody>
      </p:sp>
      <p:pic>
        <p:nvPicPr>
          <p:cNvPr id="4" name="Picture 4" descr="http://www.clipartbest.com/cliparts/ecM/jkp/ecMjkp7c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2312368" cy="2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064623"/>
              </p:ext>
            </p:extLst>
          </p:nvPr>
        </p:nvGraphicFramePr>
        <p:xfrm>
          <a:off x="179514" y="1494798"/>
          <a:ext cx="8964487" cy="494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0641">
                  <a:extLst>
                    <a:ext uri="{9D8B030D-6E8A-4147-A177-3AD203B41FA5}">
                      <a16:colId xmlns:a16="http://schemas.microsoft.com/office/drawing/2014/main" val="2979643613"/>
                    </a:ext>
                  </a:extLst>
                </a:gridCol>
                <a:gridCol w="1280641">
                  <a:extLst>
                    <a:ext uri="{9D8B030D-6E8A-4147-A177-3AD203B41FA5}">
                      <a16:colId xmlns:a16="http://schemas.microsoft.com/office/drawing/2014/main" val="895045082"/>
                    </a:ext>
                  </a:extLst>
                </a:gridCol>
                <a:gridCol w="1280641">
                  <a:extLst>
                    <a:ext uri="{9D8B030D-6E8A-4147-A177-3AD203B41FA5}">
                      <a16:colId xmlns:a16="http://schemas.microsoft.com/office/drawing/2014/main" val="2847766894"/>
                    </a:ext>
                  </a:extLst>
                </a:gridCol>
                <a:gridCol w="1280641">
                  <a:extLst>
                    <a:ext uri="{9D8B030D-6E8A-4147-A177-3AD203B41FA5}">
                      <a16:colId xmlns:a16="http://schemas.microsoft.com/office/drawing/2014/main" val="4014806613"/>
                    </a:ext>
                  </a:extLst>
                </a:gridCol>
                <a:gridCol w="1280641">
                  <a:extLst>
                    <a:ext uri="{9D8B030D-6E8A-4147-A177-3AD203B41FA5}">
                      <a16:colId xmlns:a16="http://schemas.microsoft.com/office/drawing/2014/main" val="196296650"/>
                    </a:ext>
                  </a:extLst>
                </a:gridCol>
                <a:gridCol w="1280641">
                  <a:extLst>
                    <a:ext uri="{9D8B030D-6E8A-4147-A177-3AD203B41FA5}">
                      <a16:colId xmlns:a16="http://schemas.microsoft.com/office/drawing/2014/main" val="4101258904"/>
                    </a:ext>
                  </a:extLst>
                </a:gridCol>
                <a:gridCol w="1280641">
                  <a:extLst>
                    <a:ext uri="{9D8B030D-6E8A-4147-A177-3AD203B41FA5}">
                      <a16:colId xmlns:a16="http://schemas.microsoft.com/office/drawing/2014/main" val="105018039"/>
                    </a:ext>
                  </a:extLst>
                </a:gridCol>
              </a:tblGrid>
              <a:tr h="494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</a:rPr>
                        <a:t>Octal</a:t>
                      </a:r>
                      <a:endParaRPr lang="en-GB" sz="14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</a:rPr>
                        <a:t>Logic</a:t>
                      </a:r>
                      <a:endParaRPr lang="en-GB" sz="14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</a:rPr>
                        <a:t>Boolean</a:t>
                      </a:r>
                      <a:endParaRPr lang="en-GB" sz="14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</a:rPr>
                        <a:t>Motherboard</a:t>
                      </a:r>
                      <a:endParaRPr lang="en-GB" sz="14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</a:rPr>
                        <a:t>Output</a:t>
                      </a:r>
                      <a:endParaRPr lang="en-GB" sz="14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</a:rPr>
                        <a:t>Input</a:t>
                      </a:r>
                      <a:endParaRPr lang="en-GB" sz="14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Iteration</a:t>
                      </a:r>
                      <a:endParaRPr lang="en-GB" sz="14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992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565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53096"/>
            <a:ext cx="8229600" cy="1143000"/>
          </a:xfrm>
        </p:spPr>
        <p:txBody>
          <a:bodyPr/>
          <a:lstStyle/>
          <a:p>
            <a:r>
              <a:rPr lang="en-GB" dirty="0"/>
              <a:t>Marking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989904"/>
            <a:ext cx="5781328" cy="5751464"/>
          </a:xfrm>
        </p:spPr>
        <p:txBody>
          <a:bodyPr>
            <a:noAutofit/>
          </a:bodyPr>
          <a:lstStyle/>
          <a:p>
            <a:r>
              <a:rPr lang="en-GB" sz="1800" dirty="0"/>
              <a:t>Target word taken as input</a:t>
            </a:r>
          </a:p>
          <a:p>
            <a:r>
              <a:rPr lang="en-GB" sz="1800" dirty="0"/>
              <a:t>Iteration used to visit each index in array</a:t>
            </a:r>
          </a:p>
          <a:p>
            <a:r>
              <a:rPr lang="en-GB" sz="1800" dirty="0"/>
              <a:t>Selection used to compare each index with target</a:t>
            </a:r>
          </a:p>
          <a:p>
            <a:r>
              <a:rPr lang="en-GB" sz="1800" dirty="0"/>
              <a:t>Output location of target if found</a:t>
            </a:r>
          </a:p>
          <a:p>
            <a:r>
              <a:rPr lang="en-GB" sz="1800" dirty="0"/>
              <a:t>Otherwise “Not found” outputted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</a:rPr>
              <a:t>targetWord</a:t>
            </a:r>
            <a:r>
              <a:rPr lang="en-GB" sz="1800" dirty="0">
                <a:solidFill>
                  <a:srgbClr val="FF0000"/>
                </a:solidFill>
              </a:rPr>
              <a:t> = USER INPUT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found=False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for </a:t>
            </a:r>
            <a:r>
              <a:rPr lang="en-GB" sz="1800" dirty="0" err="1">
                <a:solidFill>
                  <a:srgbClr val="FF0000"/>
                </a:solidFill>
              </a:rPr>
              <a:t>i</a:t>
            </a:r>
            <a:r>
              <a:rPr lang="en-GB" sz="1800" dirty="0">
                <a:solidFill>
                  <a:srgbClr val="FF0000"/>
                </a:solidFill>
              </a:rPr>
              <a:t> = 0 to 7: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	IF array[</a:t>
            </a:r>
            <a:r>
              <a:rPr lang="en-GB" sz="1800" dirty="0" err="1">
                <a:solidFill>
                  <a:srgbClr val="FF0000"/>
                </a:solidFill>
              </a:rPr>
              <a:t>i</a:t>
            </a:r>
            <a:r>
              <a:rPr lang="en-GB" sz="1800" dirty="0">
                <a:solidFill>
                  <a:srgbClr val="FF0000"/>
                </a:solidFill>
              </a:rPr>
              <a:t>]==</a:t>
            </a:r>
            <a:r>
              <a:rPr lang="en-GB" sz="1800" dirty="0" err="1">
                <a:solidFill>
                  <a:srgbClr val="FF0000"/>
                </a:solidFill>
              </a:rPr>
              <a:t>targetWord</a:t>
            </a:r>
            <a:r>
              <a:rPr lang="en-GB" sz="1800" dirty="0">
                <a:solidFill>
                  <a:srgbClr val="FF0000"/>
                </a:solidFill>
              </a:rPr>
              <a:t> THEN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		location = </a:t>
            </a:r>
            <a:r>
              <a:rPr lang="en-GB" sz="1800" dirty="0" err="1">
                <a:solidFill>
                  <a:srgbClr val="FF0000"/>
                </a:solidFill>
              </a:rPr>
              <a:t>i</a:t>
            </a: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		found=True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IF found==True THEN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	OUTPUT </a:t>
            </a:r>
            <a:r>
              <a:rPr lang="en-GB" sz="1800" dirty="0" err="1">
                <a:solidFill>
                  <a:srgbClr val="FF0000"/>
                </a:solidFill>
              </a:rPr>
              <a:t>targetWord</a:t>
            </a:r>
            <a:r>
              <a:rPr lang="en-GB" sz="1800" dirty="0">
                <a:solidFill>
                  <a:srgbClr val="FF0000"/>
                </a:solidFill>
              </a:rPr>
              <a:t> + “has been located at index” + location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ELSE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	OUTPUT “Not found”</a:t>
            </a:r>
          </a:p>
          <a:p>
            <a:pPr marL="0" indent="0">
              <a:buNone/>
            </a:pPr>
            <a:endParaRPr lang="en-GB" sz="1400" dirty="0"/>
          </a:p>
        </p:txBody>
      </p:sp>
      <p:pic>
        <p:nvPicPr>
          <p:cNvPr id="4" name="Picture 4" descr="http://www.clipartbest.com/cliparts/ecM/jkp/ecMjkp7c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2312368" cy="2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374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920880" cy="5688632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Lesson Objective:</a:t>
            </a:r>
          </a:p>
          <a:p>
            <a:pPr algn="l"/>
            <a:r>
              <a:rPr lang="en-GB" dirty="0"/>
              <a:t>How do we get as much bang for our buck as possible?</a:t>
            </a: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b="1" dirty="0"/>
              <a:t>Success Criteria:</a:t>
            </a:r>
          </a:p>
          <a:p>
            <a:pPr marL="1609725" indent="-1609725" algn="l"/>
            <a:r>
              <a:rPr lang="en-GB" b="1" dirty="0"/>
              <a:t>	</a:t>
            </a:r>
            <a:r>
              <a:rPr lang="en-GB" dirty="0"/>
              <a:t>I know (and can use) the planning structure for an 8 mark question</a:t>
            </a:r>
          </a:p>
          <a:p>
            <a:pPr marL="1609725" indent="-1609725" algn="l"/>
            <a:endParaRPr lang="en-GB" dirty="0"/>
          </a:p>
          <a:p>
            <a:pPr marL="1609725" algn="l"/>
            <a:r>
              <a:rPr lang="en-GB" dirty="0"/>
              <a:t>I know (and can use) the planning structure for an algorithm question</a:t>
            </a:r>
          </a:p>
          <a:p>
            <a:pPr marL="1609725" algn="l"/>
            <a:endParaRPr lang="en-GB" dirty="0"/>
          </a:p>
          <a:p>
            <a:pPr marL="1609725"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29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 mini whiteboards/on scrap paper convert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11111100 to denary  	</a:t>
            </a:r>
          </a:p>
          <a:p>
            <a:pPr marL="0" indent="0">
              <a:buNone/>
            </a:pPr>
            <a:r>
              <a:rPr lang="en-GB" dirty="0"/>
              <a:t>167 to binary 	</a:t>
            </a: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CC to binary 	</a:t>
            </a:r>
          </a:p>
          <a:p>
            <a:pPr marL="0" indent="0">
              <a:buNone/>
            </a:pPr>
            <a:r>
              <a:rPr lang="en-GB" dirty="0"/>
              <a:t>3B to denary 	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9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 mini whiteboards/on scrap paper convert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11111100 to denary  	</a:t>
            </a:r>
            <a:r>
              <a:rPr lang="en-GB" b="1" dirty="0">
                <a:solidFill>
                  <a:srgbClr val="FF0000"/>
                </a:solidFill>
              </a:rPr>
              <a:t>252</a:t>
            </a:r>
          </a:p>
          <a:p>
            <a:pPr marL="0" indent="0">
              <a:buNone/>
            </a:pPr>
            <a:r>
              <a:rPr lang="en-GB" dirty="0"/>
              <a:t>167 to binary 	</a:t>
            </a:r>
            <a:r>
              <a:rPr lang="en-GB" b="1" dirty="0">
                <a:solidFill>
                  <a:srgbClr val="FF0000"/>
                </a:solidFill>
              </a:rPr>
              <a:t>1010 0111</a:t>
            </a:r>
          </a:p>
          <a:p>
            <a:pPr marL="0" indent="0">
              <a:buNone/>
            </a:pPr>
            <a:r>
              <a:rPr lang="en-GB" dirty="0"/>
              <a:t>CC to binary 	</a:t>
            </a:r>
            <a:r>
              <a:rPr lang="en-GB" b="1" dirty="0">
                <a:solidFill>
                  <a:srgbClr val="FF0000"/>
                </a:solidFill>
              </a:rPr>
              <a:t>1100 1100</a:t>
            </a:r>
          </a:p>
          <a:p>
            <a:pPr marL="0" indent="0">
              <a:buNone/>
            </a:pPr>
            <a:r>
              <a:rPr lang="en-GB" dirty="0"/>
              <a:t>3B to denary 	</a:t>
            </a:r>
            <a:r>
              <a:rPr lang="en-GB" b="1" dirty="0">
                <a:solidFill>
                  <a:srgbClr val="FF0000"/>
                </a:solidFill>
              </a:rPr>
              <a:t>59</a:t>
            </a:r>
          </a:p>
        </p:txBody>
      </p:sp>
    </p:spTree>
    <p:extLst>
      <p:ext uri="{BB962C8B-B14F-4D97-AF65-F5344CB8AC3E}">
        <p14:creationId xmlns:p14="http://schemas.microsoft.com/office/powerpoint/2010/main" val="13990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352928" cy="554461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b="1" dirty="0"/>
              <a:t>Lesson Objective:</a:t>
            </a:r>
          </a:p>
          <a:p>
            <a:pPr algn="l"/>
            <a:r>
              <a:rPr lang="en-GB" dirty="0"/>
              <a:t>What do we need to know about Systems Architecture?</a:t>
            </a: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b="1" dirty="0"/>
              <a:t>Success Criteria:</a:t>
            </a:r>
          </a:p>
          <a:p>
            <a:pPr algn="l"/>
            <a:endParaRPr lang="en-GB" b="1" dirty="0"/>
          </a:p>
          <a:p>
            <a:pPr marL="342900" indent="-342900" algn="l">
              <a:buFont typeface="+mj-lt"/>
              <a:buAutoNum type="arabicPeriod"/>
            </a:pP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The purpose of the CPU</a:t>
            </a:r>
            <a:r>
              <a:rPr lang="en-GB" sz="28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Von Neumann architecture (including MAR, MDR, PC, ACC)</a:t>
            </a:r>
            <a:r>
              <a:rPr lang="en-GB" sz="28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Common CPU components and their function (including ALU, CU, Cache, Bus)</a:t>
            </a:r>
            <a:r>
              <a:rPr lang="en-GB" sz="28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The function of the CPU as fetch and execute instructions stored in memory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How common characteristics of CPUs affect their performance (including cache size, clock speed and number of cores)</a:t>
            </a:r>
            <a:r>
              <a:rPr lang="en-GB" sz="28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Embedded systems (including purpose and examples)</a:t>
            </a:r>
            <a:r>
              <a:rPr lang="en-GB" sz="2800" dirty="0"/>
              <a:t> </a:t>
            </a:r>
          </a:p>
          <a:p>
            <a:pPr algn="l"/>
            <a:endParaRPr lang="en-GB" b="1" dirty="0"/>
          </a:p>
          <a:p>
            <a:pPr marL="1609725" indent="-1609725" algn="l"/>
            <a:r>
              <a:rPr lang="en-GB" b="1" dirty="0"/>
              <a:t>	</a:t>
            </a:r>
            <a:endParaRPr lang="en-GB" dirty="0"/>
          </a:p>
          <a:p>
            <a:pPr marL="1609725"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40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CPU?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66429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What does CPU stand for?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What is it’s main job?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How does it do it’s job?</a:t>
            </a:r>
          </a:p>
        </p:txBody>
      </p:sp>
    </p:spTree>
    <p:extLst>
      <p:ext uri="{BB962C8B-B14F-4D97-AF65-F5344CB8AC3E}">
        <p14:creationId xmlns:p14="http://schemas.microsoft.com/office/powerpoint/2010/main" val="2914707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CPU?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6642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CPU stands for Central Processing Unit – it is the processor part of the computer system.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Its main job is to process data and instructions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It does this by carrying out each part of the ‘Fetch Execute’ cycle</a:t>
            </a:r>
          </a:p>
        </p:txBody>
      </p:sp>
    </p:spTree>
    <p:extLst>
      <p:ext uri="{BB962C8B-B14F-4D97-AF65-F5344CB8AC3E}">
        <p14:creationId xmlns:p14="http://schemas.microsoft.com/office/powerpoint/2010/main" val="340671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Clock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100" y="1555596"/>
            <a:ext cx="8229600" cy="2737500"/>
          </a:xfrm>
        </p:spPr>
        <p:txBody>
          <a:bodyPr/>
          <a:lstStyle/>
          <a:p>
            <a:r>
              <a:rPr lang="en-GB" dirty="0"/>
              <a:t>What is clock speed?</a:t>
            </a:r>
          </a:p>
          <a:p>
            <a:r>
              <a:rPr lang="en-GB" dirty="0"/>
              <a:t>What is it usually measured in?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52120" y="-38742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r>
              <a:rPr lang="en-GB" dirty="0"/>
              <a:t>Cache size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2120" y="1139558"/>
            <a:ext cx="8229600" cy="3957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What is the cache?</a:t>
            </a:r>
          </a:p>
          <a:p>
            <a:r>
              <a:rPr lang="en-GB"/>
              <a:t>Why does it exist?</a:t>
            </a:r>
          </a:p>
          <a:p>
            <a:r>
              <a:rPr lang="en-GB"/>
              <a:t>What does it contain?</a:t>
            </a:r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154" y="250322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r>
              <a:rPr lang="en-GB" dirty="0"/>
              <a:t>Cores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3454" y="3789040"/>
            <a:ext cx="8229600" cy="3957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/>
              <a:t>What is a core?</a:t>
            </a:r>
          </a:p>
          <a:p>
            <a:r>
              <a:rPr lang="en-GB" sz="2000"/>
              <a:t>What do the following mean?</a:t>
            </a:r>
          </a:p>
          <a:p>
            <a:pPr lvl="1"/>
            <a:r>
              <a:rPr lang="en-GB" sz="1800"/>
              <a:t>Dual Core</a:t>
            </a:r>
          </a:p>
          <a:p>
            <a:pPr lvl="1"/>
            <a:r>
              <a:rPr lang="en-GB" sz="1800"/>
              <a:t>Quad Core</a:t>
            </a:r>
          </a:p>
          <a:p>
            <a:pPr lvl="1"/>
            <a:r>
              <a:rPr lang="en-GB" sz="1800"/>
              <a:t>Single core</a:t>
            </a:r>
          </a:p>
          <a:p>
            <a:r>
              <a:rPr lang="en-GB" sz="2000"/>
              <a:t>How do the number of cores affect the speed of the computer?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651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 mini whiteboards/on scrap paper convert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10011001 to denary  </a:t>
            </a:r>
            <a:r>
              <a:rPr lang="en-GB" b="1" dirty="0">
                <a:solidFill>
                  <a:srgbClr val="FF0000"/>
                </a:solidFill>
              </a:rPr>
              <a:t>153</a:t>
            </a:r>
          </a:p>
          <a:p>
            <a:pPr marL="0" indent="0">
              <a:buNone/>
            </a:pPr>
            <a:r>
              <a:rPr lang="en-GB" dirty="0"/>
              <a:t>103 to binary </a:t>
            </a:r>
            <a:r>
              <a:rPr lang="en-GB" b="1" dirty="0">
                <a:solidFill>
                  <a:srgbClr val="FF0000"/>
                </a:solidFill>
              </a:rPr>
              <a:t>01100111</a:t>
            </a:r>
          </a:p>
          <a:p>
            <a:pPr marL="0" indent="0">
              <a:buNone/>
            </a:pPr>
            <a:r>
              <a:rPr lang="en-GB" dirty="0"/>
              <a:t>5C to binary </a:t>
            </a:r>
            <a:r>
              <a:rPr lang="en-GB" b="1" dirty="0">
                <a:solidFill>
                  <a:srgbClr val="FF0000"/>
                </a:solidFill>
              </a:rPr>
              <a:t>01011100</a:t>
            </a:r>
          </a:p>
          <a:p>
            <a:pPr marL="0" indent="0">
              <a:buNone/>
            </a:pPr>
            <a:r>
              <a:rPr lang="en-GB" dirty="0"/>
              <a:t>F9 to denary </a:t>
            </a:r>
            <a:r>
              <a:rPr lang="en-GB" b="1" dirty="0">
                <a:solidFill>
                  <a:srgbClr val="FF0000"/>
                </a:solidFill>
              </a:rPr>
              <a:t>249</a:t>
            </a:r>
          </a:p>
        </p:txBody>
      </p:sp>
    </p:spTree>
    <p:extLst>
      <p:ext uri="{BB962C8B-B14F-4D97-AF65-F5344CB8AC3E}">
        <p14:creationId xmlns:p14="http://schemas.microsoft.com/office/powerpoint/2010/main" val="302899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Clock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100" y="1555596"/>
            <a:ext cx="8229600" cy="2737500"/>
          </a:xfrm>
        </p:spPr>
        <p:txBody>
          <a:bodyPr/>
          <a:lstStyle/>
          <a:p>
            <a:r>
              <a:rPr lang="en-GB" dirty="0"/>
              <a:t>This is how many instructions per second a processor can carry out.</a:t>
            </a:r>
          </a:p>
          <a:p>
            <a:r>
              <a:rPr lang="en-GB" dirty="0"/>
              <a:t>Measured in Hertz (Hz) - typical speeds are measured in MHz (million instructions per second) and GHz (billion instructions per second)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585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47325"/>
            <a:ext cx="8229600" cy="3957072"/>
          </a:xfrm>
        </p:spPr>
        <p:txBody>
          <a:bodyPr/>
          <a:lstStyle/>
          <a:p>
            <a:r>
              <a:rPr lang="en-GB" dirty="0"/>
              <a:t>What is the cache?</a:t>
            </a:r>
          </a:p>
          <a:p>
            <a:r>
              <a:rPr lang="en-GB" dirty="0"/>
              <a:t>Why does it exist?</a:t>
            </a:r>
          </a:p>
          <a:p>
            <a:r>
              <a:rPr lang="en-GB" dirty="0"/>
              <a:t>What does it contain?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084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47325"/>
            <a:ext cx="8229600" cy="3957072"/>
          </a:xfrm>
        </p:spPr>
        <p:txBody>
          <a:bodyPr/>
          <a:lstStyle/>
          <a:p>
            <a:r>
              <a:rPr lang="en-GB" dirty="0"/>
              <a:t>Processors have “Cache” – This is very fast, and usually a very small amount of memory on the processor chip</a:t>
            </a:r>
          </a:p>
          <a:p>
            <a:r>
              <a:rPr lang="en-GB" dirty="0"/>
              <a:t>The Cache acts as an ‘in between’ between the processor and the Main Memory</a:t>
            </a:r>
          </a:p>
          <a:p>
            <a:r>
              <a:rPr lang="en-GB" dirty="0"/>
              <a:t>As programs are executing – the Cache holds commonly used instructions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530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05092"/>
            <a:ext cx="8229600" cy="1143000"/>
          </a:xfrm>
        </p:spPr>
        <p:txBody>
          <a:bodyPr/>
          <a:lstStyle/>
          <a:p>
            <a:r>
              <a:rPr lang="en-GB" dirty="0"/>
              <a:t>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844" y="980728"/>
            <a:ext cx="8229600" cy="3957072"/>
          </a:xfrm>
        </p:spPr>
        <p:txBody>
          <a:bodyPr>
            <a:normAutofit/>
          </a:bodyPr>
          <a:lstStyle/>
          <a:p>
            <a:r>
              <a:rPr lang="en-GB" sz="2000" dirty="0"/>
              <a:t>What is a core?</a:t>
            </a:r>
          </a:p>
          <a:p>
            <a:r>
              <a:rPr lang="en-GB" sz="2000" dirty="0"/>
              <a:t>What do the following mean?</a:t>
            </a:r>
          </a:p>
          <a:p>
            <a:pPr lvl="1"/>
            <a:r>
              <a:rPr lang="en-GB" sz="1800" dirty="0"/>
              <a:t>Dual Core</a:t>
            </a:r>
          </a:p>
          <a:p>
            <a:pPr lvl="1"/>
            <a:r>
              <a:rPr lang="en-GB" sz="1800" dirty="0"/>
              <a:t>Quad Core</a:t>
            </a:r>
          </a:p>
          <a:p>
            <a:pPr lvl="1"/>
            <a:r>
              <a:rPr lang="en-GB" sz="1800" dirty="0"/>
              <a:t>Single core</a:t>
            </a:r>
          </a:p>
          <a:p>
            <a:r>
              <a:rPr lang="en-GB" sz="2000" dirty="0"/>
              <a:t>How do the number of cores affect the speed of the computer?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59079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05092"/>
            <a:ext cx="8229600" cy="1143000"/>
          </a:xfrm>
        </p:spPr>
        <p:txBody>
          <a:bodyPr/>
          <a:lstStyle/>
          <a:p>
            <a:r>
              <a:rPr lang="en-GB" dirty="0"/>
              <a:t>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844" y="980728"/>
            <a:ext cx="8229600" cy="3957072"/>
          </a:xfrm>
        </p:spPr>
        <p:txBody>
          <a:bodyPr>
            <a:normAutofit/>
          </a:bodyPr>
          <a:lstStyle/>
          <a:p>
            <a:r>
              <a:rPr lang="en-GB" sz="2000" dirty="0"/>
              <a:t>Each processor has a “core” in which instructions are executed.</a:t>
            </a:r>
          </a:p>
          <a:p>
            <a:r>
              <a:rPr lang="en-GB" sz="2000" dirty="0"/>
              <a:t>Processors can be multi-core</a:t>
            </a:r>
          </a:p>
          <a:p>
            <a:pPr lvl="1"/>
            <a:r>
              <a:rPr lang="en-GB" sz="1800" dirty="0"/>
              <a:t>Dual Core</a:t>
            </a:r>
          </a:p>
          <a:p>
            <a:pPr lvl="1"/>
            <a:r>
              <a:rPr lang="en-GB" sz="1800" dirty="0"/>
              <a:t>Quad Core</a:t>
            </a:r>
          </a:p>
          <a:p>
            <a:pPr lvl="1"/>
            <a:r>
              <a:rPr lang="en-GB" sz="1800" dirty="0"/>
              <a:t>8 Core</a:t>
            </a:r>
          </a:p>
          <a:p>
            <a:r>
              <a:rPr lang="en-GB" sz="2000" dirty="0"/>
              <a:t>Each core executes instructions independently</a:t>
            </a:r>
          </a:p>
          <a:p>
            <a:r>
              <a:rPr lang="en-GB" sz="2000" dirty="0"/>
              <a:t>Dual Core </a:t>
            </a:r>
            <a:r>
              <a:rPr lang="en-GB" sz="2000" b="1" dirty="0"/>
              <a:t>may</a:t>
            </a:r>
            <a:r>
              <a:rPr lang="en-GB" sz="2000" dirty="0"/>
              <a:t> execute up to twice as many instructions per second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97750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762" y="-218203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Von Neumann Architecture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762" y="1700808"/>
            <a:ext cx="755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Draw the Von Neumann architecture</a:t>
            </a:r>
          </a:p>
        </p:txBody>
      </p:sp>
    </p:spTree>
    <p:extLst>
      <p:ext uri="{BB962C8B-B14F-4D97-AF65-F5344CB8AC3E}">
        <p14:creationId xmlns:p14="http://schemas.microsoft.com/office/powerpoint/2010/main" val="166379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920880" cy="5688632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Lesson Objective:</a:t>
            </a:r>
          </a:p>
          <a:p>
            <a:pPr algn="l"/>
            <a:r>
              <a:rPr lang="en-GB" dirty="0"/>
              <a:t>How do we get as much bang for our buck as possible?</a:t>
            </a: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b="1" dirty="0"/>
              <a:t>Success Criteria:</a:t>
            </a:r>
          </a:p>
          <a:p>
            <a:pPr marL="1609725" indent="-1609725" algn="l"/>
            <a:r>
              <a:rPr lang="en-GB" b="1" dirty="0"/>
              <a:t>	</a:t>
            </a:r>
            <a:r>
              <a:rPr lang="en-GB" dirty="0"/>
              <a:t>I know (and can use) the planning structure for an 8 mark question</a:t>
            </a:r>
          </a:p>
          <a:p>
            <a:pPr marL="1609725" indent="-1609725" algn="l"/>
            <a:endParaRPr lang="en-GB" dirty="0"/>
          </a:p>
          <a:p>
            <a:pPr marL="1609725" algn="l"/>
            <a:r>
              <a:rPr lang="en-GB" dirty="0"/>
              <a:t>I know (and can use) the planning structure for an algorithm question</a:t>
            </a:r>
          </a:p>
          <a:p>
            <a:pPr marL="1609725" algn="l"/>
            <a:endParaRPr lang="en-GB" dirty="0"/>
          </a:p>
          <a:p>
            <a:pPr marL="1609725"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39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 Mark Question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i="1" dirty="0">
                <a:solidFill>
                  <a:schemeClr val="bg1"/>
                </a:solidFill>
              </a:rPr>
              <a:t>This is a description of the topic you have been given.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i="1" dirty="0">
                <a:solidFill>
                  <a:schemeClr val="bg1"/>
                </a:solidFill>
              </a:rPr>
              <a:t>Discuss the impact of this topic.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You may wish to consider the impact on:</a:t>
            </a:r>
          </a:p>
          <a:p>
            <a:pPr lvl="1"/>
            <a:r>
              <a:rPr lang="en-GB" i="1" dirty="0">
                <a:solidFill>
                  <a:schemeClr val="bg1"/>
                </a:solidFill>
              </a:rPr>
              <a:t>Area 1</a:t>
            </a:r>
          </a:p>
          <a:p>
            <a:pPr lvl="1"/>
            <a:r>
              <a:rPr lang="en-GB" i="1" dirty="0">
                <a:solidFill>
                  <a:schemeClr val="bg1"/>
                </a:solidFill>
              </a:rPr>
              <a:t>Area 2</a:t>
            </a:r>
          </a:p>
          <a:p>
            <a:pPr lvl="1"/>
            <a:r>
              <a:rPr lang="en-GB" i="1" dirty="0">
                <a:solidFill>
                  <a:schemeClr val="bg1"/>
                </a:solidFill>
              </a:rPr>
              <a:t>Area 3</a:t>
            </a:r>
          </a:p>
          <a:p>
            <a:pPr lvl="1"/>
            <a:r>
              <a:rPr lang="en-GB" i="1" dirty="0">
                <a:solidFill>
                  <a:schemeClr val="bg1"/>
                </a:solidFill>
              </a:rPr>
              <a:t>Etc……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89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 Mark Question Structure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819346"/>
              </p:ext>
            </p:extLst>
          </p:nvPr>
        </p:nvGraphicFramePr>
        <p:xfrm>
          <a:off x="467544" y="1559891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59950016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5291589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2245464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22962896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82334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Area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Area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Area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Area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7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35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9217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068959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Mark Band 3-High Level</a:t>
            </a:r>
            <a:br>
              <a:rPr lang="en-GB" dirty="0"/>
            </a:br>
            <a:r>
              <a:rPr lang="en-GB" b="1" dirty="0"/>
              <a:t>(6-8 marks)</a:t>
            </a:r>
            <a:br>
              <a:rPr lang="en-GB" dirty="0"/>
            </a:br>
            <a:r>
              <a:rPr lang="en-GB" dirty="0"/>
              <a:t>Thorough knowledge and understanding</a:t>
            </a:r>
            <a:br>
              <a:rPr lang="en-GB" dirty="0"/>
            </a:br>
            <a:r>
              <a:rPr lang="en-GB" dirty="0"/>
              <a:t>Evidence/examples will be explicitly relevant to the explanation.</a:t>
            </a:r>
            <a:br>
              <a:rPr lang="en-GB" dirty="0"/>
            </a:br>
            <a:r>
              <a:rPr lang="en-GB" dirty="0"/>
              <a:t>Weighs up both sides of the discussion and includes reference to the impact on all areas</a:t>
            </a:r>
          </a:p>
          <a:p>
            <a:br>
              <a:rPr lang="en-GB" dirty="0"/>
            </a:br>
            <a:r>
              <a:rPr lang="en-GB" b="1" dirty="0"/>
              <a:t>Mark Band 2-Mid Level</a:t>
            </a:r>
            <a:br>
              <a:rPr lang="en-GB" dirty="0"/>
            </a:br>
            <a:r>
              <a:rPr lang="en-GB" b="1" dirty="0"/>
              <a:t>(3-5 marks)</a:t>
            </a:r>
            <a:br>
              <a:rPr lang="en-GB" dirty="0"/>
            </a:br>
            <a:r>
              <a:rPr lang="en-GB" dirty="0"/>
              <a:t>Reasonable knowledge and understanding (although one or two opportunities are missed)</a:t>
            </a:r>
            <a:br>
              <a:rPr lang="en-GB" dirty="0"/>
            </a:br>
            <a:r>
              <a:rPr lang="en-GB" dirty="0"/>
              <a:t>Evidence/examples are for the most part relevant to the explanation.</a:t>
            </a:r>
          </a:p>
          <a:p>
            <a:r>
              <a:rPr lang="en-GB" dirty="0"/>
              <a:t>There is a reasonable attempt to discuss the impact on most areas</a:t>
            </a:r>
          </a:p>
          <a:p>
            <a:endParaRPr lang="en-GB" b="1" dirty="0"/>
          </a:p>
          <a:p>
            <a:br>
              <a:rPr lang="en-GB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0830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53096"/>
            <a:ext cx="8229600" cy="1143000"/>
          </a:xfrm>
        </p:spPr>
        <p:txBody>
          <a:bodyPr/>
          <a:lstStyle/>
          <a:p>
            <a:r>
              <a:rPr lang="en-GB" dirty="0"/>
              <a:t>Exam Practice – 8 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980728"/>
            <a:ext cx="5781328" cy="3957072"/>
          </a:xfrm>
        </p:spPr>
        <p:txBody>
          <a:bodyPr>
            <a:noAutofit/>
          </a:bodyPr>
          <a:lstStyle/>
          <a:p>
            <a:pPr marL="622300" indent="-62230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US" sz="2000" dirty="0"/>
              <a:t>Virtual reality is a current trend in Computer Science which is becoming increasingly popular.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Discuss the impact of increased use of virtual reality.  In your answer you might consider the impact on:</a:t>
            </a:r>
            <a:endParaRPr lang="en-GB" sz="2000" dirty="0"/>
          </a:p>
          <a:p>
            <a:pPr lvl="0"/>
            <a:r>
              <a:rPr lang="en-US" sz="2000" dirty="0"/>
              <a:t>Stakeholders</a:t>
            </a:r>
            <a:endParaRPr lang="en-GB" sz="2000" dirty="0"/>
          </a:p>
          <a:p>
            <a:pPr lvl="0"/>
            <a:r>
              <a:rPr lang="en-US" sz="2000" dirty="0"/>
              <a:t>Technology </a:t>
            </a:r>
            <a:endParaRPr lang="en-GB" sz="2000" dirty="0"/>
          </a:p>
          <a:p>
            <a:pPr lvl="0"/>
            <a:r>
              <a:rPr lang="en-US" sz="2000" dirty="0"/>
              <a:t>Ethical issues</a:t>
            </a:r>
            <a:endParaRPr lang="en-GB" sz="2000" dirty="0"/>
          </a:p>
          <a:p>
            <a:pPr lvl="0"/>
            <a:r>
              <a:rPr lang="en-US" sz="2000" dirty="0"/>
              <a:t>Legal issues </a:t>
            </a:r>
            <a:endParaRPr lang="en-GB" sz="2000" dirty="0"/>
          </a:p>
          <a:p>
            <a:pPr marL="622300" indent="-622300">
              <a:buNone/>
            </a:pPr>
            <a:endParaRPr lang="en-GB" sz="2400" dirty="0"/>
          </a:p>
        </p:txBody>
      </p:sp>
      <p:pic>
        <p:nvPicPr>
          <p:cNvPr id="4" name="Picture 4" descr="http://www.clipartbest.com/cliparts/ecM/jkp/ecMjkp7c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2312368" cy="2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78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53096"/>
            <a:ext cx="8229600" cy="1143000"/>
          </a:xfrm>
        </p:spPr>
        <p:txBody>
          <a:bodyPr/>
          <a:lstStyle/>
          <a:p>
            <a:r>
              <a:rPr lang="en-GB" dirty="0"/>
              <a:t>Marking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980728"/>
            <a:ext cx="5781328" cy="3957072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GB" sz="2000" dirty="0"/>
              <a:t>Decide the mark band</a:t>
            </a:r>
          </a:p>
          <a:p>
            <a:pPr marL="457200" indent="-457200">
              <a:buAutoNum type="arabicParenR"/>
            </a:pPr>
            <a:r>
              <a:rPr lang="en-GB" sz="2000" dirty="0"/>
              <a:t>Decide if it just meets the mark band (bottom mark), almost meets the next one (top mark) or neither (middle mark)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1600" b="1" dirty="0"/>
              <a:t>Mark Band 3-High Level</a:t>
            </a:r>
            <a:br>
              <a:rPr lang="en-GB" sz="1600" dirty="0"/>
            </a:br>
            <a:r>
              <a:rPr lang="en-GB" sz="1600" b="1" dirty="0"/>
              <a:t>(6-8 marks)</a:t>
            </a:r>
            <a:br>
              <a:rPr lang="en-GB" sz="1600" dirty="0"/>
            </a:br>
            <a:r>
              <a:rPr lang="en-GB" sz="1600" dirty="0"/>
              <a:t>Thorough knowledge and understanding</a:t>
            </a:r>
            <a:br>
              <a:rPr lang="en-GB" sz="1600" dirty="0"/>
            </a:br>
            <a:r>
              <a:rPr lang="en-GB" sz="1600" dirty="0"/>
              <a:t>Evidence/examples will be explicitly relevant to the explanation.</a:t>
            </a:r>
            <a:br>
              <a:rPr lang="en-GB" sz="1600" dirty="0"/>
            </a:br>
            <a:r>
              <a:rPr lang="en-GB" sz="1600" dirty="0"/>
              <a:t>Weighs up both sides of the discussion and includes reference to the impact on all areas</a:t>
            </a:r>
          </a:p>
          <a:p>
            <a:pPr marL="0" indent="0">
              <a:buNone/>
            </a:pPr>
            <a:br>
              <a:rPr lang="en-GB" sz="1600" dirty="0"/>
            </a:br>
            <a:r>
              <a:rPr lang="en-GB" sz="1600" b="1" dirty="0"/>
              <a:t>Mark Band 2-Mid Level</a:t>
            </a:r>
            <a:br>
              <a:rPr lang="en-GB" sz="1600" dirty="0"/>
            </a:br>
            <a:r>
              <a:rPr lang="en-GB" sz="1600" b="1" dirty="0"/>
              <a:t>(3-5 marks)</a:t>
            </a:r>
            <a:br>
              <a:rPr lang="en-GB" sz="1600" dirty="0"/>
            </a:br>
            <a:r>
              <a:rPr lang="en-GB" sz="1600" dirty="0"/>
              <a:t>Reasonable knowledge and understanding (although one or two opportunities are missed)</a:t>
            </a:r>
            <a:br>
              <a:rPr lang="en-GB" sz="1600" dirty="0"/>
            </a:br>
            <a:r>
              <a:rPr lang="en-GB" sz="1600" dirty="0"/>
              <a:t>Evidence/examples are for the most part relevant to the explanation.</a:t>
            </a:r>
          </a:p>
          <a:p>
            <a:pPr marL="0" indent="0">
              <a:buNone/>
            </a:pPr>
            <a:r>
              <a:rPr lang="en-GB" sz="1600" dirty="0"/>
              <a:t>There is a reasonable attempt to discuss the impact on most areas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622300" indent="-622300">
              <a:buNone/>
            </a:pPr>
            <a:endParaRPr lang="en-GB" sz="2400" dirty="0"/>
          </a:p>
        </p:txBody>
      </p:sp>
      <p:pic>
        <p:nvPicPr>
          <p:cNvPr id="4" name="Picture 4" descr="http://www.clipartbest.com/cliparts/ecM/jkp/ecMjkp7c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2312368" cy="2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53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5040560" cy="3957072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AutoNum type="arabicParenR"/>
            </a:pPr>
            <a:r>
              <a:rPr lang="en-GB" sz="3600" dirty="0"/>
              <a:t>Decide the mark band</a:t>
            </a:r>
          </a:p>
          <a:p>
            <a:pPr marL="457200" indent="-457200">
              <a:buAutoNum type="arabicParenR"/>
            </a:pPr>
            <a:r>
              <a:rPr lang="en-GB" sz="3600" dirty="0"/>
              <a:t>Decide if it just meets the mark band (bottom mark), almost meets the next one (top mark) or neither (middle mark)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2800" b="1" dirty="0"/>
              <a:t>Mark Band 3-High Level</a:t>
            </a:r>
            <a:br>
              <a:rPr lang="en-GB" sz="2800" dirty="0"/>
            </a:br>
            <a:r>
              <a:rPr lang="en-GB" sz="2800" b="1" dirty="0"/>
              <a:t>(6-8 marks)</a:t>
            </a:r>
            <a:br>
              <a:rPr lang="en-GB" sz="2800" dirty="0"/>
            </a:br>
            <a:r>
              <a:rPr lang="en-GB" sz="2800" dirty="0"/>
              <a:t>Thorough knowledge and understanding</a:t>
            </a:r>
            <a:br>
              <a:rPr lang="en-GB" sz="2800" dirty="0"/>
            </a:br>
            <a:r>
              <a:rPr lang="en-GB" sz="2800" dirty="0"/>
              <a:t>Evidence/examples will be explicitly relevant to the explanation.</a:t>
            </a:r>
            <a:br>
              <a:rPr lang="en-GB" sz="2800" dirty="0"/>
            </a:br>
            <a:r>
              <a:rPr lang="en-GB" sz="2800" dirty="0"/>
              <a:t>Weighs up both sides of the discussion and includes reference to the impact on all areas</a:t>
            </a:r>
          </a:p>
          <a:p>
            <a:pPr marL="0" indent="0">
              <a:buNone/>
            </a:pPr>
            <a:br>
              <a:rPr lang="en-GB" sz="2800" dirty="0"/>
            </a:br>
            <a:r>
              <a:rPr lang="en-GB" sz="2800" b="1" dirty="0"/>
              <a:t>Mark Band 2-Mid Level</a:t>
            </a:r>
            <a:br>
              <a:rPr lang="en-GB" sz="2800" dirty="0"/>
            </a:br>
            <a:r>
              <a:rPr lang="en-GB" sz="2800" b="1" dirty="0"/>
              <a:t>(3-5 marks)</a:t>
            </a:r>
            <a:br>
              <a:rPr lang="en-GB" sz="2800" dirty="0"/>
            </a:br>
            <a:r>
              <a:rPr lang="en-GB" sz="2800" dirty="0"/>
              <a:t>Reasonable knowledge and understanding (although one or two opportunities are missed)</a:t>
            </a:r>
            <a:br>
              <a:rPr lang="en-GB" sz="2800" dirty="0"/>
            </a:br>
            <a:r>
              <a:rPr lang="en-GB" sz="2800" dirty="0"/>
              <a:t>Evidence/examples are for the most part relevant to the explanation.</a:t>
            </a:r>
          </a:p>
          <a:p>
            <a:pPr marL="0" indent="0">
              <a:buNone/>
            </a:pPr>
            <a:r>
              <a:rPr lang="en-GB" sz="2800" dirty="0"/>
              <a:t>There is a reasonable attempt to discuss the impact on most areas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97325" y="1087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123" y="1086999"/>
            <a:ext cx="3345762" cy="538434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123" y="761143"/>
            <a:ext cx="896101" cy="32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4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Algorithm Question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Define function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Define variables/constants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Get inputs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Write any processes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Return any output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83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yfield Theme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22C1C7-957F-4360-AA9A-161A00311966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3fedff5c-2b0a-4809-a635-9c7cd6998db2"/>
    <ds:schemaRef ds:uri="http://schemas.microsoft.com/office/infopath/2007/PartnerControls"/>
    <ds:schemaRef ds:uri="http://schemas.openxmlformats.org/package/2006/metadata/core-properties"/>
    <ds:schemaRef ds:uri="e9733c2e-a1d9-48d7-85ec-bf928eec67c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ACD4A5C-47C9-40D2-A0F0-5342DCFD9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5C503C-CB56-487F-83F8-DE759523AB73}"/>
</file>

<file path=docProps/app.xml><?xml version="1.0" encoding="utf-8"?>
<Properties xmlns="http://schemas.openxmlformats.org/officeDocument/2006/extended-properties" xmlns:vt="http://schemas.openxmlformats.org/officeDocument/2006/docPropsVTypes">
  <Template>Mayfield Theme</Template>
  <TotalTime>3336</TotalTime>
  <Words>1276</Words>
  <Application>Microsoft Office PowerPoint</Application>
  <PresentationFormat>On-screen Show (4:3)</PresentationFormat>
  <Paragraphs>196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Constantia</vt:lpstr>
      <vt:lpstr>Times New Roman</vt:lpstr>
      <vt:lpstr>Verdana</vt:lpstr>
      <vt:lpstr>Wingdings 2</vt:lpstr>
      <vt:lpstr>Mayfield Theme</vt:lpstr>
      <vt:lpstr>Practice Now</vt:lpstr>
      <vt:lpstr>Practice Now</vt:lpstr>
      <vt:lpstr>PowerPoint Presentation</vt:lpstr>
      <vt:lpstr>8 Mark Question Structure</vt:lpstr>
      <vt:lpstr>8 Mark Question Structure</vt:lpstr>
      <vt:lpstr>Exam Practice – 8 marks</vt:lpstr>
      <vt:lpstr>Marking</vt:lpstr>
      <vt:lpstr>Q2d</vt:lpstr>
      <vt:lpstr>Algorithm Question Structure</vt:lpstr>
      <vt:lpstr>Algorithm Question Structure</vt:lpstr>
      <vt:lpstr>Exam practice- algorithm</vt:lpstr>
      <vt:lpstr>Marking</vt:lpstr>
      <vt:lpstr>PowerPoint Presentation</vt:lpstr>
      <vt:lpstr>Practice Now</vt:lpstr>
      <vt:lpstr>Practice Now</vt:lpstr>
      <vt:lpstr>PowerPoint Presentation</vt:lpstr>
      <vt:lpstr>What is the CPU?</vt:lpstr>
      <vt:lpstr>What is the CPU?</vt:lpstr>
      <vt:lpstr>Clock speed</vt:lpstr>
      <vt:lpstr>Clock speed</vt:lpstr>
      <vt:lpstr>Cache size</vt:lpstr>
      <vt:lpstr>Cache size</vt:lpstr>
      <vt:lpstr>Cores</vt:lpstr>
      <vt:lpstr>Cores</vt:lpstr>
      <vt:lpstr>Von Neumann Architecture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Brownings</dc:creator>
  <cp:lastModifiedBy>Clarke-Rebecca</cp:lastModifiedBy>
  <cp:revision>222</cp:revision>
  <dcterms:created xsi:type="dcterms:W3CDTF">2011-06-13T04:03:50Z</dcterms:created>
  <dcterms:modified xsi:type="dcterms:W3CDTF">2020-09-22T06:55:23Z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