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8" r:id="rId4"/>
  </p:sldMasterIdLst>
  <p:notesMasterIdLst>
    <p:notesMasterId r:id="rId21"/>
  </p:notesMasterIdLst>
  <p:sldIdLst>
    <p:sldId id="286" r:id="rId5"/>
    <p:sldId id="287" r:id="rId6"/>
    <p:sldId id="289" r:id="rId7"/>
    <p:sldId id="290" r:id="rId8"/>
    <p:sldId id="291" r:id="rId9"/>
    <p:sldId id="293" r:id="rId10"/>
    <p:sldId id="295" r:id="rId11"/>
    <p:sldId id="296" r:id="rId12"/>
    <p:sldId id="297" r:id="rId13"/>
    <p:sldId id="298" r:id="rId14"/>
    <p:sldId id="299" r:id="rId15"/>
    <p:sldId id="300" r:id="rId16"/>
    <p:sldId id="301" r:id="rId17"/>
    <p:sldId id="302" r:id="rId18"/>
    <p:sldId id="303" r:id="rId19"/>
    <p:sldId id="304"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EDF9"/>
    <a:srgbClr val="080808"/>
    <a:srgbClr val="FFFF66"/>
    <a:srgbClr val="EDFF05"/>
    <a:srgbClr val="9DBF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A38162-5CD6-4A46-82DF-94820FE8941D}" v="1" dt="2018-11-15T15:36:51.8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E37C176-BB81-4192-B84B-150F8C31EE38}" type="datetimeFigureOut">
              <a:rPr lang="en-GB" smtClean="0"/>
              <a:t>23/09/2020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60C1051-246F-4D39-9F3E-5DD20B8A3DF3}" type="slidenum">
              <a:rPr lang="en-GB" smtClean="0"/>
              <a:t>‹#›</a:t>
            </a:fld>
            <a:endParaRPr lang="en-GB"/>
          </a:p>
        </p:txBody>
      </p:sp>
    </p:spTree>
    <p:extLst>
      <p:ext uri="{BB962C8B-B14F-4D97-AF65-F5344CB8AC3E}">
        <p14:creationId xmlns:p14="http://schemas.microsoft.com/office/powerpoint/2010/main" val="711549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0C1051-246F-4D39-9F3E-5DD20B8A3D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485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0C1051-246F-4D39-9F3E-5DD20B8A3D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6388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0C1051-246F-4D39-9F3E-5DD20B8A3D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34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0C1051-246F-4D39-9F3E-5DD20B8A3D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0628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19" name="Footer Placeholder 18"/>
          <p:cNvSpPr>
            <a:spLocks noGrp="1"/>
          </p:cNvSpPr>
          <p:nvPr>
            <p:ph type="ftr" sz="quarter" idx="11"/>
          </p:nvPr>
        </p:nvSpPr>
        <p:spPr/>
        <p:txBody>
          <a:bodyPr/>
          <a:lstStyle/>
          <a:p>
            <a:endParaRPr lang="en-GB" dirty="0">
              <a:solidFill>
                <a:srgbClr val="080808">
                  <a:shade val="90000"/>
                </a:srgbClr>
              </a:solidFill>
            </a:endParaRPr>
          </a:p>
        </p:txBody>
      </p:sp>
      <p:sp>
        <p:nvSpPr>
          <p:cNvPr id="27" name="Slide Number Placeholder 26"/>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pic>
        <p:nvPicPr>
          <p:cNvPr id="7" name="Picture 6"/>
          <p:cNvPicPr>
            <a:picLocks noChangeAspect="1"/>
          </p:cNvPicPr>
          <p:nvPr userDrawn="1"/>
        </p:nvPicPr>
        <p:blipFill>
          <a:blip r:embed="rId2"/>
          <a:stretch>
            <a:fillRect/>
          </a:stretch>
        </p:blipFill>
        <p:spPr>
          <a:xfrm>
            <a:off x="6862041" y="108472"/>
            <a:ext cx="2125518" cy="811053"/>
          </a:xfrm>
          <a:prstGeom prst="rect">
            <a:avLst/>
          </a:prstGeom>
        </p:spPr>
      </p:pic>
    </p:spTree>
    <p:extLst>
      <p:ext uri="{BB962C8B-B14F-4D97-AF65-F5344CB8AC3E}">
        <p14:creationId xmlns:p14="http://schemas.microsoft.com/office/powerpoint/2010/main" val="6983636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srgbClr val="080808"/>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srgbClr val="080808"/>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6" name="Footer Placeholder 5"/>
          <p:cNvSpPr>
            <a:spLocks noGrp="1"/>
          </p:cNvSpPr>
          <p:nvPr>
            <p:ph type="ftr" sz="quarter" idx="11"/>
          </p:nvPr>
        </p:nvSpPr>
        <p:spPr/>
        <p:txBody>
          <a:bodyPr/>
          <a:lstStyle/>
          <a:p>
            <a:endParaRPr lang="en-GB" dirty="0">
              <a:solidFill>
                <a:srgbClr val="080808">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a:t>
            </a:r>
            <a:r>
              <a:rPr kumimoji="0" lang="en-US" dirty="0"/>
              <a:t>to </a:t>
            </a:r>
            <a:r>
              <a:rPr kumimoji="0" lang="en-US"/>
              <a:t>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srgbClr val="080808"/>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srgbClr val="080808"/>
              </a:solidFill>
            </a:endParaRPr>
          </a:p>
        </p:txBody>
      </p:sp>
    </p:spTree>
    <p:extLst>
      <p:ext uri="{BB962C8B-B14F-4D97-AF65-F5344CB8AC3E}">
        <p14:creationId xmlns:p14="http://schemas.microsoft.com/office/powerpoint/2010/main" val="311400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5" name="Footer Placeholder 4"/>
          <p:cNvSpPr>
            <a:spLocks noGrp="1"/>
          </p:cNvSpPr>
          <p:nvPr>
            <p:ph type="ftr" sz="quarter" idx="11"/>
          </p:nvPr>
        </p:nvSpPr>
        <p:spPr/>
        <p:txBody>
          <a:bodyPr/>
          <a:lstStyle/>
          <a:p>
            <a:endParaRPr lang="en-GB" dirty="0">
              <a:solidFill>
                <a:srgbClr val="080808">
                  <a:shade val="90000"/>
                </a:srgbClr>
              </a:solidFill>
            </a:endParaRPr>
          </a:p>
        </p:txBody>
      </p:sp>
      <p:sp>
        <p:nvSpPr>
          <p:cNvPr id="6" name="Slide Number Placeholder 5"/>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2992546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5" name="Footer Placeholder 4"/>
          <p:cNvSpPr>
            <a:spLocks noGrp="1"/>
          </p:cNvSpPr>
          <p:nvPr>
            <p:ph type="ftr" sz="quarter" idx="11"/>
          </p:nvPr>
        </p:nvSpPr>
        <p:spPr/>
        <p:txBody>
          <a:bodyPr/>
          <a:lstStyle/>
          <a:p>
            <a:endParaRPr lang="en-GB" dirty="0">
              <a:solidFill>
                <a:srgbClr val="080808">
                  <a:shade val="90000"/>
                </a:srgbClr>
              </a:solidFill>
            </a:endParaRPr>
          </a:p>
        </p:txBody>
      </p:sp>
      <p:sp>
        <p:nvSpPr>
          <p:cNvPr id="6" name="Slide Number Placeholder 5"/>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1088829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kumimoji="0" lang="en-US" dirty="0"/>
              <a:t>Click to edit Master title style</a:t>
            </a:r>
          </a:p>
        </p:txBody>
      </p:sp>
      <p:sp>
        <p:nvSpPr>
          <p:cNvPr id="3" name="Content Placeholder 2"/>
          <p:cNvSpPr>
            <a:spLocks noGrp="1"/>
          </p:cNvSpPr>
          <p:nvPr>
            <p:ph idx="1"/>
          </p:nvPr>
        </p:nvSpPr>
        <p:spPr>
          <a:xfrm>
            <a:off x="467544" y="1700808"/>
            <a:ext cx="8229600" cy="395707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5" name="Footer Placeholder 4"/>
          <p:cNvSpPr>
            <a:spLocks noGrp="1"/>
          </p:cNvSpPr>
          <p:nvPr>
            <p:ph type="ftr" sz="quarter" idx="11"/>
          </p:nvPr>
        </p:nvSpPr>
        <p:spPr/>
        <p:txBody>
          <a:bodyPr/>
          <a:lstStyle/>
          <a:p>
            <a:endParaRPr lang="en-GB" dirty="0">
              <a:solidFill>
                <a:srgbClr val="080808">
                  <a:shade val="90000"/>
                </a:srgbClr>
              </a:solidFill>
            </a:endParaRPr>
          </a:p>
        </p:txBody>
      </p:sp>
      <p:sp>
        <p:nvSpPr>
          <p:cNvPr id="6" name="Slide Number Placeholder 5"/>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957003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 + S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137" y="0"/>
            <a:ext cx="8229600" cy="692696"/>
          </a:xfrm>
        </p:spPr>
        <p:txBody>
          <a:bodyPr/>
          <a:lstStyle>
            <a:lvl1pPr>
              <a:defRPr/>
            </a:lvl1pPr>
          </a:lstStyle>
          <a:p>
            <a:r>
              <a:rPr lang="en-US" dirty="0"/>
              <a:t>Lesson Objective</a:t>
            </a:r>
            <a:endParaRPr lang="en-GB" dirty="0"/>
          </a:p>
        </p:txBody>
      </p:sp>
      <p:sp>
        <p:nvSpPr>
          <p:cNvPr id="3" name="Date Placeholder 2"/>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4" name="Footer Placeholder 3"/>
          <p:cNvSpPr>
            <a:spLocks noGrp="1"/>
          </p:cNvSpPr>
          <p:nvPr>
            <p:ph type="ftr" sz="quarter" idx="11"/>
          </p:nvPr>
        </p:nvSpPr>
        <p:spPr/>
        <p:txBody>
          <a:bodyPr/>
          <a:lstStyle/>
          <a:p>
            <a:endParaRPr lang="en-GB" dirty="0">
              <a:solidFill>
                <a:srgbClr val="080808">
                  <a:shade val="90000"/>
                </a:srgbClr>
              </a:solidFill>
            </a:endParaRPr>
          </a:p>
        </p:txBody>
      </p:sp>
      <p:sp>
        <p:nvSpPr>
          <p:cNvPr id="5" name="Slide Number Placeholder 4"/>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
        <p:nvSpPr>
          <p:cNvPr id="7" name="Text Placeholder 6"/>
          <p:cNvSpPr>
            <a:spLocks noGrp="1"/>
          </p:cNvSpPr>
          <p:nvPr>
            <p:ph type="body" sz="quarter" idx="13"/>
          </p:nvPr>
        </p:nvSpPr>
        <p:spPr>
          <a:xfrm>
            <a:off x="83775" y="836713"/>
            <a:ext cx="8208962" cy="720079"/>
          </a:xfrm>
        </p:spPr>
        <p:txBody>
          <a:bodyPr>
            <a:noAutofit/>
          </a:bodyPr>
          <a:lstStyle>
            <a:lvl1pPr>
              <a:defRPr sz="2000"/>
            </a:lvl1pPr>
            <a:lvl2pPr>
              <a:defRPr sz="18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6"/>
          <p:cNvSpPr>
            <a:spLocks noGrp="1"/>
          </p:cNvSpPr>
          <p:nvPr>
            <p:ph type="body" sz="quarter" idx="15" hasCustomPrompt="1"/>
          </p:nvPr>
        </p:nvSpPr>
        <p:spPr>
          <a:xfrm>
            <a:off x="80824" y="3259932"/>
            <a:ext cx="8208962" cy="720079"/>
          </a:xfrm>
        </p:spPr>
        <p:txBody>
          <a:bodyPr>
            <a:noAutofit/>
          </a:bodyPr>
          <a:lstStyle>
            <a:lvl1pPr marL="0" indent="0">
              <a:buNone/>
              <a:defRPr sz="2000" b="1"/>
            </a:lvl1pPr>
            <a:lvl2pPr>
              <a:defRPr sz="1800"/>
            </a:lvl2pPr>
            <a:lvl3pPr>
              <a:defRPr sz="1800"/>
            </a:lvl3pPr>
            <a:lvl4pPr>
              <a:defRPr sz="1600"/>
            </a:lvl4pPr>
            <a:lvl5pPr>
              <a:defRPr sz="1600"/>
            </a:lvl5pPr>
          </a:lstStyle>
          <a:p>
            <a:pPr lvl="0"/>
            <a:r>
              <a:rPr lang="en-GB" dirty="0"/>
              <a:t>Strand 1</a:t>
            </a:r>
          </a:p>
          <a:p>
            <a:pPr lvl="0"/>
            <a:endParaRPr lang="en-GB" dirty="0"/>
          </a:p>
          <a:p>
            <a:pPr lvl="0"/>
            <a:r>
              <a:rPr lang="en-GB" dirty="0"/>
              <a:t>Towards:</a:t>
            </a:r>
          </a:p>
          <a:p>
            <a:pPr lvl="0"/>
            <a:endParaRPr lang="en-GB" dirty="0"/>
          </a:p>
          <a:p>
            <a:pPr lvl="0"/>
            <a:r>
              <a:rPr lang="en-GB" b="1" dirty="0"/>
              <a:t>Met:</a:t>
            </a:r>
          </a:p>
          <a:p>
            <a:pPr lvl="0"/>
            <a:endParaRPr lang="en-GB" b="1" dirty="0"/>
          </a:p>
          <a:p>
            <a:pPr lvl="0"/>
            <a:r>
              <a:rPr lang="en-GB" b="1" dirty="0"/>
              <a:t>Depth</a:t>
            </a:r>
            <a:endParaRPr lang="en-GB" dirty="0"/>
          </a:p>
        </p:txBody>
      </p:sp>
      <p:sp>
        <p:nvSpPr>
          <p:cNvPr id="11" name="Title 1"/>
          <p:cNvSpPr txBox="1">
            <a:spLocks/>
          </p:cNvSpPr>
          <p:nvPr userDrawn="1"/>
        </p:nvSpPr>
        <p:spPr>
          <a:xfrm>
            <a:off x="80824" y="2376339"/>
            <a:ext cx="8229600" cy="692696"/>
          </a:xfrm>
          <a:prstGeom prst="rect">
            <a:avLst/>
          </a:prstGeom>
        </p:spPr>
        <p:txBody>
          <a:bodyPr vert="horz" lIns="0" rIns="0" bIns="0" anchor="b">
            <a:normAutofit fontScale="92500" lnSpcReduction="10000"/>
          </a:bodyPr>
          <a:lstStyle>
            <a:lvl1pPr algn="l" rtl="0" eaLnBrk="1" latinLnBrk="0" hangingPunct="1">
              <a:spcBef>
                <a:spcPct val="0"/>
              </a:spcBef>
              <a:buNone/>
              <a:defRPr kumimoji="0" sz="5000" b="0" kern="1200">
                <a:ln>
                  <a:noFill/>
                </a:ln>
                <a:solidFill>
                  <a:schemeClr val="tx2"/>
                </a:solidFill>
                <a:effectLst/>
                <a:latin typeface="+mn-lt"/>
                <a:ea typeface="+mj-ea"/>
                <a:cs typeface="+mj-cs"/>
              </a:defRPr>
            </a:lvl1pPr>
          </a:lstStyle>
          <a:p>
            <a:r>
              <a:rPr lang="en-US"/>
              <a:t>Success Criteria</a:t>
            </a:r>
            <a:endParaRPr lang="en-GB" dirty="0"/>
          </a:p>
        </p:txBody>
      </p:sp>
    </p:spTree>
    <p:extLst>
      <p:ext uri="{BB962C8B-B14F-4D97-AF65-F5344CB8AC3E}">
        <p14:creationId xmlns:p14="http://schemas.microsoft.com/office/powerpoint/2010/main" val="301331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5" name="Footer Placeholder 4"/>
          <p:cNvSpPr>
            <a:spLocks noGrp="1"/>
          </p:cNvSpPr>
          <p:nvPr>
            <p:ph type="ftr" sz="quarter" idx="11"/>
          </p:nvPr>
        </p:nvSpPr>
        <p:spPr/>
        <p:txBody>
          <a:bodyPr/>
          <a:lstStyle/>
          <a:p>
            <a:endParaRPr lang="en-GB" dirty="0">
              <a:solidFill>
                <a:srgbClr val="080808">
                  <a:shade val="90000"/>
                </a:srgbClr>
              </a:solidFill>
            </a:endParaRPr>
          </a:p>
        </p:txBody>
      </p:sp>
      <p:sp>
        <p:nvSpPr>
          <p:cNvPr id="6" name="Slide Number Placeholder 5"/>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132789596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6" name="Footer Placeholder 5"/>
          <p:cNvSpPr>
            <a:spLocks noGrp="1"/>
          </p:cNvSpPr>
          <p:nvPr>
            <p:ph type="ftr" sz="quarter" idx="11"/>
          </p:nvPr>
        </p:nvSpPr>
        <p:spPr/>
        <p:txBody>
          <a:bodyPr/>
          <a:lstStyle/>
          <a:p>
            <a:endParaRPr lang="en-GB" dirty="0">
              <a:solidFill>
                <a:srgbClr val="080808">
                  <a:shade val="90000"/>
                </a:srgbClr>
              </a:solidFill>
            </a:endParaRPr>
          </a:p>
        </p:txBody>
      </p:sp>
      <p:sp>
        <p:nvSpPr>
          <p:cNvPr id="7" name="Slide Number Placeholder 6"/>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16400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8" name="Footer Placeholder 7"/>
          <p:cNvSpPr>
            <a:spLocks noGrp="1"/>
          </p:cNvSpPr>
          <p:nvPr>
            <p:ph type="ftr" sz="quarter" idx="11"/>
          </p:nvPr>
        </p:nvSpPr>
        <p:spPr/>
        <p:txBody>
          <a:bodyPr/>
          <a:lstStyle/>
          <a:p>
            <a:endParaRPr lang="en-GB" dirty="0">
              <a:solidFill>
                <a:srgbClr val="080808">
                  <a:shade val="90000"/>
                </a:srgbClr>
              </a:solidFill>
            </a:endParaRPr>
          </a:p>
        </p:txBody>
      </p:sp>
      <p:sp>
        <p:nvSpPr>
          <p:cNvPr id="9" name="Slide Number Placeholder 8"/>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198352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4" name="Footer Placeholder 3"/>
          <p:cNvSpPr>
            <a:spLocks noGrp="1"/>
          </p:cNvSpPr>
          <p:nvPr>
            <p:ph type="ftr" sz="quarter" idx="11"/>
          </p:nvPr>
        </p:nvSpPr>
        <p:spPr/>
        <p:txBody>
          <a:bodyPr/>
          <a:lstStyle/>
          <a:p>
            <a:endParaRPr lang="en-GB" dirty="0">
              <a:solidFill>
                <a:srgbClr val="080808">
                  <a:shade val="90000"/>
                </a:srgbClr>
              </a:solidFill>
            </a:endParaRPr>
          </a:p>
        </p:txBody>
      </p:sp>
      <p:sp>
        <p:nvSpPr>
          <p:cNvPr id="5" name="Slide Number Placeholder 4"/>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332270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3" name="Footer Placeholder 2"/>
          <p:cNvSpPr>
            <a:spLocks noGrp="1"/>
          </p:cNvSpPr>
          <p:nvPr>
            <p:ph type="ftr" sz="quarter" idx="11"/>
          </p:nvPr>
        </p:nvSpPr>
        <p:spPr/>
        <p:txBody>
          <a:bodyPr/>
          <a:lstStyle/>
          <a:p>
            <a:endParaRPr lang="en-GB" dirty="0">
              <a:solidFill>
                <a:srgbClr val="080808">
                  <a:shade val="90000"/>
                </a:srgbClr>
              </a:solidFill>
            </a:endParaRPr>
          </a:p>
        </p:txBody>
      </p:sp>
      <p:sp>
        <p:nvSpPr>
          <p:cNvPr id="4" name="Slide Number Placeholder 3"/>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273307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6" name="Footer Placeholder 5"/>
          <p:cNvSpPr>
            <a:spLocks noGrp="1"/>
          </p:cNvSpPr>
          <p:nvPr>
            <p:ph type="ftr" sz="quarter" idx="11"/>
          </p:nvPr>
        </p:nvSpPr>
        <p:spPr/>
        <p:txBody>
          <a:bodyPr/>
          <a:lstStyle/>
          <a:p>
            <a:endParaRPr lang="en-GB" dirty="0">
              <a:solidFill>
                <a:srgbClr val="080808">
                  <a:shade val="90000"/>
                </a:srgbClr>
              </a:solidFill>
            </a:endParaRPr>
          </a:p>
        </p:txBody>
      </p:sp>
      <p:sp>
        <p:nvSpPr>
          <p:cNvPr id="7" name="Slide Number Placeholder 6"/>
          <p:cNvSpPr>
            <a:spLocks noGrp="1"/>
          </p:cNvSpPr>
          <p:nvPr>
            <p:ph type="sldNum" sz="quarter" idx="12"/>
          </p:nvPr>
        </p:nvSpPr>
        <p:spPr/>
        <p:txBody>
          <a:body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967357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76000"/>
            <a:lum/>
          </a:blip>
          <a:srcRect/>
          <a:stretch>
            <a:fillRect l="-13000"/>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67544" y="20343"/>
            <a:ext cx="8229600" cy="1143000"/>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467544" y="126876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6AFF1D-1B79-407B-A518-2FC51B95A7D3}" type="datetimeFigureOut">
              <a:rPr lang="en-GB" smtClean="0">
                <a:solidFill>
                  <a:srgbClr val="080808">
                    <a:shade val="90000"/>
                  </a:srgbClr>
                </a:solidFill>
              </a:rPr>
              <a:pPr/>
              <a:t>23/09/2020</a:t>
            </a:fld>
            <a:endParaRPr lang="en-GB" dirty="0">
              <a:solidFill>
                <a:srgbClr val="080808">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solidFill>
                <a:srgbClr val="080808">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75976C-A198-44AE-A85F-3B556787AA5A}" type="slidenum">
              <a:rPr lang="en-GB" smtClean="0">
                <a:solidFill>
                  <a:srgbClr val="080808">
                    <a:shade val="90000"/>
                  </a:srgbClr>
                </a:solidFill>
              </a:rPr>
              <a:pPr/>
              <a:t>‹#›</a:t>
            </a:fld>
            <a:endParaRPr lang="en-GB" dirty="0">
              <a:solidFill>
                <a:srgbClr val="080808">
                  <a:shade val="90000"/>
                </a:srgbClr>
              </a:solidFill>
            </a:endParaRPr>
          </a:p>
        </p:txBody>
      </p:sp>
    </p:spTree>
    <p:extLst>
      <p:ext uri="{BB962C8B-B14F-4D97-AF65-F5344CB8AC3E}">
        <p14:creationId xmlns:p14="http://schemas.microsoft.com/office/powerpoint/2010/main" val="1712201991"/>
      </p:ext>
    </p:extLst>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 id="2147484170" r:id="rId12"/>
  </p:sldLayoutIdLst>
  <p:txStyles>
    <p:titleStyle>
      <a:lvl1pPr algn="l" rtl="0" eaLnBrk="1" latinLnBrk="0" hangingPunct="1">
        <a:spcBef>
          <a:spcPct val="0"/>
        </a:spcBef>
        <a:buNone/>
        <a:defRPr kumimoji="0" sz="5000" b="0" kern="1200">
          <a:ln>
            <a:noFill/>
          </a:ln>
          <a:solidFill>
            <a:schemeClr val="tx2"/>
          </a:solidFill>
          <a:effectLst/>
          <a:latin typeface="+mn-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tmp"/></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tmp"/></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32656"/>
            <a:ext cx="8229600" cy="3957072"/>
          </a:xfrm>
        </p:spPr>
        <p:txBody>
          <a:bodyPr/>
          <a:lstStyle/>
          <a:p>
            <a:pPr marL="0" indent="0" algn="r">
              <a:buNone/>
            </a:pPr>
            <a:endParaRPr lang="en-GB" b="1" u="sng" dirty="0"/>
          </a:p>
          <a:p>
            <a:pPr marL="0" indent="0" algn="ctr">
              <a:buNone/>
            </a:pPr>
            <a:r>
              <a:rPr lang="en-GB" b="1" u="sng" dirty="0"/>
              <a:t>ROM and RAM</a:t>
            </a:r>
            <a:endParaRPr lang="en-GB" dirty="0"/>
          </a:p>
          <a:p>
            <a:pPr marL="514350" indent="-514350">
              <a:buFont typeface="+mj-lt"/>
              <a:buAutoNum type="arabicPeriod"/>
            </a:pPr>
            <a:r>
              <a:rPr lang="en-GB" dirty="0"/>
              <a:t>Add today’s title to your notes</a:t>
            </a:r>
          </a:p>
          <a:p>
            <a:pPr marL="0" indent="0">
              <a:buNone/>
            </a:pPr>
            <a:endParaRPr lang="en-GB" dirty="0"/>
          </a:p>
          <a:p>
            <a:pPr marL="0" indent="0">
              <a:buNone/>
            </a:pPr>
            <a:r>
              <a:rPr lang="en-GB" dirty="0"/>
              <a:t>Starter:</a:t>
            </a:r>
          </a:p>
          <a:p>
            <a:pPr marL="0" indent="0">
              <a:buNone/>
            </a:pPr>
            <a:r>
              <a:rPr lang="en-GB" dirty="0"/>
              <a:t>What do you think ROM and RAM could stand for?</a:t>
            </a:r>
          </a:p>
        </p:txBody>
      </p:sp>
    </p:spTree>
    <p:extLst>
      <p:ext uri="{BB962C8B-B14F-4D97-AF65-F5344CB8AC3E}">
        <p14:creationId xmlns:p14="http://schemas.microsoft.com/office/powerpoint/2010/main" val="1379720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32656"/>
            <a:ext cx="8229600" cy="3957072"/>
          </a:xfrm>
        </p:spPr>
        <p:txBody>
          <a:bodyPr/>
          <a:lstStyle/>
          <a:p>
            <a:pPr marL="0" indent="0" algn="ctr">
              <a:buNone/>
            </a:pPr>
            <a:r>
              <a:rPr lang="en-GB" b="1" u="sng" dirty="0"/>
              <a:t>Other Types of Memory</a:t>
            </a:r>
          </a:p>
          <a:p>
            <a:pPr marL="0" indent="0" algn="ctr">
              <a:buNone/>
            </a:pPr>
            <a:endParaRPr lang="en-GB" dirty="0"/>
          </a:p>
          <a:p>
            <a:pPr marL="514350" indent="-514350">
              <a:buFont typeface="+mj-lt"/>
              <a:buAutoNum type="arabicPeriod"/>
            </a:pPr>
            <a:r>
              <a:rPr lang="en-GB" dirty="0"/>
              <a:t>Add today’s title to your notes</a:t>
            </a:r>
          </a:p>
        </p:txBody>
      </p:sp>
    </p:spTree>
    <p:extLst>
      <p:ext uri="{BB962C8B-B14F-4D97-AF65-F5344CB8AC3E}">
        <p14:creationId xmlns:p14="http://schemas.microsoft.com/office/powerpoint/2010/main" val="200278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186" y="260648"/>
            <a:ext cx="8229600" cy="692696"/>
          </a:xfrm>
        </p:spPr>
        <p:txBody>
          <a:bodyPr>
            <a:normAutofit fontScale="90000"/>
          </a:bodyPr>
          <a:lstStyle/>
          <a:p>
            <a:r>
              <a:rPr lang="en-GB"/>
              <a:t>Lesson Objective</a:t>
            </a:r>
            <a:endParaRPr lang="en-GB" dirty="0"/>
          </a:p>
        </p:txBody>
      </p:sp>
      <p:sp>
        <p:nvSpPr>
          <p:cNvPr id="9" name="Text Placeholder 8"/>
          <p:cNvSpPr>
            <a:spLocks noGrp="1"/>
          </p:cNvSpPr>
          <p:nvPr>
            <p:ph type="body" sz="quarter" idx="13"/>
          </p:nvPr>
        </p:nvSpPr>
        <p:spPr>
          <a:xfrm>
            <a:off x="539552" y="953344"/>
            <a:ext cx="8208962" cy="720079"/>
          </a:xfrm>
        </p:spPr>
        <p:txBody>
          <a:bodyPr/>
          <a:lstStyle/>
          <a:p>
            <a:pPr marL="0" indent="0">
              <a:buNone/>
            </a:pPr>
            <a:r>
              <a:rPr lang="en-GB" sz="2800" dirty="0"/>
              <a:t>What other types of memory are there?</a:t>
            </a:r>
          </a:p>
        </p:txBody>
      </p:sp>
      <p:sp>
        <p:nvSpPr>
          <p:cNvPr id="10" name="Text Placeholder 9"/>
          <p:cNvSpPr>
            <a:spLocks noGrp="1"/>
          </p:cNvSpPr>
          <p:nvPr>
            <p:ph type="body" sz="quarter" idx="15"/>
          </p:nvPr>
        </p:nvSpPr>
        <p:spPr>
          <a:xfrm>
            <a:off x="0" y="3068960"/>
            <a:ext cx="8964488" cy="3193404"/>
          </a:xfrm>
        </p:spPr>
        <p:txBody>
          <a:bodyPr/>
          <a:lstStyle/>
          <a:p>
            <a:pPr marL="2159000" lvl="1" indent="-1701800">
              <a:buNone/>
              <a:tabLst>
                <a:tab pos="2152650" algn="l"/>
              </a:tabLst>
            </a:pPr>
            <a:r>
              <a:rPr lang="en-GB" sz="2400" dirty="0">
                <a:cs typeface="Andalus" pitchFamily="18" charset="-78"/>
              </a:rPr>
              <a:t>I can explain what Virtual Memory is and when it would be used.</a:t>
            </a:r>
          </a:p>
          <a:p>
            <a:pPr marL="2159000" lvl="1" indent="-1701800">
              <a:buNone/>
              <a:tabLst>
                <a:tab pos="2152650" algn="l"/>
              </a:tabLst>
            </a:pPr>
            <a:endParaRPr lang="en-GB" sz="2400" b="1" dirty="0">
              <a:cs typeface="Andalus" pitchFamily="18" charset="-78"/>
            </a:endParaRPr>
          </a:p>
          <a:p>
            <a:pPr marL="2159000" lvl="1" indent="-1701800">
              <a:buNone/>
              <a:tabLst>
                <a:tab pos="2152650" algn="l"/>
              </a:tabLst>
            </a:pPr>
            <a:r>
              <a:rPr lang="en-GB" sz="2400" dirty="0">
                <a:cs typeface="Andalus" pitchFamily="18" charset="-78"/>
              </a:rPr>
              <a:t>I can explain what Flash Memory is and why it is used in RAM and ROM.</a:t>
            </a:r>
            <a:endParaRPr lang="en-GB" sz="2400" b="1" dirty="0">
              <a:cs typeface="Andalus" pitchFamily="18" charset="-78"/>
            </a:endParaRPr>
          </a:p>
          <a:p>
            <a:pPr marL="2159000" lvl="1" indent="-1701800">
              <a:buNone/>
              <a:tabLst>
                <a:tab pos="2152650" algn="l"/>
              </a:tabLst>
            </a:pPr>
            <a:endParaRPr lang="en-GB" sz="2400" b="1" dirty="0">
              <a:cs typeface="Andalus" pitchFamily="18" charset="-78"/>
            </a:endParaRPr>
          </a:p>
        </p:txBody>
      </p:sp>
    </p:spTree>
    <p:extLst>
      <p:ext uri="{BB962C8B-B14F-4D97-AF65-F5344CB8AC3E}">
        <p14:creationId xmlns:p14="http://schemas.microsoft.com/office/powerpoint/2010/main" val="3944021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Virtual Memory</a:t>
            </a:r>
          </a:p>
        </p:txBody>
      </p:sp>
      <p:sp>
        <p:nvSpPr>
          <p:cNvPr id="3" name="Content Placeholder 2"/>
          <p:cNvSpPr>
            <a:spLocks noGrp="1"/>
          </p:cNvSpPr>
          <p:nvPr>
            <p:ph idx="1"/>
          </p:nvPr>
        </p:nvSpPr>
        <p:spPr>
          <a:xfrm>
            <a:off x="1619672" y="1628800"/>
            <a:ext cx="7077472" cy="4277652"/>
          </a:xfrm>
        </p:spPr>
        <p:txBody>
          <a:bodyPr/>
          <a:lstStyle/>
          <a:p>
            <a:r>
              <a:rPr lang="en-GB" dirty="0"/>
              <a:t>Virtual memory is simply an area of secondary storage that is used like RAM. </a:t>
            </a:r>
          </a:p>
          <a:p>
            <a:r>
              <a:rPr lang="en-GB" dirty="0"/>
              <a:t>It is temporary storage – it is used when the RAM is running low.</a:t>
            </a:r>
          </a:p>
          <a:p>
            <a:r>
              <a:rPr lang="en-GB" dirty="0"/>
              <a:t>It is much slower than main memory because processing power is used up moving data around (this is called swapping or paging).</a:t>
            </a:r>
          </a:p>
          <a:p>
            <a:endParaRPr lang="en-GB" dirty="0"/>
          </a:p>
        </p:txBody>
      </p:sp>
      <p:pic>
        <p:nvPicPr>
          <p:cNvPr id="5" name="Picture 4" descr="Computer RAM memor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63286" y="2753835"/>
            <a:ext cx="3781519" cy="864094"/>
          </a:xfrm>
          <a:prstGeom prst="rect">
            <a:avLst/>
          </a:prstGeom>
        </p:spPr>
      </p:pic>
      <p:sp>
        <p:nvSpPr>
          <p:cNvPr id="6" name="Content Placeholder 2"/>
          <p:cNvSpPr txBox="1">
            <a:spLocks/>
          </p:cNvSpPr>
          <p:nvPr/>
        </p:nvSpPr>
        <p:spPr>
          <a:xfrm>
            <a:off x="1619671" y="4742962"/>
            <a:ext cx="6521769" cy="1547399"/>
          </a:xfrm>
          <a:prstGeom prst="rect">
            <a:avLst/>
          </a:prstGeom>
          <a:solidFill>
            <a:srgbClr val="FFFF00"/>
          </a:solidFill>
          <a:ln w="28575">
            <a:solidFill>
              <a:schemeClr val="bg2"/>
            </a:solidFill>
          </a:ln>
        </p:spPr>
        <p:txBody>
          <a:bodyPr vert="horz">
            <a:normAutofit fontScale="6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723900" indent="-723900">
              <a:buFont typeface="Wingdings 2"/>
              <a:buNone/>
            </a:pPr>
            <a:r>
              <a:rPr lang="en-GB" b="1" dirty="0"/>
              <a:t>L1</a:t>
            </a:r>
            <a:r>
              <a:rPr lang="en-GB" dirty="0"/>
              <a:t>		What is Virtual Memory?</a:t>
            </a:r>
          </a:p>
          <a:p>
            <a:pPr marL="723900" indent="-723900">
              <a:buFont typeface="Wingdings 2"/>
              <a:buNone/>
            </a:pPr>
            <a:endParaRPr lang="en-GB" dirty="0"/>
          </a:p>
          <a:p>
            <a:pPr marL="0" indent="0">
              <a:buFont typeface="Wingdings 2"/>
              <a:buNone/>
            </a:pPr>
            <a:r>
              <a:rPr lang="en-GB" b="1" dirty="0"/>
              <a:t>L2</a:t>
            </a:r>
            <a:r>
              <a:rPr lang="en-GB" dirty="0"/>
              <a:t>	When would you use Virtual Memory? </a:t>
            </a:r>
          </a:p>
          <a:p>
            <a:pPr marL="0" indent="0">
              <a:buFont typeface="Wingdings 2"/>
              <a:buNone/>
            </a:pPr>
            <a:endParaRPr lang="en-GB" dirty="0"/>
          </a:p>
          <a:p>
            <a:pPr marL="987425" indent="-987425">
              <a:buFont typeface="Wingdings 2"/>
              <a:buNone/>
            </a:pPr>
            <a:r>
              <a:rPr lang="en-GB" b="1" dirty="0"/>
              <a:t>L3</a:t>
            </a:r>
            <a:r>
              <a:rPr lang="en-GB" dirty="0"/>
              <a:t>	Explain Swapping/Paging slows down the fetch, decode, execute cycle.</a:t>
            </a:r>
          </a:p>
        </p:txBody>
      </p:sp>
    </p:spTree>
    <p:extLst>
      <p:ext uri="{BB962C8B-B14F-4D97-AF65-F5344CB8AC3E}">
        <p14:creationId xmlns:p14="http://schemas.microsoft.com/office/powerpoint/2010/main" val="3146653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Flash Memory</a:t>
            </a:r>
          </a:p>
        </p:txBody>
      </p:sp>
      <p:sp>
        <p:nvSpPr>
          <p:cNvPr id="3" name="Content Placeholder 2"/>
          <p:cNvSpPr>
            <a:spLocks noGrp="1"/>
          </p:cNvSpPr>
          <p:nvPr>
            <p:ph idx="1"/>
          </p:nvPr>
        </p:nvSpPr>
        <p:spPr>
          <a:xfrm>
            <a:off x="1619672" y="1628800"/>
            <a:ext cx="6840760" cy="4277652"/>
          </a:xfrm>
        </p:spPr>
        <p:txBody>
          <a:bodyPr/>
          <a:lstStyle/>
          <a:p>
            <a:r>
              <a:rPr lang="en-GB" dirty="0"/>
              <a:t>This refers to a type of memory that uses transistors to store data.</a:t>
            </a:r>
          </a:p>
          <a:p>
            <a:r>
              <a:rPr lang="en-GB" dirty="0"/>
              <a:t>It is non-volatile and can store data even when power is switched off.</a:t>
            </a:r>
          </a:p>
          <a:p>
            <a:r>
              <a:rPr lang="en-GB" dirty="0"/>
              <a:t>As a result it is more expensive than other types of memory.</a:t>
            </a:r>
          </a:p>
        </p:txBody>
      </p:sp>
      <p:pic>
        <p:nvPicPr>
          <p:cNvPr id="5" name="Picture 4" descr="Computer RAM memor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63286" y="2753835"/>
            <a:ext cx="3781519" cy="864094"/>
          </a:xfrm>
          <a:prstGeom prst="rect">
            <a:avLst/>
          </a:prstGeom>
        </p:spPr>
      </p:pic>
      <p:sp>
        <p:nvSpPr>
          <p:cNvPr id="6" name="Content Placeholder 2"/>
          <p:cNvSpPr txBox="1">
            <a:spLocks/>
          </p:cNvSpPr>
          <p:nvPr/>
        </p:nvSpPr>
        <p:spPr>
          <a:xfrm>
            <a:off x="1619671" y="4742962"/>
            <a:ext cx="6521769" cy="1547399"/>
          </a:xfrm>
          <a:prstGeom prst="rect">
            <a:avLst/>
          </a:prstGeom>
          <a:solidFill>
            <a:srgbClr val="FFFF00"/>
          </a:solidFill>
          <a:ln w="28575">
            <a:solidFill>
              <a:schemeClr val="bg2"/>
            </a:solidFill>
          </a:ln>
        </p:spPr>
        <p:txBody>
          <a:bodyPr vert="horz">
            <a:normAutofit fontScale="6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723900" indent="-723900">
              <a:buFont typeface="Wingdings 2"/>
              <a:buNone/>
            </a:pPr>
            <a:r>
              <a:rPr lang="en-GB" b="1" dirty="0"/>
              <a:t>L1</a:t>
            </a:r>
            <a:r>
              <a:rPr lang="en-GB" dirty="0"/>
              <a:t>		What is Flash memory?</a:t>
            </a:r>
          </a:p>
          <a:p>
            <a:pPr marL="723900" indent="-723900">
              <a:buFont typeface="Wingdings 2"/>
              <a:buNone/>
            </a:pPr>
            <a:endParaRPr lang="en-GB" dirty="0"/>
          </a:p>
          <a:p>
            <a:pPr marL="0" indent="0">
              <a:buFont typeface="Wingdings 2"/>
              <a:buNone/>
            </a:pPr>
            <a:r>
              <a:rPr lang="en-GB" b="1" dirty="0"/>
              <a:t>L2</a:t>
            </a:r>
            <a:r>
              <a:rPr lang="en-GB" dirty="0"/>
              <a:t>	Name one advantage and one disadvantage of Flash memory.</a:t>
            </a:r>
          </a:p>
          <a:p>
            <a:pPr marL="0" indent="0">
              <a:buFont typeface="Wingdings 2"/>
              <a:buNone/>
            </a:pPr>
            <a:endParaRPr lang="en-GB" dirty="0"/>
          </a:p>
          <a:p>
            <a:pPr marL="987425" indent="-987425">
              <a:buFont typeface="Wingdings 2"/>
              <a:buNone/>
            </a:pPr>
            <a:r>
              <a:rPr lang="en-GB" b="1" dirty="0"/>
              <a:t>L3</a:t>
            </a:r>
            <a:r>
              <a:rPr lang="en-GB" dirty="0"/>
              <a:t>	What types of memory (that we have studied so far) do you think would use Flash memory? Why?</a:t>
            </a:r>
          </a:p>
        </p:txBody>
      </p:sp>
    </p:spTree>
    <p:extLst>
      <p:ext uri="{BB962C8B-B14F-4D97-AF65-F5344CB8AC3E}">
        <p14:creationId xmlns:p14="http://schemas.microsoft.com/office/powerpoint/2010/main" val="2777019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Mini-Test</a:t>
            </a:r>
          </a:p>
        </p:txBody>
      </p:sp>
      <p:pic>
        <p:nvPicPr>
          <p:cNvPr id="4" name="Picture 4" descr="http://www.clipartbest.com/cliparts/ecM/jkp/ecMjkp7c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753146"/>
            <a:ext cx="1626298" cy="1626298"/>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p:cNvSpPr>
            <a:spLocks noGrp="1"/>
          </p:cNvSpPr>
          <p:nvPr>
            <p:ph idx="1"/>
          </p:nvPr>
        </p:nvSpPr>
        <p:spPr>
          <a:xfrm>
            <a:off x="2414016" y="1700808"/>
            <a:ext cx="6283128" cy="3957072"/>
          </a:xfrm>
        </p:spPr>
        <p:txBody>
          <a:bodyPr>
            <a:normAutofit fontScale="70000" lnSpcReduction="20000"/>
          </a:bodyPr>
          <a:lstStyle/>
          <a:p>
            <a:pPr marL="514350" lvl="0" indent="-514350" eaLnBrk="0" fontAlgn="base" hangingPunct="0">
              <a:spcBef>
                <a:spcPct val="0"/>
              </a:spcBef>
              <a:spcAft>
                <a:spcPct val="0"/>
              </a:spcAft>
              <a:buClrTx/>
              <a:buSzTx/>
              <a:buAutoNum type="arabicParenR"/>
            </a:pPr>
            <a:r>
              <a:rPr lang="en-GB" altLang="en-US" sz="2800" dirty="0">
                <a:latin typeface="Arial" panose="020B0604020202020204" pitchFamily="34" charset="0"/>
                <a:ea typeface="Calibri" panose="020F0502020204030204" pitchFamily="34" charset="0"/>
                <a:cs typeface="Arial" panose="020B0604020202020204" pitchFamily="34" charset="0"/>
              </a:rPr>
              <a:t>Virtual memory doesn’t physically exist on a memory chip but is an optimisation technique that is implemented by the operating system.</a:t>
            </a:r>
          </a:p>
          <a:p>
            <a:pPr marL="0" lvl="0" indent="0" eaLnBrk="0" fontAlgn="base" hangingPunct="0">
              <a:spcBef>
                <a:spcPct val="0"/>
              </a:spcBef>
              <a:spcAft>
                <a:spcPct val="0"/>
              </a:spcAft>
              <a:buClrTx/>
              <a:buSzTx/>
              <a:buNone/>
            </a:pPr>
            <a:r>
              <a:rPr lang="en-GB" altLang="en-US" sz="2800" dirty="0">
                <a:latin typeface="Arial" panose="020B0604020202020204" pitchFamily="34" charset="0"/>
                <a:ea typeface="Calibri" panose="020F0502020204030204" pitchFamily="34" charset="0"/>
                <a:cs typeface="Arial" panose="020B0604020202020204" pitchFamily="34" charset="0"/>
              </a:rPr>
              <a:t> </a:t>
            </a:r>
            <a:endParaRPr lang="en-GB" altLang="en-US" sz="1600" dirty="0"/>
          </a:p>
          <a:p>
            <a:pPr marL="1154430" lvl="2" indent="-514350" eaLnBrk="0" fontAlgn="base" hangingPunct="0">
              <a:spcBef>
                <a:spcPct val="0"/>
              </a:spcBef>
              <a:spcAft>
                <a:spcPct val="0"/>
              </a:spcAft>
              <a:buClrTx/>
              <a:buSzTx/>
              <a:buFont typeface="+mj-lt"/>
              <a:buAutoNum type="alphaLcParenR"/>
            </a:pPr>
            <a:r>
              <a:rPr lang="en-GB" altLang="en-US" sz="2800" dirty="0">
                <a:latin typeface="Arial" panose="020B0604020202020204" pitchFamily="34" charset="0"/>
                <a:ea typeface="Calibri" panose="020F0502020204030204" pitchFamily="34" charset="0"/>
                <a:cs typeface="Arial" panose="020B0604020202020204" pitchFamily="34" charset="0"/>
              </a:rPr>
              <a:t>What is virtual memory? (1)</a:t>
            </a:r>
            <a:endParaRPr lang="en-GB" altLang="en-US" sz="1400" dirty="0"/>
          </a:p>
          <a:p>
            <a:pPr marL="1154430" lvl="2" indent="-514350" eaLnBrk="0" fontAlgn="base" hangingPunct="0">
              <a:spcBef>
                <a:spcPct val="0"/>
              </a:spcBef>
              <a:spcAft>
                <a:spcPct val="0"/>
              </a:spcAft>
              <a:buClrTx/>
              <a:buSzTx/>
              <a:buFont typeface="+mj-lt"/>
              <a:buAutoNum type="alphaLcParenR"/>
            </a:pPr>
            <a:r>
              <a:rPr lang="en-GB" altLang="en-US" sz="2800" dirty="0">
                <a:latin typeface="Arial" panose="020B0604020202020204" pitchFamily="34" charset="0"/>
                <a:ea typeface="Calibri" panose="020F0502020204030204" pitchFamily="34" charset="0"/>
                <a:cs typeface="Arial" panose="020B0604020202020204" pitchFamily="34" charset="0"/>
              </a:rPr>
              <a:t>Why is virtual memory needed? (2)</a:t>
            </a:r>
            <a:endParaRPr lang="en-GB" dirty="0"/>
          </a:p>
          <a:p>
            <a:pPr marL="0" indent="0">
              <a:buNone/>
            </a:pPr>
            <a:endParaRPr lang="en-GB" dirty="0"/>
          </a:p>
          <a:p>
            <a:pPr marL="0" indent="0">
              <a:buNone/>
            </a:pPr>
            <a:endParaRPr lang="en-GB" dirty="0"/>
          </a:p>
          <a:p>
            <a:pPr marL="514350" indent="-514350">
              <a:buFont typeface="+mj-lt"/>
              <a:buAutoNum type="arabicParenR" startAt="2"/>
            </a:pPr>
            <a:r>
              <a:rPr lang="en-GB" dirty="0"/>
              <a:t> </a:t>
            </a:r>
            <a:r>
              <a:rPr lang="en-GB" sz="2900" dirty="0">
                <a:latin typeface="Arial" panose="020B0604020202020204" pitchFamily="34" charset="0"/>
                <a:ea typeface="Calibri" panose="020F0502020204030204" pitchFamily="34" charset="0"/>
                <a:cs typeface="Arial" panose="020B0604020202020204" pitchFamily="34" charset="0"/>
              </a:rPr>
              <a:t>Flash memory is sold state media.</a:t>
            </a:r>
          </a:p>
          <a:p>
            <a:pPr marL="0" indent="0">
              <a:buNone/>
            </a:pPr>
            <a:endParaRPr lang="en-GB" dirty="0"/>
          </a:p>
          <a:p>
            <a:pPr marL="1154430" lvl="2" indent="-514350" eaLnBrk="0" fontAlgn="base" hangingPunct="0">
              <a:spcBef>
                <a:spcPct val="0"/>
              </a:spcBef>
              <a:spcAft>
                <a:spcPct val="0"/>
              </a:spcAft>
              <a:buClrTx/>
              <a:buSzTx/>
              <a:buFont typeface="+mj-lt"/>
              <a:buAutoNum type="alphaLcParenR"/>
            </a:pPr>
            <a:r>
              <a:rPr lang="en-GB" sz="2900" dirty="0">
                <a:latin typeface="Arial" panose="020B0604020202020204" pitchFamily="34" charset="0"/>
                <a:ea typeface="Calibri" panose="020F0502020204030204" pitchFamily="34" charset="0"/>
                <a:cs typeface="Arial" panose="020B0604020202020204" pitchFamily="34" charset="0"/>
              </a:rPr>
              <a:t>What are 3 uses for flash memory?</a:t>
            </a:r>
          </a:p>
          <a:p>
            <a:pPr marL="1154430" lvl="2" indent="-514350" eaLnBrk="0" fontAlgn="base" hangingPunct="0">
              <a:spcBef>
                <a:spcPct val="0"/>
              </a:spcBef>
              <a:spcAft>
                <a:spcPct val="0"/>
              </a:spcAft>
              <a:buClrTx/>
              <a:buSzTx/>
              <a:buFont typeface="+mj-lt"/>
              <a:buAutoNum type="alphaLcParenR"/>
            </a:pPr>
            <a:r>
              <a:rPr lang="en-GB" sz="2900" dirty="0">
                <a:latin typeface="Arial" panose="020B0604020202020204" pitchFamily="34" charset="0"/>
                <a:ea typeface="Calibri" panose="020F0502020204030204" pitchFamily="34" charset="0"/>
                <a:cs typeface="Arial" panose="020B0604020202020204" pitchFamily="34" charset="0"/>
              </a:rPr>
              <a:t>What are the advantages and problems associated with the use of flash memory?</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85025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Mini-Test</a:t>
            </a:r>
          </a:p>
        </p:txBody>
      </p:sp>
      <p:pic>
        <p:nvPicPr>
          <p:cNvPr id="4" name="Picture 4" descr="http://www.clipartbest.com/cliparts/ecM/jkp/ecMjkp7c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753146"/>
            <a:ext cx="1626298" cy="1626298"/>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p:cNvSpPr>
            <a:spLocks noGrp="1"/>
          </p:cNvSpPr>
          <p:nvPr>
            <p:ph idx="1"/>
          </p:nvPr>
        </p:nvSpPr>
        <p:spPr>
          <a:xfrm>
            <a:off x="2414016" y="1700808"/>
            <a:ext cx="6283128" cy="3957072"/>
          </a:xfrm>
        </p:spPr>
        <p:txBody>
          <a:bodyPr>
            <a:noAutofit/>
          </a:bodyPr>
          <a:lstStyle/>
          <a:p>
            <a:pPr marL="0" lvl="0" indent="0" eaLnBrk="0" fontAlgn="base" hangingPunct="0">
              <a:spcBef>
                <a:spcPct val="0"/>
              </a:spcBef>
              <a:spcAft>
                <a:spcPct val="0"/>
              </a:spcAft>
              <a:buClrTx/>
              <a:buSzTx/>
              <a:buNone/>
            </a:pPr>
            <a:r>
              <a:rPr lang="en-GB" altLang="en-US" sz="1200" dirty="0">
                <a:latin typeface="Arial" panose="020B0604020202020204" pitchFamily="34" charset="0"/>
                <a:ea typeface="Calibri" panose="020F0502020204030204" pitchFamily="34" charset="0"/>
                <a:cs typeface="Arial" panose="020B0604020202020204" pitchFamily="34" charset="0"/>
              </a:rPr>
              <a:t>1) </a:t>
            </a:r>
            <a:endParaRPr lang="en-GB" altLang="en-US" sz="1200" dirty="0"/>
          </a:p>
          <a:p>
            <a:pPr marL="1154430" lvl="2" indent="-514350" eaLnBrk="0" fontAlgn="base" hangingPunct="0">
              <a:spcBef>
                <a:spcPct val="0"/>
              </a:spcBef>
              <a:spcAft>
                <a:spcPct val="0"/>
              </a:spcAft>
              <a:buClrTx/>
              <a:buSzTx/>
              <a:buFont typeface="+mj-lt"/>
              <a:buAutoNum type="alphaLcParenR"/>
            </a:pPr>
            <a:r>
              <a:rPr lang="en-GB" sz="1200" dirty="0"/>
              <a:t>It is simulated memory that is written to a file on the hard drive / memory that appears to exist as RAM but is in secondary storage.</a:t>
            </a:r>
          </a:p>
          <a:p>
            <a:pPr marL="1154430" lvl="2" indent="-514350" eaLnBrk="0" fontAlgn="base" hangingPunct="0">
              <a:spcBef>
                <a:spcPct val="0"/>
              </a:spcBef>
              <a:spcAft>
                <a:spcPct val="0"/>
              </a:spcAft>
              <a:buClrTx/>
              <a:buSzTx/>
              <a:buFont typeface="+mj-lt"/>
              <a:buAutoNum type="alphaLcParenR"/>
            </a:pPr>
            <a:r>
              <a:rPr lang="en-GB" sz="1200" dirty="0"/>
              <a:t>When you need to run applications on the computer than its physical memory (RAM) can support.  It lets more memory to be used than there is in the system.</a:t>
            </a:r>
          </a:p>
          <a:p>
            <a:pPr marL="0" indent="0">
              <a:buNone/>
            </a:pPr>
            <a:endParaRPr lang="en-GB" sz="1200" dirty="0"/>
          </a:p>
          <a:p>
            <a:pPr marL="0" indent="0">
              <a:buNone/>
            </a:pPr>
            <a:r>
              <a:rPr lang="en-GB" sz="1200" dirty="0"/>
              <a:t>2) </a:t>
            </a:r>
          </a:p>
          <a:p>
            <a:pPr marL="868680" lvl="2" indent="-228600">
              <a:buAutoNum type="alphaLcParenR"/>
            </a:pPr>
            <a:r>
              <a:rPr lang="en-GB" sz="1200"/>
              <a:t>RAM/ROMUSB </a:t>
            </a:r>
            <a:r>
              <a:rPr lang="en-GB" sz="1200" dirty="0"/>
              <a:t>drives, Memory cards (such as in a camera), Solid-state drives</a:t>
            </a:r>
            <a:r>
              <a:rPr lang="en-GB" sz="1200"/>
              <a:t>, </a:t>
            </a:r>
          </a:p>
          <a:p>
            <a:pPr marL="640080" lvl="2" indent="0">
              <a:buNone/>
            </a:pPr>
            <a:r>
              <a:rPr lang="en-GB" sz="1200">
                <a:latin typeface="Arial" panose="020B0604020202020204" pitchFamily="34" charset="0"/>
                <a:ea typeface="Calibri" panose="020F0502020204030204" pitchFamily="34" charset="0"/>
                <a:cs typeface="Arial" panose="020B0604020202020204" pitchFamily="34" charset="0"/>
              </a:rPr>
              <a:t>b</a:t>
            </a:r>
            <a:r>
              <a:rPr lang="en-GB" sz="1200" dirty="0">
                <a:latin typeface="Arial" panose="020B0604020202020204" pitchFamily="34" charset="0"/>
                <a:ea typeface="Calibri" panose="020F0502020204030204" pitchFamily="34" charset="0"/>
                <a:cs typeface="Arial" panose="020B0604020202020204" pitchFamily="34" charset="0"/>
              </a:rPr>
              <a:t>)</a:t>
            </a:r>
          </a:p>
          <a:p>
            <a:pPr marL="640080" lvl="2" indent="0">
              <a:buNone/>
            </a:pPr>
            <a:r>
              <a:rPr lang="en-GB" sz="1200" dirty="0"/>
              <a:t>Advantages</a:t>
            </a:r>
          </a:p>
          <a:p>
            <a:pPr lvl="2"/>
            <a:r>
              <a:rPr lang="en-GB" sz="1200" dirty="0"/>
              <a:t>Flash is durable will not break if dropped or exposed to heat.</a:t>
            </a:r>
          </a:p>
          <a:p>
            <a:pPr lvl="2"/>
            <a:r>
              <a:rPr lang="en-GB" sz="1200" dirty="0"/>
              <a:t>Very reliable as no moving parts. </a:t>
            </a:r>
          </a:p>
          <a:p>
            <a:pPr lvl="2"/>
            <a:r>
              <a:rPr lang="en-GB" sz="1200" dirty="0"/>
              <a:t>Very compact but can store lot of data in a small space.</a:t>
            </a:r>
          </a:p>
          <a:p>
            <a:pPr lvl="2"/>
            <a:r>
              <a:rPr lang="en-GB" sz="1200" dirty="0"/>
              <a:t>Very fast access time compared to a hard disk or a DVD.</a:t>
            </a:r>
          </a:p>
          <a:p>
            <a:pPr lvl="2"/>
            <a:r>
              <a:rPr lang="en-GB" sz="1200" dirty="0"/>
              <a:t>Low cost and reliable.</a:t>
            </a:r>
          </a:p>
          <a:p>
            <a:pPr lvl="2"/>
            <a:r>
              <a:rPr lang="en-GB" sz="1200" dirty="0"/>
              <a:t>Light weight so easily portable.</a:t>
            </a:r>
          </a:p>
          <a:p>
            <a:pPr marL="0" indent="0">
              <a:buNone/>
            </a:pPr>
            <a:endParaRPr lang="en-GB" sz="1200" dirty="0"/>
          </a:p>
          <a:p>
            <a:pPr marL="640080" lvl="2" indent="0">
              <a:buNone/>
            </a:pPr>
            <a:r>
              <a:rPr lang="en-GB" sz="1200" dirty="0"/>
              <a:t>Problems</a:t>
            </a:r>
          </a:p>
          <a:p>
            <a:pPr lvl="2"/>
            <a:r>
              <a:rPr lang="en-GB" sz="1200" dirty="0"/>
              <a:t>Can get lost easily.</a:t>
            </a:r>
          </a:p>
          <a:p>
            <a:pPr lvl="2"/>
            <a:r>
              <a:rPr lang="en-GB" sz="1200" dirty="0"/>
              <a:t>Can wear out over a long time period.</a:t>
            </a:r>
          </a:p>
          <a:p>
            <a:pPr lvl="2"/>
            <a:r>
              <a:rPr lang="en-GB" sz="1200" dirty="0"/>
              <a:t>More expensive than CD or DVD.</a:t>
            </a:r>
          </a:p>
          <a:p>
            <a:pPr lvl="2"/>
            <a:r>
              <a:rPr lang="en-GB" sz="1200" dirty="0"/>
              <a:t>The metal part that is inserted into the USB port can become bent or damaged.</a:t>
            </a:r>
          </a:p>
          <a:p>
            <a:pPr marL="640080" lvl="2" indent="0">
              <a:buNone/>
            </a:pPr>
            <a:endParaRPr lang="en-GB" sz="1200" dirty="0"/>
          </a:p>
        </p:txBody>
      </p:sp>
    </p:spTree>
    <p:extLst>
      <p:ext uri="{BB962C8B-B14F-4D97-AF65-F5344CB8AC3E}">
        <p14:creationId xmlns:p14="http://schemas.microsoft.com/office/powerpoint/2010/main" val="169387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186" y="260648"/>
            <a:ext cx="8229600" cy="692696"/>
          </a:xfrm>
        </p:spPr>
        <p:txBody>
          <a:bodyPr>
            <a:normAutofit fontScale="90000"/>
          </a:bodyPr>
          <a:lstStyle/>
          <a:p>
            <a:r>
              <a:rPr lang="en-GB"/>
              <a:t>Lesson Objective</a:t>
            </a:r>
            <a:endParaRPr lang="en-GB" dirty="0"/>
          </a:p>
        </p:txBody>
      </p:sp>
      <p:sp>
        <p:nvSpPr>
          <p:cNvPr id="9" name="Text Placeholder 8"/>
          <p:cNvSpPr>
            <a:spLocks noGrp="1"/>
          </p:cNvSpPr>
          <p:nvPr>
            <p:ph type="body" sz="quarter" idx="13"/>
          </p:nvPr>
        </p:nvSpPr>
        <p:spPr>
          <a:xfrm>
            <a:off x="539552" y="953344"/>
            <a:ext cx="8208962" cy="720079"/>
          </a:xfrm>
        </p:spPr>
        <p:txBody>
          <a:bodyPr/>
          <a:lstStyle/>
          <a:p>
            <a:pPr marL="0" indent="0">
              <a:buNone/>
            </a:pPr>
            <a:r>
              <a:rPr lang="en-GB" sz="2800" dirty="0"/>
              <a:t>What other types of memory are there?</a:t>
            </a:r>
          </a:p>
        </p:txBody>
      </p:sp>
      <p:sp>
        <p:nvSpPr>
          <p:cNvPr id="10" name="Text Placeholder 9"/>
          <p:cNvSpPr>
            <a:spLocks noGrp="1"/>
          </p:cNvSpPr>
          <p:nvPr>
            <p:ph type="body" sz="quarter" idx="15"/>
          </p:nvPr>
        </p:nvSpPr>
        <p:spPr>
          <a:xfrm>
            <a:off x="0" y="3068960"/>
            <a:ext cx="8964488" cy="3193404"/>
          </a:xfrm>
        </p:spPr>
        <p:txBody>
          <a:bodyPr/>
          <a:lstStyle/>
          <a:p>
            <a:pPr marL="2159000" lvl="1" indent="-1701800">
              <a:buNone/>
              <a:tabLst>
                <a:tab pos="2152650" algn="l"/>
              </a:tabLst>
            </a:pPr>
            <a:r>
              <a:rPr lang="en-GB" sz="2400" dirty="0">
                <a:cs typeface="Andalus" pitchFamily="18" charset="-78"/>
              </a:rPr>
              <a:t>I can explain what Virtual Memory is and when it would be used.</a:t>
            </a:r>
          </a:p>
          <a:p>
            <a:pPr marL="2159000" lvl="1" indent="-1701800">
              <a:buNone/>
              <a:tabLst>
                <a:tab pos="2152650" algn="l"/>
              </a:tabLst>
            </a:pPr>
            <a:endParaRPr lang="en-GB" sz="2400" b="1" dirty="0">
              <a:cs typeface="Andalus" pitchFamily="18" charset="-78"/>
            </a:endParaRPr>
          </a:p>
          <a:p>
            <a:pPr marL="2159000" lvl="1" indent="-1701800">
              <a:buNone/>
              <a:tabLst>
                <a:tab pos="2152650" algn="l"/>
              </a:tabLst>
            </a:pPr>
            <a:r>
              <a:rPr lang="en-GB" sz="2400" dirty="0">
                <a:cs typeface="Andalus" pitchFamily="18" charset="-78"/>
              </a:rPr>
              <a:t>I can explain what Flash Memory is and why it is used in RAM and ROM.</a:t>
            </a:r>
            <a:endParaRPr lang="en-GB" sz="2400" b="1" dirty="0">
              <a:cs typeface="Andalus" pitchFamily="18" charset="-78"/>
            </a:endParaRPr>
          </a:p>
          <a:p>
            <a:pPr marL="2159000" lvl="1" indent="-1701800">
              <a:buNone/>
              <a:tabLst>
                <a:tab pos="2152650" algn="l"/>
              </a:tabLst>
            </a:pPr>
            <a:endParaRPr lang="en-GB" sz="2400" b="1" dirty="0">
              <a:cs typeface="Andalus" pitchFamily="18" charset="-78"/>
            </a:endParaRPr>
          </a:p>
        </p:txBody>
      </p:sp>
    </p:spTree>
    <p:extLst>
      <p:ext uri="{BB962C8B-B14F-4D97-AF65-F5344CB8AC3E}">
        <p14:creationId xmlns:p14="http://schemas.microsoft.com/office/powerpoint/2010/main" val="2049111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186" y="260648"/>
            <a:ext cx="8229600" cy="692696"/>
          </a:xfrm>
        </p:spPr>
        <p:txBody>
          <a:bodyPr>
            <a:normAutofit fontScale="90000"/>
          </a:bodyPr>
          <a:lstStyle/>
          <a:p>
            <a:r>
              <a:rPr lang="en-GB"/>
              <a:t>Lesson Objective</a:t>
            </a:r>
            <a:endParaRPr lang="en-GB" dirty="0"/>
          </a:p>
        </p:txBody>
      </p:sp>
      <p:sp>
        <p:nvSpPr>
          <p:cNvPr id="9" name="Text Placeholder 8"/>
          <p:cNvSpPr>
            <a:spLocks noGrp="1"/>
          </p:cNvSpPr>
          <p:nvPr>
            <p:ph type="body" sz="quarter" idx="13"/>
          </p:nvPr>
        </p:nvSpPr>
        <p:spPr>
          <a:xfrm>
            <a:off x="539552" y="953344"/>
            <a:ext cx="8208962" cy="720079"/>
          </a:xfrm>
        </p:spPr>
        <p:txBody>
          <a:bodyPr/>
          <a:lstStyle/>
          <a:p>
            <a:pPr marL="0" indent="0">
              <a:buNone/>
            </a:pPr>
            <a:r>
              <a:rPr lang="en-GB" sz="2800" dirty="0"/>
              <a:t>What are </a:t>
            </a:r>
            <a:r>
              <a:rPr lang="en-GB" sz="2800"/>
              <a:t>the differences </a:t>
            </a:r>
            <a:r>
              <a:rPr lang="en-GB" sz="2800" dirty="0"/>
              <a:t>between RAM and ROM?</a:t>
            </a:r>
          </a:p>
        </p:txBody>
      </p:sp>
      <p:sp>
        <p:nvSpPr>
          <p:cNvPr id="10" name="Text Placeholder 9"/>
          <p:cNvSpPr>
            <a:spLocks noGrp="1"/>
          </p:cNvSpPr>
          <p:nvPr>
            <p:ph type="body" sz="quarter" idx="15"/>
          </p:nvPr>
        </p:nvSpPr>
        <p:spPr>
          <a:xfrm>
            <a:off x="0" y="3068960"/>
            <a:ext cx="8964488" cy="3193404"/>
          </a:xfrm>
        </p:spPr>
        <p:txBody>
          <a:bodyPr/>
          <a:lstStyle/>
          <a:p>
            <a:pPr marL="2159000" lvl="1" indent="-1701800">
              <a:buNone/>
              <a:tabLst>
                <a:tab pos="2152650" algn="l"/>
              </a:tabLst>
            </a:pPr>
            <a:r>
              <a:rPr lang="en-GB" sz="2400" dirty="0">
                <a:cs typeface="Andalus" pitchFamily="18" charset="-78"/>
              </a:rPr>
              <a:t>I can explain some basic facts about ROM and RAM</a:t>
            </a:r>
          </a:p>
          <a:p>
            <a:pPr marL="2159000" lvl="1" indent="-1701800">
              <a:buNone/>
              <a:tabLst>
                <a:tab pos="2152650" algn="l"/>
              </a:tabLst>
            </a:pPr>
            <a:endParaRPr lang="en-GB" sz="2400" b="1" dirty="0">
              <a:cs typeface="Andalus" pitchFamily="18" charset="-78"/>
            </a:endParaRPr>
          </a:p>
          <a:p>
            <a:pPr marL="2159000" lvl="1" indent="-1701800">
              <a:buNone/>
              <a:tabLst>
                <a:tab pos="2152650" algn="l"/>
              </a:tabLst>
            </a:pPr>
            <a:r>
              <a:rPr lang="en-GB" sz="2400" dirty="0">
                <a:cs typeface="Andalus" pitchFamily="18" charset="-78"/>
              </a:rPr>
              <a:t>I can explain the similarities and differences between ROM and RAM</a:t>
            </a:r>
            <a:endParaRPr lang="en-GB" sz="2400" b="1" dirty="0">
              <a:cs typeface="Andalus" pitchFamily="18" charset="-78"/>
            </a:endParaRPr>
          </a:p>
          <a:p>
            <a:pPr marL="2159000" lvl="1" indent="-1701800">
              <a:buNone/>
              <a:tabLst>
                <a:tab pos="2152650" algn="l"/>
              </a:tabLst>
            </a:pPr>
            <a:endParaRPr lang="en-GB" sz="2400" b="1" dirty="0">
              <a:cs typeface="Andalus" pitchFamily="18" charset="-78"/>
            </a:endParaRPr>
          </a:p>
          <a:p>
            <a:pPr marL="2159000" lvl="1" indent="-1701800">
              <a:buNone/>
              <a:tabLst>
                <a:tab pos="2152650" algn="l"/>
              </a:tabLst>
            </a:pPr>
            <a:r>
              <a:rPr lang="en-GB" sz="2400" dirty="0">
                <a:cs typeface="Andalus" pitchFamily="18" charset="-78"/>
              </a:rPr>
              <a:t>I can explain how performance in computer can be affected by ROM and RAM</a:t>
            </a:r>
          </a:p>
        </p:txBody>
      </p:sp>
    </p:spTree>
    <p:extLst>
      <p:ext uri="{BB962C8B-B14F-4D97-AF65-F5344CB8AC3E}">
        <p14:creationId xmlns:p14="http://schemas.microsoft.com/office/powerpoint/2010/main" val="126829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69" y="-243408"/>
            <a:ext cx="8229600" cy="1143000"/>
          </a:xfrm>
        </p:spPr>
        <p:txBody>
          <a:bodyPr/>
          <a:lstStyle/>
          <a:p>
            <a:r>
              <a:rPr lang="en-GB" dirty="0">
                <a:latin typeface="+mn-lt"/>
              </a:rPr>
              <a:t>ROM (Read Only Memory)</a:t>
            </a:r>
          </a:p>
        </p:txBody>
      </p:sp>
      <p:sp>
        <p:nvSpPr>
          <p:cNvPr id="3" name="Content Placeholder 2"/>
          <p:cNvSpPr>
            <a:spLocks noGrp="1"/>
          </p:cNvSpPr>
          <p:nvPr>
            <p:ph idx="1"/>
          </p:nvPr>
        </p:nvSpPr>
        <p:spPr>
          <a:xfrm>
            <a:off x="467544" y="1052736"/>
            <a:ext cx="8229600" cy="3672408"/>
          </a:xfrm>
        </p:spPr>
        <p:txBody>
          <a:bodyPr>
            <a:normAutofit lnSpcReduction="10000"/>
          </a:bodyPr>
          <a:lstStyle/>
          <a:p>
            <a:pPr>
              <a:spcAft>
                <a:spcPts val="1200"/>
              </a:spcAft>
              <a:buFont typeface="Wingdings" pitchFamily="2" charset="2"/>
              <a:buChar char="ü"/>
            </a:pPr>
            <a:r>
              <a:rPr lang="en-GB">
                <a:solidFill>
                  <a:srgbClr val="FF0000"/>
                </a:solidFill>
              </a:rPr>
              <a:t>Can </a:t>
            </a:r>
            <a:r>
              <a:rPr lang="en-GB" dirty="0">
                <a:solidFill>
                  <a:srgbClr val="FF0000"/>
                </a:solidFill>
              </a:rPr>
              <a:t>be read by the user (but </a:t>
            </a:r>
            <a:r>
              <a:rPr lang="en-GB">
                <a:solidFill>
                  <a:srgbClr val="FF0000"/>
                </a:solidFill>
              </a:rPr>
              <a:t>not changed</a:t>
            </a:r>
            <a:r>
              <a:rPr lang="en-GB" dirty="0">
                <a:solidFill>
                  <a:srgbClr val="FF0000"/>
                </a:solidFill>
              </a:rPr>
              <a:t>)</a:t>
            </a:r>
          </a:p>
          <a:p>
            <a:pPr>
              <a:spcAft>
                <a:spcPts val="1200"/>
              </a:spcAft>
              <a:buFont typeface="Wingdings" pitchFamily="2" charset="2"/>
              <a:buChar char="ü"/>
            </a:pPr>
            <a:r>
              <a:rPr lang="en-GB" dirty="0">
                <a:solidFill>
                  <a:srgbClr val="FF0000"/>
                </a:solidFill>
              </a:rPr>
              <a:t>Stores </a:t>
            </a:r>
            <a:r>
              <a:rPr lang="en-GB">
                <a:solidFill>
                  <a:srgbClr val="FF0000"/>
                </a:solidFill>
              </a:rPr>
              <a:t>the instructions </a:t>
            </a:r>
            <a:r>
              <a:rPr lang="en-GB" dirty="0">
                <a:solidFill>
                  <a:srgbClr val="FF0000"/>
                </a:solidFill>
              </a:rPr>
              <a:t>for </a:t>
            </a:r>
            <a:r>
              <a:rPr lang="en-GB">
                <a:solidFill>
                  <a:srgbClr val="FF0000"/>
                </a:solidFill>
              </a:rPr>
              <a:t>your computer </a:t>
            </a:r>
            <a:r>
              <a:rPr lang="en-GB" dirty="0">
                <a:solidFill>
                  <a:srgbClr val="FF0000"/>
                </a:solidFill>
              </a:rPr>
              <a:t>when it “boots up”.</a:t>
            </a:r>
            <a:endParaRPr lang="en-GB" dirty="0"/>
          </a:p>
          <a:p>
            <a:pPr>
              <a:spcAft>
                <a:spcPts val="1200"/>
              </a:spcAft>
              <a:buFont typeface="Wingdings" pitchFamily="2" charset="2"/>
              <a:buChar char="ü"/>
            </a:pPr>
            <a:r>
              <a:rPr lang="en-GB"/>
              <a:t>It checks </a:t>
            </a:r>
            <a:r>
              <a:rPr lang="en-GB" dirty="0"/>
              <a:t>the input and </a:t>
            </a:r>
            <a:r>
              <a:rPr lang="en-GB"/>
              <a:t>output devices </a:t>
            </a:r>
            <a:r>
              <a:rPr lang="en-GB" dirty="0"/>
              <a:t>that </a:t>
            </a:r>
            <a:r>
              <a:rPr lang="en-GB"/>
              <a:t>are connected</a:t>
            </a:r>
            <a:endParaRPr lang="en-GB" dirty="0"/>
          </a:p>
          <a:p>
            <a:pPr>
              <a:spcAft>
                <a:spcPts val="1200"/>
              </a:spcAft>
              <a:buFont typeface="Wingdings" pitchFamily="2" charset="2"/>
              <a:buChar char="ü"/>
            </a:pPr>
            <a:r>
              <a:rPr lang="en-GB" dirty="0"/>
              <a:t>ROM is ‘non-volatile’(it doesn’t wipe when </a:t>
            </a:r>
            <a:r>
              <a:rPr lang="en-GB"/>
              <a:t>you switch </a:t>
            </a:r>
            <a:r>
              <a:rPr lang="en-GB" dirty="0"/>
              <a:t>it off)</a:t>
            </a:r>
          </a:p>
          <a:p>
            <a:pPr marL="0" indent="0">
              <a:buNone/>
            </a:pPr>
            <a:endParaRPr lang="en-GB" dirty="0"/>
          </a:p>
        </p:txBody>
      </p:sp>
      <p:sp>
        <p:nvSpPr>
          <p:cNvPr id="4" name="Content Placeholder 2"/>
          <p:cNvSpPr txBox="1">
            <a:spLocks/>
          </p:cNvSpPr>
          <p:nvPr/>
        </p:nvSpPr>
        <p:spPr>
          <a:xfrm>
            <a:off x="499369" y="4742962"/>
            <a:ext cx="7642072" cy="1547399"/>
          </a:xfrm>
          <a:prstGeom prst="rect">
            <a:avLst/>
          </a:prstGeom>
          <a:solidFill>
            <a:srgbClr val="FFFF00"/>
          </a:solidFill>
          <a:ln w="28575">
            <a:solidFill>
              <a:schemeClr val="bg2"/>
            </a:solidFill>
          </a:ln>
        </p:spPr>
        <p:txBody>
          <a:bodyPr vert="horz">
            <a:normAutofit fontScale="9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723900" marR="0" lvl="0" indent="-723900" algn="l" defTabSz="914400" rtl="0" eaLnBrk="1" fontAlgn="auto" latinLnBrk="0" hangingPunct="1">
              <a:lnSpc>
                <a:spcPct val="100000"/>
              </a:lnSpc>
              <a:spcBef>
                <a:spcPct val="20000"/>
              </a:spcBef>
              <a:spcAft>
                <a:spcPts val="0"/>
              </a:spcAft>
              <a:buClr>
                <a:srgbClr val="080808"/>
              </a:buClr>
              <a:buSzPct val="95000"/>
              <a:buFont typeface="Wingdings 2"/>
              <a:buNone/>
              <a:tabLst/>
              <a:defRPr/>
            </a:pPr>
            <a:r>
              <a:rPr lang="en-GB" b="1" dirty="0">
                <a:solidFill>
                  <a:srgbClr val="080808"/>
                </a:solidFill>
                <a:latin typeface="Constantia"/>
              </a:rPr>
              <a:t>Task 1 - </a:t>
            </a:r>
            <a:r>
              <a:rPr kumimoji="0" lang="en-GB" sz="2600" b="0" i="0" u="none" strike="noStrike" kern="1200" cap="none" spc="0" normalizeH="0" baseline="0" noProof="0" dirty="0">
                <a:ln>
                  <a:noFill/>
                </a:ln>
                <a:solidFill>
                  <a:srgbClr val="080808"/>
                </a:solidFill>
                <a:effectLst/>
                <a:uLnTx/>
                <a:uFillTx/>
                <a:latin typeface="Constantia"/>
                <a:ea typeface="+mn-ea"/>
                <a:cs typeface="+mn-cs"/>
              </a:rPr>
              <a:t>Copy the text in red in your own words</a:t>
            </a:r>
          </a:p>
          <a:p>
            <a:pPr marL="723900" marR="0" lvl="0" indent="-723900" algn="l" defTabSz="914400" rtl="0" eaLnBrk="1" fontAlgn="auto" latinLnBrk="0" hangingPunct="1">
              <a:lnSpc>
                <a:spcPct val="100000"/>
              </a:lnSpc>
              <a:spcBef>
                <a:spcPct val="20000"/>
              </a:spcBef>
              <a:spcAft>
                <a:spcPts val="0"/>
              </a:spcAft>
              <a:buClr>
                <a:srgbClr val="080808"/>
              </a:buClr>
              <a:buSzPct val="95000"/>
              <a:buFont typeface="Wingdings 2"/>
              <a:buNone/>
              <a:tabLst/>
              <a:defRPr/>
            </a:pPr>
            <a:endParaRPr kumimoji="0" lang="en-GB" sz="2600" b="0" i="0" u="none" strike="noStrike" kern="1200" cap="none" spc="0" normalizeH="0" baseline="0" noProof="0" dirty="0">
              <a:ln>
                <a:noFill/>
              </a:ln>
              <a:solidFill>
                <a:srgbClr val="080808"/>
              </a:solidFill>
              <a:effectLst/>
              <a:uLnTx/>
              <a:uFillTx/>
              <a:latin typeface="Constantia"/>
              <a:ea typeface="+mn-ea"/>
              <a:cs typeface="+mn-cs"/>
            </a:endParaRPr>
          </a:p>
          <a:p>
            <a:pPr marL="0" marR="0" lvl="0" indent="0" algn="l" defTabSz="914400" rtl="0" eaLnBrk="1" fontAlgn="auto" latinLnBrk="0" hangingPunct="1">
              <a:lnSpc>
                <a:spcPct val="100000"/>
              </a:lnSpc>
              <a:spcBef>
                <a:spcPct val="20000"/>
              </a:spcBef>
              <a:spcAft>
                <a:spcPts val="0"/>
              </a:spcAft>
              <a:buClr>
                <a:srgbClr val="080808"/>
              </a:buClr>
              <a:buSzPct val="95000"/>
              <a:buFont typeface="Wingdings 2"/>
              <a:buNone/>
              <a:tabLst/>
              <a:defRPr/>
            </a:pPr>
            <a:r>
              <a:rPr lang="en-GB" b="1" dirty="0">
                <a:solidFill>
                  <a:srgbClr val="080808"/>
                </a:solidFill>
                <a:latin typeface="Constantia"/>
              </a:rPr>
              <a:t>Task 2 - </a:t>
            </a:r>
            <a:r>
              <a:rPr kumimoji="0" lang="en-GB" sz="2600" b="0" i="0" u="none" strike="noStrike" kern="1200" cap="none" spc="0" normalizeH="0" baseline="0" noProof="0" dirty="0">
                <a:ln>
                  <a:noFill/>
                </a:ln>
                <a:solidFill>
                  <a:srgbClr val="080808"/>
                </a:solidFill>
                <a:effectLst/>
                <a:uLnTx/>
                <a:uFillTx/>
                <a:latin typeface="Constantia"/>
                <a:ea typeface="+mn-ea"/>
                <a:cs typeface="+mn-cs"/>
              </a:rPr>
              <a:t>Give examples of instructions or data that could be stored in the ROM</a:t>
            </a:r>
          </a:p>
        </p:txBody>
      </p:sp>
    </p:spTree>
    <p:extLst>
      <p:ext uri="{BB962C8B-B14F-4D97-AF65-F5344CB8AC3E}">
        <p14:creationId xmlns:p14="http://schemas.microsoft.com/office/powerpoint/2010/main" val="205598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n-lt"/>
              </a:rPr>
              <a:t>RAM (</a:t>
            </a:r>
            <a:r>
              <a:rPr lang="en-GB">
                <a:latin typeface="+mn-lt"/>
              </a:rPr>
              <a:t>Random Access </a:t>
            </a:r>
            <a:r>
              <a:rPr lang="en-GB" dirty="0">
                <a:latin typeface="+mn-lt"/>
              </a:rPr>
              <a:t>Memory)</a:t>
            </a:r>
          </a:p>
        </p:txBody>
      </p:sp>
      <p:sp>
        <p:nvSpPr>
          <p:cNvPr id="3" name="Content Placeholder 2"/>
          <p:cNvSpPr>
            <a:spLocks noGrp="1"/>
          </p:cNvSpPr>
          <p:nvPr>
            <p:ph idx="1"/>
          </p:nvPr>
        </p:nvSpPr>
        <p:spPr>
          <a:xfrm>
            <a:off x="450145" y="1484784"/>
            <a:ext cx="8229600" cy="3957072"/>
          </a:xfrm>
        </p:spPr>
        <p:txBody>
          <a:bodyPr>
            <a:normAutofit/>
          </a:bodyPr>
          <a:lstStyle/>
          <a:p>
            <a:pPr>
              <a:spcAft>
                <a:spcPts val="1200"/>
              </a:spcAft>
              <a:buFont typeface="Wingdings" pitchFamily="2" charset="2"/>
              <a:buChar char="ü"/>
            </a:pPr>
            <a:r>
              <a:rPr lang="en-GB" dirty="0">
                <a:solidFill>
                  <a:srgbClr val="FF0000"/>
                </a:solidFill>
              </a:rPr>
              <a:t>Stores the </a:t>
            </a:r>
            <a:r>
              <a:rPr lang="en-GB">
                <a:solidFill>
                  <a:srgbClr val="FF0000"/>
                </a:solidFill>
              </a:rPr>
              <a:t>most commonly used instructions </a:t>
            </a:r>
            <a:r>
              <a:rPr lang="en-GB" dirty="0">
                <a:solidFill>
                  <a:srgbClr val="FF0000"/>
                </a:solidFill>
              </a:rPr>
              <a:t>that are being used by </a:t>
            </a:r>
            <a:r>
              <a:rPr lang="en-GB">
                <a:solidFill>
                  <a:srgbClr val="FF0000"/>
                </a:solidFill>
              </a:rPr>
              <a:t>a computer</a:t>
            </a:r>
            <a:r>
              <a:rPr lang="en-GB" dirty="0">
                <a:solidFill>
                  <a:srgbClr val="FF0000"/>
                </a:solidFill>
              </a:rPr>
              <a:t>.</a:t>
            </a:r>
          </a:p>
          <a:p>
            <a:pPr>
              <a:spcAft>
                <a:spcPts val="1200"/>
              </a:spcAft>
              <a:buFont typeface="Wingdings" pitchFamily="2" charset="2"/>
              <a:buChar char="ü"/>
            </a:pPr>
            <a:r>
              <a:rPr lang="en-GB" dirty="0">
                <a:solidFill>
                  <a:srgbClr val="FF0000"/>
                </a:solidFill>
              </a:rPr>
              <a:t>It is </a:t>
            </a:r>
            <a:r>
              <a:rPr lang="en-GB">
                <a:solidFill>
                  <a:srgbClr val="FF0000"/>
                </a:solidFill>
              </a:rPr>
              <a:t>volatile (clears </a:t>
            </a:r>
            <a:r>
              <a:rPr lang="en-GB" dirty="0">
                <a:solidFill>
                  <a:srgbClr val="FF0000"/>
                </a:solidFill>
              </a:rPr>
              <a:t>when </a:t>
            </a:r>
            <a:r>
              <a:rPr lang="en-GB">
                <a:solidFill>
                  <a:srgbClr val="FF0000"/>
                </a:solidFill>
              </a:rPr>
              <a:t>the computer </a:t>
            </a:r>
            <a:r>
              <a:rPr lang="en-GB" dirty="0">
                <a:solidFill>
                  <a:srgbClr val="FF0000"/>
                </a:solidFill>
              </a:rPr>
              <a:t>is turned on).</a:t>
            </a:r>
          </a:p>
          <a:p>
            <a:pPr>
              <a:spcAft>
                <a:spcPts val="1200"/>
              </a:spcAft>
              <a:buFont typeface="Wingdings" pitchFamily="2" charset="2"/>
              <a:buChar char="ü"/>
            </a:pPr>
            <a:r>
              <a:rPr lang="en-GB" dirty="0"/>
              <a:t>Too many windows open slows </a:t>
            </a:r>
            <a:r>
              <a:rPr lang="en-GB"/>
              <a:t>your computer </a:t>
            </a:r>
            <a:r>
              <a:rPr lang="en-GB" dirty="0"/>
              <a:t>down – this </a:t>
            </a:r>
            <a:r>
              <a:rPr lang="en-GB"/>
              <a:t>is because </a:t>
            </a:r>
            <a:r>
              <a:rPr lang="en-GB" dirty="0"/>
              <a:t>the RAM may be full up.</a:t>
            </a:r>
          </a:p>
          <a:p>
            <a:pPr>
              <a:spcAft>
                <a:spcPts val="1200"/>
              </a:spcAft>
              <a:buFont typeface="Wingdings" pitchFamily="2" charset="2"/>
              <a:buChar char="ü"/>
            </a:pPr>
            <a:r>
              <a:rPr lang="en-GB" dirty="0"/>
              <a:t>If this happens </a:t>
            </a:r>
            <a:r>
              <a:rPr lang="en-GB"/>
              <a:t>you can </a:t>
            </a:r>
            <a:r>
              <a:rPr lang="en-GB" dirty="0"/>
              <a:t>buy extra RAM.</a:t>
            </a:r>
          </a:p>
        </p:txBody>
      </p:sp>
      <p:sp>
        <p:nvSpPr>
          <p:cNvPr id="4" name="Content Placeholder 2"/>
          <p:cNvSpPr txBox="1">
            <a:spLocks/>
          </p:cNvSpPr>
          <p:nvPr/>
        </p:nvSpPr>
        <p:spPr>
          <a:xfrm>
            <a:off x="475346" y="5085184"/>
            <a:ext cx="7625045" cy="1547399"/>
          </a:xfrm>
          <a:prstGeom prst="rect">
            <a:avLst/>
          </a:prstGeom>
          <a:solidFill>
            <a:srgbClr val="FFFF00"/>
          </a:solidFill>
          <a:ln w="28575">
            <a:solidFill>
              <a:schemeClr val="bg2"/>
            </a:solidFill>
          </a:ln>
        </p:spPr>
        <p:txBody>
          <a:bodyPr vert="horz">
            <a:normAutofit fontScale="77500" lnSpcReduction="20000"/>
          </a:bodyPr>
          <a:lstStyle>
            <a:defPPr>
              <a:defRPr lang="en-US"/>
            </a:defPPr>
            <a:lvl1pPr marL="723900" indent="-723900">
              <a:spcBef>
                <a:spcPct val="20000"/>
              </a:spcBef>
              <a:buClr>
                <a:schemeClr val="accent3"/>
              </a:buClr>
              <a:buSzPct val="95000"/>
              <a:buFont typeface="Wingdings 2"/>
              <a:buNone/>
              <a:defRPr kumimoji="0" sz="2600" b="1"/>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pPr marL="723900" marR="0" lvl="0" indent="-723900" algn="l" defTabSz="914400" rtl="0" eaLnBrk="1" fontAlgn="auto" latinLnBrk="0" hangingPunct="1">
              <a:lnSpc>
                <a:spcPct val="100000"/>
              </a:lnSpc>
              <a:spcBef>
                <a:spcPct val="20000"/>
              </a:spcBef>
              <a:spcAft>
                <a:spcPts val="0"/>
              </a:spcAft>
              <a:buClr>
                <a:srgbClr val="080808"/>
              </a:buClr>
              <a:buSzPct val="95000"/>
              <a:buFont typeface="Wingdings 2"/>
              <a:buNone/>
              <a:tabLst/>
              <a:defRPr/>
            </a:pPr>
            <a:r>
              <a:rPr lang="en-GB" dirty="0">
                <a:solidFill>
                  <a:srgbClr val="080808"/>
                </a:solidFill>
                <a:latin typeface="Constantia"/>
              </a:rPr>
              <a:t>Task 1 - </a:t>
            </a:r>
            <a:r>
              <a:rPr kumimoji="0" lang="en-GB" sz="2600" b="0" i="0" u="none" strike="noStrike" kern="1200" cap="none" spc="0" normalizeH="0" baseline="0" noProof="0" dirty="0">
                <a:ln>
                  <a:noFill/>
                </a:ln>
                <a:solidFill>
                  <a:srgbClr val="080808"/>
                </a:solidFill>
                <a:effectLst/>
                <a:uLnTx/>
                <a:uFillTx/>
                <a:latin typeface="Constantia"/>
                <a:ea typeface="+mn-ea"/>
                <a:cs typeface="+mn-cs"/>
              </a:rPr>
              <a:t>Copy the text in red</a:t>
            </a:r>
          </a:p>
          <a:p>
            <a:pPr marL="723900" marR="0" lvl="0" indent="-723900" algn="l" defTabSz="914400" rtl="0" eaLnBrk="1" fontAlgn="auto" latinLnBrk="0" hangingPunct="1">
              <a:lnSpc>
                <a:spcPct val="100000"/>
              </a:lnSpc>
              <a:spcBef>
                <a:spcPct val="20000"/>
              </a:spcBef>
              <a:spcAft>
                <a:spcPts val="0"/>
              </a:spcAft>
              <a:buClr>
                <a:srgbClr val="080808"/>
              </a:buClr>
              <a:buSzPct val="95000"/>
              <a:buFont typeface="Wingdings 2"/>
              <a:buNone/>
              <a:tabLst/>
              <a:defRPr/>
            </a:pPr>
            <a:r>
              <a:rPr kumimoji="0" lang="en-GB" sz="2600" b="0" i="0" u="none" strike="noStrike" kern="1200" cap="none" spc="0" normalizeH="0" baseline="0" noProof="0" dirty="0">
                <a:ln>
                  <a:noFill/>
                </a:ln>
                <a:solidFill>
                  <a:srgbClr val="080808"/>
                </a:solidFill>
                <a:effectLst/>
                <a:uLnTx/>
                <a:uFillTx/>
                <a:latin typeface="Constantia"/>
                <a:ea typeface="+mn-ea"/>
                <a:cs typeface="+mn-cs"/>
              </a:rPr>
              <a:t>Task 2 – Give an example of instructions that are cleared when the computer is turned on?</a:t>
            </a:r>
          </a:p>
          <a:p>
            <a:pPr marL="723900" marR="0" lvl="0" indent="-723900" algn="l" defTabSz="914400" rtl="0" eaLnBrk="1" fontAlgn="auto" latinLnBrk="0" hangingPunct="1">
              <a:lnSpc>
                <a:spcPct val="100000"/>
              </a:lnSpc>
              <a:spcBef>
                <a:spcPct val="20000"/>
              </a:spcBef>
              <a:spcAft>
                <a:spcPts val="0"/>
              </a:spcAft>
              <a:buClr>
                <a:srgbClr val="080808"/>
              </a:buClr>
              <a:buSzPct val="95000"/>
              <a:buFont typeface="Wingdings 2"/>
              <a:buNone/>
              <a:tabLst/>
              <a:defRPr/>
            </a:pPr>
            <a:r>
              <a:rPr kumimoji="0" lang="en-GB" sz="2600" b="0" i="0" u="none" strike="noStrike" kern="1200" cap="none" spc="0" normalizeH="0" baseline="0" noProof="0" dirty="0">
                <a:ln>
                  <a:noFill/>
                </a:ln>
                <a:solidFill>
                  <a:srgbClr val="080808"/>
                </a:solidFill>
                <a:effectLst/>
                <a:uLnTx/>
                <a:uFillTx/>
                <a:latin typeface="Constantia"/>
                <a:ea typeface="+mn-ea"/>
                <a:cs typeface="+mn-cs"/>
              </a:rPr>
              <a:t>Task 3 - Explain how more RAM would affect the performance of the computer</a:t>
            </a:r>
          </a:p>
        </p:txBody>
      </p:sp>
    </p:spTree>
    <p:extLst>
      <p:ext uri="{BB962C8B-B14F-4D97-AF65-F5344CB8AC3E}">
        <p14:creationId xmlns:p14="http://schemas.microsoft.com/office/powerpoint/2010/main" val="24587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Mini-test</a:t>
            </a:r>
          </a:p>
        </p:txBody>
      </p:sp>
      <p:pic>
        <p:nvPicPr>
          <p:cNvPr id="3076" name="Picture 4" descr="http://www.clipartbest.com/cliparts/ecM/jkp/ecMjkp7c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2202800"/>
            <a:ext cx="2312368" cy="23123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0"/>
            <a:ext cx="8119023" cy="6878125"/>
          </a:xfrm>
          <a:prstGeom prst="rect">
            <a:avLst/>
          </a:prstGeom>
        </p:spPr>
      </p:pic>
    </p:spTree>
    <p:extLst>
      <p:ext uri="{BB962C8B-B14F-4D97-AF65-F5344CB8AC3E}">
        <p14:creationId xmlns:p14="http://schemas.microsoft.com/office/powerpoint/2010/main" val="2558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Mini-test</a:t>
            </a:r>
          </a:p>
        </p:txBody>
      </p:sp>
      <p:sp>
        <p:nvSpPr>
          <p:cNvPr id="3" name="Content Placeholder 2"/>
          <p:cNvSpPr>
            <a:spLocks noGrp="1"/>
          </p:cNvSpPr>
          <p:nvPr>
            <p:ph idx="1"/>
          </p:nvPr>
        </p:nvSpPr>
        <p:spPr>
          <a:xfrm>
            <a:off x="1043608" y="1484784"/>
            <a:ext cx="6984776" cy="5184576"/>
          </a:xfrm>
        </p:spPr>
        <p:txBody>
          <a:bodyPr>
            <a:normAutofit fontScale="47500" lnSpcReduction="20000"/>
          </a:bodyPr>
          <a:lstStyle/>
          <a:p>
            <a:pPr marL="895350" indent="-895350">
              <a:spcAft>
                <a:spcPts val="1200"/>
              </a:spcAft>
              <a:buNone/>
              <a:tabLst>
                <a:tab pos="723900" algn="l"/>
              </a:tabLst>
            </a:pPr>
            <a:r>
              <a:rPr lang="en-GB" dirty="0"/>
              <a:t>1)</a:t>
            </a:r>
          </a:p>
          <a:p>
            <a:pPr marL="895350" indent="-895350">
              <a:spcAft>
                <a:spcPts val="1200"/>
              </a:spcAft>
              <a:buNone/>
              <a:tabLst>
                <a:tab pos="723900" algn="l"/>
              </a:tabLst>
            </a:pPr>
            <a:endParaRPr lang="en-GB" dirty="0"/>
          </a:p>
          <a:p>
            <a:pPr marL="895350" indent="-895350">
              <a:spcAft>
                <a:spcPts val="1200"/>
              </a:spcAft>
              <a:buNone/>
              <a:tabLst>
                <a:tab pos="723900" algn="l"/>
              </a:tabLst>
            </a:pPr>
            <a:r>
              <a:rPr lang="en-GB" dirty="0"/>
              <a:t> </a:t>
            </a:r>
          </a:p>
          <a:p>
            <a:pPr marL="895350" indent="-895350">
              <a:spcAft>
                <a:spcPts val="1200"/>
              </a:spcAft>
              <a:buNone/>
              <a:tabLst>
                <a:tab pos="723900" algn="l"/>
              </a:tabLst>
            </a:pPr>
            <a:endParaRPr lang="en-GB" dirty="0"/>
          </a:p>
          <a:p>
            <a:pPr marL="895350" indent="-895350">
              <a:spcAft>
                <a:spcPts val="1200"/>
              </a:spcAft>
              <a:buNone/>
              <a:tabLst>
                <a:tab pos="723900" algn="l"/>
              </a:tabLst>
            </a:pPr>
            <a:endParaRPr lang="en-GB" dirty="0"/>
          </a:p>
          <a:p>
            <a:pPr marL="895350" indent="-895350">
              <a:spcAft>
                <a:spcPts val="1200"/>
              </a:spcAft>
              <a:buNone/>
              <a:tabLst>
                <a:tab pos="723900" algn="l"/>
              </a:tabLst>
            </a:pPr>
            <a:endParaRPr lang="en-GB" dirty="0"/>
          </a:p>
          <a:p>
            <a:pPr marL="895350" indent="-895350">
              <a:spcAft>
                <a:spcPts val="1200"/>
              </a:spcAft>
              <a:buNone/>
              <a:tabLst>
                <a:tab pos="723900" algn="l"/>
              </a:tabLst>
            </a:pPr>
            <a:endParaRPr lang="en-GB" dirty="0"/>
          </a:p>
          <a:p>
            <a:pPr marL="895350" indent="-895350">
              <a:spcAft>
                <a:spcPts val="1200"/>
              </a:spcAft>
              <a:buNone/>
              <a:tabLst>
                <a:tab pos="723900" algn="l"/>
              </a:tabLst>
            </a:pPr>
            <a:r>
              <a:rPr lang="en-GB" dirty="0"/>
              <a:t>2) 		a) </a:t>
            </a:r>
            <a:r>
              <a:rPr lang="en-GB" dirty="0">
                <a:solidFill>
                  <a:schemeClr val="bg1"/>
                </a:solidFill>
              </a:rPr>
              <a:t>ROM </a:t>
            </a:r>
            <a:r>
              <a:rPr lang="en-GB" b="1" dirty="0">
                <a:solidFill>
                  <a:schemeClr val="accent1"/>
                </a:solidFill>
              </a:rPr>
              <a:t>stores the boot program </a:t>
            </a:r>
            <a:r>
              <a:rPr lang="en-GB" dirty="0">
                <a:solidFill>
                  <a:schemeClr val="bg1"/>
                </a:solidFill>
              </a:rPr>
              <a:t>(1)/ is used to </a:t>
            </a:r>
            <a:r>
              <a:rPr lang="en-GB" b="1" dirty="0">
                <a:solidFill>
                  <a:schemeClr val="accent1"/>
                </a:solidFill>
              </a:rPr>
              <a:t>start the computer </a:t>
            </a:r>
            <a:r>
              <a:rPr lang="en-GB" dirty="0">
                <a:solidFill>
                  <a:schemeClr val="bg1"/>
                </a:solidFill>
              </a:rPr>
              <a:t>(1)/ loads the </a:t>
            </a:r>
            <a:r>
              <a:rPr lang="en-GB" b="1" dirty="0">
                <a:solidFill>
                  <a:schemeClr val="accent1"/>
                </a:solidFill>
              </a:rPr>
              <a:t>operating system </a:t>
            </a:r>
            <a:r>
              <a:rPr lang="en-GB" dirty="0">
                <a:solidFill>
                  <a:schemeClr val="bg1"/>
                </a:solidFill>
              </a:rPr>
              <a:t>(1)</a:t>
            </a:r>
          </a:p>
          <a:p>
            <a:pPr marL="895350" indent="0">
              <a:spcAft>
                <a:spcPts val="1200"/>
              </a:spcAft>
              <a:buNone/>
            </a:pPr>
            <a:r>
              <a:rPr lang="en-GB" dirty="0"/>
              <a:t>b) RAM stores the parts of the OS/programs </a:t>
            </a:r>
            <a:r>
              <a:rPr lang="en-GB" b="1" dirty="0">
                <a:solidFill>
                  <a:schemeClr val="accent1"/>
                </a:solidFill>
              </a:rPr>
              <a:t>that are running</a:t>
            </a:r>
            <a:r>
              <a:rPr lang="en-GB" dirty="0"/>
              <a:t> (1)/ stores the </a:t>
            </a:r>
            <a:r>
              <a:rPr lang="en-GB" b="1" dirty="0">
                <a:solidFill>
                  <a:schemeClr val="accent1"/>
                </a:solidFill>
              </a:rPr>
              <a:t>data currently in use </a:t>
            </a:r>
            <a:r>
              <a:rPr lang="en-GB" dirty="0"/>
              <a:t>(1)</a:t>
            </a:r>
            <a:endParaRPr lang="en-GB" b="1" dirty="0"/>
          </a:p>
          <a:p>
            <a:pPr marL="895350" indent="0">
              <a:spcAft>
                <a:spcPts val="1200"/>
              </a:spcAft>
              <a:buNone/>
            </a:pPr>
            <a:r>
              <a:rPr lang="en-GB" dirty="0"/>
              <a:t>c) ROM is non-volatile, RAM is volatile (1)/ RAM can be expanded, ROM is normally fixed (1)/ content of RAM changes frequently, RAM hardly ever changes (1)</a:t>
            </a:r>
          </a:p>
          <a:p>
            <a:pPr marL="895350" indent="0">
              <a:spcAft>
                <a:spcPts val="1200"/>
              </a:spcAft>
              <a:buNone/>
            </a:pPr>
            <a:endParaRPr lang="en-GB" dirty="0"/>
          </a:p>
          <a:p>
            <a:pPr marL="900113" indent="-900113">
              <a:spcAft>
                <a:spcPts val="1200"/>
              </a:spcAft>
              <a:buNone/>
            </a:pPr>
            <a:r>
              <a:rPr lang="en-GB" dirty="0"/>
              <a:t>3)	The RAM will fill up as Bob’s computer loads more programs (1). This will cause it to slow down as it will have to load data and instructions from the hard drive (1). By increasing the RAM the computer will be able to load more instructions (1).</a:t>
            </a:r>
          </a:p>
          <a:p>
            <a:pPr marL="0" indent="0">
              <a:buNone/>
            </a:pPr>
            <a:endParaRPr lang="en-GB" dirty="0"/>
          </a:p>
        </p:txBody>
      </p:sp>
      <p:pic>
        <p:nvPicPr>
          <p:cNvPr id="3076" name="Picture 4" descr="http://www.clipartbest.com/cliparts/ecM/jkp/ecMjkp7c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508" y="1484784"/>
            <a:ext cx="648072" cy="6480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nvPr>
        </p:nvGraphicFramePr>
        <p:xfrm>
          <a:off x="1979713" y="1453589"/>
          <a:ext cx="6717431" cy="2135501"/>
        </p:xfrm>
        <a:graphic>
          <a:graphicData uri="http://schemas.openxmlformats.org/drawingml/2006/table">
            <a:tbl>
              <a:tblPr firstRow="1" firstCol="1" bandRow="1">
                <a:tableStyleId>{5C22544A-7EE6-4342-B048-85BDC9FD1C3A}</a:tableStyleId>
              </a:tblPr>
              <a:tblGrid>
                <a:gridCol w="4899037">
                  <a:extLst>
                    <a:ext uri="{9D8B030D-6E8A-4147-A177-3AD203B41FA5}">
                      <a16:colId xmlns:a16="http://schemas.microsoft.com/office/drawing/2014/main" val="20000"/>
                    </a:ext>
                  </a:extLst>
                </a:gridCol>
                <a:gridCol w="919824">
                  <a:extLst>
                    <a:ext uri="{9D8B030D-6E8A-4147-A177-3AD203B41FA5}">
                      <a16:colId xmlns:a16="http://schemas.microsoft.com/office/drawing/2014/main" val="20001"/>
                    </a:ext>
                  </a:extLst>
                </a:gridCol>
                <a:gridCol w="898570">
                  <a:extLst>
                    <a:ext uri="{9D8B030D-6E8A-4147-A177-3AD203B41FA5}">
                      <a16:colId xmlns:a16="http://schemas.microsoft.com/office/drawing/2014/main" val="20002"/>
                    </a:ext>
                  </a:extLst>
                </a:gridCol>
              </a:tblGrid>
              <a:tr h="298319">
                <a:tc>
                  <a:txBody>
                    <a:bodyPr/>
                    <a:lstStyle/>
                    <a:p>
                      <a:pPr>
                        <a:lnSpc>
                          <a:spcPct val="115000"/>
                        </a:lnSpc>
                        <a:spcAft>
                          <a:spcPts val="100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a:effectLst/>
                        </a:rPr>
                        <a:t>ROM</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a:effectLst/>
                        </a:rPr>
                        <a:t>RAM</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r h="596638">
                <a:tc>
                  <a:txBody>
                    <a:bodyPr/>
                    <a:lstStyle/>
                    <a:p>
                      <a:pPr>
                        <a:lnSpc>
                          <a:spcPct val="115000"/>
                        </a:lnSpc>
                        <a:spcAft>
                          <a:spcPts val="1000"/>
                        </a:spcAft>
                      </a:pPr>
                      <a:r>
                        <a:rPr lang="en-GB" sz="1800" b="1" dirty="0">
                          <a:effectLst/>
                        </a:rPr>
                        <a:t>Programs and </a:t>
                      </a:r>
                      <a:r>
                        <a:rPr lang="en-GB" sz="1800" b="1">
                          <a:effectLst/>
                        </a:rPr>
                        <a:t>data which are currently </a:t>
                      </a:r>
                      <a:r>
                        <a:rPr lang="en-GB" sz="1800" b="1" dirty="0">
                          <a:effectLst/>
                        </a:rPr>
                        <a:t>in use are loaded here</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x</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1"/>
                  </a:ext>
                </a:extLst>
              </a:tr>
              <a:tr h="596638">
                <a:tc>
                  <a:txBody>
                    <a:bodyPr/>
                    <a:lstStyle/>
                    <a:p>
                      <a:pPr>
                        <a:lnSpc>
                          <a:spcPct val="115000"/>
                        </a:lnSpc>
                        <a:spcAft>
                          <a:spcPts val="1000"/>
                        </a:spcAft>
                      </a:pPr>
                      <a:r>
                        <a:rPr lang="en-GB" sz="1800" b="1" dirty="0">
                          <a:effectLst/>
                        </a:rPr>
                        <a:t>All </a:t>
                      </a:r>
                      <a:r>
                        <a:rPr lang="en-GB" sz="1800" b="1">
                          <a:effectLst/>
                        </a:rPr>
                        <a:t>the contents </a:t>
                      </a:r>
                      <a:r>
                        <a:rPr lang="en-GB" sz="1800" b="1" dirty="0">
                          <a:effectLst/>
                        </a:rPr>
                        <a:t>are lost when the power is turned off</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a:effectLst/>
                        </a:rPr>
                        <a:t> </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x</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2"/>
                  </a:ext>
                </a:extLst>
              </a:tr>
              <a:tr h="596638">
                <a:tc>
                  <a:txBody>
                    <a:bodyPr/>
                    <a:lstStyle/>
                    <a:p>
                      <a:pPr>
                        <a:lnSpc>
                          <a:spcPct val="115000"/>
                        </a:lnSpc>
                        <a:spcAft>
                          <a:spcPts val="1000"/>
                        </a:spcAft>
                      </a:pPr>
                      <a:r>
                        <a:rPr lang="en-GB" sz="1800" b="1" dirty="0">
                          <a:effectLst/>
                        </a:rPr>
                        <a:t>It is used to boot up the computer when it is switched on</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x</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5191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0186" y="260648"/>
            <a:ext cx="8229600" cy="692696"/>
          </a:xfrm>
        </p:spPr>
        <p:txBody>
          <a:bodyPr>
            <a:normAutofit fontScale="90000"/>
          </a:bodyPr>
          <a:lstStyle/>
          <a:p>
            <a:r>
              <a:rPr lang="en-GB"/>
              <a:t>Lesson Objective</a:t>
            </a:r>
            <a:endParaRPr lang="en-GB" dirty="0"/>
          </a:p>
        </p:txBody>
      </p:sp>
      <p:sp>
        <p:nvSpPr>
          <p:cNvPr id="9" name="Text Placeholder 8"/>
          <p:cNvSpPr>
            <a:spLocks noGrp="1"/>
          </p:cNvSpPr>
          <p:nvPr>
            <p:ph type="body" sz="quarter" idx="13"/>
          </p:nvPr>
        </p:nvSpPr>
        <p:spPr>
          <a:xfrm>
            <a:off x="539552" y="953344"/>
            <a:ext cx="8208962" cy="720079"/>
          </a:xfrm>
        </p:spPr>
        <p:txBody>
          <a:bodyPr/>
          <a:lstStyle/>
          <a:p>
            <a:pPr marL="0" indent="0">
              <a:buNone/>
            </a:pPr>
            <a:r>
              <a:rPr lang="en-GB" sz="2800" dirty="0"/>
              <a:t>What are </a:t>
            </a:r>
            <a:r>
              <a:rPr lang="en-GB" sz="2800"/>
              <a:t>the differences </a:t>
            </a:r>
            <a:r>
              <a:rPr lang="en-GB" sz="2800" dirty="0"/>
              <a:t>between RAM and ROM?</a:t>
            </a:r>
          </a:p>
        </p:txBody>
      </p:sp>
      <p:sp>
        <p:nvSpPr>
          <p:cNvPr id="10" name="Text Placeholder 9"/>
          <p:cNvSpPr>
            <a:spLocks noGrp="1"/>
          </p:cNvSpPr>
          <p:nvPr>
            <p:ph type="body" sz="quarter" idx="15"/>
          </p:nvPr>
        </p:nvSpPr>
        <p:spPr>
          <a:xfrm>
            <a:off x="0" y="3068960"/>
            <a:ext cx="8964488" cy="3193404"/>
          </a:xfrm>
        </p:spPr>
        <p:txBody>
          <a:bodyPr/>
          <a:lstStyle/>
          <a:p>
            <a:pPr marL="2159000" lvl="1" indent="-1701800">
              <a:buNone/>
              <a:tabLst>
                <a:tab pos="2152650" algn="l"/>
              </a:tabLst>
            </a:pPr>
            <a:r>
              <a:rPr lang="en-GB" sz="2400" dirty="0">
                <a:cs typeface="Andalus" pitchFamily="18" charset="-78"/>
              </a:rPr>
              <a:t>I can explain some basic facts about ROM and RAM</a:t>
            </a:r>
          </a:p>
          <a:p>
            <a:pPr marL="2159000" lvl="1" indent="-1701800">
              <a:buNone/>
              <a:tabLst>
                <a:tab pos="2152650" algn="l"/>
              </a:tabLst>
            </a:pPr>
            <a:endParaRPr lang="en-GB" sz="2400" b="1" dirty="0">
              <a:cs typeface="Andalus" pitchFamily="18" charset="-78"/>
            </a:endParaRPr>
          </a:p>
          <a:p>
            <a:pPr marL="2159000" lvl="1" indent="-1701800">
              <a:buNone/>
              <a:tabLst>
                <a:tab pos="2152650" algn="l"/>
              </a:tabLst>
            </a:pPr>
            <a:r>
              <a:rPr lang="en-GB" sz="2400" dirty="0">
                <a:cs typeface="Andalus" pitchFamily="18" charset="-78"/>
              </a:rPr>
              <a:t>I can explain the similarities and differences between ROM and RAM</a:t>
            </a:r>
            <a:endParaRPr lang="en-GB" sz="2400" b="1" dirty="0">
              <a:cs typeface="Andalus" pitchFamily="18" charset="-78"/>
            </a:endParaRPr>
          </a:p>
          <a:p>
            <a:pPr marL="2159000" lvl="1" indent="-1701800">
              <a:buNone/>
              <a:tabLst>
                <a:tab pos="2152650" algn="l"/>
              </a:tabLst>
            </a:pPr>
            <a:endParaRPr lang="en-GB" sz="2400" b="1" dirty="0">
              <a:cs typeface="Andalus" pitchFamily="18" charset="-78"/>
            </a:endParaRPr>
          </a:p>
          <a:p>
            <a:pPr marL="2159000" lvl="1" indent="-1701800">
              <a:buNone/>
              <a:tabLst>
                <a:tab pos="2152650" algn="l"/>
              </a:tabLst>
            </a:pPr>
            <a:r>
              <a:rPr lang="en-GB" sz="2400" dirty="0">
                <a:cs typeface="Andalus" pitchFamily="18" charset="-78"/>
              </a:rPr>
              <a:t>I can explain how performance in computer can be affected by ROM and RAM</a:t>
            </a:r>
          </a:p>
        </p:txBody>
      </p:sp>
    </p:spTree>
    <p:extLst>
      <p:ext uri="{BB962C8B-B14F-4D97-AF65-F5344CB8AC3E}">
        <p14:creationId xmlns:p14="http://schemas.microsoft.com/office/powerpoint/2010/main" val="2088333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Mini-test</a:t>
            </a:r>
          </a:p>
        </p:txBody>
      </p:sp>
      <p:pic>
        <p:nvPicPr>
          <p:cNvPr id="3076" name="Picture 4" descr="http://www.clipartbest.com/cliparts/ecM/jkp/ecMjkp7c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2202800"/>
            <a:ext cx="2312368" cy="23123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0"/>
            <a:ext cx="8119023" cy="6878125"/>
          </a:xfrm>
          <a:prstGeom prst="rect">
            <a:avLst/>
          </a:prstGeom>
        </p:spPr>
      </p:pic>
    </p:spTree>
    <p:extLst>
      <p:ext uri="{BB962C8B-B14F-4D97-AF65-F5344CB8AC3E}">
        <p14:creationId xmlns:p14="http://schemas.microsoft.com/office/powerpoint/2010/main" val="77776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Mini-test</a:t>
            </a:r>
          </a:p>
        </p:txBody>
      </p:sp>
      <p:sp>
        <p:nvSpPr>
          <p:cNvPr id="3" name="Content Placeholder 2"/>
          <p:cNvSpPr>
            <a:spLocks noGrp="1"/>
          </p:cNvSpPr>
          <p:nvPr>
            <p:ph idx="1"/>
          </p:nvPr>
        </p:nvSpPr>
        <p:spPr>
          <a:xfrm>
            <a:off x="1043608" y="1484784"/>
            <a:ext cx="6984776" cy="5184576"/>
          </a:xfrm>
        </p:spPr>
        <p:txBody>
          <a:bodyPr>
            <a:normAutofit fontScale="47500" lnSpcReduction="20000"/>
          </a:bodyPr>
          <a:lstStyle/>
          <a:p>
            <a:pPr marL="895350" indent="-895350">
              <a:spcAft>
                <a:spcPts val="1200"/>
              </a:spcAft>
              <a:buNone/>
              <a:tabLst>
                <a:tab pos="723900" algn="l"/>
              </a:tabLst>
            </a:pPr>
            <a:r>
              <a:rPr lang="en-GB" dirty="0"/>
              <a:t>1)</a:t>
            </a:r>
          </a:p>
          <a:p>
            <a:pPr marL="895350" indent="-895350">
              <a:spcAft>
                <a:spcPts val="1200"/>
              </a:spcAft>
              <a:buNone/>
              <a:tabLst>
                <a:tab pos="723900" algn="l"/>
              </a:tabLst>
            </a:pPr>
            <a:endParaRPr lang="en-GB" dirty="0"/>
          </a:p>
          <a:p>
            <a:pPr marL="895350" indent="-895350">
              <a:spcAft>
                <a:spcPts val="1200"/>
              </a:spcAft>
              <a:buNone/>
              <a:tabLst>
                <a:tab pos="723900" algn="l"/>
              </a:tabLst>
            </a:pPr>
            <a:r>
              <a:rPr lang="en-GB" dirty="0"/>
              <a:t> </a:t>
            </a:r>
          </a:p>
          <a:p>
            <a:pPr marL="895350" indent="-895350">
              <a:spcAft>
                <a:spcPts val="1200"/>
              </a:spcAft>
              <a:buNone/>
              <a:tabLst>
                <a:tab pos="723900" algn="l"/>
              </a:tabLst>
            </a:pPr>
            <a:endParaRPr lang="en-GB" dirty="0"/>
          </a:p>
          <a:p>
            <a:pPr marL="895350" indent="-895350">
              <a:spcAft>
                <a:spcPts val="1200"/>
              </a:spcAft>
              <a:buNone/>
              <a:tabLst>
                <a:tab pos="723900" algn="l"/>
              </a:tabLst>
            </a:pPr>
            <a:endParaRPr lang="en-GB" dirty="0"/>
          </a:p>
          <a:p>
            <a:pPr marL="895350" indent="-895350">
              <a:spcAft>
                <a:spcPts val="1200"/>
              </a:spcAft>
              <a:buNone/>
              <a:tabLst>
                <a:tab pos="723900" algn="l"/>
              </a:tabLst>
            </a:pPr>
            <a:endParaRPr lang="en-GB" dirty="0"/>
          </a:p>
          <a:p>
            <a:pPr marL="895350" indent="-895350">
              <a:spcAft>
                <a:spcPts val="1200"/>
              </a:spcAft>
              <a:buNone/>
              <a:tabLst>
                <a:tab pos="723900" algn="l"/>
              </a:tabLst>
            </a:pPr>
            <a:endParaRPr lang="en-GB" dirty="0"/>
          </a:p>
          <a:p>
            <a:pPr marL="895350" indent="-895350">
              <a:spcAft>
                <a:spcPts val="1200"/>
              </a:spcAft>
              <a:buNone/>
              <a:tabLst>
                <a:tab pos="723900" algn="l"/>
              </a:tabLst>
            </a:pPr>
            <a:r>
              <a:rPr lang="en-GB" dirty="0"/>
              <a:t>2) 		a) </a:t>
            </a:r>
            <a:r>
              <a:rPr lang="en-GB" dirty="0">
                <a:solidFill>
                  <a:schemeClr val="bg1"/>
                </a:solidFill>
              </a:rPr>
              <a:t>ROM </a:t>
            </a:r>
            <a:r>
              <a:rPr lang="en-GB" b="1" dirty="0">
                <a:solidFill>
                  <a:schemeClr val="accent1"/>
                </a:solidFill>
              </a:rPr>
              <a:t>stores the boot program </a:t>
            </a:r>
            <a:r>
              <a:rPr lang="en-GB" dirty="0">
                <a:solidFill>
                  <a:schemeClr val="bg1"/>
                </a:solidFill>
              </a:rPr>
              <a:t>(1)/ is used to </a:t>
            </a:r>
            <a:r>
              <a:rPr lang="en-GB" b="1" dirty="0">
                <a:solidFill>
                  <a:schemeClr val="accent1"/>
                </a:solidFill>
              </a:rPr>
              <a:t>start the computer </a:t>
            </a:r>
            <a:r>
              <a:rPr lang="en-GB" dirty="0">
                <a:solidFill>
                  <a:schemeClr val="bg1"/>
                </a:solidFill>
              </a:rPr>
              <a:t>(1)/ loads the </a:t>
            </a:r>
            <a:r>
              <a:rPr lang="en-GB" b="1" dirty="0">
                <a:solidFill>
                  <a:schemeClr val="accent1"/>
                </a:solidFill>
              </a:rPr>
              <a:t>operating system </a:t>
            </a:r>
            <a:r>
              <a:rPr lang="en-GB" dirty="0">
                <a:solidFill>
                  <a:schemeClr val="bg1"/>
                </a:solidFill>
              </a:rPr>
              <a:t>(1)</a:t>
            </a:r>
          </a:p>
          <a:p>
            <a:pPr marL="895350" indent="0">
              <a:spcAft>
                <a:spcPts val="1200"/>
              </a:spcAft>
              <a:buNone/>
            </a:pPr>
            <a:r>
              <a:rPr lang="en-GB" dirty="0"/>
              <a:t>b) RAM stores the parts of the OS/programs </a:t>
            </a:r>
            <a:r>
              <a:rPr lang="en-GB" b="1" dirty="0">
                <a:solidFill>
                  <a:schemeClr val="accent1"/>
                </a:solidFill>
              </a:rPr>
              <a:t>that are running</a:t>
            </a:r>
            <a:r>
              <a:rPr lang="en-GB" dirty="0"/>
              <a:t> (1)/ stores the </a:t>
            </a:r>
            <a:r>
              <a:rPr lang="en-GB" b="1" dirty="0">
                <a:solidFill>
                  <a:schemeClr val="accent1"/>
                </a:solidFill>
              </a:rPr>
              <a:t>data currently in use </a:t>
            </a:r>
            <a:r>
              <a:rPr lang="en-GB" dirty="0"/>
              <a:t>(1)</a:t>
            </a:r>
            <a:endParaRPr lang="en-GB" b="1" dirty="0"/>
          </a:p>
          <a:p>
            <a:pPr marL="895350" indent="0">
              <a:spcAft>
                <a:spcPts val="1200"/>
              </a:spcAft>
              <a:buNone/>
            </a:pPr>
            <a:r>
              <a:rPr lang="en-GB" dirty="0"/>
              <a:t>c) ROM is non-volatile, RAM is volatile (1)/ RAM can be expanded, ROM is normally fixed (1)/ content of RAM changes frequently, RAM hardly ever changes (1)</a:t>
            </a:r>
          </a:p>
          <a:p>
            <a:pPr marL="895350" indent="0">
              <a:spcAft>
                <a:spcPts val="1200"/>
              </a:spcAft>
              <a:buNone/>
            </a:pPr>
            <a:endParaRPr lang="en-GB" dirty="0"/>
          </a:p>
          <a:p>
            <a:pPr marL="900113" indent="-900113">
              <a:spcAft>
                <a:spcPts val="1200"/>
              </a:spcAft>
              <a:buNone/>
            </a:pPr>
            <a:r>
              <a:rPr lang="en-GB" dirty="0"/>
              <a:t>3)	The RAM will fill up as Bob’s computer loads more programs (1). This will cause it to slow down as it will have to load data and instructions from the hard drive (1). By increasing the RAM the computer will be able to load more instructions (1).</a:t>
            </a:r>
          </a:p>
          <a:p>
            <a:pPr marL="0" indent="0">
              <a:buNone/>
            </a:pPr>
            <a:endParaRPr lang="en-GB" dirty="0"/>
          </a:p>
        </p:txBody>
      </p:sp>
      <p:pic>
        <p:nvPicPr>
          <p:cNvPr id="3076" name="Picture 4" descr="http://www.clipartbest.com/cliparts/ecM/jkp/ecMjkp7c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508" y="1484784"/>
            <a:ext cx="648072" cy="6480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nvPr>
        </p:nvGraphicFramePr>
        <p:xfrm>
          <a:off x="1979713" y="1453589"/>
          <a:ext cx="6717431" cy="2208276"/>
        </p:xfrm>
        <a:graphic>
          <a:graphicData uri="http://schemas.openxmlformats.org/drawingml/2006/table">
            <a:tbl>
              <a:tblPr firstRow="1" firstCol="1" bandRow="1">
                <a:tableStyleId>{5C22544A-7EE6-4342-B048-85BDC9FD1C3A}</a:tableStyleId>
              </a:tblPr>
              <a:tblGrid>
                <a:gridCol w="4899037">
                  <a:extLst>
                    <a:ext uri="{9D8B030D-6E8A-4147-A177-3AD203B41FA5}">
                      <a16:colId xmlns:a16="http://schemas.microsoft.com/office/drawing/2014/main" val="20000"/>
                    </a:ext>
                  </a:extLst>
                </a:gridCol>
                <a:gridCol w="919824">
                  <a:extLst>
                    <a:ext uri="{9D8B030D-6E8A-4147-A177-3AD203B41FA5}">
                      <a16:colId xmlns:a16="http://schemas.microsoft.com/office/drawing/2014/main" val="20001"/>
                    </a:ext>
                  </a:extLst>
                </a:gridCol>
                <a:gridCol w="898570">
                  <a:extLst>
                    <a:ext uri="{9D8B030D-6E8A-4147-A177-3AD203B41FA5}">
                      <a16:colId xmlns:a16="http://schemas.microsoft.com/office/drawing/2014/main" val="20002"/>
                    </a:ext>
                  </a:extLst>
                </a:gridCol>
              </a:tblGrid>
              <a:tr h="298319">
                <a:tc>
                  <a:txBody>
                    <a:bodyPr/>
                    <a:lstStyle/>
                    <a:p>
                      <a:pPr>
                        <a:lnSpc>
                          <a:spcPct val="115000"/>
                        </a:lnSpc>
                        <a:spcAft>
                          <a:spcPts val="100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a:effectLst/>
                        </a:rPr>
                        <a:t>ROM</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a:effectLst/>
                        </a:rPr>
                        <a:t>RAM</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r h="596638">
                <a:tc>
                  <a:txBody>
                    <a:bodyPr/>
                    <a:lstStyle/>
                    <a:p>
                      <a:pPr>
                        <a:lnSpc>
                          <a:spcPct val="115000"/>
                        </a:lnSpc>
                        <a:spcAft>
                          <a:spcPts val="1000"/>
                        </a:spcAft>
                      </a:pPr>
                      <a:r>
                        <a:rPr lang="en-GB" sz="1800" b="1" dirty="0">
                          <a:effectLst/>
                        </a:rPr>
                        <a:t>Programs and </a:t>
                      </a:r>
                      <a:r>
                        <a:rPr lang="en-GB" sz="1800" b="1">
                          <a:effectLst/>
                        </a:rPr>
                        <a:t>data which are currently </a:t>
                      </a:r>
                      <a:r>
                        <a:rPr lang="en-GB" sz="1800" b="1" dirty="0">
                          <a:effectLst/>
                        </a:rPr>
                        <a:t>in use are loaded here</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x</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1"/>
                  </a:ext>
                </a:extLst>
              </a:tr>
              <a:tr h="596638">
                <a:tc>
                  <a:txBody>
                    <a:bodyPr/>
                    <a:lstStyle/>
                    <a:p>
                      <a:pPr>
                        <a:lnSpc>
                          <a:spcPct val="115000"/>
                        </a:lnSpc>
                        <a:spcAft>
                          <a:spcPts val="1000"/>
                        </a:spcAft>
                      </a:pPr>
                      <a:r>
                        <a:rPr lang="en-GB" sz="1800" b="1" dirty="0">
                          <a:effectLst/>
                        </a:rPr>
                        <a:t>All </a:t>
                      </a:r>
                      <a:r>
                        <a:rPr lang="en-GB" sz="1800" b="1">
                          <a:effectLst/>
                        </a:rPr>
                        <a:t>the contents </a:t>
                      </a:r>
                      <a:r>
                        <a:rPr lang="en-GB" sz="1800" b="1" dirty="0">
                          <a:effectLst/>
                        </a:rPr>
                        <a:t>are lost when the power is turned off</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a:effectLst/>
                        </a:rPr>
                        <a:t> </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x</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2"/>
                  </a:ext>
                </a:extLst>
              </a:tr>
              <a:tr h="596638">
                <a:tc>
                  <a:txBody>
                    <a:bodyPr/>
                    <a:lstStyle/>
                    <a:p>
                      <a:pPr>
                        <a:lnSpc>
                          <a:spcPct val="115000"/>
                        </a:lnSpc>
                        <a:spcAft>
                          <a:spcPts val="1000"/>
                        </a:spcAft>
                      </a:pPr>
                      <a:r>
                        <a:rPr lang="en-GB" sz="1800" b="1" dirty="0">
                          <a:effectLst/>
                        </a:rPr>
                        <a:t>It is used to boot up the computer when it is switched on</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x</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1000"/>
                        </a:spcAft>
                      </a:pPr>
                      <a:r>
                        <a:rPr lang="en-GB"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96691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yfield Theme">
  <a:themeElements>
    <a:clrScheme name="Mayfield">
      <a:dk1>
        <a:srgbClr val="080808"/>
      </a:dk1>
      <a:lt1>
        <a:srgbClr val="080808"/>
      </a:lt1>
      <a:dk2>
        <a:srgbClr val="080808"/>
      </a:dk2>
      <a:lt2>
        <a:srgbClr val="080808"/>
      </a:lt2>
      <a:accent1>
        <a:srgbClr val="0F6FC6"/>
      </a:accent1>
      <a:accent2>
        <a:srgbClr val="080808"/>
      </a:accent2>
      <a:accent3>
        <a:srgbClr val="080808"/>
      </a:accent3>
      <a:accent4>
        <a:srgbClr val="10CF9B"/>
      </a:accent4>
      <a:accent5>
        <a:srgbClr val="7CCA62"/>
      </a:accent5>
      <a:accent6>
        <a:srgbClr val="A5C249"/>
      </a:accent6>
      <a:hlink>
        <a:srgbClr val="7A4800"/>
      </a:hlink>
      <a:folHlink>
        <a:srgbClr val="FF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383A68F83C6A47BFB95B29838E2CE4" ma:contentTypeVersion="13" ma:contentTypeDescription="Create a new document." ma:contentTypeScope="" ma:versionID="2793a5c04a7cd238eb459fc47ead991b">
  <xsd:schema xmlns:xsd="http://www.w3.org/2001/XMLSchema" xmlns:xs="http://www.w3.org/2001/XMLSchema" xmlns:p="http://schemas.microsoft.com/office/2006/metadata/properties" xmlns:ns2="256cee14-f636-4681-b71d-45a30a133b2b" xmlns:ns3="6f14df77-98d2-4ed4-8da8-6de542f49458" targetNamespace="http://schemas.microsoft.com/office/2006/metadata/properties" ma:root="true" ma:fieldsID="b540711167b4bee9c7c5cfa3f311e1ed" ns2:_="" ns3:_="">
    <xsd:import namespace="256cee14-f636-4681-b71d-45a30a133b2b"/>
    <xsd:import namespace="6f14df77-98d2-4ed4-8da8-6de542f494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No_x002e_Less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cee14-f636-4681-b71d-45a30a133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Lessons" ma:index="20" nillable="true" ma:displayName="No. Lessons" ma:description="How many lessons in the project&#10;" ma:format="Dropdown" ma:internalName="No_x002e_Lessons"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f14df77-98d2-4ed4-8da8-6de542f494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_x002e_Lessons xmlns="256cee14-f636-4681-b71d-45a30a133b2b" xsi:nil="true"/>
  </documentManagement>
</p:properties>
</file>

<file path=customXml/itemProps1.xml><?xml version="1.0" encoding="utf-8"?>
<ds:datastoreItem xmlns:ds="http://schemas.openxmlformats.org/officeDocument/2006/customXml" ds:itemID="{690EB042-B2B5-44A8-94B6-EF16A4036086}"/>
</file>

<file path=customXml/itemProps2.xml><?xml version="1.0" encoding="utf-8"?>
<ds:datastoreItem xmlns:ds="http://schemas.openxmlformats.org/officeDocument/2006/customXml" ds:itemID="{FF619F5B-F17C-440C-B19D-4ADAD986209D}">
  <ds:schemaRefs>
    <ds:schemaRef ds:uri="http://schemas.microsoft.com/sharepoint/v3/contenttype/forms"/>
  </ds:schemaRefs>
</ds:datastoreItem>
</file>

<file path=customXml/itemProps3.xml><?xml version="1.0" encoding="utf-8"?>
<ds:datastoreItem xmlns:ds="http://schemas.openxmlformats.org/officeDocument/2006/customXml" ds:itemID="{F0EBA75F-C73C-4E66-B273-04DC3C5FCC57}">
  <ds:schemaRefs>
    <ds:schemaRef ds:uri="http://schemas.microsoft.com/office/infopath/2007/PartnerControls"/>
    <ds:schemaRef ds:uri="http://schemas.openxmlformats.org/package/2006/metadata/core-properties"/>
    <ds:schemaRef ds:uri="http://purl.org/dc/dcmitype/"/>
    <ds:schemaRef ds:uri="http://www.w3.org/XML/1998/namespace"/>
    <ds:schemaRef ds:uri="http://purl.org/dc/elements/1.1/"/>
    <ds:schemaRef ds:uri="http://schemas.microsoft.com/office/2006/documentManagement/types"/>
    <ds:schemaRef ds:uri="e9733c2e-a1d9-48d7-85ec-bf928eec67cb"/>
    <ds:schemaRef ds:uri="3fedff5c-2b0a-4809-a635-9c7cd6998db2"/>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517</TotalTime>
  <Words>1221</Words>
  <Application>Microsoft Office PowerPoint</Application>
  <PresentationFormat>On-screen Show (4:3)</PresentationFormat>
  <Paragraphs>155</Paragraphs>
  <Slides>16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Andalus</vt:lpstr>
      <vt:lpstr>Arial</vt:lpstr>
      <vt:lpstr>Calibri</vt:lpstr>
      <vt:lpstr>Constantia</vt:lpstr>
      <vt:lpstr>Times New Roman</vt:lpstr>
      <vt:lpstr>Wingdings</vt:lpstr>
      <vt:lpstr>Wingdings 2</vt:lpstr>
      <vt:lpstr>Mayfield Theme</vt:lpstr>
      <vt:lpstr>PowerPoint Presentation</vt:lpstr>
      <vt:lpstr>Lesson Objective</vt:lpstr>
      <vt:lpstr>ROM (Read Only Memory)</vt:lpstr>
      <vt:lpstr>RAM (Random Access Memory)</vt:lpstr>
      <vt:lpstr>Mini-test</vt:lpstr>
      <vt:lpstr>Mini-test</vt:lpstr>
      <vt:lpstr>Lesson Objective</vt:lpstr>
      <vt:lpstr>Mini-test</vt:lpstr>
      <vt:lpstr>Mini-test</vt:lpstr>
      <vt:lpstr>PowerPoint Presentation</vt:lpstr>
      <vt:lpstr>Lesson Objective</vt:lpstr>
      <vt:lpstr>Virtual Memory</vt:lpstr>
      <vt:lpstr>Flash Memory</vt:lpstr>
      <vt:lpstr>Mini-Test</vt:lpstr>
      <vt:lpstr>Mini-Test</vt:lpstr>
      <vt:lpstr>Lesson Objective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fetch Execute Cycle</dc:title>
  <dc:creator>Clarke-Rebecca</dc:creator>
  <cp:lastModifiedBy>Rebecca Clarke</cp:lastModifiedBy>
  <cp:revision>7</cp:revision>
  <cp:lastPrinted>2018-11-15T15:37:02Z</cp:lastPrinted>
  <dcterms:modified xsi:type="dcterms:W3CDTF">2020-09-23T09:24:12Z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0x010100F1383A68F83C6A47BFB95B29838E2CE4</vt:lpwstr>
  </property>
</Properties>
</file>