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29"/>
  </p:notesMasterIdLst>
  <p:handoutMasterIdLst>
    <p:handoutMasterId r:id="rId30"/>
  </p:handoutMasterIdLst>
  <p:sldIdLst>
    <p:sldId id="349" r:id="rId5"/>
    <p:sldId id="329" r:id="rId6"/>
    <p:sldId id="510" r:id="rId7"/>
    <p:sldId id="492" r:id="rId8"/>
    <p:sldId id="563" r:id="rId9"/>
    <p:sldId id="556" r:id="rId10"/>
    <p:sldId id="551" r:id="rId11"/>
    <p:sldId id="553" r:id="rId12"/>
    <p:sldId id="564" r:id="rId13"/>
    <p:sldId id="557" r:id="rId14"/>
    <p:sldId id="534" r:id="rId15"/>
    <p:sldId id="559" r:id="rId16"/>
    <p:sldId id="536" r:id="rId17"/>
    <p:sldId id="538" r:id="rId18"/>
    <p:sldId id="542" r:id="rId19"/>
    <p:sldId id="544" r:id="rId20"/>
    <p:sldId id="546" r:id="rId21"/>
    <p:sldId id="560" r:id="rId22"/>
    <p:sldId id="550" r:id="rId23"/>
    <p:sldId id="566" r:id="rId24"/>
    <p:sldId id="385" r:id="rId25"/>
    <p:sldId id="561" r:id="rId26"/>
    <p:sldId id="286" r:id="rId27"/>
    <p:sldId id="565" r:id="rId28"/>
  </p:sldIdLst>
  <p:sldSz cx="9144000" cy="6858000" type="screen4x3"/>
  <p:notesSz cx="6797675" cy="9926638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6579F-BFA3-4EAF-A4B4-D63A42582AA7}" v="29" dt="2020-09-23T09:37:12.41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65" autoAdjust="0"/>
  </p:normalViewPr>
  <p:slideViewPr>
    <p:cSldViewPr snapToGrid="0" snapToObjects="1"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6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9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8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4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3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1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5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2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0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890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8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08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5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88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57072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2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2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3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9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2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7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0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2034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AFF1D-1B79-407B-A518-2FC51B95A7D3}" type="datetimeFigureOut">
              <a:rPr lang="en-GB" smtClean="0"/>
              <a:pPr/>
              <a:t>23/09/2020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AQA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2 Influences on business</a:t>
            </a:r>
            <a:b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</a:br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2.3 The economic climate of business</a:t>
            </a:r>
          </a:p>
        </p:txBody>
      </p:sp>
      <p:pic>
        <p:nvPicPr>
          <p:cNvPr id="13" name="Picture 12" descr="EDU_RGB_Land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14" name="Picture 13" descr="Dynamic_Learning_v2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51114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AlphabetSoup Tilt BT" pitchFamily="82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finance/economics/11621496/Interest-rates-rise-Who-will-be-the-winners-and-loser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8/08/02/bank-of-england-raises-interest-rates-for-the-second-time-in-10-years.html" TargetMode="External"/><Relationship Id="rId2" Type="http://schemas.openxmlformats.org/officeDocument/2006/relationships/hyperlink" Target="https://www.which.co.uk/money/mortgages-and-property/mortgages/getting-a-mortgage/bank-of-england-base-rate-and-your-mortgage-albl35s6phq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hyperlink" Target="https://www.bankofengland.co.uk/research/future-finance?sf104456260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2Yz-Bn9g9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senecalearning.com/classroom/course/154d6ec0-32ac-11e8-84d9-f7b314e82c3a/section/f2082ec0-3321-11e8-84d9-f7b314e82c3a/sessio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YULdjmg3o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xE0-hpAg0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6KibetJGVA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Title: The economic climate of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6"/>
            <a:ext cx="8143597" cy="517843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dirty="0">
                <a:solidFill>
                  <a:srgbClr val="7030A0"/>
                </a:solidFill>
              </a:rPr>
              <a:t>Starter: You go and buy a pair of shoes ( think expensive), what influences your decision to buy them? State and explain 4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This section covers the following: </a:t>
            </a:r>
          </a:p>
          <a:p>
            <a:pPr lvl="0"/>
            <a:r>
              <a:rPr lang="en-GB" sz="2400" dirty="0"/>
              <a:t>What is meant by economic climate</a:t>
            </a:r>
          </a:p>
          <a:p>
            <a:pPr lvl="0"/>
            <a:r>
              <a:rPr lang="en-GB" sz="2400" dirty="0"/>
              <a:t>How changes in the rate of interest might affect businesses and spending by consumers</a:t>
            </a:r>
          </a:p>
          <a:p>
            <a:pPr lvl="0"/>
            <a:r>
              <a:rPr lang="en-GB" sz="2400" dirty="0"/>
              <a:t>The impact on businesses in the level of employment</a:t>
            </a:r>
          </a:p>
          <a:p>
            <a:r>
              <a:rPr lang="en-GB" sz="2400" dirty="0"/>
              <a:t>How consumers’ incomes and levels of spending can change.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564" y="2332314"/>
            <a:ext cx="1731818" cy="17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41" y="424255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Make note – Explain if you think this is a good thing or bad?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48"/>
            <a:ext cx="8229600" cy="395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If interest rates went up to 6% what would happen to house prices???</a:t>
            </a:r>
          </a:p>
        </p:txBody>
      </p:sp>
    </p:spTree>
    <p:extLst>
      <p:ext uri="{BB962C8B-B14F-4D97-AF65-F5344CB8AC3E}">
        <p14:creationId xmlns:p14="http://schemas.microsoft.com/office/powerpoint/2010/main" val="214033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dirty="0"/>
              <a:t>Interest rates and the economic climate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2206756"/>
            <a:ext cx="7278797" cy="4695976"/>
          </a:xfrm>
        </p:spPr>
        <p:txBody>
          <a:bodyPr>
            <a:noAutofit/>
          </a:bodyPr>
          <a:lstStyle/>
          <a:p>
            <a:pPr lvl="0"/>
            <a:r>
              <a:rPr lang="en-GB" sz="2600" dirty="0"/>
              <a:t>Interest rates refer to the cost of borrowing money or the reward for saving money, expressed as a percentage.</a:t>
            </a:r>
          </a:p>
          <a:p>
            <a:pPr lvl="0"/>
            <a:r>
              <a:rPr lang="en-GB" sz="2600" dirty="0"/>
              <a:t>If a business or consumer borrows money they have to pay back the amount borrowed plus an additional sum for interest.</a:t>
            </a:r>
          </a:p>
          <a:p>
            <a:pPr lvl="0"/>
            <a:r>
              <a:rPr lang="en-GB" sz="2600" dirty="0"/>
              <a:t>Higher interest means more expensive loans and encourages less borrowing and more saving.</a:t>
            </a:r>
          </a:p>
          <a:p>
            <a:r>
              <a:rPr lang="en-GB" sz="2600" dirty="0"/>
              <a:t>Lower interest rates mean the opposite.</a:t>
            </a: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BC1789A2-2D76-420A-9A2D-BA1BE265F8BA}"/>
              </a:ext>
            </a:extLst>
          </p:cNvPr>
          <p:cNvSpPr txBox="1"/>
          <p:nvPr/>
        </p:nvSpPr>
        <p:spPr>
          <a:xfrm>
            <a:off x="7778061" y="4779764"/>
            <a:ext cx="1143000" cy="1015663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Interest rate rise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1039" y="1315717"/>
            <a:ext cx="7417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What impact does it have?</a:t>
            </a:r>
          </a:p>
        </p:txBody>
      </p:sp>
    </p:spTree>
    <p:extLst>
      <p:ext uri="{BB962C8B-B14F-4D97-AF65-F5344CB8AC3E}">
        <p14:creationId xmlns:p14="http://schemas.microsoft.com/office/powerpoint/2010/main" val="232555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D33E-F780-4DF6-8D02-5D13C3F9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343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does the </a:t>
            </a:r>
            <a:r>
              <a:rPr lang="en-GB" dirty="0" err="1"/>
              <a:t>boe</a:t>
            </a:r>
            <a:r>
              <a:rPr lang="en-GB" dirty="0"/>
              <a:t>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EC49-5275-4495-B15F-D135ADB81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hlinkClick r:id="rId2"/>
              </a:rPr>
              <a:t>https://www.which.co.uk/money/mortgages-and-property/mortgages/getting-a-mortgage/bank-of-england-base-rate-and-your-mortgage-albl35s6phq0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https://www.cnbc.com/2018/08/02/bank-of-england-raises-interest-rates-for-the-second-time-in-10-years.html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https://www.bankofengland.co.uk/research/future-finance?sf104456260=1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7E2F1-9314-483F-A14F-66E16BE91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008" y="5020534"/>
            <a:ext cx="2313992" cy="1817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6FEFF-EB97-44F9-98FF-92FF50EE5DFD}"/>
              </a:ext>
            </a:extLst>
          </p:cNvPr>
          <p:cNvSpPr txBox="1"/>
          <p:nvPr/>
        </p:nvSpPr>
        <p:spPr>
          <a:xfrm>
            <a:off x="3638939" y="5657880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Who’s this guy?&gt;&gt;&gt;&gt;&gt;&gt;&gt;</a:t>
            </a:r>
          </a:p>
        </p:txBody>
      </p:sp>
    </p:spTree>
    <p:extLst>
      <p:ext uri="{BB962C8B-B14F-4D97-AF65-F5344CB8AC3E}">
        <p14:creationId xmlns:p14="http://schemas.microsoft.com/office/powerpoint/2010/main" val="237979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Changes in interest 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5861477" cy="4695976"/>
          </a:xfrm>
        </p:spPr>
        <p:txBody>
          <a:bodyPr>
            <a:noAutofit/>
          </a:bodyPr>
          <a:lstStyle/>
          <a:p>
            <a:pPr lvl="0"/>
            <a:r>
              <a:rPr lang="en-GB" sz="2600" dirty="0"/>
              <a:t>Saving by consumers will reduce as some consumers will decide not to save as they receive less interest. They may spend more.</a:t>
            </a:r>
          </a:p>
          <a:p>
            <a:pPr lvl="0"/>
            <a:r>
              <a:rPr lang="en-GB" sz="2600" dirty="0"/>
              <a:t>Spending by consumers on average will be greater as consumers will be more willing to borrow as the interest they pay will be lower so loans are cheaper.</a:t>
            </a:r>
          </a:p>
          <a:p>
            <a:r>
              <a:rPr lang="en-GB" sz="2600" dirty="0"/>
              <a:t>A rise in the interest rates will have the opposite effect.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0B473-3707-41FE-BD71-B032DEBA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485" y="2564891"/>
            <a:ext cx="3282515" cy="37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dirty="0"/>
              <a:t>Businesses and changes in interest 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248061" cy="469597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Some businesses rely heavily on borrowing money for building factories (long term borrowing) or paying wages (short term borrowing). A short-term loan could be an overdraft.</a:t>
            </a:r>
          </a:p>
          <a:p>
            <a:pPr lvl="0"/>
            <a:r>
              <a:rPr lang="en-GB" sz="2400" dirty="0"/>
              <a:t>Rising interest rates means businesses may face a large increase in the amount of interest paid on existing loans, which is an increased cost which may reduce profits.</a:t>
            </a:r>
          </a:p>
          <a:p>
            <a:pPr lvl="0"/>
            <a:r>
              <a:rPr lang="en-GB" sz="2400" dirty="0"/>
              <a:t>Falling interest rates may reduce the interest paid on current borrowings and help improve profits.</a:t>
            </a:r>
          </a:p>
          <a:p>
            <a:r>
              <a:rPr lang="en-GB" sz="2400" dirty="0"/>
              <a:t>A business can negotiate to have an interest rate that is fixed which means it does not change through loan period, helping to control costs.</a:t>
            </a:r>
          </a:p>
        </p:txBody>
      </p:sp>
    </p:spTree>
    <p:extLst>
      <p:ext uri="{BB962C8B-B14F-4D97-AF65-F5344CB8AC3E}">
        <p14:creationId xmlns:p14="http://schemas.microsoft.com/office/powerpoint/2010/main" val="24762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dirty="0"/>
              <a:t>Interest rates and consumer spending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4444157" cy="4695976"/>
          </a:xfrm>
        </p:spPr>
        <p:txBody>
          <a:bodyPr>
            <a:noAutofit/>
          </a:bodyPr>
          <a:lstStyle/>
          <a:p>
            <a:pPr lvl="0"/>
            <a:r>
              <a:rPr lang="en-GB" sz="2200" dirty="0"/>
              <a:t>If interest rates rise, consumers may decide to spend less and save more, e.g. delay the purchase of a new car or television.</a:t>
            </a:r>
          </a:p>
          <a:p>
            <a:pPr lvl="0"/>
            <a:r>
              <a:rPr lang="en-GB" sz="2200" dirty="0"/>
              <a:t>This can affect businesses that sell luxury goods, leading to reduced profits.</a:t>
            </a:r>
          </a:p>
          <a:p>
            <a:pPr lvl="0"/>
            <a:r>
              <a:rPr lang="en-GB" sz="2200" dirty="0"/>
              <a:t>On a fall of interest rates, consumers are less likely to save and more likely to spend and borrow.</a:t>
            </a:r>
          </a:p>
          <a:p>
            <a:r>
              <a:rPr lang="en-GB" sz="2200" dirty="0"/>
              <a:t>Businesses’ profits should therefore increase.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3AC7C-C36E-40BF-B51C-D8FFC389F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36" y="1563624"/>
            <a:ext cx="4169664" cy="2779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4BB427-B50A-41E3-B4AF-54F959B7F44C}"/>
              </a:ext>
            </a:extLst>
          </p:cNvPr>
          <p:cNvSpPr/>
          <p:nvPr/>
        </p:nvSpPr>
        <p:spPr>
          <a:xfrm>
            <a:off x="4873013" y="4365028"/>
            <a:ext cx="404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DIN-Light"/>
              </a:rPr>
              <a:t>Few consumers can buy houses without loans, often needing to borrow large amounts. Thus, sales of houses can be very sensitive to changes in interest rates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2588" y="2095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200" u="sng" dirty="0"/>
              <a:t>Title: Interest rates and consumer spending </a:t>
            </a:r>
            <a:br>
              <a:rPr lang="en-GB" sz="3200" u="sng" dirty="0"/>
            </a:br>
            <a:r>
              <a:rPr lang="en-GB" sz="3200" u="sng" dirty="0"/>
              <a:t>task - </a:t>
            </a:r>
            <a:r>
              <a:rPr lang="en-GB" sz="3200" u="sng" dirty="0">
                <a:solidFill>
                  <a:srgbClr val="FF0000"/>
                </a:solidFill>
              </a:rPr>
              <a:t>get 3 ideas for each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241FB7-CCF5-4985-84B8-9814525C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8" y="1368878"/>
            <a:ext cx="4040188" cy="659352"/>
          </a:xfrm>
        </p:spPr>
        <p:txBody>
          <a:bodyPr anchor="b"/>
          <a:lstStyle/>
          <a:p>
            <a:r>
              <a:rPr lang="en-GB" sz="2400" dirty="0"/>
              <a:t>Rising interest rates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DACFE-5A0D-4BD2-9C0E-858C55D14FA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956047" y="1442072"/>
            <a:ext cx="3965013" cy="586158"/>
          </a:xfrm>
        </p:spPr>
        <p:txBody>
          <a:bodyPr anchor="b"/>
          <a:lstStyle/>
          <a:p>
            <a:r>
              <a:rPr lang="en-GB" sz="2400" dirty="0"/>
              <a:t>Falling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121DF-5923-4554-BEBD-875194CCA7C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55275" y="2028230"/>
            <a:ext cx="4654469" cy="4097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Generally result in a weakening of the economic climate for many businesses.</a:t>
            </a:r>
          </a:p>
          <a:p>
            <a:pPr marL="0" indent="0">
              <a:buNone/>
            </a:pPr>
            <a:r>
              <a:rPr lang="en-GB" sz="2000" dirty="0"/>
              <a:t>The effects include the following: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9C1CA-3CA6-4E6F-BAB1-1472B567B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6047" y="2028230"/>
            <a:ext cx="4032505" cy="4097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Usually result in improvements in the economic climate for businesses.</a:t>
            </a:r>
          </a:p>
          <a:p>
            <a:pPr marL="0" indent="0">
              <a:buNone/>
            </a:pPr>
            <a:r>
              <a:rPr lang="en-GB" sz="2000" dirty="0"/>
              <a:t>The effects include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9579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6" grpId="0" uiExpand="1" build="p"/>
      <p:bldP spid="6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u="sng" dirty="0"/>
              <a:t>Title: Rising levels of employment in the UK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248061" cy="4695976"/>
          </a:xfrm>
        </p:spPr>
        <p:txBody>
          <a:bodyPr>
            <a:noAutofit/>
          </a:bodyPr>
          <a:lstStyle/>
          <a:p>
            <a:pPr lvl="0"/>
            <a:r>
              <a:rPr lang="en-GB" sz="2200" dirty="0"/>
              <a:t>Look at the diagram showing the level of employment between 2011 and 2016. What was the trend?</a:t>
            </a:r>
          </a:p>
          <a:p>
            <a:pPr lvl="0"/>
            <a:r>
              <a:rPr lang="en-GB" sz="2200" dirty="0"/>
              <a:t>In 2011 the employment rate was 70% and this rose to 74% by 2016, i.e. 29.1m to 31.75m.</a:t>
            </a:r>
          </a:p>
          <a:p>
            <a:pPr lvl="0"/>
            <a:r>
              <a:rPr lang="en-GB" sz="2200" dirty="0"/>
              <a:t>One effect was the possibility of higher sales, as more people have jobs and are likely to spend more.</a:t>
            </a:r>
          </a:p>
          <a:p>
            <a:r>
              <a:rPr lang="en-GB" sz="2200" dirty="0"/>
              <a:t>Another effect is increased </a:t>
            </a:r>
            <a:br>
              <a:rPr lang="en-GB" sz="2200" dirty="0"/>
            </a:br>
            <a:r>
              <a:rPr lang="en-GB" sz="2200" dirty="0"/>
              <a:t>employment costs. If skilled </a:t>
            </a:r>
            <a:br>
              <a:rPr lang="en-GB" sz="2200" dirty="0"/>
            </a:br>
            <a:r>
              <a:rPr lang="en-GB" sz="2200" dirty="0"/>
              <a:t>workers become scarce </a:t>
            </a:r>
            <a:br>
              <a:rPr lang="en-GB" sz="2200" dirty="0"/>
            </a:br>
            <a:r>
              <a:rPr lang="en-GB" sz="2200" dirty="0"/>
              <a:t>employers must offer </a:t>
            </a:r>
            <a:br>
              <a:rPr lang="en-GB" sz="2200" dirty="0"/>
            </a:br>
            <a:r>
              <a:rPr lang="en-GB" sz="2200" dirty="0"/>
              <a:t>more wages, which is an </a:t>
            </a:r>
            <a:br>
              <a:rPr lang="en-GB" sz="2200" dirty="0"/>
            </a:br>
            <a:r>
              <a:rPr lang="en-GB" sz="2200" dirty="0"/>
              <a:t>extra cost.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BF354-3ED2-46F5-99EF-4E6E4718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41" y="4392168"/>
            <a:ext cx="4541520" cy="24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4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u="sng" dirty="0"/>
              <a:t>Title: Rising levels of employment in the 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BF354-3ED2-46F5-99EF-4E6E4718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0" y="2052735"/>
            <a:ext cx="8850241" cy="480526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EA66C-2FE1-4AFB-9767-33495113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dirty="0"/>
              <a:t>Title: Income elastic products </a:t>
            </a:r>
            <a:r>
              <a:rPr lang="en-GB" sz="1200" dirty="0">
                <a:highlight>
                  <a:srgbClr val="FFFF00"/>
                </a:highlight>
                <a:hlinkClick r:id="rId3"/>
              </a:rPr>
              <a:t>https://www.youtube.com/watch?v=A2Yz-Bn9g9A</a:t>
            </a:r>
            <a:r>
              <a:rPr lang="en-GB" sz="1200" dirty="0">
                <a:highlight>
                  <a:srgbClr val="FFFF00"/>
                </a:highlight>
              </a:rPr>
              <a:t> </a:t>
            </a:r>
            <a:endParaRPr lang="en-GB" sz="3800" dirty="0">
              <a:highlight>
                <a:srgbClr val="FFFF00"/>
              </a:highligh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248061" cy="4695976"/>
          </a:xfrm>
        </p:spPr>
        <p:txBody>
          <a:bodyPr>
            <a:noAutofit/>
          </a:bodyPr>
          <a:lstStyle/>
          <a:p>
            <a:pPr lvl="0"/>
            <a:r>
              <a:rPr lang="en-GB" sz="2600" dirty="0"/>
              <a:t>Income elastic products are those whose sales are sensitive (luxuries) to changes in consumers’ incomes, e.g. designer hand bags.</a:t>
            </a:r>
          </a:p>
          <a:p>
            <a:pPr lvl="0"/>
            <a:r>
              <a:rPr lang="en-GB" sz="2600" dirty="0"/>
              <a:t>When incomes fall, consumer spending on housing, food and heating is relatively unaffected – the necessities.</a:t>
            </a:r>
          </a:p>
          <a:p>
            <a:pPr lvl="0"/>
            <a:r>
              <a:rPr lang="en-GB" sz="2600" dirty="0"/>
              <a:t>However, luxury or non-essential items are affected as consumers have less money to spend.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085" y="4783533"/>
            <a:ext cx="3704406" cy="20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876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Key words - Research and make notes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The economy</a:t>
            </a:r>
          </a:p>
          <a:p>
            <a:pPr marL="265113" indent="-265113"/>
            <a:endParaRPr lang="en-GB" sz="2200" dirty="0"/>
          </a:p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Overdraft</a:t>
            </a:r>
          </a:p>
          <a:p>
            <a:pPr marL="265113" indent="-265113"/>
            <a:endParaRPr lang="en-GB" sz="2200" dirty="0"/>
          </a:p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Consumers</a:t>
            </a:r>
          </a:p>
          <a:p>
            <a:pPr marL="265113" indent="-265113"/>
            <a:endParaRPr lang="en-GB" sz="2200" dirty="0"/>
          </a:p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Consumer spending</a:t>
            </a:r>
          </a:p>
          <a:p>
            <a:pPr marL="265113" indent="-265113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AA46-955E-499A-9265-3A3CD348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9DB0-9565-4A2A-8AFA-F1B4370D1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Using your notes, complete the two word documents.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667FA-81E0-487D-8241-2DEDF76E3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3" r="8656"/>
          <a:stretch/>
        </p:blipFill>
        <p:spPr>
          <a:xfrm>
            <a:off x="0" y="2540856"/>
            <a:ext cx="6625883" cy="42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46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7516541" cy="4979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Write down the answers to these questions in ABSOLUTE silence.</a:t>
            </a:r>
          </a:p>
          <a:p>
            <a:pPr lvl="0"/>
            <a:r>
              <a:rPr lang="en-GB" sz="2600" dirty="0"/>
              <a:t>What is the economy?</a:t>
            </a:r>
          </a:p>
          <a:p>
            <a:pPr lvl="0"/>
            <a:r>
              <a:rPr lang="en-GB" sz="2600" dirty="0"/>
              <a:t>What is the economic climate?</a:t>
            </a:r>
          </a:p>
          <a:p>
            <a:pPr lvl="0"/>
            <a:r>
              <a:rPr lang="en-GB" sz="2600" dirty="0"/>
              <a:t>What is an interest rate?</a:t>
            </a:r>
          </a:p>
          <a:p>
            <a:pPr lvl="0"/>
            <a:r>
              <a:rPr lang="en-GB" sz="2600" dirty="0"/>
              <a:t>What happens to consumer spending when interest rates rise?</a:t>
            </a:r>
          </a:p>
          <a:p>
            <a:pPr lvl="0"/>
            <a:r>
              <a:rPr lang="en-GB" sz="2600" dirty="0"/>
              <a:t>What is an income elastic good?</a:t>
            </a:r>
          </a:p>
          <a:p>
            <a:r>
              <a:rPr lang="en-GB" sz="2600" dirty="0"/>
              <a:t>If there was a significant rise in income how would this affect the sales of Ferrari sport cars?</a:t>
            </a:r>
          </a:p>
        </p:txBody>
      </p:sp>
    </p:spTree>
    <p:extLst>
      <p:ext uri="{BB962C8B-B14F-4D97-AF65-F5344CB8AC3E}">
        <p14:creationId xmlns:p14="http://schemas.microsoft.com/office/powerpoint/2010/main" val="40367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399E-61BD-452A-B679-3E808EDC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FE23-F411-4D06-890B-C546FE67C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B4069-B591-4D1A-8D7A-263C03DB1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53" t="21444" r="7568" b="36494"/>
          <a:stretch/>
        </p:blipFill>
        <p:spPr>
          <a:xfrm>
            <a:off x="0" y="20344"/>
            <a:ext cx="9144000" cy="68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7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A33D-6DB0-466E-A1DF-9C306A06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FINALLYYYY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596F8-F323-4FA2-BE25-BC9BE2022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Seneca</a:t>
            </a:r>
            <a:r>
              <a:rPr lang="en-GB" dirty="0"/>
              <a:t> Learning:</a:t>
            </a:r>
          </a:p>
          <a:p>
            <a:pPr marL="0" indent="0">
              <a:buNone/>
            </a:pPr>
            <a:r>
              <a:rPr lang="en-GB" dirty="0"/>
              <a:t>1 – Click link below</a:t>
            </a:r>
          </a:p>
          <a:p>
            <a:pPr marL="0" indent="0">
              <a:buNone/>
            </a:pPr>
            <a:r>
              <a:rPr lang="en-GB" dirty="0"/>
              <a:t>2 – Make sure you’re logged into your account</a:t>
            </a:r>
          </a:p>
          <a:p>
            <a:pPr marL="0" indent="0">
              <a:buNone/>
            </a:pPr>
            <a:r>
              <a:rPr lang="en-GB" dirty="0"/>
              <a:t>3 – Complete ‘The Economic Climate’ section </a:t>
            </a:r>
          </a:p>
          <a:p>
            <a:pPr marL="0" indent="0">
              <a:buNone/>
            </a:pPr>
            <a:r>
              <a:rPr lang="en-GB" dirty="0"/>
              <a:t>Extension – Keep going and work on previous topics. This is revision!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https://app.senecalearning.com/classroom/course/154d6ec0-32ac-11e8-84d9-f7b314e82c3a/section/f2082ec0-3321-11e8-84d9-f7b314e82c3a/session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00DB0-B8AA-42D1-9264-2F7BEA0B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i-study.co.uk</a:t>
            </a:r>
          </a:p>
        </p:txBody>
      </p:sp>
    </p:spTree>
    <p:extLst>
      <p:ext uri="{BB962C8B-B14F-4D97-AF65-F5344CB8AC3E}">
        <p14:creationId xmlns:p14="http://schemas.microsoft.com/office/powerpoint/2010/main" val="303087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3270-0252-4AD4-BE3A-D28F1CA1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DB938-BF45-42A1-B615-FB77E91D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6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Economic climate</a:t>
            </a:r>
          </a:p>
          <a:p>
            <a:pPr marL="265113" indent="-265113"/>
            <a:endParaRPr lang="en-GB" sz="2200" dirty="0"/>
          </a:p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Income elastic products</a:t>
            </a:r>
          </a:p>
          <a:p>
            <a:pPr marL="265113" indent="-265113"/>
            <a:endParaRPr lang="en-GB" sz="2200" dirty="0"/>
          </a:p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Interest rates</a:t>
            </a:r>
          </a:p>
          <a:p>
            <a:pPr marL="265113" indent="-265113"/>
            <a:endParaRPr lang="en-GB" sz="2200" dirty="0"/>
          </a:p>
          <a:p>
            <a:pPr marL="265113" indent="-265113"/>
            <a:endParaRPr lang="en-GB" sz="2200" dirty="0"/>
          </a:p>
          <a:p>
            <a:pPr marL="0" indent="0">
              <a:buNone/>
            </a:pPr>
            <a:r>
              <a:rPr lang="en-GB" sz="2200" dirty="0"/>
              <a:t>ECONOMY – What is it?  PITCH VIDEO </a:t>
            </a:r>
          </a:p>
          <a:p>
            <a:pPr marL="0" indent="0">
              <a:buNone/>
            </a:pPr>
            <a:r>
              <a:rPr lang="en-GB" sz="2200" dirty="0">
                <a:hlinkClick r:id="rId3"/>
              </a:rPr>
              <a:t>https://www.youtube.com/watch?v=2YULdjmg3o0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1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dirty="0"/>
              <a:t>Title: What is the economic climate?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000" dirty="0"/>
              <a:t>The economic </a:t>
            </a:r>
            <a:r>
              <a:rPr lang="en-GB" sz="2000" u="sng" dirty="0"/>
              <a:t>climate describes the state of key factors within a country </a:t>
            </a:r>
            <a:r>
              <a:rPr lang="en-GB" sz="2000" dirty="0"/>
              <a:t>such as the level of </a:t>
            </a:r>
            <a:r>
              <a:rPr lang="en-GB" sz="2000" u="sng" dirty="0"/>
              <a:t>goods and services produced and the number of jobs </a:t>
            </a:r>
            <a:r>
              <a:rPr lang="en-GB" sz="2000" dirty="0"/>
              <a:t>available.</a:t>
            </a:r>
          </a:p>
          <a:p>
            <a:pPr lvl="0"/>
            <a:r>
              <a:rPr lang="en-GB" sz="2000" dirty="0"/>
              <a:t>The UK, like other economies, is made up of millions of </a:t>
            </a:r>
            <a:r>
              <a:rPr lang="en-GB" sz="2000" u="sng" dirty="0"/>
              <a:t>consumers, businesses and the national and local government</a:t>
            </a:r>
            <a:r>
              <a:rPr lang="en-GB" sz="2000" dirty="0"/>
              <a:t>. </a:t>
            </a:r>
            <a:r>
              <a:rPr lang="en-GB" sz="2000" u="sng" dirty="0"/>
              <a:t>They all take decisions on what to buy and produce and together are known as </a:t>
            </a:r>
            <a:br>
              <a:rPr lang="en-GB" sz="2000" u="sng" dirty="0"/>
            </a:br>
            <a:r>
              <a:rPr lang="en-GB" sz="2000" u="sng" dirty="0"/>
              <a:t>the economy.</a:t>
            </a:r>
          </a:p>
          <a:p>
            <a:pPr lvl="0"/>
            <a:r>
              <a:rPr lang="en-GB" sz="2000" u="sng" dirty="0"/>
              <a:t>Economic climate looks at how </a:t>
            </a:r>
            <a:br>
              <a:rPr lang="en-GB" sz="2000" u="sng" dirty="0"/>
            </a:br>
            <a:r>
              <a:rPr lang="en-GB" sz="2000" u="sng" dirty="0"/>
              <a:t>much goods or services should </a:t>
            </a:r>
            <a:br>
              <a:rPr lang="en-GB" sz="2000" u="sng" dirty="0"/>
            </a:br>
            <a:r>
              <a:rPr lang="en-GB" sz="2000" u="sng" dirty="0"/>
              <a:t>be produced, rising or falling </a:t>
            </a:r>
            <a:br>
              <a:rPr lang="en-GB" sz="2000" u="sng" dirty="0"/>
            </a:br>
            <a:r>
              <a:rPr lang="en-GB" sz="2000" u="sng" dirty="0"/>
              <a:t>incomes and the availability of </a:t>
            </a:r>
            <a:br>
              <a:rPr lang="en-GB" sz="2000" u="sng" dirty="0"/>
            </a:br>
            <a:r>
              <a:rPr lang="en-GB" sz="2000" u="sng" dirty="0"/>
              <a:t>jobs.</a:t>
            </a:r>
          </a:p>
          <a:p>
            <a:r>
              <a:rPr lang="en-GB" sz="2000" dirty="0"/>
              <a:t>The diagram shows the possible </a:t>
            </a:r>
            <a:br>
              <a:rPr lang="en-GB" sz="2000" dirty="0"/>
            </a:br>
            <a:r>
              <a:rPr lang="en-GB" sz="2000" dirty="0"/>
              <a:t>change in the economic climate </a:t>
            </a:r>
            <a:br>
              <a:rPr lang="en-GB" sz="2000" dirty="0"/>
            </a:br>
            <a:r>
              <a:rPr lang="en-GB" sz="2000" dirty="0"/>
              <a:t>as key factors worsen or improve.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0507E-E852-4E42-A4FE-96F0F83A1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2" y="1588656"/>
            <a:ext cx="4655127" cy="5269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8A921-2944-4FFD-96EE-7F583D828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48" y="1376218"/>
            <a:ext cx="8175413" cy="44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3BCB-E487-4C2A-8FCD-A2A9206A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1293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Base rate – Watch the video and write what it is.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DB962-65E2-4D33-9324-4C0FF5BC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2727749"/>
            <a:ext cx="8229600" cy="395707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https://www.youtube.com/watch?v=yxE0-hpAg0o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82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50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Why did they drop the base rate?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78089"/>
            <a:ext cx="7392077" cy="56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9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Task: Annotate the diagram – with your ideas.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27" y="1660611"/>
            <a:ext cx="7771733" cy="41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0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27" y="-27789"/>
            <a:ext cx="8229600" cy="1143000"/>
          </a:xfrm>
        </p:spPr>
        <p:txBody>
          <a:bodyPr/>
          <a:lstStyle/>
          <a:p>
            <a:r>
              <a:rPr lang="en-GB" sz="2800" dirty="0"/>
              <a:t>Task: Annotate the diagram – with your ideas.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27" y="1584411"/>
            <a:ext cx="7771733" cy="4158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82" y="1115211"/>
            <a:ext cx="157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might be happening here?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727" y="5357244"/>
            <a:ext cx="157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might be happening here?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1164" y="1055372"/>
            <a:ext cx="157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might be happening here?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4592" y="5281044"/>
            <a:ext cx="157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might be happening here?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2954" y="1192527"/>
            <a:ext cx="157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might be happening here?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0663" y="5088312"/>
            <a:ext cx="157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might be happening here?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0092" y="2907212"/>
            <a:ext cx="5013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Extension – “Consumers stop spending due to BREXIT”, what could you do to encourage it and why? </a:t>
            </a:r>
          </a:p>
        </p:txBody>
      </p:sp>
    </p:spTree>
    <p:extLst>
      <p:ext uri="{BB962C8B-B14F-4D97-AF65-F5344CB8AC3E}">
        <p14:creationId xmlns:p14="http://schemas.microsoft.com/office/powerpoint/2010/main" val="203436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164D-FD18-4782-9DAE-AD8A6784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93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PITCH THEORY – Negative interest rates </a:t>
            </a:r>
            <a:r>
              <a:rPr lang="en-GB" dirty="0">
                <a:sym typeface="Wingdings" panose="05000000000000000000" pitchFamily="2" charset="2"/>
              </a:rPr>
              <a:t>:0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F87A3-B745-4E88-A1DE-23A21298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4193"/>
            <a:ext cx="8229600" cy="395707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https://www.youtube.com/watch?v=6KibetJGVA0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7423B-37CC-4361-ADF6-40555024C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70" y="3429000"/>
            <a:ext cx="5139829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616DE0-AE64-4CB2-8623-3790D95F8AEE}"/>
              </a:ext>
            </a:extLst>
          </p:cNvPr>
          <p:cNvSpPr txBox="1"/>
          <p:nvPr/>
        </p:nvSpPr>
        <p:spPr>
          <a:xfrm>
            <a:off x="225083" y="3263705"/>
            <a:ext cx="320743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Bank of England is considering this. </a:t>
            </a:r>
          </a:p>
          <a:p>
            <a:endParaRPr lang="en-GB" dirty="0"/>
          </a:p>
          <a:p>
            <a:r>
              <a:rPr lang="en-GB" dirty="0"/>
              <a:t>Write two strengths and two weaknesses of negative interest rates. </a:t>
            </a:r>
          </a:p>
        </p:txBody>
      </p:sp>
    </p:spTree>
    <p:extLst>
      <p:ext uri="{BB962C8B-B14F-4D97-AF65-F5344CB8AC3E}">
        <p14:creationId xmlns:p14="http://schemas.microsoft.com/office/powerpoint/2010/main" val="2373359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2.3 The economic climate of business"/>
  <p:tag name="ISPRING_RESOURCE_PATHS_HASH_PRESENTER" val="20e7595a6b6b27e8d36e7fa34a07480115067f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Mayfield">
      <a:dk1>
        <a:srgbClr val="080808"/>
      </a:dk1>
      <a:lt1>
        <a:srgbClr val="080808"/>
      </a:lt1>
      <a:dk2>
        <a:srgbClr val="080808"/>
      </a:dk2>
      <a:lt2>
        <a:srgbClr val="080808"/>
      </a:lt2>
      <a:accent1>
        <a:srgbClr val="0F6FC6"/>
      </a:accent1>
      <a:accent2>
        <a:srgbClr val="080808"/>
      </a:accent2>
      <a:accent3>
        <a:srgbClr val="080808"/>
      </a:accent3>
      <a:accent4>
        <a:srgbClr val="10CF9B"/>
      </a:accent4>
      <a:accent5>
        <a:srgbClr val="7CCA62"/>
      </a:accent5>
      <a:accent6>
        <a:srgbClr val="A5C249"/>
      </a:accent6>
      <a:hlink>
        <a:srgbClr val="7A4800"/>
      </a:hlink>
      <a:folHlink>
        <a:srgbClr val="FF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098DF7C-2B2E-40E7-8C47-64CD506AA880}" vid="{D3111E74-D4FC-4C96-A8CB-7116B89CF5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5DBA1E-9C8D-4B58-AA07-41BD65CA4F8F}">
  <ds:schemaRefs>
    <ds:schemaRef ds:uri="3fedff5c-2b0a-4809-a635-9c7cd6998db2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e9733c2e-a1d9-48d7-85ec-bf928eec67cb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96E50C-A2B7-4849-859B-CBA2686A7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771ABB-5B08-42FB-B026-1DF41D52A2FA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10313</TotalTime>
  <Words>1252</Words>
  <Application>Microsoft Office PowerPoint</Application>
  <PresentationFormat>On-screen Show (4:3)</PresentationFormat>
  <Paragraphs>128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AlphabetSoup Tilt BT</vt:lpstr>
      <vt:lpstr>Arial</vt:lpstr>
      <vt:lpstr>Calibri</vt:lpstr>
      <vt:lpstr>Constantia</vt:lpstr>
      <vt:lpstr>DIN-Light</vt:lpstr>
      <vt:lpstr>Helvetica</vt:lpstr>
      <vt:lpstr>Wingdings</vt:lpstr>
      <vt:lpstr>Wingdings 2</vt:lpstr>
      <vt:lpstr>Theme1</vt:lpstr>
      <vt:lpstr>Title: The economic climate of business</vt:lpstr>
      <vt:lpstr>Key words - Research and make notes</vt:lpstr>
      <vt:lpstr>Key words</vt:lpstr>
      <vt:lpstr>Title: What is the economic climate?</vt:lpstr>
      <vt:lpstr>Base rate – Watch the video and write what it is. </vt:lpstr>
      <vt:lpstr>Why did they drop the base rate? </vt:lpstr>
      <vt:lpstr>Task: Annotate the diagram – with your ideas.   </vt:lpstr>
      <vt:lpstr>Task: Annotate the diagram – with your ideas.   </vt:lpstr>
      <vt:lpstr>PITCH THEORY – Negative interest rates :0 </vt:lpstr>
      <vt:lpstr>Make note – Explain if you think this is a good thing or bad? </vt:lpstr>
      <vt:lpstr>Interest rates and the economic climate </vt:lpstr>
      <vt:lpstr>What does the boe say?</vt:lpstr>
      <vt:lpstr>Changes in interest rates</vt:lpstr>
      <vt:lpstr>Businesses and changes in interest rates</vt:lpstr>
      <vt:lpstr>Interest rates and consumer spending</vt:lpstr>
      <vt:lpstr>Title: Interest rates and consumer spending  task - get 3 ideas for each </vt:lpstr>
      <vt:lpstr>Title: Rising levels of employment in the UK</vt:lpstr>
      <vt:lpstr>Title: Rising levels of employment in the UK</vt:lpstr>
      <vt:lpstr>Title: Income elastic products https://www.youtube.com/watch?v=A2Yz-Bn9g9A </vt:lpstr>
      <vt:lpstr>Task  </vt:lpstr>
      <vt:lpstr>Summary questions</vt:lpstr>
      <vt:lpstr>PowerPoint Presentation</vt:lpstr>
      <vt:lpstr>FINALLYYYY 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 The economic climate of business</dc:title>
  <dc:creator>Liz Matthews</dc:creator>
  <cp:lastModifiedBy>Clarke-Rebecca</cp:lastModifiedBy>
  <cp:revision>737</cp:revision>
  <cp:lastPrinted>2018-02-21T13:49:16Z</cp:lastPrinted>
  <dcterms:created xsi:type="dcterms:W3CDTF">2012-02-07T12:53:50Z</dcterms:created>
  <dcterms:modified xsi:type="dcterms:W3CDTF">2020-09-23T12:33:31Z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