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3"/>
  </p:notesMasterIdLst>
  <p:sldIdLst>
    <p:sldId id="256" r:id="rId5"/>
    <p:sldId id="257" r:id="rId6"/>
    <p:sldId id="258" r:id="rId7"/>
    <p:sldId id="259" r:id="rId8"/>
    <p:sldId id="261" r:id="rId9"/>
    <p:sldId id="279" r:id="rId10"/>
    <p:sldId id="280" r:id="rId11"/>
    <p:sldId id="264" r:id="rId12"/>
    <p:sldId id="266" r:id="rId13"/>
    <p:sldId id="267" r:id="rId14"/>
    <p:sldId id="262" r:id="rId15"/>
    <p:sldId id="263" r:id="rId16"/>
    <p:sldId id="268" r:id="rId17"/>
    <p:sldId id="287" r:id="rId18"/>
    <p:sldId id="269" r:id="rId19"/>
    <p:sldId id="270" r:id="rId20"/>
    <p:sldId id="271" r:id="rId21"/>
    <p:sldId id="272" r:id="rId22"/>
    <p:sldId id="273" r:id="rId23"/>
    <p:sldId id="284" r:id="rId24"/>
    <p:sldId id="274" r:id="rId25"/>
    <p:sldId id="277" r:id="rId26"/>
    <p:sldId id="285" r:id="rId27"/>
    <p:sldId id="281" r:id="rId28"/>
    <p:sldId id="286" r:id="rId29"/>
    <p:sldId id="282" r:id="rId30"/>
    <p:sldId id="288" r:id="rId31"/>
    <p:sldId id="289" r:id="rId3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3300"/>
    <a:srgbClr val="FF6600"/>
    <a:srgbClr val="FFCC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F1AECE-E12D-4EF0-BBFE-049D8F593FE5}" v="29" dt="2020-09-23T09:20:41.6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24" autoAdjust="0"/>
  </p:normalViewPr>
  <p:slideViewPr>
    <p:cSldViewPr>
      <p:cViewPr varScale="1">
        <p:scale>
          <a:sx n="68" d="100"/>
          <a:sy n="68" d="100"/>
        </p:scale>
        <p:origin x="13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42571-411A-4FC9-A865-FB186EA3C028}" type="doc">
      <dgm:prSet loTypeId="urn:microsoft.com/office/officeart/2005/8/layout/vList5" loCatId="list" qsTypeId="urn:microsoft.com/office/officeart/2005/8/quickstyle/3d3" qsCatId="3D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4841679E-443A-4FC1-A9DE-D322CE53A217}">
      <dgm:prSet phldrT="[Text]"/>
      <dgm:spPr/>
      <dgm:t>
        <a:bodyPr/>
        <a:lstStyle/>
        <a:p>
          <a:r>
            <a:rPr lang="en-US" dirty="0"/>
            <a:t>Fixed</a:t>
          </a:r>
        </a:p>
      </dgm:t>
    </dgm:pt>
    <dgm:pt modelId="{D700DBE8-D15B-4574-ACBD-AF497F28A056}" type="parTrans" cxnId="{26C2EF57-4745-4430-96D3-39A04980E440}">
      <dgm:prSet/>
      <dgm:spPr/>
      <dgm:t>
        <a:bodyPr/>
        <a:lstStyle/>
        <a:p>
          <a:endParaRPr lang="en-US"/>
        </a:p>
      </dgm:t>
    </dgm:pt>
    <dgm:pt modelId="{D88AE1CA-9F51-41FD-90AE-40328B9399F3}" type="sibTrans" cxnId="{26C2EF57-4745-4430-96D3-39A04980E440}">
      <dgm:prSet/>
      <dgm:spPr/>
      <dgm:t>
        <a:bodyPr/>
        <a:lstStyle/>
        <a:p>
          <a:endParaRPr lang="en-US"/>
        </a:p>
      </dgm:t>
    </dgm:pt>
    <dgm:pt modelId="{65FF45F0-9EEC-4981-AC84-AD6204F0AAF5}">
      <dgm:prSet phldrT="[Text]"/>
      <dgm:spPr/>
      <dgm:t>
        <a:bodyPr/>
        <a:lstStyle/>
        <a:p>
          <a:endParaRPr lang="en-US" dirty="0"/>
        </a:p>
      </dgm:t>
    </dgm:pt>
    <dgm:pt modelId="{191EA3FB-932D-4E2D-A587-F59A016DCD82}" type="parTrans" cxnId="{6DF3063B-AF21-478A-8033-B283EBFA14C5}">
      <dgm:prSet/>
      <dgm:spPr/>
      <dgm:t>
        <a:bodyPr/>
        <a:lstStyle/>
        <a:p>
          <a:endParaRPr lang="en-US"/>
        </a:p>
      </dgm:t>
    </dgm:pt>
    <dgm:pt modelId="{43E68AFA-50EA-47C1-9485-F5EA86F8843B}" type="sibTrans" cxnId="{6DF3063B-AF21-478A-8033-B283EBFA14C5}">
      <dgm:prSet/>
      <dgm:spPr/>
      <dgm:t>
        <a:bodyPr/>
        <a:lstStyle/>
        <a:p>
          <a:endParaRPr lang="en-US"/>
        </a:p>
      </dgm:t>
    </dgm:pt>
    <dgm:pt modelId="{F4C49705-021C-46CB-9DE6-2A7BCA8F4383}">
      <dgm:prSet phldrT="[Text]"/>
      <dgm:spPr/>
      <dgm:t>
        <a:bodyPr/>
        <a:lstStyle/>
        <a:p>
          <a:r>
            <a:rPr lang="en-US" dirty="0"/>
            <a:t>Variable</a:t>
          </a:r>
        </a:p>
      </dgm:t>
    </dgm:pt>
    <dgm:pt modelId="{09FA3A21-C0DC-4BFF-80FA-8C0A24052DCF}" type="parTrans" cxnId="{C7933C2A-DE90-485B-A255-B8D7C749E379}">
      <dgm:prSet/>
      <dgm:spPr/>
      <dgm:t>
        <a:bodyPr/>
        <a:lstStyle/>
        <a:p>
          <a:endParaRPr lang="en-US"/>
        </a:p>
      </dgm:t>
    </dgm:pt>
    <dgm:pt modelId="{939CC77D-37D6-45E0-B4F1-CBBBF1935F77}" type="sibTrans" cxnId="{C7933C2A-DE90-485B-A255-B8D7C749E379}">
      <dgm:prSet/>
      <dgm:spPr/>
      <dgm:t>
        <a:bodyPr/>
        <a:lstStyle/>
        <a:p>
          <a:endParaRPr lang="en-US"/>
        </a:p>
      </dgm:t>
    </dgm:pt>
    <dgm:pt modelId="{776BA56A-5200-4475-BF8F-1191405F0166}">
      <dgm:prSet phldrT="[Text]"/>
      <dgm:spPr/>
      <dgm:t>
        <a:bodyPr/>
        <a:lstStyle/>
        <a:p>
          <a:endParaRPr lang="en-US" dirty="0"/>
        </a:p>
      </dgm:t>
    </dgm:pt>
    <dgm:pt modelId="{9DF8DC83-66B2-4C25-9613-1FECF06EC36A}" type="parTrans" cxnId="{DDE45A48-1C67-4805-BDBD-04DE78F93AED}">
      <dgm:prSet/>
      <dgm:spPr/>
      <dgm:t>
        <a:bodyPr/>
        <a:lstStyle/>
        <a:p>
          <a:endParaRPr lang="en-US"/>
        </a:p>
      </dgm:t>
    </dgm:pt>
    <dgm:pt modelId="{C200A9D3-4D29-46DB-93DA-8832AA6821C0}" type="sibTrans" cxnId="{DDE45A48-1C67-4805-BDBD-04DE78F93AED}">
      <dgm:prSet/>
      <dgm:spPr/>
      <dgm:t>
        <a:bodyPr/>
        <a:lstStyle/>
        <a:p>
          <a:endParaRPr lang="en-US"/>
        </a:p>
      </dgm:t>
    </dgm:pt>
    <dgm:pt modelId="{A276477B-4246-457B-B7FB-595CD0117709}">
      <dgm:prSet phldrT="[Text]"/>
      <dgm:spPr/>
      <dgm:t>
        <a:bodyPr/>
        <a:lstStyle/>
        <a:p>
          <a:r>
            <a:rPr lang="en-US" dirty="0"/>
            <a:t>Total</a:t>
          </a:r>
        </a:p>
      </dgm:t>
    </dgm:pt>
    <dgm:pt modelId="{F67017F2-2B0F-418C-A0C6-57EFF4294BF2}" type="parTrans" cxnId="{613D9861-8210-44AA-8D84-68718B6F1022}">
      <dgm:prSet/>
      <dgm:spPr/>
      <dgm:t>
        <a:bodyPr/>
        <a:lstStyle/>
        <a:p>
          <a:endParaRPr lang="en-US"/>
        </a:p>
      </dgm:t>
    </dgm:pt>
    <dgm:pt modelId="{6FFC5A5D-98EF-4E49-8C9B-160900B33E09}" type="sibTrans" cxnId="{613D9861-8210-44AA-8D84-68718B6F1022}">
      <dgm:prSet/>
      <dgm:spPr/>
      <dgm:t>
        <a:bodyPr/>
        <a:lstStyle/>
        <a:p>
          <a:endParaRPr lang="en-US"/>
        </a:p>
      </dgm:t>
    </dgm:pt>
    <dgm:pt modelId="{F733736C-B8E8-4A49-B371-7EF3791554D5}">
      <dgm:prSet phldrT="[Text]"/>
      <dgm:spPr/>
      <dgm:t>
        <a:bodyPr/>
        <a:lstStyle/>
        <a:p>
          <a:pPr marL="228600" lvl="1" indent="0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en-US" dirty="0"/>
        </a:p>
      </dgm:t>
    </dgm:pt>
    <dgm:pt modelId="{416E577A-5A5C-4C8E-9BB4-1030C22316BA}" type="parTrans" cxnId="{3274C481-7EBC-4F79-99A5-949606379562}">
      <dgm:prSet/>
      <dgm:spPr/>
      <dgm:t>
        <a:bodyPr/>
        <a:lstStyle/>
        <a:p>
          <a:endParaRPr lang="en-US"/>
        </a:p>
      </dgm:t>
    </dgm:pt>
    <dgm:pt modelId="{F091E4DF-75AF-4851-8050-4AB46817232D}" type="sibTrans" cxnId="{3274C481-7EBC-4F79-99A5-949606379562}">
      <dgm:prSet/>
      <dgm:spPr/>
      <dgm:t>
        <a:bodyPr/>
        <a:lstStyle/>
        <a:p>
          <a:endParaRPr lang="en-US"/>
        </a:p>
      </dgm:t>
    </dgm:pt>
    <dgm:pt modelId="{061E666C-AF45-4DDE-A359-D28457F44BF7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/>
        </a:p>
        <a:p>
          <a:pPr marL="228600" lvl="1" indent="0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en-US" dirty="0"/>
        </a:p>
      </dgm:t>
    </dgm:pt>
    <dgm:pt modelId="{6FEC71E6-065E-4D87-86E9-5DC83F2D2D02}" type="parTrans" cxnId="{F7496365-2133-45A6-98A0-EBE499D5D07E}">
      <dgm:prSet/>
      <dgm:spPr/>
      <dgm:t>
        <a:bodyPr/>
        <a:lstStyle/>
        <a:p>
          <a:endParaRPr lang="en-US"/>
        </a:p>
      </dgm:t>
    </dgm:pt>
    <dgm:pt modelId="{B99307B7-357A-4EA5-AC1F-640CC5B24F65}" type="sibTrans" cxnId="{F7496365-2133-45A6-98A0-EBE499D5D07E}">
      <dgm:prSet/>
      <dgm:spPr/>
      <dgm:t>
        <a:bodyPr/>
        <a:lstStyle/>
        <a:p>
          <a:endParaRPr lang="en-US"/>
        </a:p>
      </dgm:t>
    </dgm:pt>
    <dgm:pt modelId="{7262BE77-700B-4F54-BED4-3B513C470F60}" type="pres">
      <dgm:prSet presAssocID="{F9642571-411A-4FC9-A865-FB186EA3C028}" presName="Name0" presStyleCnt="0">
        <dgm:presLayoutVars>
          <dgm:dir/>
          <dgm:animLvl val="lvl"/>
          <dgm:resizeHandles val="exact"/>
        </dgm:presLayoutVars>
      </dgm:prSet>
      <dgm:spPr/>
    </dgm:pt>
    <dgm:pt modelId="{54C366C4-122D-468C-B561-27A2A2272933}" type="pres">
      <dgm:prSet presAssocID="{4841679E-443A-4FC1-A9DE-D322CE53A217}" presName="linNode" presStyleCnt="0"/>
      <dgm:spPr/>
    </dgm:pt>
    <dgm:pt modelId="{A51D1E93-B228-4538-B432-1648D98E543E}" type="pres">
      <dgm:prSet presAssocID="{4841679E-443A-4FC1-A9DE-D322CE53A217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0260E3EE-94E2-495F-A116-0F46962FC9C0}" type="pres">
      <dgm:prSet presAssocID="{4841679E-443A-4FC1-A9DE-D322CE53A217}" presName="descendantText" presStyleLbl="alignAccFollowNode1" presStyleIdx="0" presStyleCnt="3" custLinFactNeighborX="14930" custLinFactNeighborY="1484">
        <dgm:presLayoutVars>
          <dgm:bulletEnabled val="1"/>
        </dgm:presLayoutVars>
      </dgm:prSet>
      <dgm:spPr/>
    </dgm:pt>
    <dgm:pt modelId="{5E607F14-3821-49CC-9828-315AFED925B0}" type="pres">
      <dgm:prSet presAssocID="{D88AE1CA-9F51-41FD-90AE-40328B9399F3}" presName="sp" presStyleCnt="0"/>
      <dgm:spPr/>
    </dgm:pt>
    <dgm:pt modelId="{9AD0EEC5-CF51-4597-AB0B-C4CB9B87906B}" type="pres">
      <dgm:prSet presAssocID="{F4C49705-021C-46CB-9DE6-2A7BCA8F4383}" presName="linNode" presStyleCnt="0"/>
      <dgm:spPr/>
    </dgm:pt>
    <dgm:pt modelId="{FCFA3BE0-FBDF-4298-85F8-1C9CB9F808B0}" type="pres">
      <dgm:prSet presAssocID="{F4C49705-021C-46CB-9DE6-2A7BCA8F438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63A3B46D-1776-4ABC-8CA7-91801F1168E8}" type="pres">
      <dgm:prSet presAssocID="{F4C49705-021C-46CB-9DE6-2A7BCA8F4383}" presName="descendantText" presStyleLbl="alignAccFollowNode1" presStyleIdx="1" presStyleCnt="3" custLinFactNeighborX="-26" custLinFactNeighborY="4323">
        <dgm:presLayoutVars>
          <dgm:bulletEnabled val="1"/>
        </dgm:presLayoutVars>
      </dgm:prSet>
      <dgm:spPr/>
    </dgm:pt>
    <dgm:pt modelId="{F6AF1950-2AD1-4A21-9F62-C2AE6ED36B32}" type="pres">
      <dgm:prSet presAssocID="{939CC77D-37D6-45E0-B4F1-CBBBF1935F77}" presName="sp" presStyleCnt="0"/>
      <dgm:spPr/>
    </dgm:pt>
    <dgm:pt modelId="{9A080693-A72B-489E-A278-BEF8F95DC430}" type="pres">
      <dgm:prSet presAssocID="{A276477B-4246-457B-B7FB-595CD0117709}" presName="linNode" presStyleCnt="0"/>
      <dgm:spPr/>
    </dgm:pt>
    <dgm:pt modelId="{E6011F4E-25D7-4832-B327-47DE0AAD5E4A}" type="pres">
      <dgm:prSet presAssocID="{A276477B-4246-457B-B7FB-595CD0117709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E5B79DD9-120B-4904-B749-C54938D923E5}" type="pres">
      <dgm:prSet presAssocID="{A276477B-4246-457B-B7FB-595CD0117709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AAA58F10-7584-4DC6-B13E-93C183B583D2}" type="presOf" srcId="{061E666C-AF45-4DDE-A359-D28457F44BF7}" destId="{E5B79DD9-120B-4904-B749-C54938D923E5}" srcOrd="0" destOrd="1" presId="urn:microsoft.com/office/officeart/2005/8/layout/vList5"/>
    <dgm:cxn modelId="{3B322313-214E-456A-98FB-2E7289D1B49F}" type="presOf" srcId="{4841679E-443A-4FC1-A9DE-D322CE53A217}" destId="{A51D1E93-B228-4538-B432-1648D98E543E}" srcOrd="0" destOrd="0" presId="urn:microsoft.com/office/officeart/2005/8/layout/vList5"/>
    <dgm:cxn modelId="{C7933C2A-DE90-485B-A255-B8D7C749E379}" srcId="{F9642571-411A-4FC9-A865-FB186EA3C028}" destId="{F4C49705-021C-46CB-9DE6-2A7BCA8F4383}" srcOrd="1" destOrd="0" parTransId="{09FA3A21-C0DC-4BFF-80FA-8C0A24052DCF}" sibTransId="{939CC77D-37D6-45E0-B4F1-CBBBF1935F77}"/>
    <dgm:cxn modelId="{6DF3063B-AF21-478A-8033-B283EBFA14C5}" srcId="{4841679E-443A-4FC1-A9DE-D322CE53A217}" destId="{65FF45F0-9EEC-4981-AC84-AD6204F0AAF5}" srcOrd="0" destOrd="0" parTransId="{191EA3FB-932D-4E2D-A587-F59A016DCD82}" sibTransId="{43E68AFA-50EA-47C1-9485-F5EA86F8843B}"/>
    <dgm:cxn modelId="{613D9861-8210-44AA-8D84-68718B6F1022}" srcId="{F9642571-411A-4FC9-A865-FB186EA3C028}" destId="{A276477B-4246-457B-B7FB-595CD0117709}" srcOrd="2" destOrd="0" parTransId="{F67017F2-2B0F-418C-A0C6-57EFF4294BF2}" sibTransId="{6FFC5A5D-98EF-4E49-8C9B-160900B33E09}"/>
    <dgm:cxn modelId="{63B63E44-E26D-4C0B-A747-636ADAE30649}" type="presOf" srcId="{A276477B-4246-457B-B7FB-595CD0117709}" destId="{E6011F4E-25D7-4832-B327-47DE0AAD5E4A}" srcOrd="0" destOrd="0" presId="urn:microsoft.com/office/officeart/2005/8/layout/vList5"/>
    <dgm:cxn modelId="{F7496365-2133-45A6-98A0-EBE499D5D07E}" srcId="{A276477B-4246-457B-B7FB-595CD0117709}" destId="{061E666C-AF45-4DDE-A359-D28457F44BF7}" srcOrd="1" destOrd="0" parTransId="{6FEC71E6-065E-4D87-86E9-5DC83F2D2D02}" sibTransId="{B99307B7-357A-4EA5-AC1F-640CC5B24F65}"/>
    <dgm:cxn modelId="{DDE45A48-1C67-4805-BDBD-04DE78F93AED}" srcId="{F4C49705-021C-46CB-9DE6-2A7BCA8F4383}" destId="{776BA56A-5200-4475-BF8F-1191405F0166}" srcOrd="0" destOrd="0" parTransId="{9DF8DC83-66B2-4C25-9613-1FECF06EC36A}" sibTransId="{C200A9D3-4D29-46DB-93DA-8832AA6821C0}"/>
    <dgm:cxn modelId="{2F8DC973-0C99-41BB-8F9D-642F965E7173}" type="presOf" srcId="{F9642571-411A-4FC9-A865-FB186EA3C028}" destId="{7262BE77-700B-4F54-BED4-3B513C470F60}" srcOrd="0" destOrd="0" presId="urn:microsoft.com/office/officeart/2005/8/layout/vList5"/>
    <dgm:cxn modelId="{26C2EF57-4745-4430-96D3-39A04980E440}" srcId="{F9642571-411A-4FC9-A865-FB186EA3C028}" destId="{4841679E-443A-4FC1-A9DE-D322CE53A217}" srcOrd="0" destOrd="0" parTransId="{D700DBE8-D15B-4574-ACBD-AF497F28A056}" sibTransId="{D88AE1CA-9F51-41FD-90AE-40328B9399F3}"/>
    <dgm:cxn modelId="{3274C481-7EBC-4F79-99A5-949606379562}" srcId="{A276477B-4246-457B-B7FB-595CD0117709}" destId="{F733736C-B8E8-4A49-B371-7EF3791554D5}" srcOrd="0" destOrd="0" parTransId="{416E577A-5A5C-4C8E-9BB4-1030C22316BA}" sibTransId="{F091E4DF-75AF-4851-8050-4AB46817232D}"/>
    <dgm:cxn modelId="{B4718892-2ADB-47F9-A3A6-E216C75F4535}" type="presOf" srcId="{65FF45F0-9EEC-4981-AC84-AD6204F0AAF5}" destId="{0260E3EE-94E2-495F-A116-0F46962FC9C0}" srcOrd="0" destOrd="0" presId="urn:microsoft.com/office/officeart/2005/8/layout/vList5"/>
    <dgm:cxn modelId="{28F4BAA4-6422-4B8E-B178-0BA0A033425C}" type="presOf" srcId="{776BA56A-5200-4475-BF8F-1191405F0166}" destId="{63A3B46D-1776-4ABC-8CA7-91801F1168E8}" srcOrd="0" destOrd="0" presId="urn:microsoft.com/office/officeart/2005/8/layout/vList5"/>
    <dgm:cxn modelId="{3FEDF9C5-5D9B-4066-819D-6A8A2C2CBB5A}" type="presOf" srcId="{F733736C-B8E8-4A49-B371-7EF3791554D5}" destId="{E5B79DD9-120B-4904-B749-C54938D923E5}" srcOrd="0" destOrd="0" presId="urn:microsoft.com/office/officeart/2005/8/layout/vList5"/>
    <dgm:cxn modelId="{6AE567DC-2FC3-43EE-B499-1740B1D5C082}" type="presOf" srcId="{F4C49705-021C-46CB-9DE6-2A7BCA8F4383}" destId="{FCFA3BE0-FBDF-4298-85F8-1C9CB9F808B0}" srcOrd="0" destOrd="0" presId="urn:microsoft.com/office/officeart/2005/8/layout/vList5"/>
    <dgm:cxn modelId="{9B1B4265-1655-4504-9C04-20B1E807D496}" type="presParOf" srcId="{7262BE77-700B-4F54-BED4-3B513C470F60}" destId="{54C366C4-122D-468C-B561-27A2A2272933}" srcOrd="0" destOrd="0" presId="urn:microsoft.com/office/officeart/2005/8/layout/vList5"/>
    <dgm:cxn modelId="{CF146E7C-550E-4A3A-B60A-D900C5870EDA}" type="presParOf" srcId="{54C366C4-122D-468C-B561-27A2A2272933}" destId="{A51D1E93-B228-4538-B432-1648D98E543E}" srcOrd="0" destOrd="0" presId="urn:microsoft.com/office/officeart/2005/8/layout/vList5"/>
    <dgm:cxn modelId="{4400FD52-41D5-4D90-B599-FD7FF5EE93B5}" type="presParOf" srcId="{54C366C4-122D-468C-B561-27A2A2272933}" destId="{0260E3EE-94E2-495F-A116-0F46962FC9C0}" srcOrd="1" destOrd="0" presId="urn:microsoft.com/office/officeart/2005/8/layout/vList5"/>
    <dgm:cxn modelId="{C406C3C8-FFFD-4C42-86A6-F2BD6F73BAE3}" type="presParOf" srcId="{7262BE77-700B-4F54-BED4-3B513C470F60}" destId="{5E607F14-3821-49CC-9828-315AFED925B0}" srcOrd="1" destOrd="0" presId="urn:microsoft.com/office/officeart/2005/8/layout/vList5"/>
    <dgm:cxn modelId="{D22F9618-9E2C-4B0E-B995-650DB4FD7145}" type="presParOf" srcId="{7262BE77-700B-4F54-BED4-3B513C470F60}" destId="{9AD0EEC5-CF51-4597-AB0B-C4CB9B87906B}" srcOrd="2" destOrd="0" presId="urn:microsoft.com/office/officeart/2005/8/layout/vList5"/>
    <dgm:cxn modelId="{F3507FD1-4C5A-45AF-A6CD-45B877217FD7}" type="presParOf" srcId="{9AD0EEC5-CF51-4597-AB0B-C4CB9B87906B}" destId="{FCFA3BE0-FBDF-4298-85F8-1C9CB9F808B0}" srcOrd="0" destOrd="0" presId="urn:microsoft.com/office/officeart/2005/8/layout/vList5"/>
    <dgm:cxn modelId="{D6BDD55F-E49F-4C15-A9E3-947FFADF1A6A}" type="presParOf" srcId="{9AD0EEC5-CF51-4597-AB0B-C4CB9B87906B}" destId="{63A3B46D-1776-4ABC-8CA7-91801F1168E8}" srcOrd="1" destOrd="0" presId="urn:microsoft.com/office/officeart/2005/8/layout/vList5"/>
    <dgm:cxn modelId="{5CCE458C-1EE5-4649-B6CE-D48B1540FFC7}" type="presParOf" srcId="{7262BE77-700B-4F54-BED4-3B513C470F60}" destId="{F6AF1950-2AD1-4A21-9F62-C2AE6ED36B32}" srcOrd="3" destOrd="0" presId="urn:microsoft.com/office/officeart/2005/8/layout/vList5"/>
    <dgm:cxn modelId="{1FE73515-4DFB-4F8B-A64B-A7FF8F7090F8}" type="presParOf" srcId="{7262BE77-700B-4F54-BED4-3B513C470F60}" destId="{9A080693-A72B-489E-A278-BEF8F95DC430}" srcOrd="4" destOrd="0" presId="urn:microsoft.com/office/officeart/2005/8/layout/vList5"/>
    <dgm:cxn modelId="{6B72189B-4248-4E4E-8693-927DE598F832}" type="presParOf" srcId="{9A080693-A72B-489E-A278-BEF8F95DC430}" destId="{E6011F4E-25D7-4832-B327-47DE0AAD5E4A}" srcOrd="0" destOrd="0" presId="urn:microsoft.com/office/officeart/2005/8/layout/vList5"/>
    <dgm:cxn modelId="{517A9006-F524-49C3-9608-4E328846F287}" type="presParOf" srcId="{9A080693-A72B-489E-A278-BEF8F95DC430}" destId="{E5B79DD9-120B-4904-B749-C54938D923E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C661DB-4A31-4073-990E-5D9B56670848}" type="doc">
      <dgm:prSet loTypeId="urn:microsoft.com/office/officeart/2005/8/layout/hProcess7#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009B724-118E-4FDF-B470-3D755A838A15}">
      <dgm:prSet phldrT="[Text]"/>
      <dgm:spPr/>
      <dgm:t>
        <a:bodyPr/>
        <a:lstStyle/>
        <a:p>
          <a:r>
            <a:rPr lang="en-US" b="1" dirty="0">
              <a:solidFill>
                <a:srgbClr val="FF0000"/>
              </a:solidFill>
            </a:rPr>
            <a:t>DIRECT COSTS</a:t>
          </a:r>
        </a:p>
      </dgm:t>
    </dgm:pt>
    <dgm:pt modelId="{95D06D72-BBDE-471F-9E93-074B4B5A6A03}" type="parTrans" cxnId="{BA3814DF-CB83-4F5C-B28C-F2D2D2909125}">
      <dgm:prSet/>
      <dgm:spPr/>
      <dgm:t>
        <a:bodyPr/>
        <a:lstStyle/>
        <a:p>
          <a:endParaRPr lang="en-US"/>
        </a:p>
      </dgm:t>
    </dgm:pt>
    <dgm:pt modelId="{917F88B5-2621-4816-9874-B4E79F1D341B}" type="sibTrans" cxnId="{BA3814DF-CB83-4F5C-B28C-F2D2D2909125}">
      <dgm:prSet/>
      <dgm:spPr/>
      <dgm:t>
        <a:bodyPr/>
        <a:lstStyle/>
        <a:p>
          <a:endParaRPr lang="en-US"/>
        </a:p>
      </dgm:t>
    </dgm:pt>
    <dgm:pt modelId="{7CECE86A-DC4F-4535-AD29-D450C57EF678}">
      <dgm:prSet phldrT="[Text]" custT="1"/>
      <dgm:spPr/>
      <dgm:t>
        <a:bodyPr/>
        <a:lstStyle/>
        <a:p>
          <a:endParaRPr lang="en-US" sz="2400" dirty="0"/>
        </a:p>
        <a:p>
          <a:endParaRPr lang="en-US" sz="2400" dirty="0"/>
        </a:p>
        <a:p>
          <a:endParaRPr lang="en-US" sz="2400" dirty="0"/>
        </a:p>
        <a:p>
          <a:endParaRPr lang="en-US" sz="2400" dirty="0"/>
        </a:p>
        <a:p>
          <a:endParaRPr lang="en-US" sz="2400" dirty="0"/>
        </a:p>
        <a:p>
          <a:endParaRPr lang="en-US" sz="2400" dirty="0"/>
        </a:p>
        <a:p>
          <a:r>
            <a:rPr lang="en-US" sz="2400" dirty="0"/>
            <a:t>e.g. wages, raw materials, machinery </a:t>
          </a:r>
        </a:p>
      </dgm:t>
    </dgm:pt>
    <dgm:pt modelId="{BF52E4FA-A88A-40CB-9880-0099218A4E32}" type="parTrans" cxnId="{1D5F4FB1-62CF-4FE4-A36B-552700D26FDC}">
      <dgm:prSet/>
      <dgm:spPr/>
      <dgm:t>
        <a:bodyPr/>
        <a:lstStyle/>
        <a:p>
          <a:endParaRPr lang="en-US"/>
        </a:p>
      </dgm:t>
    </dgm:pt>
    <dgm:pt modelId="{93A83A96-385E-44EE-945F-D692D2947029}" type="sibTrans" cxnId="{1D5F4FB1-62CF-4FE4-A36B-552700D26FDC}">
      <dgm:prSet/>
      <dgm:spPr/>
      <dgm:t>
        <a:bodyPr/>
        <a:lstStyle/>
        <a:p>
          <a:endParaRPr lang="en-US"/>
        </a:p>
      </dgm:t>
    </dgm:pt>
    <dgm:pt modelId="{A81E9536-A896-401F-94CA-7605DCE2E4C6}">
      <dgm:prSet phldrT="[Text]"/>
      <dgm:spPr/>
      <dgm:t>
        <a:bodyPr/>
        <a:lstStyle/>
        <a:p>
          <a:r>
            <a:rPr lang="en-US" b="1" dirty="0">
              <a:solidFill>
                <a:srgbClr val="FF0000"/>
              </a:solidFill>
            </a:rPr>
            <a:t>INDIRECT COSTS</a:t>
          </a:r>
        </a:p>
      </dgm:t>
    </dgm:pt>
    <dgm:pt modelId="{8F1F13D5-6E9D-4FF2-8119-8D48584E1B70}" type="parTrans" cxnId="{8F022893-BFDE-4126-82CD-E021951F0241}">
      <dgm:prSet/>
      <dgm:spPr/>
      <dgm:t>
        <a:bodyPr/>
        <a:lstStyle/>
        <a:p>
          <a:endParaRPr lang="en-US"/>
        </a:p>
      </dgm:t>
    </dgm:pt>
    <dgm:pt modelId="{645EEE75-2224-41BC-A386-8ADF570969F9}" type="sibTrans" cxnId="{8F022893-BFDE-4126-82CD-E021951F0241}">
      <dgm:prSet/>
      <dgm:spPr/>
      <dgm:t>
        <a:bodyPr/>
        <a:lstStyle/>
        <a:p>
          <a:endParaRPr lang="en-US"/>
        </a:p>
      </dgm:t>
    </dgm:pt>
    <dgm:pt modelId="{50DF7908-2959-4D12-ADD4-A1752A4B19B9}">
      <dgm:prSet phldrT="[Text]" custT="1"/>
      <dgm:spPr/>
      <dgm:t>
        <a:bodyPr/>
        <a:lstStyle/>
        <a:p>
          <a:endParaRPr lang="en-US" sz="3200" dirty="0"/>
        </a:p>
        <a:p>
          <a:endParaRPr lang="en-US" sz="3200" dirty="0"/>
        </a:p>
        <a:p>
          <a:endParaRPr lang="en-US" sz="3200" dirty="0"/>
        </a:p>
        <a:p>
          <a:endParaRPr lang="en-US" sz="3200" dirty="0"/>
        </a:p>
        <a:p>
          <a:r>
            <a:rPr lang="en-US" sz="2400" dirty="0"/>
            <a:t>e.g. salaries, rent, telephone bills. </a:t>
          </a:r>
        </a:p>
      </dgm:t>
    </dgm:pt>
    <dgm:pt modelId="{C0E396D0-87C2-4CB9-A28D-E3DD4B3C6654}" type="parTrans" cxnId="{05A8681A-FAB3-4F1D-AA06-6C611FD5D399}">
      <dgm:prSet/>
      <dgm:spPr/>
      <dgm:t>
        <a:bodyPr/>
        <a:lstStyle/>
        <a:p>
          <a:endParaRPr lang="en-US"/>
        </a:p>
      </dgm:t>
    </dgm:pt>
    <dgm:pt modelId="{D9BC830E-4AB4-4411-ADC5-F6860C552092}" type="sibTrans" cxnId="{05A8681A-FAB3-4F1D-AA06-6C611FD5D399}">
      <dgm:prSet/>
      <dgm:spPr/>
      <dgm:t>
        <a:bodyPr/>
        <a:lstStyle/>
        <a:p>
          <a:endParaRPr lang="en-US"/>
        </a:p>
      </dgm:t>
    </dgm:pt>
    <dgm:pt modelId="{541CC42A-B188-4D14-9F2A-75FDFCA57A59}">
      <dgm:prSet phldrT="[Text]"/>
      <dgm:spPr/>
      <dgm:t>
        <a:bodyPr/>
        <a:lstStyle/>
        <a:p>
          <a:endParaRPr lang="en-US" sz="3000" dirty="0"/>
        </a:p>
      </dgm:t>
    </dgm:pt>
    <dgm:pt modelId="{81A8B354-33DF-462C-83A6-FAF081031B92}" type="parTrans" cxnId="{9487A288-322C-4F29-99F1-EFCB1F8CC6BD}">
      <dgm:prSet/>
      <dgm:spPr/>
      <dgm:t>
        <a:bodyPr/>
        <a:lstStyle/>
        <a:p>
          <a:endParaRPr lang="en-US"/>
        </a:p>
      </dgm:t>
    </dgm:pt>
    <dgm:pt modelId="{7BB5C921-C415-4C18-89A8-87B845135D9C}" type="sibTrans" cxnId="{9487A288-322C-4F29-99F1-EFCB1F8CC6BD}">
      <dgm:prSet/>
      <dgm:spPr/>
      <dgm:t>
        <a:bodyPr/>
        <a:lstStyle/>
        <a:p>
          <a:endParaRPr lang="en-US"/>
        </a:p>
      </dgm:t>
    </dgm:pt>
    <dgm:pt modelId="{835A95A1-2101-41F3-A5B7-BE0540F2558C}" type="pres">
      <dgm:prSet presAssocID="{7DC661DB-4A31-4073-990E-5D9B56670848}" presName="Name0" presStyleCnt="0">
        <dgm:presLayoutVars>
          <dgm:dir/>
          <dgm:animLvl val="lvl"/>
          <dgm:resizeHandles val="exact"/>
        </dgm:presLayoutVars>
      </dgm:prSet>
      <dgm:spPr/>
    </dgm:pt>
    <dgm:pt modelId="{EAB54F82-1682-4458-8B34-8A9A7871195C}" type="pres">
      <dgm:prSet presAssocID="{6009B724-118E-4FDF-B470-3D755A838A15}" presName="compositeNode" presStyleCnt="0">
        <dgm:presLayoutVars>
          <dgm:bulletEnabled val="1"/>
        </dgm:presLayoutVars>
      </dgm:prSet>
      <dgm:spPr/>
    </dgm:pt>
    <dgm:pt modelId="{D3776F4C-89F3-442B-9E97-A36DA04F2F89}" type="pres">
      <dgm:prSet presAssocID="{6009B724-118E-4FDF-B470-3D755A838A15}" presName="bgRect" presStyleLbl="node1" presStyleIdx="0" presStyleCnt="2" custLinFactNeighborX="-7183" custLinFactNeighborY="-1229"/>
      <dgm:spPr/>
    </dgm:pt>
    <dgm:pt modelId="{3FF0FC2C-F469-4A52-88A9-86A50D1D701F}" type="pres">
      <dgm:prSet presAssocID="{6009B724-118E-4FDF-B470-3D755A838A15}" presName="parentNode" presStyleLbl="node1" presStyleIdx="0" presStyleCnt="2">
        <dgm:presLayoutVars>
          <dgm:chMax val="0"/>
          <dgm:bulletEnabled val="1"/>
        </dgm:presLayoutVars>
      </dgm:prSet>
      <dgm:spPr/>
    </dgm:pt>
    <dgm:pt modelId="{469C67AC-31D9-4CD8-B048-8DD70A4BF787}" type="pres">
      <dgm:prSet presAssocID="{6009B724-118E-4FDF-B470-3D755A838A15}" presName="childNode" presStyleLbl="node1" presStyleIdx="0" presStyleCnt="2">
        <dgm:presLayoutVars>
          <dgm:bulletEnabled val="1"/>
        </dgm:presLayoutVars>
      </dgm:prSet>
      <dgm:spPr/>
    </dgm:pt>
    <dgm:pt modelId="{25E42D85-F32C-4178-9C9B-8DA287056897}" type="pres">
      <dgm:prSet presAssocID="{917F88B5-2621-4816-9874-B4E79F1D341B}" presName="hSp" presStyleCnt="0"/>
      <dgm:spPr/>
    </dgm:pt>
    <dgm:pt modelId="{5DC0E64D-1BE4-406B-A2AB-B32D328DDDBC}" type="pres">
      <dgm:prSet presAssocID="{917F88B5-2621-4816-9874-B4E79F1D341B}" presName="vProcSp" presStyleCnt="0"/>
      <dgm:spPr/>
    </dgm:pt>
    <dgm:pt modelId="{4600C5B9-3E7C-4FFB-8814-8AEDB3343420}" type="pres">
      <dgm:prSet presAssocID="{917F88B5-2621-4816-9874-B4E79F1D341B}" presName="vSp1" presStyleCnt="0"/>
      <dgm:spPr/>
    </dgm:pt>
    <dgm:pt modelId="{EB1CC64F-7FB6-4F57-943B-5B6E66D17DDF}" type="pres">
      <dgm:prSet presAssocID="{917F88B5-2621-4816-9874-B4E79F1D341B}" presName="simulatedConn" presStyleLbl="solidFgAcc1" presStyleIdx="0" presStyleCnt="1"/>
      <dgm:spPr/>
    </dgm:pt>
    <dgm:pt modelId="{5AA826EC-3CF0-4F17-8EB9-C9AE57273153}" type="pres">
      <dgm:prSet presAssocID="{917F88B5-2621-4816-9874-B4E79F1D341B}" presName="vSp2" presStyleCnt="0"/>
      <dgm:spPr/>
    </dgm:pt>
    <dgm:pt modelId="{D77F517D-9FCC-40CF-867E-BFF2EEED1151}" type="pres">
      <dgm:prSet presAssocID="{917F88B5-2621-4816-9874-B4E79F1D341B}" presName="sibTrans" presStyleCnt="0"/>
      <dgm:spPr/>
    </dgm:pt>
    <dgm:pt modelId="{59A8030E-0294-4EC6-B8C7-8D8538793F1B}" type="pres">
      <dgm:prSet presAssocID="{A81E9536-A896-401F-94CA-7605DCE2E4C6}" presName="compositeNode" presStyleCnt="0">
        <dgm:presLayoutVars>
          <dgm:bulletEnabled val="1"/>
        </dgm:presLayoutVars>
      </dgm:prSet>
      <dgm:spPr/>
    </dgm:pt>
    <dgm:pt modelId="{8B066771-F1C0-413E-BEC9-F3EF7E244998}" type="pres">
      <dgm:prSet presAssocID="{A81E9536-A896-401F-94CA-7605DCE2E4C6}" presName="bgRect" presStyleLbl="node1" presStyleIdx="1" presStyleCnt="2"/>
      <dgm:spPr/>
    </dgm:pt>
    <dgm:pt modelId="{E43C9B0E-2C63-4C1E-9875-EA99CB000FC4}" type="pres">
      <dgm:prSet presAssocID="{A81E9536-A896-401F-94CA-7605DCE2E4C6}" presName="parentNode" presStyleLbl="node1" presStyleIdx="1" presStyleCnt="2">
        <dgm:presLayoutVars>
          <dgm:chMax val="0"/>
          <dgm:bulletEnabled val="1"/>
        </dgm:presLayoutVars>
      </dgm:prSet>
      <dgm:spPr/>
    </dgm:pt>
    <dgm:pt modelId="{2D19F9E4-3215-470D-A66C-CF7964D5E44B}" type="pres">
      <dgm:prSet presAssocID="{A81E9536-A896-401F-94CA-7605DCE2E4C6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05A8681A-FAB3-4F1D-AA06-6C611FD5D399}" srcId="{A81E9536-A896-401F-94CA-7605DCE2E4C6}" destId="{50DF7908-2959-4D12-ADD4-A1752A4B19B9}" srcOrd="0" destOrd="0" parTransId="{C0E396D0-87C2-4CB9-A28D-E3DD4B3C6654}" sibTransId="{D9BC830E-4AB4-4411-ADC5-F6860C552092}"/>
    <dgm:cxn modelId="{8DA20544-2B87-4AFF-A54E-5B5B269DA2C2}" type="presOf" srcId="{6009B724-118E-4FDF-B470-3D755A838A15}" destId="{D3776F4C-89F3-442B-9E97-A36DA04F2F89}" srcOrd="0" destOrd="0" presId="urn:microsoft.com/office/officeart/2005/8/layout/hProcess7#1"/>
    <dgm:cxn modelId="{B4F51F71-44F3-4CA7-A10B-78A23FACF3A6}" type="presOf" srcId="{A81E9536-A896-401F-94CA-7605DCE2E4C6}" destId="{E43C9B0E-2C63-4C1E-9875-EA99CB000FC4}" srcOrd="1" destOrd="0" presId="urn:microsoft.com/office/officeart/2005/8/layout/hProcess7#1"/>
    <dgm:cxn modelId="{19670953-0F3A-41DA-94D6-10A43F87BD79}" type="presOf" srcId="{541CC42A-B188-4D14-9F2A-75FDFCA57A59}" destId="{469C67AC-31D9-4CD8-B048-8DD70A4BF787}" srcOrd="0" destOrd="1" presId="urn:microsoft.com/office/officeart/2005/8/layout/hProcess7#1"/>
    <dgm:cxn modelId="{9487A288-322C-4F29-99F1-EFCB1F8CC6BD}" srcId="{7CECE86A-DC4F-4535-AD29-D450C57EF678}" destId="{541CC42A-B188-4D14-9F2A-75FDFCA57A59}" srcOrd="0" destOrd="0" parTransId="{81A8B354-33DF-462C-83A6-FAF081031B92}" sibTransId="{7BB5C921-C415-4C18-89A8-87B845135D9C}"/>
    <dgm:cxn modelId="{683BFA89-752E-4908-9483-7099F74F9CC9}" type="presOf" srcId="{7DC661DB-4A31-4073-990E-5D9B56670848}" destId="{835A95A1-2101-41F3-A5B7-BE0540F2558C}" srcOrd="0" destOrd="0" presId="urn:microsoft.com/office/officeart/2005/8/layout/hProcess7#1"/>
    <dgm:cxn modelId="{8F022893-BFDE-4126-82CD-E021951F0241}" srcId="{7DC661DB-4A31-4073-990E-5D9B56670848}" destId="{A81E9536-A896-401F-94CA-7605DCE2E4C6}" srcOrd="1" destOrd="0" parTransId="{8F1F13D5-6E9D-4FF2-8119-8D48584E1B70}" sibTransId="{645EEE75-2224-41BC-A386-8ADF570969F9}"/>
    <dgm:cxn modelId="{6BC3E095-9446-40B5-B31E-D3637E376F70}" type="presOf" srcId="{50DF7908-2959-4D12-ADD4-A1752A4B19B9}" destId="{2D19F9E4-3215-470D-A66C-CF7964D5E44B}" srcOrd="0" destOrd="0" presId="urn:microsoft.com/office/officeart/2005/8/layout/hProcess7#1"/>
    <dgm:cxn modelId="{1D5F4FB1-62CF-4FE4-A36B-552700D26FDC}" srcId="{6009B724-118E-4FDF-B470-3D755A838A15}" destId="{7CECE86A-DC4F-4535-AD29-D450C57EF678}" srcOrd="0" destOrd="0" parTransId="{BF52E4FA-A88A-40CB-9880-0099218A4E32}" sibTransId="{93A83A96-385E-44EE-945F-D692D2947029}"/>
    <dgm:cxn modelId="{14088FCE-BE1C-43AD-887E-D6026AD7274E}" type="presOf" srcId="{6009B724-118E-4FDF-B470-3D755A838A15}" destId="{3FF0FC2C-F469-4A52-88A9-86A50D1D701F}" srcOrd="1" destOrd="0" presId="urn:microsoft.com/office/officeart/2005/8/layout/hProcess7#1"/>
    <dgm:cxn modelId="{BA3814DF-CB83-4F5C-B28C-F2D2D2909125}" srcId="{7DC661DB-4A31-4073-990E-5D9B56670848}" destId="{6009B724-118E-4FDF-B470-3D755A838A15}" srcOrd="0" destOrd="0" parTransId="{95D06D72-BBDE-471F-9E93-074B4B5A6A03}" sibTransId="{917F88B5-2621-4816-9874-B4E79F1D341B}"/>
    <dgm:cxn modelId="{EC2820F3-5E71-430A-9E0A-955FA99C0476}" type="presOf" srcId="{7CECE86A-DC4F-4535-AD29-D450C57EF678}" destId="{469C67AC-31D9-4CD8-B048-8DD70A4BF787}" srcOrd="0" destOrd="0" presId="urn:microsoft.com/office/officeart/2005/8/layout/hProcess7#1"/>
    <dgm:cxn modelId="{D68488F9-DE73-4E1C-AFBF-4832387E3162}" type="presOf" srcId="{A81E9536-A896-401F-94CA-7605DCE2E4C6}" destId="{8B066771-F1C0-413E-BEC9-F3EF7E244998}" srcOrd="0" destOrd="0" presId="urn:microsoft.com/office/officeart/2005/8/layout/hProcess7#1"/>
    <dgm:cxn modelId="{1D1FC6F3-1A87-40C8-8751-1327E50B25C5}" type="presParOf" srcId="{835A95A1-2101-41F3-A5B7-BE0540F2558C}" destId="{EAB54F82-1682-4458-8B34-8A9A7871195C}" srcOrd="0" destOrd="0" presId="urn:microsoft.com/office/officeart/2005/8/layout/hProcess7#1"/>
    <dgm:cxn modelId="{AC3553D1-57C4-4AC5-B480-96E39E978F4B}" type="presParOf" srcId="{EAB54F82-1682-4458-8B34-8A9A7871195C}" destId="{D3776F4C-89F3-442B-9E97-A36DA04F2F89}" srcOrd="0" destOrd="0" presId="urn:microsoft.com/office/officeart/2005/8/layout/hProcess7#1"/>
    <dgm:cxn modelId="{E60D9042-EED7-476B-B297-A354919EE6B0}" type="presParOf" srcId="{EAB54F82-1682-4458-8B34-8A9A7871195C}" destId="{3FF0FC2C-F469-4A52-88A9-86A50D1D701F}" srcOrd="1" destOrd="0" presId="urn:microsoft.com/office/officeart/2005/8/layout/hProcess7#1"/>
    <dgm:cxn modelId="{631E7425-83D4-4501-ADCE-2211D09F91EF}" type="presParOf" srcId="{EAB54F82-1682-4458-8B34-8A9A7871195C}" destId="{469C67AC-31D9-4CD8-B048-8DD70A4BF787}" srcOrd="2" destOrd="0" presId="urn:microsoft.com/office/officeart/2005/8/layout/hProcess7#1"/>
    <dgm:cxn modelId="{EEE0C146-E79D-4599-9934-70763C6EB4B4}" type="presParOf" srcId="{835A95A1-2101-41F3-A5B7-BE0540F2558C}" destId="{25E42D85-F32C-4178-9C9B-8DA287056897}" srcOrd="1" destOrd="0" presId="urn:microsoft.com/office/officeart/2005/8/layout/hProcess7#1"/>
    <dgm:cxn modelId="{D0A6BAA8-5296-4FF1-B8DE-FFD28F5A326F}" type="presParOf" srcId="{835A95A1-2101-41F3-A5B7-BE0540F2558C}" destId="{5DC0E64D-1BE4-406B-A2AB-B32D328DDDBC}" srcOrd="2" destOrd="0" presId="urn:microsoft.com/office/officeart/2005/8/layout/hProcess7#1"/>
    <dgm:cxn modelId="{4E1336F6-50F5-4C9D-AE53-2E425058374C}" type="presParOf" srcId="{5DC0E64D-1BE4-406B-A2AB-B32D328DDDBC}" destId="{4600C5B9-3E7C-4FFB-8814-8AEDB3343420}" srcOrd="0" destOrd="0" presId="urn:microsoft.com/office/officeart/2005/8/layout/hProcess7#1"/>
    <dgm:cxn modelId="{C19F7B31-1735-4A0B-9207-56FD0A16753A}" type="presParOf" srcId="{5DC0E64D-1BE4-406B-A2AB-B32D328DDDBC}" destId="{EB1CC64F-7FB6-4F57-943B-5B6E66D17DDF}" srcOrd="1" destOrd="0" presId="urn:microsoft.com/office/officeart/2005/8/layout/hProcess7#1"/>
    <dgm:cxn modelId="{0568630B-571A-4047-B007-F9D2D18A9E08}" type="presParOf" srcId="{5DC0E64D-1BE4-406B-A2AB-B32D328DDDBC}" destId="{5AA826EC-3CF0-4F17-8EB9-C9AE57273153}" srcOrd="2" destOrd="0" presId="urn:microsoft.com/office/officeart/2005/8/layout/hProcess7#1"/>
    <dgm:cxn modelId="{D4D0F232-070F-4AF5-8603-70119C092405}" type="presParOf" srcId="{835A95A1-2101-41F3-A5B7-BE0540F2558C}" destId="{D77F517D-9FCC-40CF-867E-BFF2EEED1151}" srcOrd="3" destOrd="0" presId="urn:microsoft.com/office/officeart/2005/8/layout/hProcess7#1"/>
    <dgm:cxn modelId="{56EA14DD-3504-4602-A038-3CBD228BCB08}" type="presParOf" srcId="{835A95A1-2101-41F3-A5B7-BE0540F2558C}" destId="{59A8030E-0294-4EC6-B8C7-8D8538793F1B}" srcOrd="4" destOrd="0" presId="urn:microsoft.com/office/officeart/2005/8/layout/hProcess7#1"/>
    <dgm:cxn modelId="{3F6AEE7C-E9A1-45B0-96E9-CA8CC75D3754}" type="presParOf" srcId="{59A8030E-0294-4EC6-B8C7-8D8538793F1B}" destId="{8B066771-F1C0-413E-BEC9-F3EF7E244998}" srcOrd="0" destOrd="0" presId="urn:microsoft.com/office/officeart/2005/8/layout/hProcess7#1"/>
    <dgm:cxn modelId="{9725CB89-D3B8-485A-BB54-E0904D25FF9A}" type="presParOf" srcId="{59A8030E-0294-4EC6-B8C7-8D8538793F1B}" destId="{E43C9B0E-2C63-4C1E-9875-EA99CB000FC4}" srcOrd="1" destOrd="0" presId="urn:microsoft.com/office/officeart/2005/8/layout/hProcess7#1"/>
    <dgm:cxn modelId="{8BCDE657-F51D-4F0B-BEA8-BB0D3F12AB18}" type="presParOf" srcId="{59A8030E-0294-4EC6-B8C7-8D8538793F1B}" destId="{2D19F9E4-3215-470D-A66C-CF7964D5E44B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42985A-BBFB-46E6-821C-99F39A14EA5A}" type="doc">
      <dgm:prSet loTypeId="urn:microsoft.com/office/officeart/2005/8/layout/targe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6C60CD-7B3C-4443-8E1C-FE431EFBC373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To set price</a:t>
          </a:r>
        </a:p>
      </dgm:t>
    </dgm:pt>
    <dgm:pt modelId="{EEF25236-7FCA-4F2B-B40E-C0A235B8E0F9}" type="parTrans" cxnId="{4A744256-B039-4C66-9562-F39C57A40DD8}">
      <dgm:prSet/>
      <dgm:spPr/>
      <dgm:t>
        <a:bodyPr/>
        <a:lstStyle/>
        <a:p>
          <a:endParaRPr lang="en-US"/>
        </a:p>
      </dgm:t>
    </dgm:pt>
    <dgm:pt modelId="{0617DBC2-0F0A-4398-8C01-B8A5CA5C5D77}" type="sibTrans" cxnId="{4A744256-B039-4C66-9562-F39C57A40DD8}">
      <dgm:prSet/>
      <dgm:spPr/>
      <dgm:t>
        <a:bodyPr/>
        <a:lstStyle/>
        <a:p>
          <a:endParaRPr lang="en-US"/>
        </a:p>
      </dgm:t>
    </dgm:pt>
    <dgm:pt modelId="{92A97F5D-A23E-4DA7-95A2-50D5CB8E303B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862FB3AA-480A-4BDD-89C1-ECAE960331DB}" type="parTrans" cxnId="{F09C002F-9631-4097-97EC-54A0B3961844}">
      <dgm:prSet/>
      <dgm:spPr/>
      <dgm:t>
        <a:bodyPr/>
        <a:lstStyle/>
        <a:p>
          <a:endParaRPr lang="en-US"/>
        </a:p>
      </dgm:t>
    </dgm:pt>
    <dgm:pt modelId="{E5E499A8-CD07-415F-9CDF-9DBEDBA03321}" type="sibTrans" cxnId="{F09C002F-9631-4097-97EC-54A0B3961844}">
      <dgm:prSet/>
      <dgm:spPr/>
      <dgm:t>
        <a:bodyPr/>
        <a:lstStyle/>
        <a:p>
          <a:endParaRPr lang="en-US"/>
        </a:p>
      </dgm:t>
    </dgm:pt>
    <dgm:pt modelId="{C91870DF-F399-4EAF-B554-C19E46FFFDB5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To set output</a:t>
          </a:r>
        </a:p>
      </dgm:t>
    </dgm:pt>
    <dgm:pt modelId="{6E8B5849-D3A2-4342-9570-A903567E7E73}" type="parTrans" cxnId="{08B8B9AC-9850-4F10-94D9-89A33FC3743C}">
      <dgm:prSet/>
      <dgm:spPr/>
      <dgm:t>
        <a:bodyPr/>
        <a:lstStyle/>
        <a:p>
          <a:endParaRPr lang="en-US"/>
        </a:p>
      </dgm:t>
    </dgm:pt>
    <dgm:pt modelId="{58956C9A-D86E-47ED-914D-D9907CE756B7}" type="sibTrans" cxnId="{08B8B9AC-9850-4F10-94D9-89A33FC3743C}">
      <dgm:prSet/>
      <dgm:spPr/>
      <dgm:t>
        <a:bodyPr/>
        <a:lstStyle/>
        <a:p>
          <a:endParaRPr lang="en-US"/>
        </a:p>
      </dgm:t>
    </dgm:pt>
    <dgm:pt modelId="{4D10A1BA-FA64-4E8C-84BD-19F2EA0F9310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01DFEAEB-0018-495B-9214-71D0049D1B43}" type="parTrans" cxnId="{729E213F-F46B-44AA-B43F-FAF971BFDA6A}">
      <dgm:prSet/>
      <dgm:spPr/>
      <dgm:t>
        <a:bodyPr/>
        <a:lstStyle/>
        <a:p>
          <a:endParaRPr lang="en-US"/>
        </a:p>
      </dgm:t>
    </dgm:pt>
    <dgm:pt modelId="{AAA9FC68-33F6-4DDF-895C-A857CB4F31D0}" type="sibTrans" cxnId="{729E213F-F46B-44AA-B43F-FAF971BFDA6A}">
      <dgm:prSet/>
      <dgm:spPr/>
      <dgm:t>
        <a:bodyPr/>
        <a:lstStyle/>
        <a:p>
          <a:endParaRPr lang="en-US"/>
        </a:p>
      </dgm:t>
    </dgm:pt>
    <dgm:pt modelId="{DCB65126-E399-4691-AFA1-07AD75CB2B3C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To profit maximize</a:t>
          </a:r>
        </a:p>
      </dgm:t>
    </dgm:pt>
    <dgm:pt modelId="{7B4698D5-660A-44D6-9F6C-2E262D8428A1}" type="parTrans" cxnId="{ABF34A69-F87B-4D02-8715-10067B1670E2}">
      <dgm:prSet/>
      <dgm:spPr/>
      <dgm:t>
        <a:bodyPr/>
        <a:lstStyle/>
        <a:p>
          <a:endParaRPr lang="en-US"/>
        </a:p>
      </dgm:t>
    </dgm:pt>
    <dgm:pt modelId="{207F7396-F628-42F3-877E-F03500CC8320}" type="sibTrans" cxnId="{ABF34A69-F87B-4D02-8715-10067B1670E2}">
      <dgm:prSet/>
      <dgm:spPr/>
      <dgm:t>
        <a:bodyPr/>
        <a:lstStyle/>
        <a:p>
          <a:endParaRPr lang="en-US"/>
        </a:p>
      </dgm:t>
    </dgm:pt>
    <dgm:pt modelId="{79F9821B-97F5-463A-BE66-6684CE995993}">
      <dgm:prSet phldrT="[Text]"/>
      <dgm:spPr/>
      <dgm:t>
        <a:bodyPr/>
        <a:lstStyle/>
        <a:p>
          <a:endParaRPr lang="en-US" dirty="0">
            <a:solidFill>
              <a:srgbClr val="FF0000"/>
            </a:solidFill>
          </a:endParaRPr>
        </a:p>
      </dgm:t>
    </dgm:pt>
    <dgm:pt modelId="{2FF43352-F8D8-4EBD-B4E1-3F7C8F3E6215}" type="parTrans" cxnId="{E56C730F-2780-44D3-9C75-EC2A52759738}">
      <dgm:prSet/>
      <dgm:spPr/>
      <dgm:t>
        <a:bodyPr/>
        <a:lstStyle/>
        <a:p>
          <a:endParaRPr lang="en-US"/>
        </a:p>
      </dgm:t>
    </dgm:pt>
    <dgm:pt modelId="{F2E14630-76B3-4FD3-81EE-090E4BEEBE65}" type="sibTrans" cxnId="{E56C730F-2780-44D3-9C75-EC2A52759738}">
      <dgm:prSet/>
      <dgm:spPr/>
      <dgm:t>
        <a:bodyPr/>
        <a:lstStyle/>
        <a:p>
          <a:endParaRPr lang="en-US"/>
        </a:p>
      </dgm:t>
    </dgm:pt>
    <dgm:pt modelId="{C93DEE0B-F1B7-43D2-A5CE-E2E34715724C}" type="pres">
      <dgm:prSet presAssocID="{5342985A-BBFB-46E6-821C-99F39A14EA5A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1424C8C-C4F8-4F2B-BA52-17A213696629}" type="pres">
      <dgm:prSet presAssocID="{FB6C60CD-7B3C-4443-8E1C-FE431EFBC373}" presName="circle1" presStyleLbl="node1" presStyleIdx="0" presStyleCnt="3"/>
      <dgm:spPr/>
    </dgm:pt>
    <dgm:pt modelId="{21793B33-DAA6-47C9-BB3A-A39FEFEFD12A}" type="pres">
      <dgm:prSet presAssocID="{FB6C60CD-7B3C-4443-8E1C-FE431EFBC373}" presName="space" presStyleCnt="0"/>
      <dgm:spPr/>
    </dgm:pt>
    <dgm:pt modelId="{CC1C2E67-77FA-4CB4-936C-DAFEBFDDA398}" type="pres">
      <dgm:prSet presAssocID="{FB6C60CD-7B3C-4443-8E1C-FE431EFBC373}" presName="rect1" presStyleLbl="alignAcc1" presStyleIdx="0" presStyleCnt="3"/>
      <dgm:spPr/>
    </dgm:pt>
    <dgm:pt modelId="{ABAA6E8B-0D3D-462B-B427-A52529D2384C}" type="pres">
      <dgm:prSet presAssocID="{C91870DF-F399-4EAF-B554-C19E46FFFDB5}" presName="vertSpace2" presStyleLbl="node1" presStyleIdx="0" presStyleCnt="3"/>
      <dgm:spPr/>
    </dgm:pt>
    <dgm:pt modelId="{DAF67836-57CC-4488-8A42-6EF552C817E3}" type="pres">
      <dgm:prSet presAssocID="{C91870DF-F399-4EAF-B554-C19E46FFFDB5}" presName="circle2" presStyleLbl="node1" presStyleIdx="1" presStyleCnt="3"/>
      <dgm:spPr/>
    </dgm:pt>
    <dgm:pt modelId="{48BF2733-4469-47D0-A0FB-68DDEB4A1753}" type="pres">
      <dgm:prSet presAssocID="{C91870DF-F399-4EAF-B554-C19E46FFFDB5}" presName="rect2" presStyleLbl="alignAcc1" presStyleIdx="1" presStyleCnt="3"/>
      <dgm:spPr/>
    </dgm:pt>
    <dgm:pt modelId="{81B8C3BF-2F3D-4279-A1FF-F272A35B08E4}" type="pres">
      <dgm:prSet presAssocID="{DCB65126-E399-4691-AFA1-07AD75CB2B3C}" presName="vertSpace3" presStyleLbl="node1" presStyleIdx="1" presStyleCnt="3"/>
      <dgm:spPr/>
    </dgm:pt>
    <dgm:pt modelId="{FFA53907-BAE9-499F-A61C-3F2DD0088F77}" type="pres">
      <dgm:prSet presAssocID="{DCB65126-E399-4691-AFA1-07AD75CB2B3C}" presName="circle3" presStyleLbl="node1" presStyleIdx="2" presStyleCnt="3"/>
      <dgm:spPr/>
    </dgm:pt>
    <dgm:pt modelId="{61AC7B9B-0DE2-4CEE-903D-B2E3E6759272}" type="pres">
      <dgm:prSet presAssocID="{DCB65126-E399-4691-AFA1-07AD75CB2B3C}" presName="rect3" presStyleLbl="alignAcc1" presStyleIdx="2" presStyleCnt="3"/>
      <dgm:spPr/>
    </dgm:pt>
    <dgm:pt modelId="{77463CC1-62CF-416F-9FFC-8BDEDE3807F2}" type="pres">
      <dgm:prSet presAssocID="{FB6C60CD-7B3C-4443-8E1C-FE431EFBC373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275DB1BB-23F5-4385-A6BA-94009C3C4424}" type="pres">
      <dgm:prSet presAssocID="{FB6C60CD-7B3C-4443-8E1C-FE431EFBC373}" presName="rect1ChTx" presStyleLbl="alignAcc1" presStyleIdx="2" presStyleCnt="3">
        <dgm:presLayoutVars>
          <dgm:bulletEnabled val="1"/>
        </dgm:presLayoutVars>
      </dgm:prSet>
      <dgm:spPr/>
    </dgm:pt>
    <dgm:pt modelId="{30AC66EA-8A9E-40EF-91F7-8DE79B1748F7}" type="pres">
      <dgm:prSet presAssocID="{C91870DF-F399-4EAF-B554-C19E46FFFDB5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32C5D92E-4B5A-4715-BBE5-B14F9DBE56B7}" type="pres">
      <dgm:prSet presAssocID="{C91870DF-F399-4EAF-B554-C19E46FFFDB5}" presName="rect2ChTx" presStyleLbl="alignAcc1" presStyleIdx="2" presStyleCnt="3">
        <dgm:presLayoutVars>
          <dgm:bulletEnabled val="1"/>
        </dgm:presLayoutVars>
      </dgm:prSet>
      <dgm:spPr/>
    </dgm:pt>
    <dgm:pt modelId="{C9025202-EAEF-4200-9545-30D40C30FC60}" type="pres">
      <dgm:prSet presAssocID="{DCB65126-E399-4691-AFA1-07AD75CB2B3C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2F3BD077-6147-4F48-BD38-B8BCFADEE267}" type="pres">
      <dgm:prSet presAssocID="{DCB65126-E399-4691-AFA1-07AD75CB2B3C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E56C730F-2780-44D3-9C75-EC2A52759738}" srcId="{DCB65126-E399-4691-AFA1-07AD75CB2B3C}" destId="{79F9821B-97F5-463A-BE66-6684CE995993}" srcOrd="0" destOrd="0" parTransId="{2FF43352-F8D8-4EBD-B4E1-3F7C8F3E6215}" sibTransId="{F2E14630-76B3-4FD3-81EE-090E4BEEBE65}"/>
    <dgm:cxn modelId="{AB91E211-1B80-45B0-8FE9-13A849B896DF}" type="presOf" srcId="{DCB65126-E399-4691-AFA1-07AD75CB2B3C}" destId="{C9025202-EAEF-4200-9545-30D40C30FC60}" srcOrd="1" destOrd="0" presId="urn:microsoft.com/office/officeart/2005/8/layout/target3"/>
    <dgm:cxn modelId="{6D4D8E1B-0179-4B2E-9CA4-0D7AC85C9A11}" type="presOf" srcId="{DCB65126-E399-4691-AFA1-07AD75CB2B3C}" destId="{61AC7B9B-0DE2-4CEE-903D-B2E3E6759272}" srcOrd="0" destOrd="0" presId="urn:microsoft.com/office/officeart/2005/8/layout/target3"/>
    <dgm:cxn modelId="{CA1E7B26-7806-4FF0-8752-BD735BAA1AAD}" type="presOf" srcId="{79F9821B-97F5-463A-BE66-6684CE995993}" destId="{2F3BD077-6147-4F48-BD38-B8BCFADEE267}" srcOrd="0" destOrd="0" presId="urn:microsoft.com/office/officeart/2005/8/layout/target3"/>
    <dgm:cxn modelId="{E21CF129-3FB2-4E7E-886A-0319F84D97DF}" type="presOf" srcId="{4D10A1BA-FA64-4E8C-84BD-19F2EA0F9310}" destId="{32C5D92E-4B5A-4715-BBE5-B14F9DBE56B7}" srcOrd="0" destOrd="0" presId="urn:microsoft.com/office/officeart/2005/8/layout/target3"/>
    <dgm:cxn modelId="{F09C002F-9631-4097-97EC-54A0B3961844}" srcId="{FB6C60CD-7B3C-4443-8E1C-FE431EFBC373}" destId="{92A97F5D-A23E-4DA7-95A2-50D5CB8E303B}" srcOrd="0" destOrd="0" parTransId="{862FB3AA-480A-4BDD-89C1-ECAE960331DB}" sibTransId="{E5E499A8-CD07-415F-9CDF-9DBEDBA03321}"/>
    <dgm:cxn modelId="{62406B39-0CB8-45EE-86E2-80F9CD3DDEFF}" type="presOf" srcId="{FB6C60CD-7B3C-4443-8E1C-FE431EFBC373}" destId="{CC1C2E67-77FA-4CB4-936C-DAFEBFDDA398}" srcOrd="0" destOrd="0" presId="urn:microsoft.com/office/officeart/2005/8/layout/target3"/>
    <dgm:cxn modelId="{729E213F-F46B-44AA-B43F-FAF971BFDA6A}" srcId="{C91870DF-F399-4EAF-B554-C19E46FFFDB5}" destId="{4D10A1BA-FA64-4E8C-84BD-19F2EA0F9310}" srcOrd="0" destOrd="0" parTransId="{01DFEAEB-0018-495B-9214-71D0049D1B43}" sibTransId="{AAA9FC68-33F6-4DDF-895C-A857CB4F31D0}"/>
    <dgm:cxn modelId="{54BC2247-1701-4FD4-92EA-B304B16DC7E5}" type="presOf" srcId="{C91870DF-F399-4EAF-B554-C19E46FFFDB5}" destId="{30AC66EA-8A9E-40EF-91F7-8DE79B1748F7}" srcOrd="1" destOrd="0" presId="urn:microsoft.com/office/officeart/2005/8/layout/target3"/>
    <dgm:cxn modelId="{ABF34A69-F87B-4D02-8715-10067B1670E2}" srcId="{5342985A-BBFB-46E6-821C-99F39A14EA5A}" destId="{DCB65126-E399-4691-AFA1-07AD75CB2B3C}" srcOrd="2" destOrd="0" parTransId="{7B4698D5-660A-44D6-9F6C-2E262D8428A1}" sibTransId="{207F7396-F628-42F3-877E-F03500CC8320}"/>
    <dgm:cxn modelId="{4A744256-B039-4C66-9562-F39C57A40DD8}" srcId="{5342985A-BBFB-46E6-821C-99F39A14EA5A}" destId="{FB6C60CD-7B3C-4443-8E1C-FE431EFBC373}" srcOrd="0" destOrd="0" parTransId="{EEF25236-7FCA-4F2B-B40E-C0A235B8E0F9}" sibTransId="{0617DBC2-0F0A-4398-8C01-B8A5CA5C5D77}"/>
    <dgm:cxn modelId="{A438C898-6A1D-47A5-B8DD-886AE0F50E69}" type="presOf" srcId="{5342985A-BBFB-46E6-821C-99F39A14EA5A}" destId="{C93DEE0B-F1B7-43D2-A5CE-E2E34715724C}" srcOrd="0" destOrd="0" presId="urn:microsoft.com/office/officeart/2005/8/layout/target3"/>
    <dgm:cxn modelId="{08B8B9AC-9850-4F10-94D9-89A33FC3743C}" srcId="{5342985A-BBFB-46E6-821C-99F39A14EA5A}" destId="{C91870DF-F399-4EAF-B554-C19E46FFFDB5}" srcOrd="1" destOrd="0" parTransId="{6E8B5849-D3A2-4342-9570-A903567E7E73}" sibTransId="{58956C9A-D86E-47ED-914D-D9907CE756B7}"/>
    <dgm:cxn modelId="{809860B1-4EE8-4A69-914F-1EBD052EFCEC}" type="presOf" srcId="{92A97F5D-A23E-4DA7-95A2-50D5CB8E303B}" destId="{275DB1BB-23F5-4385-A6BA-94009C3C4424}" srcOrd="0" destOrd="0" presId="urn:microsoft.com/office/officeart/2005/8/layout/target3"/>
    <dgm:cxn modelId="{8E0CDCC3-AA25-4998-8A50-790A6DA79CAC}" type="presOf" srcId="{C91870DF-F399-4EAF-B554-C19E46FFFDB5}" destId="{48BF2733-4469-47D0-A0FB-68DDEB4A1753}" srcOrd="0" destOrd="0" presId="urn:microsoft.com/office/officeart/2005/8/layout/target3"/>
    <dgm:cxn modelId="{013CB1D4-F492-4AB8-B3CD-7325EA42800A}" type="presOf" srcId="{FB6C60CD-7B3C-4443-8E1C-FE431EFBC373}" destId="{77463CC1-62CF-416F-9FFC-8BDEDE3807F2}" srcOrd="1" destOrd="0" presId="urn:microsoft.com/office/officeart/2005/8/layout/target3"/>
    <dgm:cxn modelId="{150B7BC7-C397-40A8-A736-FED335B095E3}" type="presParOf" srcId="{C93DEE0B-F1B7-43D2-A5CE-E2E34715724C}" destId="{D1424C8C-C4F8-4F2B-BA52-17A213696629}" srcOrd="0" destOrd="0" presId="urn:microsoft.com/office/officeart/2005/8/layout/target3"/>
    <dgm:cxn modelId="{9DFA7036-D165-4BD0-9C6D-0A7D4BE7FFCB}" type="presParOf" srcId="{C93DEE0B-F1B7-43D2-A5CE-E2E34715724C}" destId="{21793B33-DAA6-47C9-BB3A-A39FEFEFD12A}" srcOrd="1" destOrd="0" presId="urn:microsoft.com/office/officeart/2005/8/layout/target3"/>
    <dgm:cxn modelId="{7D3FF3E0-AE23-4609-B5F5-9C8BB7279468}" type="presParOf" srcId="{C93DEE0B-F1B7-43D2-A5CE-E2E34715724C}" destId="{CC1C2E67-77FA-4CB4-936C-DAFEBFDDA398}" srcOrd="2" destOrd="0" presId="urn:microsoft.com/office/officeart/2005/8/layout/target3"/>
    <dgm:cxn modelId="{8EF391AB-3EFE-47D7-8A4C-4FE77BF5905B}" type="presParOf" srcId="{C93DEE0B-F1B7-43D2-A5CE-E2E34715724C}" destId="{ABAA6E8B-0D3D-462B-B427-A52529D2384C}" srcOrd="3" destOrd="0" presId="urn:microsoft.com/office/officeart/2005/8/layout/target3"/>
    <dgm:cxn modelId="{619FA7EF-A2E6-4EFE-A638-2899DF9E34B5}" type="presParOf" srcId="{C93DEE0B-F1B7-43D2-A5CE-E2E34715724C}" destId="{DAF67836-57CC-4488-8A42-6EF552C817E3}" srcOrd="4" destOrd="0" presId="urn:microsoft.com/office/officeart/2005/8/layout/target3"/>
    <dgm:cxn modelId="{3670104B-F1B7-4FE1-AA39-31AFEA54E5C9}" type="presParOf" srcId="{C93DEE0B-F1B7-43D2-A5CE-E2E34715724C}" destId="{48BF2733-4469-47D0-A0FB-68DDEB4A1753}" srcOrd="5" destOrd="0" presId="urn:microsoft.com/office/officeart/2005/8/layout/target3"/>
    <dgm:cxn modelId="{7161EFDD-1153-4220-95CA-E9B675500426}" type="presParOf" srcId="{C93DEE0B-F1B7-43D2-A5CE-E2E34715724C}" destId="{81B8C3BF-2F3D-4279-A1FF-F272A35B08E4}" srcOrd="6" destOrd="0" presId="urn:microsoft.com/office/officeart/2005/8/layout/target3"/>
    <dgm:cxn modelId="{BA1F7421-FE92-4703-8A89-15CF80355B6D}" type="presParOf" srcId="{C93DEE0B-F1B7-43D2-A5CE-E2E34715724C}" destId="{FFA53907-BAE9-499F-A61C-3F2DD0088F77}" srcOrd="7" destOrd="0" presId="urn:microsoft.com/office/officeart/2005/8/layout/target3"/>
    <dgm:cxn modelId="{09727D67-31AC-475A-A838-8E4CB0524980}" type="presParOf" srcId="{C93DEE0B-F1B7-43D2-A5CE-E2E34715724C}" destId="{61AC7B9B-0DE2-4CEE-903D-B2E3E6759272}" srcOrd="8" destOrd="0" presId="urn:microsoft.com/office/officeart/2005/8/layout/target3"/>
    <dgm:cxn modelId="{B0B9835B-0D52-4CD4-8F34-F2E2339B7AE2}" type="presParOf" srcId="{C93DEE0B-F1B7-43D2-A5CE-E2E34715724C}" destId="{77463CC1-62CF-416F-9FFC-8BDEDE3807F2}" srcOrd="9" destOrd="0" presId="urn:microsoft.com/office/officeart/2005/8/layout/target3"/>
    <dgm:cxn modelId="{D5BDB8E2-21D7-486A-AB3E-B419E52D2B0A}" type="presParOf" srcId="{C93DEE0B-F1B7-43D2-A5CE-E2E34715724C}" destId="{275DB1BB-23F5-4385-A6BA-94009C3C4424}" srcOrd="10" destOrd="0" presId="urn:microsoft.com/office/officeart/2005/8/layout/target3"/>
    <dgm:cxn modelId="{3B36B5FF-E9FE-4AE8-B30D-CFAD523997BD}" type="presParOf" srcId="{C93DEE0B-F1B7-43D2-A5CE-E2E34715724C}" destId="{30AC66EA-8A9E-40EF-91F7-8DE79B1748F7}" srcOrd="11" destOrd="0" presId="urn:microsoft.com/office/officeart/2005/8/layout/target3"/>
    <dgm:cxn modelId="{AF6CC019-764C-443B-8A45-71E1A393DE1D}" type="presParOf" srcId="{C93DEE0B-F1B7-43D2-A5CE-E2E34715724C}" destId="{32C5D92E-4B5A-4715-BBE5-B14F9DBE56B7}" srcOrd="12" destOrd="0" presId="urn:microsoft.com/office/officeart/2005/8/layout/target3"/>
    <dgm:cxn modelId="{A1F9C1FC-12AC-4DA6-B7F4-1423365AFC9B}" type="presParOf" srcId="{C93DEE0B-F1B7-43D2-A5CE-E2E34715724C}" destId="{C9025202-EAEF-4200-9545-30D40C30FC60}" srcOrd="13" destOrd="0" presId="urn:microsoft.com/office/officeart/2005/8/layout/target3"/>
    <dgm:cxn modelId="{D2B7205D-37EC-4AB2-B4AF-6BFCB29D99D4}" type="presParOf" srcId="{C93DEE0B-F1B7-43D2-A5CE-E2E34715724C}" destId="{2F3BD077-6147-4F48-BD38-B8BCFADEE267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0E3EE-94E2-495F-A116-0F46962FC9C0}">
      <dsp:nvSpPr>
        <dsp:cNvPr id="0" name=""/>
        <dsp:cNvSpPr/>
      </dsp:nvSpPr>
      <dsp:spPr>
        <a:xfrm rot="5400000">
          <a:off x="5085963" y="-1978692"/>
          <a:ext cx="1020328" cy="5266944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</dsp:txBody>
      <dsp:txXfrm rot="-5400000">
        <a:off x="2962655" y="194424"/>
        <a:ext cx="5217136" cy="920712"/>
      </dsp:txXfrm>
    </dsp:sp>
    <dsp:sp modelId="{A51D1E93-B228-4538-B432-1648D98E543E}">
      <dsp:nvSpPr>
        <dsp:cNvPr id="0" name=""/>
        <dsp:cNvSpPr/>
      </dsp:nvSpPr>
      <dsp:spPr>
        <a:xfrm>
          <a:off x="0" y="1932"/>
          <a:ext cx="2962656" cy="1275410"/>
        </a:xfrm>
        <a:prstGeom prst="round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shade val="8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Fixed</a:t>
          </a:r>
        </a:p>
      </dsp:txBody>
      <dsp:txXfrm>
        <a:off x="62260" y="64192"/>
        <a:ext cx="2838136" cy="1150890"/>
      </dsp:txXfrm>
    </dsp:sp>
    <dsp:sp modelId="{63A3B46D-1776-4ABC-8CA7-91801F1168E8}">
      <dsp:nvSpPr>
        <dsp:cNvPr id="0" name=""/>
        <dsp:cNvSpPr/>
      </dsp:nvSpPr>
      <dsp:spPr>
        <a:xfrm rot="5400000">
          <a:off x="5085193" y="-610544"/>
          <a:ext cx="1020328" cy="5266944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</dsp:txBody>
      <dsp:txXfrm rot="-5400000">
        <a:off x="2961885" y="1562572"/>
        <a:ext cx="5217136" cy="920712"/>
      </dsp:txXfrm>
    </dsp:sp>
    <dsp:sp modelId="{FCFA3BE0-FBDF-4298-85F8-1C9CB9F808B0}">
      <dsp:nvSpPr>
        <dsp:cNvPr id="0" name=""/>
        <dsp:cNvSpPr/>
      </dsp:nvSpPr>
      <dsp:spPr>
        <a:xfrm>
          <a:off x="0" y="1341113"/>
          <a:ext cx="2962656" cy="1275410"/>
        </a:xfrm>
        <a:prstGeom prst="roundRect">
          <a:avLst/>
        </a:prstGeom>
        <a:solidFill>
          <a:schemeClr val="accent4">
            <a:shade val="80000"/>
            <a:hueOff val="-259674"/>
            <a:satOff val="-16754"/>
            <a:lumOff val="16848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shade val="80000"/>
              <a:hueOff val="-259674"/>
              <a:satOff val="-16754"/>
              <a:lumOff val="16848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Variable</a:t>
          </a:r>
        </a:p>
      </dsp:txBody>
      <dsp:txXfrm>
        <a:off x="62260" y="1403373"/>
        <a:ext cx="2838136" cy="1150890"/>
      </dsp:txXfrm>
    </dsp:sp>
    <dsp:sp modelId="{E5B79DD9-120B-4904-B749-C54938D923E5}">
      <dsp:nvSpPr>
        <dsp:cNvPr id="0" name=""/>
        <dsp:cNvSpPr/>
      </dsp:nvSpPr>
      <dsp:spPr>
        <a:xfrm rot="5400000">
          <a:off x="5085963" y="684527"/>
          <a:ext cx="1020328" cy="5266944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228600" lvl="1" indent="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kern="1200" dirty="0"/>
        </a:p>
        <a:p>
          <a:pPr marL="228600" lvl="1" indent="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en-US" sz="1800" kern="1200" dirty="0"/>
        </a:p>
      </dsp:txBody>
      <dsp:txXfrm rot="-5400000">
        <a:off x="2962655" y="2857643"/>
        <a:ext cx="5217136" cy="920712"/>
      </dsp:txXfrm>
    </dsp:sp>
    <dsp:sp modelId="{E6011F4E-25D7-4832-B327-47DE0AAD5E4A}">
      <dsp:nvSpPr>
        <dsp:cNvPr id="0" name=""/>
        <dsp:cNvSpPr/>
      </dsp:nvSpPr>
      <dsp:spPr>
        <a:xfrm>
          <a:off x="0" y="2680294"/>
          <a:ext cx="2962656" cy="1275410"/>
        </a:xfrm>
        <a:prstGeom prst="roundRect">
          <a:avLst/>
        </a:prstGeom>
        <a:solidFill>
          <a:schemeClr val="accent4">
            <a:shade val="80000"/>
            <a:hueOff val="-519348"/>
            <a:satOff val="-33508"/>
            <a:lumOff val="33696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shade val="80000"/>
              <a:hueOff val="-519348"/>
              <a:satOff val="-33508"/>
              <a:lumOff val="33696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Total</a:t>
          </a:r>
        </a:p>
      </dsp:txBody>
      <dsp:txXfrm>
        <a:off x="62260" y="2742554"/>
        <a:ext cx="2838136" cy="1150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776F4C-89F3-442B-9E97-A36DA04F2F89}">
      <dsp:nvSpPr>
        <dsp:cNvPr id="0" name=""/>
        <dsp:cNvSpPr/>
      </dsp:nvSpPr>
      <dsp:spPr>
        <a:xfrm>
          <a:off x="0" y="0"/>
          <a:ext cx="4042469" cy="3957637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>
              <a:solidFill>
                <a:srgbClr val="FF0000"/>
              </a:solidFill>
            </a:rPr>
            <a:t>DIRECT COSTS</a:t>
          </a:r>
        </a:p>
      </dsp:txBody>
      <dsp:txXfrm rot="16200000">
        <a:off x="-1218384" y="1218384"/>
        <a:ext cx="3245262" cy="808493"/>
      </dsp:txXfrm>
    </dsp:sp>
    <dsp:sp modelId="{469C67AC-31D9-4CD8-B048-8DD70A4BF787}">
      <dsp:nvSpPr>
        <dsp:cNvPr id="0" name=""/>
        <dsp:cNvSpPr/>
      </dsp:nvSpPr>
      <dsp:spPr>
        <a:xfrm>
          <a:off x="808493" y="0"/>
          <a:ext cx="3011639" cy="3957637"/>
        </a:xfrm>
        <a:prstGeom prst="rect">
          <a:avLst/>
        </a:prstGeom>
        <a:noFill/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e.g. wages, raw materials, machinery 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000" kern="1200" dirty="0"/>
        </a:p>
      </dsp:txBody>
      <dsp:txXfrm>
        <a:off x="808493" y="0"/>
        <a:ext cx="3011639" cy="3957637"/>
      </dsp:txXfrm>
    </dsp:sp>
    <dsp:sp modelId="{8B066771-F1C0-413E-BEC9-F3EF7E244998}">
      <dsp:nvSpPr>
        <dsp:cNvPr id="0" name=""/>
        <dsp:cNvSpPr/>
      </dsp:nvSpPr>
      <dsp:spPr>
        <a:xfrm>
          <a:off x="4185543" y="0"/>
          <a:ext cx="4042469" cy="3957637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4">
                <a:hueOff val="-3519944"/>
                <a:satOff val="-36129"/>
                <a:lumOff val="15099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-3519944"/>
                <a:satOff val="-36129"/>
                <a:lumOff val="15099"/>
                <a:alphaOff val="0"/>
                <a:tint val="86000"/>
                <a:satMod val="115000"/>
              </a:schemeClr>
            </a:gs>
            <a:gs pos="100000">
              <a:schemeClr val="accent4">
                <a:hueOff val="-3519944"/>
                <a:satOff val="-36129"/>
                <a:lumOff val="1509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-3519944"/>
              <a:satOff val="-36129"/>
              <a:lumOff val="15099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>
              <a:solidFill>
                <a:srgbClr val="FF0000"/>
              </a:solidFill>
            </a:rPr>
            <a:t>INDIRECT COSTS</a:t>
          </a:r>
        </a:p>
      </dsp:txBody>
      <dsp:txXfrm rot="16200000">
        <a:off x="2967158" y="1218384"/>
        <a:ext cx="3245262" cy="808493"/>
      </dsp:txXfrm>
    </dsp:sp>
    <dsp:sp modelId="{EB1CC64F-7FB6-4F57-943B-5B6E66D17DDF}">
      <dsp:nvSpPr>
        <dsp:cNvPr id="0" name=""/>
        <dsp:cNvSpPr/>
      </dsp:nvSpPr>
      <dsp:spPr>
        <a:xfrm rot="5400000">
          <a:off x="3914926" y="3089816"/>
          <a:ext cx="581657" cy="60637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D19F9E4-3215-470D-A66C-CF7964D5E44B}">
      <dsp:nvSpPr>
        <dsp:cNvPr id="0" name=""/>
        <dsp:cNvSpPr/>
      </dsp:nvSpPr>
      <dsp:spPr>
        <a:xfrm>
          <a:off x="4994037" y="0"/>
          <a:ext cx="3011639" cy="3957637"/>
        </a:xfrm>
        <a:prstGeom prst="rect">
          <a:avLst/>
        </a:prstGeom>
        <a:noFill/>
        <a:ln>
          <a:noFill/>
        </a:ln>
        <a:effectLst>
          <a:outerShdw blurRad="57150" dist="38100" dir="5400000" algn="ctr" rotWithShape="0">
            <a:schemeClr val="accent4">
              <a:hueOff val="-3519944"/>
              <a:satOff val="-36129"/>
              <a:lumOff val="15099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e.g. salaries, rent, telephone bills. </a:t>
          </a:r>
        </a:p>
      </dsp:txBody>
      <dsp:txXfrm>
        <a:off x="4994037" y="0"/>
        <a:ext cx="3011639" cy="39576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24C8C-C4F8-4F2B-BA52-17A213696629}">
      <dsp:nvSpPr>
        <dsp:cNvPr id="0" name=""/>
        <dsp:cNvSpPr/>
      </dsp:nvSpPr>
      <dsp:spPr>
        <a:xfrm>
          <a:off x="0" y="0"/>
          <a:ext cx="3957637" cy="395763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1C2E67-77FA-4CB4-936C-DAFEBFDDA398}">
      <dsp:nvSpPr>
        <dsp:cNvPr id="0" name=""/>
        <dsp:cNvSpPr/>
      </dsp:nvSpPr>
      <dsp:spPr>
        <a:xfrm>
          <a:off x="1978818" y="0"/>
          <a:ext cx="6250781" cy="39576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rgbClr val="FF0000"/>
              </a:solidFill>
            </a:rPr>
            <a:t>To set price</a:t>
          </a:r>
        </a:p>
      </dsp:txBody>
      <dsp:txXfrm>
        <a:off x="1978818" y="0"/>
        <a:ext cx="3125390" cy="1187293"/>
      </dsp:txXfrm>
    </dsp:sp>
    <dsp:sp modelId="{DAF67836-57CC-4488-8A42-6EF552C817E3}">
      <dsp:nvSpPr>
        <dsp:cNvPr id="0" name=""/>
        <dsp:cNvSpPr/>
      </dsp:nvSpPr>
      <dsp:spPr>
        <a:xfrm>
          <a:off x="692587" y="1187293"/>
          <a:ext cx="2572461" cy="257246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BF2733-4469-47D0-A0FB-68DDEB4A1753}">
      <dsp:nvSpPr>
        <dsp:cNvPr id="0" name=""/>
        <dsp:cNvSpPr/>
      </dsp:nvSpPr>
      <dsp:spPr>
        <a:xfrm>
          <a:off x="1978818" y="1187293"/>
          <a:ext cx="6250781" cy="25724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rgbClr val="FF0000"/>
              </a:solidFill>
            </a:rPr>
            <a:t>To set output</a:t>
          </a:r>
        </a:p>
      </dsp:txBody>
      <dsp:txXfrm>
        <a:off x="1978818" y="1187293"/>
        <a:ext cx="3125390" cy="1187289"/>
      </dsp:txXfrm>
    </dsp:sp>
    <dsp:sp modelId="{FFA53907-BAE9-499F-A61C-3F2DD0088F77}">
      <dsp:nvSpPr>
        <dsp:cNvPr id="0" name=""/>
        <dsp:cNvSpPr/>
      </dsp:nvSpPr>
      <dsp:spPr>
        <a:xfrm>
          <a:off x="1385173" y="2374583"/>
          <a:ext cx="1187289" cy="118728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AC7B9B-0DE2-4CEE-903D-B2E3E6759272}">
      <dsp:nvSpPr>
        <dsp:cNvPr id="0" name=""/>
        <dsp:cNvSpPr/>
      </dsp:nvSpPr>
      <dsp:spPr>
        <a:xfrm>
          <a:off x="1978818" y="2374583"/>
          <a:ext cx="6250781" cy="11872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rgbClr val="FF0000"/>
              </a:solidFill>
            </a:rPr>
            <a:t>To profit maximize</a:t>
          </a:r>
        </a:p>
      </dsp:txBody>
      <dsp:txXfrm>
        <a:off x="1978818" y="2374583"/>
        <a:ext cx="3125390" cy="1187289"/>
      </dsp:txXfrm>
    </dsp:sp>
    <dsp:sp modelId="{275DB1BB-23F5-4385-A6BA-94009C3C4424}">
      <dsp:nvSpPr>
        <dsp:cNvPr id="0" name=""/>
        <dsp:cNvSpPr/>
      </dsp:nvSpPr>
      <dsp:spPr>
        <a:xfrm>
          <a:off x="5104209" y="0"/>
          <a:ext cx="3125390" cy="1187293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500" kern="1200" dirty="0">
            <a:solidFill>
              <a:srgbClr val="FF0000"/>
            </a:solidFill>
          </a:endParaRPr>
        </a:p>
      </dsp:txBody>
      <dsp:txXfrm>
        <a:off x="5104209" y="0"/>
        <a:ext cx="3125390" cy="1187293"/>
      </dsp:txXfrm>
    </dsp:sp>
    <dsp:sp modelId="{32C5D92E-4B5A-4715-BBE5-B14F9DBE56B7}">
      <dsp:nvSpPr>
        <dsp:cNvPr id="0" name=""/>
        <dsp:cNvSpPr/>
      </dsp:nvSpPr>
      <dsp:spPr>
        <a:xfrm>
          <a:off x="5104209" y="1187293"/>
          <a:ext cx="3125390" cy="1187289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500" kern="1200" dirty="0">
            <a:solidFill>
              <a:srgbClr val="FF0000"/>
            </a:solidFill>
          </a:endParaRPr>
        </a:p>
      </dsp:txBody>
      <dsp:txXfrm>
        <a:off x="5104209" y="1187293"/>
        <a:ext cx="3125390" cy="1187289"/>
      </dsp:txXfrm>
    </dsp:sp>
    <dsp:sp modelId="{2F3BD077-6147-4F48-BD38-B8BCFADEE267}">
      <dsp:nvSpPr>
        <dsp:cNvPr id="0" name=""/>
        <dsp:cNvSpPr/>
      </dsp:nvSpPr>
      <dsp:spPr>
        <a:xfrm>
          <a:off x="5104209" y="2374583"/>
          <a:ext cx="3125390" cy="1187289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500" kern="1200" dirty="0">
            <a:solidFill>
              <a:srgbClr val="FF0000"/>
            </a:solidFill>
          </a:endParaRPr>
        </a:p>
      </dsp:txBody>
      <dsp:txXfrm>
        <a:off x="5104209" y="2374583"/>
        <a:ext cx="3125390" cy="1187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650D94-958B-45E1-83C0-3C78BCCA795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515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34290" indent="0" algn="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i-study.co.uk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0D56-7F6B-4107-83E3-DA324B4662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3975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i-study.co.uk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6919-EAA3-4685-9A22-431A0E4C27B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58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i-study.co.uk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2CE1-1D07-4D25-B67F-C217AACD51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35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95707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i-study.co.uk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EA45-B8CC-4B12-A61C-4E65F1B0A7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95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165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i-study.co.uk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4539-5110-44EB-A9B9-2795D927FA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882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i-study.co.uk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352A-F049-43B4-9168-5D12187F8E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40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1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1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i-study.co.uk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A61B-F647-453F-8EF6-CD3B93690C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43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7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i-study.co.uk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493A-0F32-47FF-A33E-2F18F3983F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11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i-study.co.uk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179A-5B0A-4310-9BA5-01B6A24E4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7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19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050"/>
            </a:lvl1pPr>
            <a:lvl2pPr indent="0" algn="l">
              <a:buNone/>
              <a:defRPr sz="900"/>
            </a:lvl2pPr>
            <a:lvl3pPr indent="0" algn="l">
              <a:buNone/>
              <a:defRPr sz="750"/>
            </a:lvl3pPr>
            <a:lvl4pPr indent="0" algn="l">
              <a:buNone/>
              <a:defRPr sz="675"/>
            </a:lvl4pPr>
            <a:lvl5pPr indent="0" algn="l"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10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i-study.co.uk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5319-9D47-457A-B025-4C0BC09572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148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80808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80808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15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188"/>
              </a:spcBef>
              <a:buFontTx/>
              <a:buNone/>
              <a:defRPr sz="975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i-study.co.uk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EE16404F-AADE-4CB7-A56A-99E7BFF0805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srgbClr val="080808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50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67544" y="20343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GB"/>
              <a:t>i-study.co.uk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114048-9794-4365-815B-48DB1BCF5D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04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750" b="0" kern="1200">
          <a:ln>
            <a:noFill/>
          </a:ln>
          <a:solidFill>
            <a:schemeClr val="tx2"/>
          </a:solidFill>
          <a:effectLst/>
          <a:latin typeface="+mn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8516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516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91540" indent="-157734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57734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57734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37160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3716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ZihWEVWCJY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senecalearning.com/classroom/course/154d6ec0-32ac-11e8-84d9-f7b314e82c3a/section/d3ec8f70-3331-11e8-84d9-f7b314e82c3a/session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Studies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Production and Costs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4221088"/>
            <a:ext cx="7134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LO – To understand different types of costs and how they affect profit. </a:t>
            </a:r>
          </a:p>
        </p:txBody>
      </p:sp>
      <p:sp>
        <p:nvSpPr>
          <p:cNvPr id="7" name="Rectangle 6"/>
          <p:cNvSpPr/>
          <p:nvPr/>
        </p:nvSpPr>
        <p:spPr>
          <a:xfrm>
            <a:off x="-31189" y="5609197"/>
            <a:ext cx="7956376" cy="12488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8 - Candidates should be showing detailed understanding of fixed and variable costs and the how this can impact profit.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4 - Candidates should be familiar of fixed and variable costs and the how this can impact profit.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Revenue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107321" y="3821909"/>
            <a:ext cx="4500594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1000100" y="5796772"/>
            <a:ext cx="7072362" cy="6112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71670" y="6072206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Number of units produced.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285720" y="1142984"/>
            <a:ext cx="857256" cy="158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5720" y="5286388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 £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643570" y="6429396"/>
            <a:ext cx="228601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42976" y="4929198"/>
            <a:ext cx="6858048" cy="71438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142976" y="4357694"/>
            <a:ext cx="7072362" cy="1428760"/>
          </a:xfrm>
          <a:prstGeom prst="line">
            <a:avLst/>
          </a:prstGeom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58050" y="535782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Fixed costs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6200000" flipV="1">
            <a:off x="7983149" y="5089949"/>
            <a:ext cx="214314" cy="321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00992" y="3500438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Variable costs</a:t>
            </a:r>
          </a:p>
        </p:txBody>
      </p:sp>
      <p:cxnSp>
        <p:nvCxnSpPr>
          <p:cNvPr id="21" name="Straight Arrow Connector 20"/>
          <p:cNvCxnSpPr>
            <a:stCxn id="19" idx="2"/>
          </p:cNvCxnSpPr>
          <p:nvPr/>
        </p:nvCxnSpPr>
        <p:spPr>
          <a:xfrm rot="5400000">
            <a:off x="8359893" y="4073652"/>
            <a:ext cx="139487" cy="2857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142976" y="3214686"/>
            <a:ext cx="6715172" cy="1714512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71604" y="285749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Total Costs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16200000" flipH="1">
            <a:off x="2143108" y="3500438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142976" y="1714488"/>
            <a:ext cx="6786610" cy="407196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500826" y="785794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Revenue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16200000" flipH="1">
            <a:off x="6893735" y="1393017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05880" y="3026230"/>
            <a:ext cx="8352928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 Margins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profit margin </a:t>
            </a:r>
            <a:r>
              <a:rPr lang="en-US" dirty="0"/>
              <a:t>is the amount of money made on a specific good.</a:t>
            </a:r>
          </a:p>
          <a:p>
            <a:endParaRPr lang="en-US" dirty="0"/>
          </a:p>
          <a:p>
            <a:r>
              <a:rPr lang="en-US" dirty="0"/>
              <a:t>Calculated by:</a:t>
            </a:r>
          </a:p>
          <a:p>
            <a:endParaRPr lang="en-US" dirty="0"/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Selling Price per unit – Average Cost per unit = Profit Margin</a:t>
            </a:r>
          </a:p>
        </p:txBody>
      </p:sp>
      <p:sp>
        <p:nvSpPr>
          <p:cNvPr id="7" name="Rectangle 6"/>
          <p:cNvSpPr/>
          <p:nvPr/>
        </p:nvSpPr>
        <p:spPr>
          <a:xfrm>
            <a:off x="-31189" y="5609197"/>
            <a:ext cx="7956376" cy="12488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8 - Candidates should be showing detailed understanding of fixed and variable costs and the how this can impact profit.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4 - Candidates should be familiar of fixed and variable costs and the how this can impact profit.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Break-Even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sz="2800" b="1" dirty="0"/>
              <a:t>Break Even Analysis </a:t>
            </a:r>
            <a:r>
              <a:rPr lang="en-US" sz="2800" dirty="0"/>
              <a:t>is the use of cost graphs to work out how much to produce.</a:t>
            </a:r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r>
              <a:rPr lang="en-US" sz="2800" dirty="0"/>
              <a:t>To </a:t>
            </a:r>
            <a:r>
              <a:rPr lang="en-US" sz="2800" b="1" dirty="0"/>
              <a:t>break even</a:t>
            </a:r>
            <a:r>
              <a:rPr lang="en-US" sz="2800" dirty="0"/>
              <a:t> means to cover our total costs.</a:t>
            </a:r>
          </a:p>
          <a:p>
            <a:pPr>
              <a:buNone/>
            </a:pPr>
            <a:br>
              <a:rPr lang="en-US" sz="2800" dirty="0"/>
            </a:br>
            <a:r>
              <a:rPr lang="en-US" sz="2800" dirty="0"/>
              <a:t>Break even level of output  is: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TFC / (Price per unit – Variable Cost per unit)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Break-even.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business “breaks even” when it’s income from sales equals it’s total costs.</a:t>
            </a:r>
          </a:p>
          <a:p>
            <a:endParaRPr lang="en-GB" dirty="0"/>
          </a:p>
          <a:p>
            <a:r>
              <a:rPr lang="en-GB" dirty="0"/>
              <a:t>Break even = no profit and no losses.</a:t>
            </a:r>
          </a:p>
          <a:p>
            <a:endParaRPr lang="en-GB" dirty="0"/>
          </a:p>
          <a:p>
            <a:pPr algn="ctr">
              <a:buNone/>
            </a:pPr>
            <a:r>
              <a:rPr lang="en-GB" dirty="0"/>
              <a:t>Revenue = Total Costs.</a:t>
            </a:r>
          </a:p>
        </p:txBody>
      </p:sp>
      <p:sp>
        <p:nvSpPr>
          <p:cNvPr id="5" name="Rectangle 4"/>
          <p:cNvSpPr/>
          <p:nvPr/>
        </p:nvSpPr>
        <p:spPr>
          <a:xfrm>
            <a:off x="-31189" y="5609197"/>
            <a:ext cx="7956376" cy="12488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8 - Candidates should be showing detailed understanding of fixed and variable costs and the how this can impact profit.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4 - Candidates should be familiar of fixed and variable costs and the how this can impact profit.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BB526-DB0B-4786-84B7-23F813BE6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hlinkClick r:id="rId2"/>
              </a:rPr>
              <a:t>https://www.youtube.com/watch?v=ZihWEVWCJYk</a:t>
            </a:r>
            <a:r>
              <a:rPr lang="en-GB" dirty="0"/>
              <a:t>  - Select the link.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5B675-F6DD-4A6D-89A6-488ACBB12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D4A5A9-D96D-4CFA-98C9-1D06BF90B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i-study.co.uk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454F86-27CF-4E95-A62C-D0F5F977D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1701342"/>
            <a:ext cx="4785320" cy="478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334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/>
              <a:t>Where is the break even point?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107321" y="3821909"/>
            <a:ext cx="4500594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1000100" y="5796772"/>
            <a:ext cx="7072362" cy="6112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57422" y="6072206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Number of units produced.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14348" y="1857364"/>
            <a:ext cx="0" cy="265175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5720" y="5357826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 £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643570" y="6429396"/>
            <a:ext cx="228601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42976" y="4929198"/>
            <a:ext cx="6858048" cy="71438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142976" y="3857628"/>
            <a:ext cx="6858048" cy="1928826"/>
          </a:xfrm>
          <a:prstGeom prst="line">
            <a:avLst/>
          </a:prstGeom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58050" y="535782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Fixed costs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6200000" flipV="1">
            <a:off x="7983149" y="5089949"/>
            <a:ext cx="214314" cy="321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72462" y="3000372"/>
            <a:ext cx="1071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Variable costs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10800000" flipV="1">
            <a:off x="8143900" y="3714752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142976" y="2928934"/>
            <a:ext cx="6786610" cy="2000264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71604" y="285749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Total Costs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285984" y="3357562"/>
            <a:ext cx="773848" cy="940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142976" y="1714488"/>
            <a:ext cx="6786610" cy="407196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215174" y="121442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Revenue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7322363" y="1607331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Break even.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107321" y="3821909"/>
            <a:ext cx="4500594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1000100" y="5796772"/>
            <a:ext cx="7072362" cy="6112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57356" y="6072206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Number of units produced.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42910" y="2000240"/>
            <a:ext cx="35720" cy="292895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7158" y="535782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 £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643570" y="6429396"/>
            <a:ext cx="228601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42976" y="4929198"/>
            <a:ext cx="6858048" cy="71438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142976" y="3714752"/>
            <a:ext cx="7143800" cy="2000264"/>
          </a:xfrm>
          <a:prstGeom prst="line">
            <a:avLst/>
          </a:prstGeom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58050" y="535782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Fixed costs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6200000" flipV="1">
            <a:off x="7983149" y="5089949"/>
            <a:ext cx="214314" cy="321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00992" y="4000504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Variable costs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10800000">
            <a:off x="8072462" y="3857628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142976" y="2786058"/>
            <a:ext cx="7215238" cy="2143140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71604" y="285749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Total Costs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16200000" flipH="1">
            <a:off x="2000232" y="3643314"/>
            <a:ext cx="85725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071538" y="1714488"/>
            <a:ext cx="6858048" cy="407196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215174" y="121442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Revenue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16200000" flipH="1">
            <a:off x="7536677" y="1607331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786182" y="400050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2964645" y="2893215"/>
            <a:ext cx="1643074" cy="14287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Break even – simplified.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107321" y="3821909"/>
            <a:ext cx="4500594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1000100" y="5796772"/>
            <a:ext cx="7072362" cy="6112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57422" y="6286520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Number of units produced.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285720" y="1142984"/>
            <a:ext cx="857256" cy="158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5720" y="600076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 £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643570" y="6429396"/>
            <a:ext cx="228601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142976" y="2928934"/>
            <a:ext cx="6858016" cy="1248470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71604" y="285749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Total Costs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285984" y="3357562"/>
            <a:ext cx="85725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142976" y="1714488"/>
            <a:ext cx="6786610" cy="407196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215174" y="121442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Revenue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16200000" flipH="1">
            <a:off x="7536677" y="1607331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929190" y="3357562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4107653" y="2250273"/>
            <a:ext cx="1643074" cy="14287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Break even – simplified.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107321" y="3821909"/>
            <a:ext cx="4500594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1000100" y="5796772"/>
            <a:ext cx="7072362" cy="6112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28794" y="621508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Number of units produced.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285720" y="1142984"/>
            <a:ext cx="857256" cy="158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7158" y="4786322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 £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643570" y="6429396"/>
            <a:ext cx="228601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142976" y="2928934"/>
            <a:ext cx="6858016" cy="1248470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71604" y="285749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Total Costs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285984" y="3357562"/>
            <a:ext cx="85725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142976" y="1714488"/>
            <a:ext cx="6786610" cy="407196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215174" y="121442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Revenue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16200000" flipH="1">
            <a:off x="7536677" y="1607331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929190" y="3357562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4107653" y="2250273"/>
            <a:ext cx="1643074" cy="14287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sosceles Triangle 27"/>
          <p:cNvSpPr/>
          <p:nvPr/>
        </p:nvSpPr>
        <p:spPr>
          <a:xfrm rot="3969589">
            <a:off x="2403964" y="2278983"/>
            <a:ext cx="1370693" cy="3650092"/>
          </a:xfrm>
          <a:prstGeom prst="triangle">
            <a:avLst>
              <a:gd name="adj" fmla="val 6386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Isosceles Triangle 30"/>
          <p:cNvSpPr/>
          <p:nvPr/>
        </p:nvSpPr>
        <p:spPr>
          <a:xfrm rot="3378322" flipH="1" flipV="1">
            <a:off x="551722" y="4631737"/>
            <a:ext cx="1256900" cy="796854"/>
          </a:xfrm>
          <a:prstGeom prst="triangle">
            <a:avLst>
              <a:gd name="adj" fmla="val 279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4000496" y="457200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Losing money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rot="10800000" flipV="1">
            <a:off x="3071802" y="4786322"/>
            <a:ext cx="78581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Isosceles Triangle 36"/>
          <p:cNvSpPr/>
          <p:nvPr/>
        </p:nvSpPr>
        <p:spPr>
          <a:xfrm rot="14987321">
            <a:off x="5942351" y="1592736"/>
            <a:ext cx="1012249" cy="2631676"/>
          </a:xfrm>
          <a:prstGeom prst="triangle">
            <a:avLst>
              <a:gd name="adj" fmla="val 467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Arrow Connector 38"/>
          <p:cNvCxnSpPr/>
          <p:nvPr/>
        </p:nvCxnSpPr>
        <p:spPr>
          <a:xfrm rot="16200000" flipV="1">
            <a:off x="6750859" y="3393281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929454" y="414338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Profits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The margin of safety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107321" y="3821909"/>
            <a:ext cx="4500594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1000100" y="5796772"/>
            <a:ext cx="7072362" cy="6112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28794" y="621508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Number of units produced.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285720" y="1142984"/>
            <a:ext cx="857256" cy="158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7158" y="4786322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 £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643570" y="6429396"/>
            <a:ext cx="228601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142976" y="2928934"/>
            <a:ext cx="6858016" cy="1248470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71604" y="285749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Total Costs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285984" y="3357562"/>
            <a:ext cx="85725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142976" y="1714488"/>
            <a:ext cx="6786610" cy="407196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929586" y="2214554"/>
            <a:ext cx="121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Revenue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16200000" flipV="1">
            <a:off x="7750991" y="1893083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929190" y="3357562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4393405" y="2678901"/>
            <a:ext cx="714380" cy="35719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sosceles Triangle 27"/>
          <p:cNvSpPr/>
          <p:nvPr/>
        </p:nvSpPr>
        <p:spPr>
          <a:xfrm rot="3969589">
            <a:off x="2403964" y="2278983"/>
            <a:ext cx="1370693" cy="3650092"/>
          </a:xfrm>
          <a:prstGeom prst="triangle">
            <a:avLst>
              <a:gd name="adj" fmla="val 6386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Isosceles Triangle 30"/>
          <p:cNvSpPr/>
          <p:nvPr/>
        </p:nvSpPr>
        <p:spPr>
          <a:xfrm rot="3378322" flipH="1" flipV="1">
            <a:off x="551722" y="4631737"/>
            <a:ext cx="1256900" cy="796854"/>
          </a:xfrm>
          <a:prstGeom prst="triangle">
            <a:avLst>
              <a:gd name="adj" fmla="val 279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4000496" y="457200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Losing money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rot="10800000" flipV="1">
            <a:off x="3071802" y="4786322"/>
            <a:ext cx="78581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Isosceles Triangle 36"/>
          <p:cNvSpPr/>
          <p:nvPr/>
        </p:nvSpPr>
        <p:spPr>
          <a:xfrm rot="14987321">
            <a:off x="5942351" y="1592736"/>
            <a:ext cx="1012249" cy="2631676"/>
          </a:xfrm>
          <a:prstGeom prst="triangle">
            <a:avLst>
              <a:gd name="adj" fmla="val 467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Arrow Connector 38"/>
          <p:cNvCxnSpPr/>
          <p:nvPr/>
        </p:nvCxnSpPr>
        <p:spPr>
          <a:xfrm rot="16200000" flipV="1">
            <a:off x="6750859" y="3393281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929454" y="414338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Profits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6965173" y="1393017"/>
            <a:ext cx="714380" cy="35719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ight Brace 45"/>
          <p:cNvSpPr/>
          <p:nvPr/>
        </p:nvSpPr>
        <p:spPr>
          <a:xfrm rot="14546201">
            <a:off x="5299624" y="-2818"/>
            <a:ext cx="687891" cy="2864312"/>
          </a:xfrm>
          <a:prstGeom prst="rightBrace">
            <a:avLst>
              <a:gd name="adj1" fmla="val 8333"/>
              <a:gd name="adj2" fmla="val 414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 rot="19870024">
            <a:off x="4779475" y="1487050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difference between break even and actual sales when in profit.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Costs – Fixed, Variable, Total </a:t>
            </a:r>
            <a:br>
              <a:rPr lang="en-US" dirty="0"/>
            </a:br>
            <a:r>
              <a:rPr lang="en-US" dirty="0"/>
              <a:t>(fill the below boxes)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626051"/>
              </p:ext>
            </p:extLst>
          </p:nvPr>
        </p:nvGraphicFramePr>
        <p:xfrm>
          <a:off x="468313" y="1700213"/>
          <a:ext cx="8229600" cy="3957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-31189" y="5609197"/>
            <a:ext cx="7956376" cy="12488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8 - Candidates should be showing detailed understanding of fixed and variable costs and the how this can impact profit.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4 - Candidates should be familiar of fixed and variable costs and the how this can impact profit.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725C2-6ECD-45D3-AA71-01AB858AB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</a:rPr>
              <a:t>Margin of Safety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E9821-AE4B-446F-8E0A-302CD52BC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400" dirty="0"/>
              <a:t>In break-even analysis, from the discipline of accounting, </a:t>
            </a:r>
            <a:r>
              <a:rPr lang="en-GB" sz="4400" dirty="0">
                <a:highlight>
                  <a:srgbClr val="FFFF00"/>
                </a:highlight>
              </a:rPr>
              <a:t>margin of safety </a:t>
            </a:r>
            <a:r>
              <a:rPr lang="en-GB" sz="4400" dirty="0"/>
              <a:t>is how much output or sales level can fall before a business reaches its break-even point.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EA013D-0B6C-48EC-9400-E3872AD42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i-study.co.uk</a:t>
            </a:r>
          </a:p>
        </p:txBody>
      </p:sp>
    </p:spTree>
    <p:extLst>
      <p:ext uri="{BB962C8B-B14F-4D97-AF65-F5344CB8AC3E}">
        <p14:creationId xmlns:p14="http://schemas.microsoft.com/office/powerpoint/2010/main" val="1336319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/>
              <a:t>Break even point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107321" y="3821909"/>
            <a:ext cx="4500594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1000100" y="5796772"/>
            <a:ext cx="7072362" cy="6112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28794" y="621508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Number of units produced.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285720" y="1142984"/>
            <a:ext cx="857256" cy="158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7158" y="4786322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 £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643702" y="6429396"/>
            <a:ext cx="128588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142976" y="2928934"/>
            <a:ext cx="6858016" cy="1248470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71604" y="285749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Total Costs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285984" y="3357562"/>
            <a:ext cx="85725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142976" y="1714488"/>
            <a:ext cx="6786610" cy="407196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929586" y="2214554"/>
            <a:ext cx="121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Revenue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16200000" flipV="1">
            <a:off x="7750991" y="1893083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929190" y="3357562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4393405" y="2678901"/>
            <a:ext cx="714380" cy="35719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sosceles Triangle 27"/>
          <p:cNvSpPr/>
          <p:nvPr/>
        </p:nvSpPr>
        <p:spPr>
          <a:xfrm rot="3969589">
            <a:off x="2403964" y="2278983"/>
            <a:ext cx="1370693" cy="3650092"/>
          </a:xfrm>
          <a:prstGeom prst="triangle">
            <a:avLst>
              <a:gd name="adj" fmla="val 6386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Isosceles Triangle 30"/>
          <p:cNvSpPr/>
          <p:nvPr/>
        </p:nvSpPr>
        <p:spPr>
          <a:xfrm rot="3378322" flipH="1" flipV="1">
            <a:off x="551722" y="4631737"/>
            <a:ext cx="1256900" cy="796854"/>
          </a:xfrm>
          <a:prstGeom prst="triangle">
            <a:avLst>
              <a:gd name="adj" fmla="val 279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4000496" y="457200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Losing money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rot="10800000" flipV="1">
            <a:off x="3071802" y="4786322"/>
            <a:ext cx="78581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Isosceles Triangle 36"/>
          <p:cNvSpPr/>
          <p:nvPr/>
        </p:nvSpPr>
        <p:spPr>
          <a:xfrm rot="14987321">
            <a:off x="5942351" y="1592736"/>
            <a:ext cx="1012249" cy="2631676"/>
          </a:xfrm>
          <a:prstGeom prst="triangle">
            <a:avLst>
              <a:gd name="adj" fmla="val 467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Arrow Connector 38"/>
          <p:cNvCxnSpPr/>
          <p:nvPr/>
        </p:nvCxnSpPr>
        <p:spPr>
          <a:xfrm rot="16200000" flipV="1">
            <a:off x="6750859" y="3393281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929454" y="414338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Profits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6965173" y="1393017"/>
            <a:ext cx="714380" cy="35719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ight Brace 45"/>
          <p:cNvSpPr/>
          <p:nvPr/>
        </p:nvSpPr>
        <p:spPr>
          <a:xfrm rot="14546201">
            <a:off x="5299624" y="-2818"/>
            <a:ext cx="687891" cy="2864312"/>
          </a:xfrm>
          <a:prstGeom prst="rightBrace">
            <a:avLst>
              <a:gd name="adj1" fmla="val 8333"/>
              <a:gd name="adj2" fmla="val 414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 rot="19870024">
            <a:off x="4779475" y="1764049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Margin of safety</a:t>
            </a:r>
          </a:p>
        </p:txBody>
      </p:sp>
      <p:cxnSp>
        <p:nvCxnSpPr>
          <p:cNvPr id="35" name="Straight Connector 34"/>
          <p:cNvCxnSpPr>
            <a:stCxn id="25" idx="2"/>
          </p:cNvCxnSpPr>
          <p:nvPr/>
        </p:nvCxnSpPr>
        <p:spPr>
          <a:xfrm rot="10800000" flipV="1">
            <a:off x="1142976" y="3464718"/>
            <a:ext cx="3786214" cy="3571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5" idx="4"/>
          </p:cNvCxnSpPr>
          <p:nvPr/>
        </p:nvCxnSpPr>
        <p:spPr>
          <a:xfrm rot="16200000" flipH="1">
            <a:off x="3946917" y="4661305"/>
            <a:ext cx="2214580" cy="3572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0" y="3143248"/>
            <a:ext cx="1142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Revenue &amp; Cost at break even  £?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786314" y="5929330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Quantity at breakeven 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Limitations of Break Even Analysis (think/research 3 limitations)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2448272"/>
          </a:xfr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31189" y="5609197"/>
            <a:ext cx="7956376" cy="12488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8 - Candidates should be showing detailed understanding of fixed and variable costs and the how this can impact profit.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4 - Candidates should be familiar of fixed and variable costs and the how this can impact profit.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DA97C-FAB4-4D34-AEE2-D47103AA7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From the worksheet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4DED7-5CB3-41E7-B6C6-8635172C1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69E891-79BF-4931-9538-EC61C3998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i-study.co.uk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FFC71C-95F4-4571-BEEF-EB4E01B28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8652" y="1340768"/>
            <a:ext cx="9481304" cy="581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48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4302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Access ‘cost worksheet’ attached and complete final questions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1538942"/>
            <a:ext cx="3888432" cy="384854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31189" y="5609197"/>
            <a:ext cx="7956376" cy="12488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8 - Candidates should be showing detailed understanding of fixed and variable costs and the how this can impact profit.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4 - Candidates should be familiar of fixed and variable costs and the how this can impact profit.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3D030-F1FC-4F2A-B984-F2EA16D01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589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6A33D-6DB0-466E-A1DF-9C306A06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FINALLYYYY </a:t>
            </a:r>
            <a:r>
              <a:rPr lang="en-GB" dirty="0">
                <a:sym typeface="Wingdings" panose="05000000000000000000" pitchFamily="2" charset="2"/>
              </a:rPr>
              <a:t>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596F8-F323-4FA2-BE25-BC9BE2022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/>
              <a:t>Seneca</a:t>
            </a:r>
            <a:r>
              <a:rPr lang="en-GB" dirty="0"/>
              <a:t> Learning:</a:t>
            </a:r>
          </a:p>
          <a:p>
            <a:pPr marL="0" indent="0">
              <a:buNone/>
            </a:pPr>
            <a:r>
              <a:rPr lang="en-GB" dirty="0"/>
              <a:t>1 – Click link below</a:t>
            </a:r>
          </a:p>
          <a:p>
            <a:pPr marL="0" indent="0">
              <a:buNone/>
            </a:pPr>
            <a:r>
              <a:rPr lang="en-GB" dirty="0"/>
              <a:t>2 – Make sure you’re logged into your account</a:t>
            </a:r>
          </a:p>
          <a:p>
            <a:pPr marL="0" indent="0">
              <a:buNone/>
            </a:pPr>
            <a:r>
              <a:rPr lang="en-GB" dirty="0"/>
              <a:t>3 – Complete ‘Costs’ section </a:t>
            </a:r>
          </a:p>
          <a:p>
            <a:pPr marL="0" indent="0">
              <a:buNone/>
            </a:pPr>
            <a:r>
              <a:rPr lang="en-GB" dirty="0"/>
              <a:t>Extension – Keep going and work on previous topics. This is revision! </a:t>
            </a:r>
            <a:r>
              <a:rPr lang="en-GB" dirty="0">
                <a:sym typeface="Wingdings" panose="05000000000000000000" pitchFamily="2" charset="2"/>
              </a:rPr>
              <a:t>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https://app.senecalearning.com/classroom/course/154d6ec0-32ac-11e8-84d9-f7b314e82c3a/section/d3ec8f70-3331-11e8-84d9-f7b314e82c3a/session</a:t>
            </a:r>
            <a:r>
              <a:rPr lang="en-GB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D00DB0-B8AA-42D1-9264-2F7BEA0BA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i-study.co.uk</a:t>
            </a:r>
          </a:p>
        </p:txBody>
      </p:sp>
    </p:spTree>
    <p:extLst>
      <p:ext uri="{BB962C8B-B14F-4D97-AF65-F5344CB8AC3E}">
        <p14:creationId xmlns:p14="http://schemas.microsoft.com/office/powerpoint/2010/main" val="30308779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Self-Assessment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FF0000"/>
                </a:solidFill>
              </a:rPr>
              <a:t>Write (in your book);</a:t>
            </a:r>
          </a:p>
          <a:p>
            <a:r>
              <a:rPr lang="en-GB" sz="3200" dirty="0">
                <a:solidFill>
                  <a:srgbClr val="FF0000"/>
                </a:solidFill>
              </a:rPr>
              <a:t>3 things I learnt</a:t>
            </a:r>
          </a:p>
          <a:p>
            <a:r>
              <a:rPr lang="en-GB" sz="3200" dirty="0">
                <a:solidFill>
                  <a:srgbClr val="FF0000"/>
                </a:solidFill>
              </a:rPr>
              <a:t>1 thing I have struggled with</a:t>
            </a:r>
          </a:p>
          <a:p>
            <a:endParaRPr lang="en-GB" sz="3200" dirty="0">
              <a:solidFill>
                <a:srgbClr val="FF0000"/>
              </a:solidFill>
            </a:endParaRPr>
          </a:p>
          <a:p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>
                <a:solidFill>
                  <a:srgbClr val="FF0000"/>
                </a:solidFill>
              </a:rPr>
              <a:t>Have I used SPAG?</a:t>
            </a:r>
          </a:p>
        </p:txBody>
      </p:sp>
      <p:pic>
        <p:nvPicPr>
          <p:cNvPr id="1026" name="Picture 2" descr="http://psychologywod.files.wordpress.com/2013/03/selfesteempic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342" y="872507"/>
            <a:ext cx="3075659" cy="373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-31189" y="5609197"/>
            <a:ext cx="7956376" cy="12488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8 - Candidates should be showing detailed understanding of fixed and variable costs and the how this can impact profit.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4 - Candidates should be familiar of fixed and variable costs and the how this can impact profit.</a:t>
            </a:r>
          </a:p>
        </p:txBody>
      </p:sp>
    </p:spTree>
    <p:extLst>
      <p:ext uri="{BB962C8B-B14F-4D97-AF65-F5344CB8AC3E}">
        <p14:creationId xmlns:p14="http://schemas.microsoft.com/office/powerpoint/2010/main" val="23424039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033BC-71BB-4D3A-8B29-B894EAC7E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 Questions below: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DD9CC-EA93-4482-AC1A-5EE2AC06D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b="1" u="sng" dirty="0"/>
              <a:t>Costs of Production</a:t>
            </a:r>
            <a:endParaRPr lang="en-GB" sz="1600" dirty="0"/>
          </a:p>
          <a:p>
            <a:r>
              <a:rPr lang="en-US" sz="2000" dirty="0"/>
              <a:t> </a:t>
            </a:r>
            <a:endParaRPr lang="en-GB" sz="2000" dirty="0"/>
          </a:p>
          <a:p>
            <a:pPr lvl="0"/>
            <a:r>
              <a:rPr lang="en-US" sz="2000" dirty="0"/>
              <a:t>Betty Marshall runs a small jewelry shop in </a:t>
            </a:r>
            <a:r>
              <a:rPr lang="en-US" sz="2000" dirty="0" err="1"/>
              <a:t>Havanna</a:t>
            </a:r>
            <a:r>
              <a:rPr lang="en-US" sz="2000" dirty="0"/>
              <a:t>, producing necklaces.  She has the following monthly costs:</a:t>
            </a:r>
            <a:endParaRPr lang="en-GB" sz="2000" dirty="0"/>
          </a:p>
          <a:p>
            <a:pPr lvl="1"/>
            <a:r>
              <a:rPr lang="en-US" dirty="0"/>
              <a:t>Rent - $300</a:t>
            </a:r>
            <a:endParaRPr lang="en-GB" dirty="0"/>
          </a:p>
          <a:p>
            <a:pPr lvl="1"/>
            <a:r>
              <a:rPr lang="en-US" dirty="0"/>
              <a:t>Jewels - $150 per necklace</a:t>
            </a:r>
            <a:endParaRPr lang="en-GB" dirty="0"/>
          </a:p>
          <a:p>
            <a:pPr lvl="1"/>
            <a:r>
              <a:rPr lang="en-US" dirty="0"/>
              <a:t>Machinery - $30</a:t>
            </a:r>
            <a:endParaRPr lang="en-GB" dirty="0"/>
          </a:p>
          <a:p>
            <a:pPr lvl="1"/>
            <a:r>
              <a:rPr lang="en-US" dirty="0"/>
              <a:t>Monthly Salary - $100</a:t>
            </a:r>
            <a:endParaRPr lang="en-GB" dirty="0"/>
          </a:p>
          <a:p>
            <a:pPr lvl="1"/>
            <a:r>
              <a:rPr lang="en-US" dirty="0"/>
              <a:t>String - $5 per necklace </a:t>
            </a:r>
            <a:endParaRPr lang="en-GB" dirty="0"/>
          </a:p>
          <a:p>
            <a:pPr lvl="1"/>
            <a:r>
              <a:rPr lang="en-US" dirty="0"/>
              <a:t>Electricity - $40</a:t>
            </a:r>
            <a:endParaRPr lang="en-GB" dirty="0"/>
          </a:p>
          <a:p>
            <a:pPr lvl="1"/>
            <a:r>
              <a:rPr lang="en-US" dirty="0"/>
              <a:t>Beads - $10 per necklace</a:t>
            </a:r>
            <a:endParaRPr lang="en-GB" dirty="0"/>
          </a:p>
          <a:p>
            <a:r>
              <a:rPr lang="en-US" sz="2000" dirty="0"/>
              <a:t>Which of her costs are fixed and which are variable?  </a:t>
            </a:r>
            <a:endParaRPr lang="en-GB" sz="2000" dirty="0"/>
          </a:p>
          <a:p>
            <a:pPr lvl="0"/>
            <a:r>
              <a:rPr lang="en-US" sz="2000" dirty="0"/>
              <a:t>If she produced 100 necklaces what would her fixed costs be?</a:t>
            </a:r>
            <a:endParaRPr lang="en-GB" sz="2000" dirty="0"/>
          </a:p>
          <a:p>
            <a:pPr lvl="0"/>
            <a:r>
              <a:rPr lang="en-US" sz="2000" dirty="0"/>
              <a:t>If she produced 100 necklaces what would her variable costs be?</a:t>
            </a:r>
            <a:endParaRPr lang="en-GB" sz="2000" dirty="0"/>
          </a:p>
          <a:p>
            <a:pPr lvl="0"/>
            <a:r>
              <a:rPr lang="en-US" sz="2000" dirty="0"/>
              <a:t>What are her Total Costs when producing 1 necklace?</a:t>
            </a:r>
            <a:endParaRPr lang="en-GB" sz="2000" dirty="0"/>
          </a:p>
          <a:p>
            <a:pPr lvl="0"/>
            <a:r>
              <a:rPr lang="en-US" sz="2000" dirty="0"/>
              <a:t>What are her Total Costs when producing 319 necklaces?</a:t>
            </a:r>
            <a:endParaRPr lang="en-GB" sz="2000" dirty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9657B6-6111-4A3C-B5CA-E907A675B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i-study.co.uk</a:t>
            </a:r>
          </a:p>
        </p:txBody>
      </p:sp>
    </p:spTree>
    <p:extLst>
      <p:ext uri="{BB962C8B-B14F-4D97-AF65-F5344CB8AC3E}">
        <p14:creationId xmlns:p14="http://schemas.microsoft.com/office/powerpoint/2010/main" val="11799432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3B2D-F529-4BD1-99F6-EC73B7B71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79473-86AC-478B-B499-20F79C01F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3659E9-00A1-4FF3-ADFB-216E41C7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i-study.co.uk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B7DDE8-1C8A-4278-AEDD-3AA922E3EC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438" t="27590" r="14563" b="16384"/>
          <a:stretch/>
        </p:blipFill>
        <p:spPr>
          <a:xfrm>
            <a:off x="427489" y="1351572"/>
            <a:ext cx="8309709" cy="415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248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343"/>
            <a:ext cx="867645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classifications of cost – Direct, Indirect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046608"/>
              </p:ext>
            </p:extLst>
          </p:nvPr>
        </p:nvGraphicFramePr>
        <p:xfrm>
          <a:off x="468313" y="1700213"/>
          <a:ext cx="8229600" cy="3957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-31189" y="5609197"/>
            <a:ext cx="7956376" cy="12488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8 - Candidates should be showing detailed understanding of fixed and variable costs and the how this can impact profit.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4 - Candidates should be familiar of fixed and variable costs and the how this can impact profit.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206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Cost Tables –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What has happened at 20000 Output?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13436"/>
              </p:ext>
            </p:extLst>
          </p:nvPr>
        </p:nvGraphicFramePr>
        <p:xfrm>
          <a:off x="468313" y="1700213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Fixed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 cost per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$60000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3486" y="5463071"/>
            <a:ext cx="7956376" cy="12488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8 - Candidates should be showing detailed understanding of fixed and variable costs and the how this can impact profit.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4 - Candidates should be familiar of fixed and variable costs and the how this can impact profit.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60232" y="0"/>
            <a:ext cx="2483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Extension, convert this to Sterling.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£1=$1.27</a:t>
            </a:r>
            <a:endParaRPr lang="en-GB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costs are important?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822825"/>
              </p:ext>
            </p:extLst>
          </p:nvPr>
        </p:nvGraphicFramePr>
        <p:xfrm>
          <a:off x="468313" y="1700213"/>
          <a:ext cx="8229600" cy="3957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-31189" y="5609197"/>
            <a:ext cx="7956376" cy="12488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8 - Candidates should be showing detailed understanding of fixed and variable costs and the how this can impact profit.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4 - Candidates should be familiar of fixed and variable costs and the how this can impact profit.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Self-Assessment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FF0000"/>
                </a:solidFill>
              </a:rPr>
              <a:t>Write </a:t>
            </a:r>
          </a:p>
          <a:p>
            <a:r>
              <a:rPr lang="en-GB" sz="3200" dirty="0">
                <a:solidFill>
                  <a:srgbClr val="FF0000"/>
                </a:solidFill>
              </a:rPr>
              <a:t>3 things I learnt</a:t>
            </a:r>
          </a:p>
          <a:p>
            <a:r>
              <a:rPr lang="en-GB" sz="3200" dirty="0">
                <a:solidFill>
                  <a:srgbClr val="FF0000"/>
                </a:solidFill>
              </a:rPr>
              <a:t>1 thing I have struggled with</a:t>
            </a:r>
          </a:p>
          <a:p>
            <a:endParaRPr lang="en-GB" sz="3200" dirty="0">
              <a:solidFill>
                <a:srgbClr val="FF0000"/>
              </a:solidFill>
            </a:endParaRPr>
          </a:p>
          <a:p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>
                <a:solidFill>
                  <a:srgbClr val="FF0000"/>
                </a:solidFill>
              </a:rPr>
              <a:t>Have I used SPAG?</a:t>
            </a:r>
          </a:p>
        </p:txBody>
      </p:sp>
      <p:pic>
        <p:nvPicPr>
          <p:cNvPr id="1026" name="Picture 2" descr="http://psychologywod.files.wordpress.com/2013/03/selfesteempic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342" y="872507"/>
            <a:ext cx="3075659" cy="373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-31189" y="5609197"/>
            <a:ext cx="7956376" cy="12488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8 - Candidates should be showing detailed understanding of fixed and variable costs and the how this can impact profit.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4 - Candidates should be familiar of fixed and variable costs and the how this can impact profit.</a:t>
            </a:r>
          </a:p>
        </p:txBody>
      </p:sp>
    </p:spTree>
    <p:extLst>
      <p:ext uri="{BB962C8B-B14F-4D97-AF65-F5344CB8AC3E}">
        <p14:creationId xmlns:p14="http://schemas.microsoft.com/office/powerpoint/2010/main" val="508432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1500" dirty="0"/>
              <a:t>PITCH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Production and Costs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4221088"/>
            <a:ext cx="7134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 – To understand revenue and uses for different types of testing. </a:t>
            </a:r>
          </a:p>
        </p:txBody>
      </p:sp>
      <p:sp>
        <p:nvSpPr>
          <p:cNvPr id="7" name="Rectangle 6"/>
          <p:cNvSpPr/>
          <p:nvPr/>
        </p:nvSpPr>
        <p:spPr>
          <a:xfrm>
            <a:off x="-31189" y="5609197"/>
            <a:ext cx="7956376" cy="12488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8 - Candidates should be showing detailed understanding of fixed and variable costs and the how this can impact profit.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4 - Candidates should be familiar of fixed and variable costs and the how this can impact profit.</a:t>
            </a:r>
          </a:p>
        </p:txBody>
      </p:sp>
    </p:spTree>
    <p:extLst>
      <p:ext uri="{BB962C8B-B14F-4D97-AF65-F5344CB8AC3E}">
        <p14:creationId xmlns:p14="http://schemas.microsoft.com/office/powerpoint/2010/main" val="3809009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Revenue</a:t>
            </a:r>
          </a:p>
          <a:p>
            <a:endParaRPr lang="en-US" dirty="0"/>
          </a:p>
          <a:p>
            <a:pPr>
              <a:buNone/>
            </a:pPr>
            <a:r>
              <a:rPr lang="en-US" b="1" dirty="0"/>
              <a:t>Total Revenue =</a:t>
            </a:r>
            <a:endParaRPr lang="en-US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Average Revenue =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-67139"/>
            <a:ext cx="2507143" cy="24814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31189" y="5609197"/>
            <a:ext cx="7956376" cy="12488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8 - Candidates should be showing detailed understanding of fixed and variable costs and the how this can impact profit.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4 - Candidates should be familiar of fixed and variable costs and the how this can impact profit.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Revenue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Revenue is the income to the business generated by sales.</a:t>
            </a:r>
          </a:p>
          <a:p>
            <a:pPr lvl="1"/>
            <a:r>
              <a:rPr lang="en-GB" dirty="0"/>
              <a:t>As sales ( or output ) increases revenue increases.</a:t>
            </a:r>
          </a:p>
          <a:p>
            <a:pPr lvl="1"/>
            <a:r>
              <a:rPr lang="en-GB" dirty="0"/>
              <a:t>10 sales at £10 each = £100 in revenue.</a:t>
            </a:r>
          </a:p>
          <a:p>
            <a:pPr lvl="1"/>
            <a:r>
              <a:rPr lang="en-GB" dirty="0"/>
              <a:t>100 sales at £10 each = £1000 in revenue.</a:t>
            </a:r>
          </a:p>
          <a:p>
            <a:pPr lvl="1"/>
            <a:r>
              <a:rPr lang="en-GB" dirty="0"/>
              <a:t>1000 sales at £10 each = £10,000 in revenue.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5205" y="2160511"/>
            <a:ext cx="2507143" cy="24814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31189" y="5609197"/>
            <a:ext cx="7956376" cy="12488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8 - Candidates should be showing detailed understanding of fixed and variable costs and the how this can impact profit.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4 - Candidates should be familiar of fixed and variable costs and the how this can impact profit.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Mayfield">
  <a:themeElements>
    <a:clrScheme name="Mayfield">
      <a:dk1>
        <a:srgbClr val="080808"/>
      </a:dk1>
      <a:lt1>
        <a:srgbClr val="080808"/>
      </a:lt1>
      <a:dk2>
        <a:srgbClr val="080808"/>
      </a:dk2>
      <a:lt2>
        <a:srgbClr val="080808"/>
      </a:lt2>
      <a:accent1>
        <a:srgbClr val="0F6FC6"/>
      </a:accent1>
      <a:accent2>
        <a:srgbClr val="080808"/>
      </a:accent2>
      <a:accent3>
        <a:srgbClr val="080808"/>
      </a:accent3>
      <a:accent4>
        <a:srgbClr val="10CF9B"/>
      </a:accent4>
      <a:accent5>
        <a:srgbClr val="7CCA62"/>
      </a:accent5>
      <a:accent6>
        <a:srgbClr val="A5C249"/>
      </a:accent6>
      <a:hlink>
        <a:srgbClr val="7A4800"/>
      </a:hlink>
      <a:folHlink>
        <a:srgbClr val="FF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Mayfield" id="{A5324196-D704-4ADE-B77C-9AD8321111D4}" vid="{4C153ADA-D24A-4CD4-8DED-0802D72BEC1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_x002e_Lessons xmlns="256cee14-f636-4681-b71d-45a30a133b2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83A68F83C6A47BFB95B29838E2CE4" ma:contentTypeVersion="13" ma:contentTypeDescription="Create a new document." ma:contentTypeScope="" ma:versionID="2793a5c04a7cd238eb459fc47ead991b">
  <xsd:schema xmlns:xsd="http://www.w3.org/2001/XMLSchema" xmlns:xs="http://www.w3.org/2001/XMLSchema" xmlns:p="http://schemas.microsoft.com/office/2006/metadata/properties" xmlns:ns2="256cee14-f636-4681-b71d-45a30a133b2b" xmlns:ns3="6f14df77-98d2-4ed4-8da8-6de542f49458" targetNamespace="http://schemas.microsoft.com/office/2006/metadata/properties" ma:root="true" ma:fieldsID="b540711167b4bee9c7c5cfa3f311e1ed" ns2:_="" ns3:_="">
    <xsd:import namespace="256cee14-f636-4681-b71d-45a30a133b2b"/>
    <xsd:import namespace="6f14df77-98d2-4ed4-8da8-6de542f494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No_x002e_Less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6cee14-f636-4681-b71d-45a30a133b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_x002e_Lessons" ma:index="20" nillable="true" ma:displayName="No. Lessons" ma:description="How many lessons in the project&#10;" ma:format="Dropdown" ma:internalName="No_x002e_Lessons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14df77-98d2-4ed4-8da8-6de542f4945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536A78-3577-40C4-84D6-CBD7C79E9400}">
  <ds:schemaRefs>
    <ds:schemaRef ds:uri="http://purl.org/dc/dcmitype/"/>
    <ds:schemaRef ds:uri="http://www.w3.org/XML/1998/namespace"/>
    <ds:schemaRef ds:uri="http://purl.org/dc/terms/"/>
    <ds:schemaRef ds:uri="e9733c2e-a1d9-48d7-85ec-bf928eec67cb"/>
    <ds:schemaRef ds:uri="http://schemas.microsoft.com/office/2006/documentManagement/types"/>
    <ds:schemaRef ds:uri="3fedff5c-2b0a-4809-a635-9c7cd6998db2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F67393F-285C-4088-8A5C-CCC33FC5D8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9C1DD5-81A4-4A5F-9506-E53338A3F8A7}"/>
</file>

<file path=docProps/app.xml><?xml version="1.0" encoding="utf-8"?>
<Properties xmlns="http://schemas.openxmlformats.org/officeDocument/2006/extended-properties" xmlns:vt="http://schemas.openxmlformats.org/officeDocument/2006/docPropsVTypes">
  <Template>Theme1Mayfield</Template>
  <TotalTime>23334</TotalTime>
  <Words>1371</Words>
  <Application>Microsoft Office PowerPoint</Application>
  <PresentationFormat>On-screen Show (4:3)</PresentationFormat>
  <Paragraphs>212</Paragraphs>
  <Slides>28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Calibri</vt:lpstr>
      <vt:lpstr>Century Gothic</vt:lpstr>
      <vt:lpstr>Constantia</vt:lpstr>
      <vt:lpstr>Times New Roman</vt:lpstr>
      <vt:lpstr>Wingdings</vt:lpstr>
      <vt:lpstr>Wingdings 2</vt:lpstr>
      <vt:lpstr>Theme1Mayfield</vt:lpstr>
      <vt:lpstr>Business Studies</vt:lpstr>
      <vt:lpstr>Types of Costs – Fixed, Variable, Total  (fill the below boxes)</vt:lpstr>
      <vt:lpstr>Other classifications of cost – Direct, Indirect </vt:lpstr>
      <vt:lpstr>Cost Tables –  What has happened at 20000 Output?</vt:lpstr>
      <vt:lpstr>Why costs are important?</vt:lpstr>
      <vt:lpstr>Self-Assessment </vt:lpstr>
      <vt:lpstr>PITCH</vt:lpstr>
      <vt:lpstr>Revenue</vt:lpstr>
      <vt:lpstr>Revenue</vt:lpstr>
      <vt:lpstr>Revenue</vt:lpstr>
      <vt:lpstr>Profit Margins</vt:lpstr>
      <vt:lpstr>Break-Even Analysis</vt:lpstr>
      <vt:lpstr>Break-even.</vt:lpstr>
      <vt:lpstr>https://www.youtube.com/watch?v=ZihWEVWCJYk  - Select the link. </vt:lpstr>
      <vt:lpstr>Where is the break even point?</vt:lpstr>
      <vt:lpstr>Break even.</vt:lpstr>
      <vt:lpstr>Break even – simplified.</vt:lpstr>
      <vt:lpstr>Break even – simplified.</vt:lpstr>
      <vt:lpstr>The margin of safety</vt:lpstr>
      <vt:lpstr>Margin of Safety </vt:lpstr>
      <vt:lpstr>Break even point</vt:lpstr>
      <vt:lpstr>Limitations of Break Even Analysis (think/research 3 limitations)</vt:lpstr>
      <vt:lpstr>From the worksheet</vt:lpstr>
      <vt:lpstr>Access ‘cost worksheet’ attached and complete final questions </vt:lpstr>
      <vt:lpstr>FINALLYYYY  </vt:lpstr>
      <vt:lpstr>Self-Assessment </vt:lpstr>
      <vt:lpstr>Answer Questions below: </vt:lpstr>
      <vt:lpstr>PowerPoint Presentation</vt:lpstr>
    </vt:vector>
  </TitlesOfParts>
  <Company>Boldon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Equations</dc:title>
  <dc:creator>Boldon School User</dc:creator>
  <cp:lastModifiedBy>Clarke-Rebecca</cp:lastModifiedBy>
  <cp:revision>516</cp:revision>
  <dcterms:created xsi:type="dcterms:W3CDTF">2007-02-28T08:15:18Z</dcterms:created>
  <dcterms:modified xsi:type="dcterms:W3CDTF">2020-09-23T12:38:28Z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TC100690421033</vt:lpwstr>
  </property>
  <property fmtid="{D5CDD505-2E9C-101B-9397-08002B2CF9AE}" pid="3" name="ContentTypeId">
    <vt:lpwstr>0x010100F1383A68F83C6A47BFB95B29838E2CE4</vt:lpwstr>
  </property>
</Properties>
</file>