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9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B8CB-4CE2-4163-A49B-C871CB918E0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A43B2-95E2-446D-9D9B-1A011A12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6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could print the images on this slide and the next if you wished for students to annotate, or just use as a class discussion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8E9B6-CF64-4C1F-8306-41F667385B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0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EF82-AC17-4CE8-9641-2F2761B4B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A5E67-B8BF-4D9F-A950-8DACCCD80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A03B-DC3C-4CB8-91C1-CA8F1274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02B1-DC78-4E29-9DDF-59C6E169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DB073-ACAC-4E10-AE56-149FEB58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7852-2DC2-42D1-872C-5A1EBB08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23B8F-33BE-4C5E-AD78-7B016D8DE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3D6F7-4865-43FB-A806-31CDFC43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440A9-5023-4DF1-995E-72D669AD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932F7-D199-498A-889E-C7F2DDA1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C3EE7-1622-414D-A447-FD2373C4D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D0452-600F-4BFA-A2C5-E25ABAD54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11071-35E4-4583-AAE3-66E0FA70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FC5D-3C24-4BC9-895B-D01975A7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4F02-2016-469C-BFCA-F46E86D1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4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B891-65AC-44CA-901C-EC8A65FE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D021-A564-4147-9B0D-4F5FF4AF5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9D6C-5E26-42CF-861A-934C02A7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B2067-EFDC-4AB3-B9DC-32DE6BF2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8DCEF-51A8-4CC1-A33D-C3778D3D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693C-0BD2-46E2-ADB2-FB9FF37E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DD408-4C41-415E-9F5F-EAA2BE26D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FA1BA-7161-401D-838D-52A299F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9E320-447E-4CCD-8539-CCE540BB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478BE-DD3A-42D6-A91F-FAAF2664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6107-EC57-44D6-B858-CF10AE93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5E37-CB1C-42A0-9D45-6535BE419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A7CA-17D3-4FD3-A620-84DBCA2E3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B6BDC-A6E0-48FA-AB37-3F035C18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15764-D836-44BD-8367-91CE3658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1C478-97BD-4725-A0CC-6F0D8FCB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6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E201-EBC5-4EDE-BE7D-78C702C1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FDDDA-7748-45DD-90EC-17BFDD96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B9091-D629-4447-9614-D18313B4D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9F4E0-BA49-4978-8FE0-3314C8CBF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719F4-8211-463D-85DB-C8CFD0A2A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6FAAB-981A-4827-BF28-DD7C1C0C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FDA4A-8958-4631-89D3-C2BE48CB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07092-3722-4E7E-9E6D-909805F0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8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FBC2-E262-40F9-916C-C5F0D26D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22F7A-C864-4FAF-896A-A08A623E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8ECA3-0849-45CE-A13D-5216F904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01041-FD08-47E0-834C-47970D39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8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10272-6A3B-46F3-B10B-5EE393E1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816E3-DCCD-4A57-971E-2D719173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8CCD7-60AB-41DC-B9C3-386267DA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0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F8D3-2071-4243-AF63-03B414A7D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BC2F-8D4A-41FD-9831-259DD5B83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3C56-904E-4775-A97E-E8F38F51D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CD48A-BC9D-4CC6-BF56-10B2D110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A12A4-28A5-4836-916C-330DF151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3D8B2-76F8-499E-A7BB-7A936CA3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8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DBAA-D853-4CDC-9753-9DF3BDF6B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CEC48-0BF9-456D-BA11-DFA90047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4FB6E-050D-4BEB-A646-A28569230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CD421-5725-44EC-8E8D-35F9BFBC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D90A0-B1CF-4323-B24A-19F957E1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477E0-A4CD-4348-83A7-DFD4CED3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0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EE954-F7BB-41A1-BFA7-49AE4BA4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66DB4-9DC4-4588-8E4B-E96E6740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968E0-E621-4EF4-A3D6-60A0E9B7E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49C1-5DEE-493F-9B23-579E5CAA2C5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169B-3549-488B-8598-77C335BD6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7AAF-581F-43F5-BF3C-27CB52E11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yfieldschoolpo2.sharepoint.com/:b:/g/Student-Prep/EbiJ3vEdfwBJpOFtFlshLasBENKh7sJMH8H_bzUtsT3fSg?e=GMbh6s" TargetMode="External"/><Relationship Id="rId3" Type="http://schemas.openxmlformats.org/officeDocument/2006/relationships/hyperlink" Target="https://www.bbc.co.uk/bitesize/guides/zg3vxfr/revision/1" TargetMode="External"/><Relationship Id="rId7" Type="http://schemas.openxmlformats.org/officeDocument/2006/relationships/hyperlink" Target="https://classroom.thenational.academy/units/non-religious-world-views-137b" TargetMode="External"/><Relationship Id="rId12" Type="http://schemas.openxmlformats.org/officeDocument/2006/relationships/hyperlink" Target="mailto:colmer-rachael@Mayfield.portsmouth.sch.uk" TargetMode="External"/><Relationship Id="rId2" Type="http://schemas.openxmlformats.org/officeDocument/2006/relationships/hyperlink" Target="https://www.bbc.co.uk/bitesize/guides/zpxpr82/revision/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guides/zx7634j/revision/3" TargetMode="External"/><Relationship Id="rId11" Type="http://schemas.openxmlformats.org/officeDocument/2006/relationships/hyperlink" Target="https://docs.google.com/forms/d/e/1FAIpQLSdnZpEaER8JFHla8Gh9e77tKXpHfuoAB2IFAQFg5UaSX1Wf2g/viewform?usp=sf_link" TargetMode="External"/><Relationship Id="rId5" Type="http://schemas.openxmlformats.org/officeDocument/2006/relationships/hyperlink" Target="https://www.youtube.com/watch?v=uYQXkda-oRY&amp;list=PLWFxbDX5TXWi_anyjkqg40Gszh8N80YNv" TargetMode="External"/><Relationship Id="rId10" Type="http://schemas.openxmlformats.org/officeDocument/2006/relationships/hyperlink" Target="https://mayfieldschoolpo2.sharepoint.com/:b:/g/Student-Prep/EabK3mrCaUBBv1Cx15sFqTIBq9rVQIloClYCdAukTBDQEA?e=o5uKGd" TargetMode="External"/><Relationship Id="rId4" Type="http://schemas.openxmlformats.org/officeDocument/2006/relationships/hyperlink" Target="https://www.bbc.co.uk/bitesize/guides/zqfgmnb/revision/1" TargetMode="External"/><Relationship Id="rId9" Type="http://schemas.openxmlformats.org/officeDocument/2006/relationships/hyperlink" Target="https://mayfieldschoolpo2.sharepoint.com/:b:/g/Student-Prep/ERxjsqYDKPBJqDlK9VrHdMoB_bG1u3584HbcxaAAXpPJUg?e=O8ygH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F5D373-63C1-4CF3-8FC7-9863A121AE28}"/>
              </a:ext>
            </a:extLst>
          </p:cNvPr>
          <p:cNvSpPr txBox="1"/>
          <p:nvPr/>
        </p:nvSpPr>
        <p:spPr>
          <a:xfrm>
            <a:off x="2239617" y="106017"/>
            <a:ext cx="756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Year 9 CPR – Autumn 1: Does God Exist?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9A7FBE-D2CF-42C9-A073-E95F6552D9CF}"/>
              </a:ext>
            </a:extLst>
          </p:cNvPr>
          <p:cNvSpPr/>
          <p:nvPr/>
        </p:nvSpPr>
        <p:spPr>
          <a:xfrm>
            <a:off x="92765" y="569843"/>
            <a:ext cx="5645426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1: Communicate your initial thoughts</a:t>
            </a:r>
          </a:p>
          <a:p>
            <a:endParaRPr lang="en-GB" sz="1400" dirty="0"/>
          </a:p>
          <a:p>
            <a:r>
              <a:rPr lang="en-GB" sz="1400" dirty="0"/>
              <a:t>1. Do you believe in the existence of a God? Why do you believe/not believe in a god? </a:t>
            </a:r>
          </a:p>
          <a:p>
            <a:r>
              <a:rPr lang="en-GB" sz="1400" dirty="0"/>
              <a:t>2. Make a mind map of any reasons that you can think of that someone would believe in a god.</a:t>
            </a:r>
          </a:p>
          <a:p>
            <a:r>
              <a:rPr lang="en-GB" sz="1400" dirty="0"/>
              <a:t>3. Make a second mind map of any reasons you can think of that someone might not believe in a god.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46C02-9943-4DC6-9CEF-299287347FC0}"/>
              </a:ext>
            </a:extLst>
          </p:cNvPr>
          <p:cNvSpPr/>
          <p:nvPr/>
        </p:nvSpPr>
        <p:spPr>
          <a:xfrm>
            <a:off x="6023113" y="569843"/>
            <a:ext cx="5784574" cy="25311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2: Enquiring into different beliefs </a:t>
            </a:r>
          </a:p>
          <a:p>
            <a:endParaRPr lang="en-GB" sz="1400" dirty="0"/>
          </a:p>
          <a:p>
            <a:r>
              <a:rPr lang="en-GB" sz="1400" dirty="0"/>
              <a:t>Use the BBC Bitesize site here </a:t>
            </a:r>
            <a:r>
              <a:rPr lang="en-GB" sz="1400" dirty="0">
                <a:hlinkClick r:id="rId2"/>
              </a:rPr>
              <a:t>https://www.bbc.co.uk/bitesize/guides/zpxpr82/revision/1</a:t>
            </a:r>
            <a:r>
              <a:rPr lang="en-GB" sz="1400" dirty="0"/>
              <a:t> to complete the following tasks: </a:t>
            </a:r>
          </a:p>
          <a:p>
            <a:pPr marL="342900" indent="-342900">
              <a:buAutoNum type="arabicPeriod"/>
            </a:pPr>
            <a:r>
              <a:rPr lang="en-GB" sz="1400" dirty="0"/>
              <a:t>In your own words, write a definition for </a:t>
            </a:r>
            <a:r>
              <a:rPr lang="en-GB" sz="1400" b="1" dirty="0"/>
              <a:t>theist, agnostic </a:t>
            </a:r>
            <a:r>
              <a:rPr lang="en-GB" sz="1400" dirty="0"/>
              <a:t>and</a:t>
            </a:r>
            <a:r>
              <a:rPr lang="en-GB" sz="1400" b="1" dirty="0"/>
              <a:t> atheist</a:t>
            </a:r>
            <a:r>
              <a:rPr lang="en-GB" sz="1400" dirty="0"/>
              <a:t>.</a:t>
            </a:r>
          </a:p>
          <a:p>
            <a:pPr marL="342900" indent="-342900">
              <a:buAutoNum type="arabicPeriod"/>
            </a:pPr>
            <a:r>
              <a:rPr lang="en-GB" sz="1400" dirty="0"/>
              <a:t>Use page 5 of the link above to make some notes on what arguments people have both </a:t>
            </a:r>
            <a:r>
              <a:rPr lang="en-GB" sz="1400" b="1" dirty="0"/>
              <a:t>for</a:t>
            </a:r>
            <a:r>
              <a:rPr lang="en-GB" sz="1400" dirty="0"/>
              <a:t> and </a:t>
            </a:r>
            <a:r>
              <a:rPr lang="en-GB" sz="1400" b="1" dirty="0"/>
              <a:t>against</a:t>
            </a:r>
            <a:r>
              <a:rPr lang="en-GB" sz="1400" dirty="0"/>
              <a:t> the existence of God in Christianity. </a:t>
            </a:r>
          </a:p>
          <a:p>
            <a:pPr marL="342900" indent="-342900">
              <a:buAutoNum type="arabicPeriod"/>
            </a:pPr>
            <a:r>
              <a:rPr lang="en-GB" sz="1400" dirty="0"/>
              <a:t>Use page 7 of the link above to read about religious experience. Do you think that religious experience is enough to prove the existence of a god?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DCE1F-674B-485D-BB09-2B16EB142F2D}"/>
              </a:ext>
            </a:extLst>
          </p:cNvPr>
          <p:cNvSpPr/>
          <p:nvPr/>
        </p:nvSpPr>
        <p:spPr>
          <a:xfrm>
            <a:off x="92765" y="2532892"/>
            <a:ext cx="5645426" cy="30877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3: Beliefs about how the world began </a:t>
            </a:r>
            <a:endParaRPr lang="en-GB" sz="1400" dirty="0"/>
          </a:p>
          <a:p>
            <a:endParaRPr lang="en-GB" sz="1400" dirty="0"/>
          </a:p>
          <a:p>
            <a:pPr marL="342900" indent="-342900">
              <a:buAutoNum type="arabicPeriod"/>
            </a:pPr>
            <a:r>
              <a:rPr lang="en-GB" sz="1400" dirty="0"/>
              <a:t>Read through the </a:t>
            </a:r>
            <a:r>
              <a:rPr lang="en-GB" sz="1400" dirty="0">
                <a:hlinkClick r:id="rId3"/>
              </a:rPr>
              <a:t>creation story here</a:t>
            </a:r>
            <a:r>
              <a:rPr lang="en-GB" sz="1400" dirty="0"/>
              <a:t>, and create a storyboard of the Christian view of the creation story. There is a template on slide 2 to help you. </a:t>
            </a:r>
          </a:p>
          <a:p>
            <a:pPr marL="342900" indent="-342900">
              <a:buAutoNum type="arabicPeriod"/>
            </a:pPr>
            <a:r>
              <a:rPr lang="en-GB" sz="1400" dirty="0"/>
              <a:t>Read through the information on </a:t>
            </a:r>
            <a:r>
              <a:rPr lang="en-GB" sz="1400" dirty="0">
                <a:hlinkClick r:id="rId4"/>
              </a:rPr>
              <a:t>the Big Bang theory here </a:t>
            </a:r>
            <a:r>
              <a:rPr lang="en-GB" sz="1400" dirty="0"/>
              <a:t>and summarise the theory in your own words. </a:t>
            </a:r>
          </a:p>
          <a:p>
            <a:pPr marL="342900" indent="-342900">
              <a:buAutoNum type="arabicPeriod"/>
            </a:pPr>
            <a:r>
              <a:rPr lang="en-GB" sz="1400" dirty="0"/>
              <a:t>Is it possible for someone to believe in </a:t>
            </a:r>
            <a:r>
              <a:rPr lang="en-GB" sz="1400" b="1" dirty="0"/>
              <a:t>both</a:t>
            </a:r>
            <a:r>
              <a:rPr lang="en-GB" sz="1400" dirty="0"/>
              <a:t> the scientific theory and the religious theory? Explain your ideas.</a:t>
            </a:r>
          </a:p>
          <a:p>
            <a:pPr marL="342900" indent="-342900">
              <a:buAutoNum type="arabicPeriod"/>
            </a:pPr>
            <a:r>
              <a:rPr lang="en-GB" sz="1400" dirty="0"/>
              <a:t>Watch the </a:t>
            </a:r>
            <a:r>
              <a:rPr lang="en-GB" sz="1400" dirty="0">
                <a:hlinkClick r:id="rId5"/>
              </a:rPr>
              <a:t>video here </a:t>
            </a:r>
            <a:r>
              <a:rPr lang="en-GB" sz="1400" dirty="0"/>
              <a:t> and read through </a:t>
            </a:r>
            <a:r>
              <a:rPr lang="en-GB" sz="1400" dirty="0">
                <a:hlinkClick r:id="rId6"/>
              </a:rPr>
              <a:t>pages 3 and 4 here</a:t>
            </a:r>
            <a:r>
              <a:rPr lang="en-GB" sz="1400" dirty="0"/>
              <a:t>. Add anything extra to your notes about how someone might be able to believe in both the Christian and Scientific theories.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292695-6968-4B94-83E9-E8A850F3FF2F}"/>
              </a:ext>
            </a:extLst>
          </p:cNvPr>
          <p:cNvSpPr/>
          <p:nvPr/>
        </p:nvSpPr>
        <p:spPr>
          <a:xfrm>
            <a:off x="6023113" y="3280346"/>
            <a:ext cx="5645426" cy="9400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4: Conclusion </a:t>
            </a:r>
          </a:p>
          <a:p>
            <a:endParaRPr lang="en-GB" sz="1400" dirty="0"/>
          </a:p>
          <a:p>
            <a:r>
              <a:rPr lang="en-GB" sz="1400" dirty="0"/>
              <a:t>Overall, do you think that it can be proven that there is a god? Explain your answer using examples from both viewpoints.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19680-2B84-4344-BD6B-2FBBAF2190DA}"/>
              </a:ext>
            </a:extLst>
          </p:cNvPr>
          <p:cNvSpPr/>
          <p:nvPr/>
        </p:nvSpPr>
        <p:spPr>
          <a:xfrm>
            <a:off x="6023113" y="4399722"/>
            <a:ext cx="5784573" cy="2292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Take it further </a:t>
            </a:r>
            <a:endParaRPr lang="en-GB" sz="1400" dirty="0"/>
          </a:p>
          <a:p>
            <a:r>
              <a:rPr lang="en-GB" sz="1400" dirty="0"/>
              <a:t>There are lessons on Oak National Academy to support your learning on this topic – please look here for these </a:t>
            </a:r>
            <a:r>
              <a:rPr lang="en-GB" sz="1400" u="sng" dirty="0">
                <a:hlinkClick r:id="rId7"/>
              </a:rPr>
              <a:t>https://classroom.thenational.academy/units/non-religious-world-views-137b</a:t>
            </a:r>
            <a:r>
              <a:rPr lang="en-GB" sz="1400" dirty="0"/>
              <a:t> </a:t>
            </a:r>
          </a:p>
          <a:p>
            <a:r>
              <a:rPr lang="en-GB" sz="1400" dirty="0"/>
              <a:t>Towards the end of this half term, we will begin the next topic, which begins by learning about the political system in the UK. </a:t>
            </a:r>
          </a:p>
          <a:p>
            <a:pPr marL="342900" indent="-342900">
              <a:buAutoNum type="arabicPeriod"/>
            </a:pPr>
            <a:r>
              <a:rPr lang="en-GB" sz="1400" dirty="0"/>
              <a:t>Learn the </a:t>
            </a:r>
            <a:r>
              <a:rPr lang="en-GB" sz="1400" dirty="0">
                <a:hlinkClick r:id="rId8"/>
              </a:rPr>
              <a:t>key words and definitions here</a:t>
            </a:r>
            <a:r>
              <a:rPr lang="en-GB" sz="1400" dirty="0"/>
              <a:t> and complete the activity. </a:t>
            </a:r>
          </a:p>
          <a:p>
            <a:pPr marL="342900" indent="-342900">
              <a:buAutoNum type="arabicPeriod"/>
            </a:pPr>
            <a:r>
              <a:rPr lang="en-GB" sz="1400" dirty="0"/>
              <a:t>Complete the </a:t>
            </a:r>
            <a:r>
              <a:rPr lang="en-GB" sz="1400" dirty="0">
                <a:hlinkClick r:id="rId9"/>
              </a:rPr>
              <a:t>task here</a:t>
            </a:r>
            <a:r>
              <a:rPr lang="en-GB" sz="1400" dirty="0"/>
              <a:t>. </a:t>
            </a:r>
          </a:p>
          <a:p>
            <a:pPr marL="342900" indent="-342900">
              <a:buAutoNum type="arabicPeriod"/>
            </a:pPr>
            <a:r>
              <a:rPr lang="en-GB" sz="1400" dirty="0"/>
              <a:t>Read through the </a:t>
            </a:r>
            <a:r>
              <a:rPr lang="en-GB" sz="1400" dirty="0">
                <a:hlinkClick r:id="rId10"/>
              </a:rPr>
              <a:t>information he</a:t>
            </a:r>
            <a:r>
              <a:rPr lang="en-GB" sz="1400" dirty="0"/>
              <a:t>re and complete this </a:t>
            </a:r>
            <a:r>
              <a:rPr lang="en-GB" sz="1400" dirty="0">
                <a:hlinkClick r:id="rId11"/>
              </a:rPr>
              <a:t>Google form quiz.</a:t>
            </a: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5115D4-AFA0-45AE-972C-3C05AF523809}"/>
              </a:ext>
            </a:extLst>
          </p:cNvPr>
          <p:cNvSpPr/>
          <p:nvPr/>
        </p:nvSpPr>
        <p:spPr>
          <a:xfrm>
            <a:off x="92765" y="5700161"/>
            <a:ext cx="5645426" cy="1131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Remember to stay safe when doing research online. If you see something that worries you, speak to a trusted adult (parent/teacher). </a:t>
            </a:r>
          </a:p>
          <a:p>
            <a:pPr algn="ctr"/>
            <a:r>
              <a:rPr lang="en-GB" sz="1400" dirty="0"/>
              <a:t>If you need help with any of the tasks, or if you have completed them, please email Miss Colmer for feedback on </a:t>
            </a:r>
            <a:r>
              <a:rPr lang="en-GB" sz="1400" dirty="0">
                <a:hlinkClick r:id="rId12"/>
              </a:rPr>
              <a:t>colmer-rachael@Mayfield.portsmouth.sch.uk</a:t>
            </a: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950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board Template | Facing History and Ourselves">
            <a:extLst>
              <a:ext uri="{FF2B5EF4-FFF2-40B4-BE49-F238E27FC236}">
                <a16:creationId xmlns:a16="http://schemas.microsoft.com/office/drawing/2014/main" id="{61297544-0CF8-47D9-B28D-EAA081131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7018" y="-1036930"/>
            <a:ext cx="6970956" cy="90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34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356F6B44-F651-4364-BFC0-32BEA9450556}"/>
</file>

<file path=customXml/itemProps2.xml><?xml version="1.0" encoding="utf-8"?>
<ds:datastoreItem xmlns:ds="http://schemas.openxmlformats.org/officeDocument/2006/customXml" ds:itemID="{3737DF04-B53D-42B9-89A9-6DF6B1D75B4C}"/>
</file>

<file path=customXml/itemProps3.xml><?xml version="1.0" encoding="utf-8"?>
<ds:datastoreItem xmlns:ds="http://schemas.openxmlformats.org/officeDocument/2006/customXml" ds:itemID="{039325C4-BDB8-4F16-8EDC-0BC4DF555D93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517</Words>
  <Application>Microsoft Office PowerPoint</Application>
  <PresentationFormat>Widescreen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Colmer-Rachael</dc:creator>
  <cp:lastModifiedBy>Colmer-Rachael</cp:lastModifiedBy>
  <cp:revision>11</cp:revision>
  <dcterms:created xsi:type="dcterms:W3CDTF">2020-09-17T10:55:32Z</dcterms:created>
  <dcterms:modified xsi:type="dcterms:W3CDTF">2020-09-25T09:42:25Z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