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1" r:id="rId4"/>
    <p:sldId id="272" r:id="rId5"/>
    <p:sldId id="273" r:id="rId6"/>
    <p:sldId id="295" r:id="rId7"/>
    <p:sldId id="298" r:id="rId8"/>
    <p:sldId id="29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488" autoAdjust="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8FC329-EB1C-4597-A70A-98FBA5DAFC68}" type="datetimeFigureOut">
              <a:rPr lang="en-GB" smtClean="0"/>
              <a:t>29/10/2020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05D4D-06E6-447B-97F2-BF23D9E3EC46}" type="slidenum">
              <a:rPr lang="en-GB" smtClean="0"/>
              <a:t>‹#›</a:t>
            </a:fld>
            <a:endParaRPr lang="en-GB"/>
          </a:p>
        </p:txBody>
      </p:sp>
    </p:spTree>
    <p:extLst>
      <p:ext uri="{BB962C8B-B14F-4D97-AF65-F5344CB8AC3E}">
        <p14:creationId xmlns:p14="http://schemas.microsoft.com/office/powerpoint/2010/main" val="2933105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BAF62F5-91BB-4B5C-86A7-2AE5AB73C270}" type="slidenum">
              <a:rPr lang="en-GB" smtClean="0"/>
              <a:t>6</a:t>
            </a:fld>
            <a:endParaRPr lang="en-GB"/>
          </a:p>
        </p:txBody>
      </p:sp>
    </p:spTree>
    <p:extLst>
      <p:ext uri="{BB962C8B-B14F-4D97-AF65-F5344CB8AC3E}">
        <p14:creationId xmlns:p14="http://schemas.microsoft.com/office/powerpoint/2010/main" val="630731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BAF62F5-91BB-4B5C-86A7-2AE5AB73C270}" type="slidenum">
              <a:rPr lang="en-GB" smtClean="0"/>
              <a:t>7</a:t>
            </a:fld>
            <a:endParaRPr lang="en-GB"/>
          </a:p>
        </p:txBody>
      </p:sp>
    </p:spTree>
    <p:extLst>
      <p:ext uri="{BB962C8B-B14F-4D97-AF65-F5344CB8AC3E}">
        <p14:creationId xmlns:p14="http://schemas.microsoft.com/office/powerpoint/2010/main" val="64583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311F1-E0DE-452D-BF09-BB9D7D29E3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BC2634-CE61-4526-83F5-676620D968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17593B-0EDF-4598-8521-086C0EE273CB}"/>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3EFD9F92-CB8B-424C-B734-9904950AE4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7705B4-7B2A-410F-9685-8490FEDCD488}"/>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63132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46257-30BE-4D88-9810-32F6D89E35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DF4425-0162-4583-9392-8724CBDE9C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0FDC98-9E85-4C72-8EA1-E8394DE22661}"/>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E151E216-9135-4620-B297-84E92B51E5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60420-6D33-4C4C-A4CC-9488B6E6E950}"/>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78289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F299C-D1E7-40C0-950D-AA9E53F012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575943-DAC4-4C2B-ADAC-0E95D80F6E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6268C8-CE15-4B43-9A0F-D1B1B4C1A1FC}"/>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D6CBD10F-D983-4E64-BD53-3F32D31529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D7879D-3314-4478-A6EA-08E9330C8A97}"/>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9495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24FA-2835-431F-A27B-204CDD108B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E38A4F-6734-4BD1-BE85-104BC02A8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A5D2BA-6541-4D12-9748-B365ADE3FD3F}"/>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184F40B2-64C0-4F26-9CC1-D99B1DE0E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0390AB-1239-4C89-9115-6D021942232F}"/>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273794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14E3-7DC9-4150-A858-996A1D0D1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D6D758B-27E7-4973-9D05-07E12071DB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704E83-40AB-45CB-B315-0BFCB520102D}"/>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643A247C-39BF-4C33-8A87-6E1D31DD98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638F6B-8618-457D-BF2A-6D8078248680}"/>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74765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37D8-3D9C-43E6-8EED-A3E113B3C4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61D273-B1E2-4CEE-9C9C-3B73CC8FF5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D2D664-2AFE-4D3D-BC5B-A3F1C02F3C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610411-1157-40E5-A76A-71EF556EA13A}"/>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6" name="Footer Placeholder 5">
            <a:extLst>
              <a:ext uri="{FF2B5EF4-FFF2-40B4-BE49-F238E27FC236}">
                <a16:creationId xmlns:a16="http://schemas.microsoft.com/office/drawing/2014/main" id="{A636A79F-0109-40E0-898C-E49F57407A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5B3FF-6EEC-4F67-B8AE-A7DC30B23A4F}"/>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46552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458A-C99C-4CDA-BE21-8927182B50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E961CE-AEA1-47E3-88FE-2FB8B2BDF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51DA60-DC15-42F5-A6C3-7FC5DFF9EC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AE92C6-0655-4D54-91D4-3E6AC37F7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A7295-0A7B-441C-9B54-50BEF7CAA2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A9B713-893B-431F-8697-B87794F8F9F3}"/>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8" name="Footer Placeholder 7">
            <a:extLst>
              <a:ext uri="{FF2B5EF4-FFF2-40B4-BE49-F238E27FC236}">
                <a16:creationId xmlns:a16="http://schemas.microsoft.com/office/drawing/2014/main" id="{5305AB84-D585-4162-A1FE-F49C6ADCC4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880FA1-0854-4583-B978-170DE79527F7}"/>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60004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0731-43BB-4520-B03F-5CA8ACAC34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E55321-CFC6-46AC-BCB1-813862BF36F1}"/>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4" name="Footer Placeholder 3">
            <a:extLst>
              <a:ext uri="{FF2B5EF4-FFF2-40B4-BE49-F238E27FC236}">
                <a16:creationId xmlns:a16="http://schemas.microsoft.com/office/drawing/2014/main" id="{9BEEDB82-D82E-4A51-BE0C-B9A7079A45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F62523-6113-45CF-A3FB-2D08F136B9D5}"/>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63723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AA0631-FBAE-4980-BFE8-F69D18AEC220}"/>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3" name="Footer Placeholder 2">
            <a:extLst>
              <a:ext uri="{FF2B5EF4-FFF2-40B4-BE49-F238E27FC236}">
                <a16:creationId xmlns:a16="http://schemas.microsoft.com/office/drawing/2014/main" id="{26189DC0-FBBA-4D64-8791-5FBFC1E7EA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0F1C1E-816D-47C3-803D-2C90429F258E}"/>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8039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7E774-06C9-47F4-9E01-0E6121D436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7D3704-3494-471C-9CFF-C67118BA5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F04609-82C0-4E0D-A127-9BC2EAB70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EA82F-ECC2-4F06-A484-6B9A36896258}"/>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6" name="Footer Placeholder 5">
            <a:extLst>
              <a:ext uri="{FF2B5EF4-FFF2-40B4-BE49-F238E27FC236}">
                <a16:creationId xmlns:a16="http://schemas.microsoft.com/office/drawing/2014/main" id="{F47E2EF1-68CB-4134-A3EE-7AA5EC0D63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3933A-54B1-41C9-AC09-FAE513B2DBF4}"/>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87923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E9C8-178A-42F1-BF1D-932E2B83F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DF0BEC-16FD-4BF3-8CD5-7EBAC72CF9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9E66B7-BF2B-43B9-990C-23851B81F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2297D-7B9C-4FDF-9F4A-7AFFB1B5CFE6}"/>
              </a:ext>
            </a:extLst>
          </p:cNvPr>
          <p:cNvSpPr>
            <a:spLocks noGrp="1"/>
          </p:cNvSpPr>
          <p:nvPr>
            <p:ph type="dt" sz="half" idx="10"/>
          </p:nvPr>
        </p:nvSpPr>
        <p:spPr/>
        <p:txBody>
          <a:bodyPr/>
          <a:lstStyle/>
          <a:p>
            <a:fld id="{B41A8D05-4655-4495-9BEA-49FCAAF66195}" type="datetimeFigureOut">
              <a:rPr lang="en-GB" smtClean="0"/>
              <a:t>29/10/2020</a:t>
            </a:fld>
            <a:endParaRPr lang="en-GB"/>
          </a:p>
        </p:txBody>
      </p:sp>
      <p:sp>
        <p:nvSpPr>
          <p:cNvPr id="6" name="Footer Placeholder 5">
            <a:extLst>
              <a:ext uri="{FF2B5EF4-FFF2-40B4-BE49-F238E27FC236}">
                <a16:creationId xmlns:a16="http://schemas.microsoft.com/office/drawing/2014/main" id="{F2BF0F03-6E2C-4BE0-8B86-B9439502E3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7A9B60-B4A3-42B2-AF0B-D5E2BB71AAE5}"/>
              </a:ext>
            </a:extLst>
          </p:cNvPr>
          <p:cNvSpPr>
            <a:spLocks noGrp="1"/>
          </p:cNvSpPr>
          <p:nvPr>
            <p:ph type="sldNum" sz="quarter" idx="12"/>
          </p:nvPr>
        </p:nvSpPr>
        <p:spPr/>
        <p:txBody>
          <a:bodyPr/>
          <a:lstStyle/>
          <a:p>
            <a:fld id="{1388E3FC-A0CA-4785-9C46-1B48FC7C0D08}" type="slidenum">
              <a:rPr lang="en-GB" smtClean="0"/>
              <a:t>‹#›</a:t>
            </a:fld>
            <a:endParaRPr lang="en-GB"/>
          </a:p>
        </p:txBody>
      </p:sp>
    </p:spTree>
    <p:extLst>
      <p:ext uri="{BB962C8B-B14F-4D97-AF65-F5344CB8AC3E}">
        <p14:creationId xmlns:p14="http://schemas.microsoft.com/office/powerpoint/2010/main" val="388767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EE4DE-9B34-4BB3-9DAF-9FDF26476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D786ED-403F-491E-8034-6E8F564ADC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4299D8-4B3B-4F91-8ECE-4399900E6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A8D05-4655-4495-9BEA-49FCAAF66195}" type="datetimeFigureOut">
              <a:rPr lang="en-GB" smtClean="0"/>
              <a:t>29/10/2020</a:t>
            </a:fld>
            <a:endParaRPr lang="en-GB"/>
          </a:p>
        </p:txBody>
      </p:sp>
      <p:sp>
        <p:nvSpPr>
          <p:cNvPr id="5" name="Footer Placeholder 4">
            <a:extLst>
              <a:ext uri="{FF2B5EF4-FFF2-40B4-BE49-F238E27FC236}">
                <a16:creationId xmlns:a16="http://schemas.microsoft.com/office/drawing/2014/main" id="{2CEDCD48-7759-458D-A3F4-B57D19FBE9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B33237-BB6A-4AC5-B56B-C6379823B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8E3FC-A0CA-4785-9C46-1B48FC7C0D08}" type="slidenum">
              <a:rPr lang="en-GB" smtClean="0"/>
              <a:t>‹#›</a:t>
            </a:fld>
            <a:endParaRPr lang="en-GB"/>
          </a:p>
        </p:txBody>
      </p:sp>
    </p:spTree>
    <p:extLst>
      <p:ext uri="{BB962C8B-B14F-4D97-AF65-F5344CB8AC3E}">
        <p14:creationId xmlns:p14="http://schemas.microsoft.com/office/powerpoint/2010/main" val="300385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yfieldschoolpo2.sharepoint.com/:w:/g/PSHE-CPR/EdOfShZizCVEtJGGLKp3RJYBFp1N5Yq28t5YMZYM-lTz_Q?e=rkdcTV" TargetMode="External"/><Relationship Id="rId7" Type="http://schemas.openxmlformats.org/officeDocument/2006/relationships/hyperlink" Target="https://youtu.be/f3YgWN9BtVY" TargetMode="External"/><Relationship Id="rId2" Type="http://schemas.openxmlformats.org/officeDocument/2006/relationships/hyperlink" Target="https://mayfieldschoolpo2.sharepoint.com/:w:/g/PSHE-CPR/EeZkXN0Jz4NNv72nS2GmdJcBBtX9Q_6FSFFk2Hh_x_gFtQ?e=t9xhib" TargetMode="External"/><Relationship Id="rId1" Type="http://schemas.openxmlformats.org/officeDocument/2006/relationships/slideLayout" Target="../slideLayouts/slideLayout1.xml"/><Relationship Id="rId6" Type="http://schemas.openxmlformats.org/officeDocument/2006/relationships/hyperlink" Target="https://www.youtube.com/watch?v=EgJcflR_Dic" TargetMode="External"/><Relationship Id="rId5" Type="http://schemas.openxmlformats.org/officeDocument/2006/relationships/hyperlink" Target="mailto:colmer-rachael@Mayfield.portsmouth.sch.uk" TargetMode="External"/><Relationship Id="rId4" Type="http://schemas.openxmlformats.org/officeDocument/2006/relationships/hyperlink" Target="https://www.youtube.com/watch?v=YS7vsBgWszI"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blood.co.uk/who-can-give-blood/can-i-give-blood/" TargetMode="External"/><Relationship Id="rId3" Type="http://schemas.openxmlformats.org/officeDocument/2006/relationships/hyperlink" Target="https://www.youtube.com/watch?v=VQti02x57bE" TargetMode="External"/><Relationship Id="rId7" Type="http://schemas.openxmlformats.org/officeDocument/2006/relationships/hyperlink" Target="https://www.youtube.com/watch?v=or85cmsk7qM" TargetMode="External"/><Relationship Id="rId2" Type="http://schemas.openxmlformats.org/officeDocument/2006/relationships/hyperlink" Target="https://mayfieldschoolpo2.sharepoint.com/:w:/g/PSHE-CPR/EWCZ62TGoS9Gm5Igt-LleCkBq679WT1-QnPreLi2O3Vgaw?e=ceUkEv" TargetMode="External"/><Relationship Id="rId1" Type="http://schemas.openxmlformats.org/officeDocument/2006/relationships/slideLayout" Target="../slideLayouts/slideLayout1.xml"/><Relationship Id="rId6" Type="http://schemas.openxmlformats.org/officeDocument/2006/relationships/hyperlink" Target="https://mayfieldschoolpo2.sharepoint.com/:w:/g/PSHE-CPR/EZ2DrUCC5iRAvnIFYRmGiOUBRFSkEF-A34qVwp6JoV4KEg?e=tdqWJ8" TargetMode="External"/><Relationship Id="rId5" Type="http://schemas.openxmlformats.org/officeDocument/2006/relationships/hyperlink" Target="mailto:colmer-rachael@Mayfield.portsmouth.sch.uk" TargetMode="External"/><Relationship Id="rId4" Type="http://schemas.openxmlformats.org/officeDocument/2006/relationships/hyperlink" Target="https://mayfieldschoolpo2.sharepoint.com/:w:/g/PSHE-CPR/EU2sXB8Bq79Fn1uNeDjqtFAB6BoNpowbIa7KafDgYVBD3A?e=uJmEZ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oppafeel.org/your-boobs/boob-check-101/" TargetMode="External"/><Relationship Id="rId2" Type="http://schemas.openxmlformats.org/officeDocument/2006/relationships/hyperlink" Target="https://mayfieldschoolpo2.sharepoint.com/:w:/g/PSHE-CPR/EdgzRz5L3OhLvl-EPAW4NXMBQiw3im08Nuue6TrYZQh0-A?e=czMzKL" TargetMode="External"/><Relationship Id="rId1" Type="http://schemas.openxmlformats.org/officeDocument/2006/relationships/slideLayout" Target="../slideLayouts/slideLayout1.xml"/><Relationship Id="rId5" Type="http://schemas.openxmlformats.org/officeDocument/2006/relationships/hyperlink" Target="mailto:colmer-rachael@Mayfield.portsmouth.sch.uk" TargetMode="External"/><Relationship Id="rId4" Type="http://schemas.openxmlformats.org/officeDocument/2006/relationships/hyperlink" Target="https://www.youtube.com/watch?v=ghL0PbS266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897E0-0346-4083-BD1D-9A0B50514E8D}"/>
              </a:ext>
            </a:extLst>
          </p:cNvPr>
          <p:cNvSpPr txBox="1"/>
          <p:nvPr/>
        </p:nvSpPr>
        <p:spPr>
          <a:xfrm>
            <a:off x="3889513" y="92765"/>
            <a:ext cx="4412974" cy="369332"/>
          </a:xfrm>
          <a:prstGeom prst="rect">
            <a:avLst/>
          </a:prstGeom>
          <a:noFill/>
        </p:spPr>
        <p:txBody>
          <a:bodyPr wrap="square" rtlCol="0">
            <a:spAutoFit/>
          </a:bodyPr>
          <a:lstStyle/>
          <a:p>
            <a:pPr algn="ctr"/>
            <a:r>
              <a:rPr lang="en-GB" dirty="0"/>
              <a:t>Year 10 CPR: Autumn 2 – Keeping Healthy</a:t>
            </a:r>
          </a:p>
        </p:txBody>
      </p:sp>
      <p:sp>
        <p:nvSpPr>
          <p:cNvPr id="5" name="Rectangle 4">
            <a:extLst>
              <a:ext uri="{FF2B5EF4-FFF2-40B4-BE49-F238E27FC236}">
                <a16:creationId xmlns:a16="http://schemas.microsoft.com/office/drawing/2014/main" id="{D4BE75FA-672F-43DF-8350-7E8996798CCC}"/>
              </a:ext>
            </a:extLst>
          </p:cNvPr>
          <p:cNvSpPr/>
          <p:nvPr/>
        </p:nvSpPr>
        <p:spPr>
          <a:xfrm>
            <a:off x="225285" y="1457741"/>
            <a:ext cx="5751443" cy="5307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u="sng" dirty="0"/>
              <a:t>Lesson 1: Personal Health: Bacteria, Viruses and Antibiotics </a:t>
            </a:r>
          </a:p>
          <a:p>
            <a:pPr algn="ctr"/>
            <a:endParaRPr lang="en-GB" sz="1200" dirty="0"/>
          </a:p>
          <a:p>
            <a:pPr marL="342900" indent="-342900">
              <a:buAutoNum type="arabicPeriod"/>
            </a:pPr>
            <a:r>
              <a:rPr lang="en-GB" sz="1200" dirty="0"/>
              <a:t>Complete the </a:t>
            </a:r>
            <a:r>
              <a:rPr lang="en-GB" sz="1200" dirty="0">
                <a:hlinkClick r:id="rId2"/>
              </a:rPr>
              <a:t>key word match up task here</a:t>
            </a:r>
            <a:r>
              <a:rPr lang="en-GB" sz="1200" dirty="0"/>
              <a:t>. You will need to either save it to your own area and complete electronically, print it and complete on paper or write out the key words with the correct definitions. </a:t>
            </a:r>
          </a:p>
          <a:p>
            <a:pPr marL="342900" indent="-342900">
              <a:buAutoNum type="arabicPeriod"/>
            </a:pPr>
            <a:r>
              <a:rPr lang="en-GB" sz="1200" dirty="0"/>
              <a:t>Read through the </a:t>
            </a:r>
            <a:r>
              <a:rPr lang="en-GB" sz="1200" dirty="0">
                <a:hlinkClick r:id="rId3"/>
              </a:rPr>
              <a:t>information sheet here</a:t>
            </a:r>
            <a:r>
              <a:rPr lang="en-GB" sz="1200" dirty="0"/>
              <a:t>. </a:t>
            </a:r>
          </a:p>
          <a:p>
            <a:pPr marL="342900" indent="-342900">
              <a:buAutoNum type="arabicPeriod"/>
            </a:pPr>
            <a:r>
              <a:rPr lang="en-GB" sz="1200" dirty="0"/>
              <a:t>Watch the first 4 minutes of </a:t>
            </a:r>
            <a:r>
              <a:rPr lang="en-GB" sz="1200" dirty="0">
                <a:hlinkClick r:id="rId4"/>
              </a:rPr>
              <a:t>this video </a:t>
            </a:r>
            <a:r>
              <a:rPr lang="en-GB" sz="1200" dirty="0"/>
              <a:t>and answer the following questions:</a:t>
            </a:r>
          </a:p>
          <a:p>
            <a:pPr marL="342900" indent="-342900">
              <a:buFont typeface="Arial" panose="020B0604020202020204" pitchFamily="34" charset="0"/>
              <a:buChar char="•"/>
            </a:pPr>
            <a:r>
              <a:rPr lang="en-GB" sz="1200" dirty="0"/>
              <a:t>What is the difference between a bacterium and a virus? </a:t>
            </a:r>
          </a:p>
          <a:p>
            <a:pPr marL="342900" indent="-342900">
              <a:buFont typeface="Arial" panose="020B0604020202020204" pitchFamily="34" charset="0"/>
              <a:buChar char="•"/>
            </a:pPr>
            <a:r>
              <a:rPr lang="en-GB" sz="1200" dirty="0"/>
              <a:t>Why can’t viruses be considered organisms? Give a detailed answer.</a:t>
            </a:r>
          </a:p>
          <a:p>
            <a:pPr marL="342900" indent="-342900">
              <a:buFont typeface="Arial" panose="020B0604020202020204" pitchFamily="34" charset="0"/>
              <a:buChar char="•"/>
            </a:pPr>
            <a:r>
              <a:rPr lang="en-GB" sz="1200" dirty="0"/>
              <a:t>Which part of the cell do viruses enter through?</a:t>
            </a:r>
          </a:p>
          <a:p>
            <a:pPr marL="342900" indent="-342900">
              <a:buFont typeface="Arial" panose="020B0604020202020204" pitchFamily="34" charset="0"/>
              <a:buChar char="•"/>
            </a:pPr>
            <a:r>
              <a:rPr lang="en-GB" sz="1200" dirty="0"/>
              <a:t>Explain the process of how viruses hijack cells. Include the following words: membrane; protein; replicate; slave cell. </a:t>
            </a:r>
          </a:p>
          <a:p>
            <a:pPr marL="342900" indent="-342900">
              <a:buFont typeface="Arial" panose="020B0604020202020204" pitchFamily="34" charset="0"/>
              <a:buChar char="•"/>
            </a:pPr>
            <a:r>
              <a:rPr lang="en-GB" sz="1200" dirty="0"/>
              <a:t>What are memory cells? </a:t>
            </a:r>
          </a:p>
          <a:p>
            <a:pPr marL="342900" indent="-342900">
              <a:buFont typeface="Arial" panose="020B0604020202020204" pitchFamily="34" charset="0"/>
              <a:buChar char="•"/>
            </a:pPr>
            <a:r>
              <a:rPr lang="en-GB" sz="1200" dirty="0"/>
              <a:t>Why don’t anti-biotic medicines work on viruses?</a:t>
            </a:r>
          </a:p>
          <a:p>
            <a:r>
              <a:rPr lang="en-GB" sz="1200" u="sng" dirty="0"/>
              <a:t>Additional information </a:t>
            </a:r>
            <a:endParaRPr lang="en-GB" sz="1200" dirty="0"/>
          </a:p>
          <a:p>
            <a:r>
              <a:rPr lang="en-US" sz="1200" dirty="0"/>
              <a:t>If you have an illness that is caused by bacteria, a doctor might prescribe antibiotics. In the UK, we can only get these with a prescription, we cannot just buy them from the shop. However, recently there have been campaigns like the ones below to discourage people from getting antibiotics unless they really need them. This is because bacteria become </a:t>
            </a:r>
            <a:r>
              <a:rPr lang="en-US" sz="1200" b="1" dirty="0"/>
              <a:t>resistant</a:t>
            </a:r>
            <a:r>
              <a:rPr lang="en-US" sz="1200" dirty="0"/>
              <a:t> to antibiotics, meaning that antibiotics no longer work to cure that particular illness. </a:t>
            </a:r>
            <a:endParaRPr lang="en-GB" sz="1200" u="sng" dirty="0"/>
          </a:p>
          <a:p>
            <a:r>
              <a:rPr lang="en-GB" sz="1200" dirty="0"/>
              <a:t>Important: This does not mean that every time someone takes antibiotics, they then build up too much resistant bacteria for it to be effective again in the future. What it means is, that if antibiotics are taken too regularly, the resistant bacteria builds and eventually the antibiotics will be ineffective for certain types of illness. GPs will judge individual illnesses and cases to decide whether antibiotics are needed – you should always follow the advice of medical professionals on medical matters. </a:t>
            </a:r>
          </a:p>
          <a:p>
            <a:endParaRPr lang="en-GB" sz="1200" dirty="0"/>
          </a:p>
        </p:txBody>
      </p:sp>
      <p:sp>
        <p:nvSpPr>
          <p:cNvPr id="9" name="Rectangle 8">
            <a:extLst>
              <a:ext uri="{FF2B5EF4-FFF2-40B4-BE49-F238E27FC236}">
                <a16:creationId xmlns:a16="http://schemas.microsoft.com/office/drawing/2014/main" id="{6B689040-DB5D-449B-B2DC-7A0335C68CB8}"/>
              </a:ext>
            </a:extLst>
          </p:cNvPr>
          <p:cNvSpPr/>
          <p:nvPr/>
        </p:nvSpPr>
        <p:spPr>
          <a:xfrm>
            <a:off x="6095998" y="6044723"/>
            <a:ext cx="5870713" cy="813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Remember to stay safe when doing research online. If you see something that worries you, speak to a trusted adult (parent/teacher). </a:t>
            </a:r>
          </a:p>
          <a:p>
            <a:pPr algn="ctr"/>
            <a:r>
              <a:rPr lang="en-GB" sz="1200" dirty="0"/>
              <a:t>If you need help with any of the tasks, or if you have completed them, please email Miss Colmer for feedback on </a:t>
            </a:r>
            <a:r>
              <a:rPr lang="en-GB" sz="1200" dirty="0">
                <a:hlinkClick r:id="rId5"/>
              </a:rPr>
              <a:t>colmer-rachael@Mayfield.portsmouth.sch.uk</a:t>
            </a:r>
            <a:r>
              <a:rPr lang="en-GB" sz="1200" dirty="0"/>
              <a:t> </a:t>
            </a:r>
          </a:p>
        </p:txBody>
      </p:sp>
      <p:sp>
        <p:nvSpPr>
          <p:cNvPr id="12" name="Rectangle 11">
            <a:extLst>
              <a:ext uri="{FF2B5EF4-FFF2-40B4-BE49-F238E27FC236}">
                <a16:creationId xmlns:a16="http://schemas.microsoft.com/office/drawing/2014/main" id="{EA2F2C90-573D-4BA5-970F-E099BDA1AECD}"/>
              </a:ext>
            </a:extLst>
          </p:cNvPr>
          <p:cNvSpPr/>
          <p:nvPr/>
        </p:nvSpPr>
        <p:spPr>
          <a:xfrm>
            <a:off x="165650" y="402609"/>
            <a:ext cx="5870711" cy="10204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FF0000"/>
                </a:solidFill>
              </a:rPr>
              <a:t>The topics that are covered in this unit can be particularly sensitive or upsetting to some people. Your safety and wellbeing is our number one priority – if you think you personally will find this challenging to complete, please ensure that you speak to a trusted adult and email Miss Colmer for some alternative work. </a:t>
            </a:r>
          </a:p>
        </p:txBody>
      </p:sp>
      <p:sp>
        <p:nvSpPr>
          <p:cNvPr id="2" name="Rectangle 1">
            <a:extLst>
              <a:ext uri="{FF2B5EF4-FFF2-40B4-BE49-F238E27FC236}">
                <a16:creationId xmlns:a16="http://schemas.microsoft.com/office/drawing/2014/main" id="{5DD93DAC-ACAA-4809-AF8F-0E67D75E71BB}"/>
              </a:ext>
            </a:extLst>
          </p:cNvPr>
          <p:cNvSpPr/>
          <p:nvPr/>
        </p:nvSpPr>
        <p:spPr>
          <a:xfrm>
            <a:off x="6274907" y="402609"/>
            <a:ext cx="5751443" cy="55476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u="sng" dirty="0"/>
              <a:t>Lesson 2: Immunisation and vaccination </a:t>
            </a:r>
            <a:endParaRPr lang="en-GB" sz="1200" dirty="0"/>
          </a:p>
          <a:p>
            <a:pPr algn="ctr"/>
            <a:endParaRPr lang="en-GB" sz="1200" u="sng" dirty="0"/>
          </a:p>
          <a:p>
            <a:r>
              <a:rPr lang="en-GB" sz="1200" dirty="0"/>
              <a:t>1. </a:t>
            </a:r>
            <a:r>
              <a:rPr lang="en-US" sz="1200" dirty="0"/>
              <a:t>We hear about vaccines a lot in the news at the minute, with regards to Covid-19. Reflect on the following: </a:t>
            </a:r>
          </a:p>
          <a:p>
            <a:r>
              <a:rPr lang="en-US" sz="1200" dirty="0"/>
              <a:t>What is a vaccine? </a:t>
            </a:r>
          </a:p>
          <a:p>
            <a:r>
              <a:rPr lang="en-US" sz="1200" dirty="0"/>
              <a:t>Why are people so desperate for scientists to find a vaccine? </a:t>
            </a:r>
          </a:p>
          <a:p>
            <a:r>
              <a:rPr lang="en-US" sz="1200" dirty="0"/>
              <a:t>What would this do? </a:t>
            </a:r>
          </a:p>
          <a:p>
            <a:r>
              <a:rPr lang="en-US" sz="1200" dirty="0"/>
              <a:t>What might the impact be?</a:t>
            </a:r>
            <a:endParaRPr lang="en-GB" sz="1200" dirty="0"/>
          </a:p>
          <a:p>
            <a:r>
              <a:rPr lang="en-GB" sz="1200" u="sng" dirty="0"/>
              <a:t>Background information </a:t>
            </a:r>
            <a:endParaRPr lang="en-US" sz="1200" dirty="0"/>
          </a:p>
          <a:p>
            <a:r>
              <a:rPr lang="en-US" sz="1200" dirty="0"/>
              <a:t>The process of vaccination is the administration of a vaccine, to help the immune system to develop protection from a disease. </a:t>
            </a:r>
          </a:p>
          <a:p>
            <a:r>
              <a:rPr lang="en-US" sz="1200" dirty="0"/>
              <a:t>Vaccinations lead to </a:t>
            </a:r>
            <a:r>
              <a:rPr lang="en-GB" sz="1200" dirty="0"/>
              <a:t>immunisation</a:t>
            </a:r>
            <a:r>
              <a:rPr lang="en-US" sz="1200" dirty="0"/>
              <a:t>, as a small amount of the virus or a similar virus is administered to the person, so that their body creates antibodies and is able to fight off the virus in the future. The amount administered is too small to make the person ill from the virus. </a:t>
            </a:r>
            <a:endParaRPr lang="en-GB" sz="1200" dirty="0"/>
          </a:p>
          <a:p>
            <a:r>
              <a:rPr lang="en-GB" sz="1200" dirty="0"/>
              <a:t>2. Watch the first</a:t>
            </a:r>
            <a:r>
              <a:rPr lang="en-GB" sz="1200" dirty="0">
                <a:hlinkClick r:id="rId6"/>
              </a:rPr>
              <a:t> 3 mins 15 seconds of this video</a:t>
            </a:r>
            <a:r>
              <a:rPr lang="en-GB" sz="1200" dirty="0"/>
              <a:t>. </a:t>
            </a:r>
            <a:r>
              <a:rPr lang="en-US" sz="1200" dirty="0"/>
              <a:t>We are all very aware of the importance of washing our hands to help to prevent the spread of diseases. </a:t>
            </a:r>
          </a:p>
          <a:p>
            <a:r>
              <a:rPr lang="en-US" sz="1200" dirty="0"/>
              <a:t>This is an American video, however the information is largely the same. The main difference is that to check which vaccines you have had, you should check with your GP/</a:t>
            </a:r>
          </a:p>
          <a:p>
            <a:r>
              <a:rPr lang="en-US" sz="1200" dirty="0"/>
              <a:t>Answer the following questions:</a:t>
            </a:r>
          </a:p>
          <a:p>
            <a:r>
              <a:rPr lang="en-US" sz="1200" dirty="0"/>
              <a:t>What forms might vaccines come in?</a:t>
            </a:r>
          </a:p>
          <a:p>
            <a:r>
              <a:rPr lang="en-US" sz="1200" dirty="0"/>
              <a:t>How do vaccinations work? </a:t>
            </a:r>
          </a:p>
          <a:p>
            <a:r>
              <a:rPr lang="en-US" sz="1200" dirty="0"/>
              <a:t>If you are immune to a disease, what does this mean? </a:t>
            </a:r>
          </a:p>
          <a:p>
            <a:r>
              <a:rPr lang="en-GB" sz="1200" dirty="0"/>
              <a:t>3. </a:t>
            </a:r>
            <a:r>
              <a:rPr lang="en-US" sz="1200" dirty="0"/>
              <a:t>Who should be vaccinated? </a:t>
            </a:r>
            <a:r>
              <a:rPr lang="en-US" sz="1200" dirty="0">
                <a:hlinkClick r:id="rId7"/>
              </a:rPr>
              <a:t>Watch this video </a:t>
            </a:r>
            <a:r>
              <a:rPr lang="en-US" sz="1200" dirty="0"/>
              <a:t>and answer these questions: </a:t>
            </a:r>
          </a:p>
          <a:p>
            <a:r>
              <a:rPr lang="en-US" sz="1200" dirty="0"/>
              <a:t>Do only children need to be vaccinated? </a:t>
            </a:r>
          </a:p>
          <a:p>
            <a:r>
              <a:rPr lang="en-US" sz="1200" dirty="0"/>
              <a:t>Why might booster vaccines be needed?</a:t>
            </a:r>
          </a:p>
          <a:p>
            <a:r>
              <a:rPr lang="en-US" sz="1200" dirty="0"/>
              <a:t>Why does the flu vaccine have to be updated annually?</a:t>
            </a:r>
          </a:p>
          <a:p>
            <a:r>
              <a:rPr lang="en-US" sz="1200" dirty="0"/>
              <a:t>Challenge: There are some people who cannot have vaccinations due to other medical conditions. How can most people being vaccinated help to protect those who cannot be?</a:t>
            </a:r>
          </a:p>
        </p:txBody>
      </p:sp>
    </p:spTree>
    <p:extLst>
      <p:ext uri="{BB962C8B-B14F-4D97-AF65-F5344CB8AC3E}">
        <p14:creationId xmlns:p14="http://schemas.microsoft.com/office/powerpoint/2010/main" val="400233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897E0-0346-4083-BD1D-9A0B50514E8D}"/>
              </a:ext>
            </a:extLst>
          </p:cNvPr>
          <p:cNvSpPr txBox="1"/>
          <p:nvPr/>
        </p:nvSpPr>
        <p:spPr>
          <a:xfrm>
            <a:off x="3889513" y="92765"/>
            <a:ext cx="4412974" cy="369332"/>
          </a:xfrm>
          <a:prstGeom prst="rect">
            <a:avLst/>
          </a:prstGeom>
          <a:noFill/>
        </p:spPr>
        <p:txBody>
          <a:bodyPr wrap="square" rtlCol="0">
            <a:spAutoFit/>
          </a:bodyPr>
          <a:lstStyle/>
          <a:p>
            <a:pPr algn="ctr"/>
            <a:r>
              <a:rPr lang="en-GB" dirty="0"/>
              <a:t>Year 10 CPR: Autumn 2 – Keeping Healthy</a:t>
            </a:r>
          </a:p>
        </p:txBody>
      </p:sp>
      <p:sp>
        <p:nvSpPr>
          <p:cNvPr id="5" name="Rectangle 4">
            <a:extLst>
              <a:ext uri="{FF2B5EF4-FFF2-40B4-BE49-F238E27FC236}">
                <a16:creationId xmlns:a16="http://schemas.microsoft.com/office/drawing/2014/main" id="{D4BE75FA-672F-43DF-8350-7E8996798CCC}"/>
              </a:ext>
            </a:extLst>
          </p:cNvPr>
          <p:cNvSpPr/>
          <p:nvPr/>
        </p:nvSpPr>
        <p:spPr>
          <a:xfrm>
            <a:off x="225285" y="1457741"/>
            <a:ext cx="5751443" cy="5307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t>Lesson 3: Views on Vaccination </a:t>
            </a:r>
          </a:p>
          <a:p>
            <a:pPr algn="ctr"/>
            <a:endParaRPr lang="en-GB" sz="1400" dirty="0"/>
          </a:p>
          <a:p>
            <a:r>
              <a:rPr lang="en-GB" sz="1400" dirty="0"/>
              <a:t>1. </a:t>
            </a:r>
            <a:r>
              <a:rPr lang="en-US" sz="1400" dirty="0"/>
              <a:t>As with most aspects of health, there are different views surrounding vaccination. People see both the advantages and disadvantages and understanding these can help us to make informed decisions. </a:t>
            </a:r>
          </a:p>
          <a:p>
            <a:r>
              <a:rPr lang="en-US" sz="1400" dirty="0"/>
              <a:t>You will need 2 </a:t>
            </a:r>
            <a:r>
              <a:rPr lang="en-US" sz="1400" dirty="0" err="1"/>
              <a:t>colours</a:t>
            </a:r>
            <a:r>
              <a:rPr lang="en-US" sz="1400" dirty="0"/>
              <a:t>, 1 to </a:t>
            </a:r>
            <a:r>
              <a:rPr lang="en-US" sz="1400" dirty="0" err="1"/>
              <a:t>colour</a:t>
            </a:r>
            <a:r>
              <a:rPr lang="en-US" sz="1400" dirty="0"/>
              <a:t> code the advantages and 1 to </a:t>
            </a:r>
            <a:r>
              <a:rPr lang="en-US" sz="1400" dirty="0" err="1"/>
              <a:t>colour</a:t>
            </a:r>
            <a:r>
              <a:rPr lang="en-US" sz="1400" dirty="0"/>
              <a:t> code the disadvantages of vaccination. Complete the </a:t>
            </a:r>
            <a:r>
              <a:rPr lang="en-US" sz="1400" dirty="0">
                <a:hlinkClick r:id="rId2"/>
              </a:rPr>
              <a:t>key on the worksheet here</a:t>
            </a:r>
            <a:r>
              <a:rPr lang="en-US" sz="1400" dirty="0"/>
              <a:t> to show which </a:t>
            </a:r>
            <a:r>
              <a:rPr lang="en-US" sz="1400" dirty="0" err="1"/>
              <a:t>colour</a:t>
            </a:r>
            <a:r>
              <a:rPr lang="en-US" sz="1400" dirty="0"/>
              <a:t> you are going to use for each. You will need to save it to your own area. Alternatively, you could write them out into a table on paper.</a:t>
            </a:r>
          </a:p>
          <a:p>
            <a:r>
              <a:rPr lang="en-US" sz="1400" dirty="0"/>
              <a:t>Read through each bubble and </a:t>
            </a:r>
            <a:r>
              <a:rPr lang="en-US" sz="1400" dirty="0" err="1"/>
              <a:t>colour</a:t>
            </a:r>
            <a:r>
              <a:rPr lang="en-US" sz="1400" dirty="0"/>
              <a:t> code it to show whether it is an advantage or a disadvantage of vaccination. </a:t>
            </a:r>
          </a:p>
          <a:p>
            <a:r>
              <a:rPr lang="en-US" sz="1400" dirty="0"/>
              <a:t>Can you think of any more points, which could be added?</a:t>
            </a:r>
          </a:p>
          <a:p>
            <a:r>
              <a:rPr lang="en-GB" sz="1400" dirty="0"/>
              <a:t>2. </a:t>
            </a:r>
            <a:r>
              <a:rPr lang="en-US" sz="1400" dirty="0"/>
              <a:t>There is a growing ‘anti-vaxxer’ movement, who argue against vaccination. Watch</a:t>
            </a:r>
            <a:r>
              <a:rPr lang="en-US" sz="1400" dirty="0">
                <a:hlinkClick r:id="rId3"/>
              </a:rPr>
              <a:t> this video</a:t>
            </a:r>
            <a:r>
              <a:rPr lang="en-US" sz="1400" dirty="0"/>
              <a:t> and consider: </a:t>
            </a:r>
          </a:p>
          <a:p>
            <a:r>
              <a:rPr lang="en-US" sz="1400" dirty="0"/>
              <a:t>What is the impact of anti-vaxxer movements? </a:t>
            </a:r>
          </a:p>
          <a:p>
            <a:r>
              <a:rPr lang="en-US" sz="1400" dirty="0"/>
              <a:t>What risks are identified in the video? </a:t>
            </a:r>
          </a:p>
          <a:p>
            <a:r>
              <a:rPr lang="en-US" sz="1400" dirty="0"/>
              <a:t>3. Read through the </a:t>
            </a:r>
            <a:r>
              <a:rPr lang="en-US" sz="1400" dirty="0">
                <a:hlinkClick r:id="rId4"/>
              </a:rPr>
              <a:t>information sheet </a:t>
            </a:r>
            <a:r>
              <a:rPr lang="en-US" sz="1400" dirty="0"/>
              <a:t>here and answer the questions at the end. </a:t>
            </a:r>
          </a:p>
          <a:p>
            <a:r>
              <a:rPr lang="en-GB" sz="1400" dirty="0"/>
              <a:t>4. </a:t>
            </a:r>
            <a:r>
              <a:rPr lang="en-US" sz="1400" dirty="0"/>
              <a:t>Do you feel that the government should be able to make vaccines compulsory? Support your ideas with evidence from both view points. </a:t>
            </a:r>
          </a:p>
        </p:txBody>
      </p:sp>
      <p:sp>
        <p:nvSpPr>
          <p:cNvPr id="9" name="Rectangle 8">
            <a:extLst>
              <a:ext uri="{FF2B5EF4-FFF2-40B4-BE49-F238E27FC236}">
                <a16:creationId xmlns:a16="http://schemas.microsoft.com/office/drawing/2014/main" id="{6B689040-DB5D-449B-B2DC-7A0335C68CB8}"/>
              </a:ext>
            </a:extLst>
          </p:cNvPr>
          <p:cNvSpPr/>
          <p:nvPr/>
        </p:nvSpPr>
        <p:spPr>
          <a:xfrm>
            <a:off x="6095998" y="6044723"/>
            <a:ext cx="5870713" cy="813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Remember to stay safe when doing research online. If you see something that worries you, speak to a trusted adult (parent/teacher). </a:t>
            </a:r>
          </a:p>
          <a:p>
            <a:pPr algn="ctr"/>
            <a:r>
              <a:rPr lang="en-GB" sz="1200" dirty="0"/>
              <a:t>If you need help with any of the tasks, or if you have completed them, please email Miss Colmer for feedback on </a:t>
            </a:r>
            <a:r>
              <a:rPr lang="en-GB" sz="1200" dirty="0">
                <a:hlinkClick r:id="rId5"/>
              </a:rPr>
              <a:t>colmer-rachael@Mayfield.portsmouth.sch.uk</a:t>
            </a:r>
            <a:r>
              <a:rPr lang="en-GB" sz="1200" dirty="0"/>
              <a:t> </a:t>
            </a:r>
          </a:p>
        </p:txBody>
      </p:sp>
      <p:sp>
        <p:nvSpPr>
          <p:cNvPr id="12" name="Rectangle 11">
            <a:extLst>
              <a:ext uri="{FF2B5EF4-FFF2-40B4-BE49-F238E27FC236}">
                <a16:creationId xmlns:a16="http://schemas.microsoft.com/office/drawing/2014/main" id="{EA2F2C90-573D-4BA5-970F-E099BDA1AECD}"/>
              </a:ext>
            </a:extLst>
          </p:cNvPr>
          <p:cNvSpPr/>
          <p:nvPr/>
        </p:nvSpPr>
        <p:spPr>
          <a:xfrm>
            <a:off x="165650" y="402609"/>
            <a:ext cx="5870711" cy="10204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FF0000"/>
                </a:solidFill>
              </a:rPr>
              <a:t>The topics that are covered in this unit can be particularly sensitive or upsetting to some people. Your safety and wellbeing is our number one priority – if you think you personally will find this challenging to complete, please ensure that you speak to a trusted adult and email Miss Colmer for some alternative work. </a:t>
            </a:r>
          </a:p>
        </p:txBody>
      </p:sp>
      <p:sp>
        <p:nvSpPr>
          <p:cNvPr id="2" name="Rectangle 1">
            <a:extLst>
              <a:ext uri="{FF2B5EF4-FFF2-40B4-BE49-F238E27FC236}">
                <a16:creationId xmlns:a16="http://schemas.microsoft.com/office/drawing/2014/main" id="{5DD93DAC-ACAA-4809-AF8F-0E67D75E71BB}"/>
              </a:ext>
            </a:extLst>
          </p:cNvPr>
          <p:cNvSpPr/>
          <p:nvPr/>
        </p:nvSpPr>
        <p:spPr>
          <a:xfrm>
            <a:off x="6274907" y="402609"/>
            <a:ext cx="5751443" cy="55476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300" u="sng" dirty="0"/>
              <a:t>Lesson 4: Blood and organ donation</a:t>
            </a:r>
            <a:endParaRPr lang="en-GB" sz="1300" dirty="0"/>
          </a:p>
          <a:p>
            <a:pPr algn="ctr"/>
            <a:endParaRPr lang="en-GB" sz="1300" u="sng" dirty="0"/>
          </a:p>
          <a:p>
            <a:r>
              <a:rPr lang="en-GB" sz="1300" u="sng" dirty="0"/>
              <a:t>Background information </a:t>
            </a:r>
            <a:endParaRPr lang="en-GB" sz="1300" dirty="0"/>
          </a:p>
          <a:p>
            <a:r>
              <a:rPr lang="en-GB" sz="1300" dirty="0"/>
              <a:t>Organ transplant surgery </a:t>
            </a:r>
            <a:r>
              <a:rPr lang="en-GB" sz="1300" dirty="0" err="1"/>
              <a:t>i</a:t>
            </a:r>
            <a:r>
              <a:rPr lang="en-US" sz="1300" dirty="0"/>
              <a:t>s using healthy organs from a donor to replace a dying organ in a patient. </a:t>
            </a:r>
          </a:p>
          <a:p>
            <a:pPr marL="228600" indent="-228600">
              <a:buAutoNum type="arabicPeriod"/>
            </a:pPr>
            <a:r>
              <a:rPr lang="en-US" sz="1300" dirty="0"/>
              <a:t>Read through the religious arguments on the next 2 slides and make notes on: </a:t>
            </a:r>
          </a:p>
          <a:p>
            <a:r>
              <a:rPr lang="en-GB" sz="1300" b="1" dirty="0"/>
              <a:t>Christian</a:t>
            </a:r>
            <a:r>
              <a:rPr lang="en-GB" sz="1300" dirty="0"/>
              <a:t> views on organ donation, including a quote to support this</a:t>
            </a:r>
          </a:p>
          <a:p>
            <a:r>
              <a:rPr lang="en-GB" sz="1300" b="1" dirty="0"/>
              <a:t>Islam’s</a:t>
            </a:r>
            <a:r>
              <a:rPr lang="en-GB" sz="1300" dirty="0"/>
              <a:t> views on organ donation, including a quote to support this</a:t>
            </a:r>
          </a:p>
          <a:p>
            <a:r>
              <a:rPr lang="en-GB" sz="1300" b="1" dirty="0"/>
              <a:t>Jehovah’s Witness </a:t>
            </a:r>
            <a:r>
              <a:rPr lang="en-GB" sz="1300" dirty="0"/>
              <a:t>views on organ donation </a:t>
            </a:r>
          </a:p>
          <a:p>
            <a:r>
              <a:rPr lang="en-GB" sz="1300" b="1" dirty="0"/>
              <a:t>Your own</a:t>
            </a:r>
            <a:r>
              <a:rPr lang="en-GB" sz="1300" dirty="0"/>
              <a:t> views on organ donation and whether this is the same or different from the religious views. </a:t>
            </a:r>
          </a:p>
          <a:p>
            <a:endParaRPr lang="en-GB" sz="1300" dirty="0"/>
          </a:p>
          <a:p>
            <a:r>
              <a:rPr lang="en-GB" sz="1300" dirty="0"/>
              <a:t>2. Read through </a:t>
            </a:r>
            <a:r>
              <a:rPr lang="en-GB" sz="1300" dirty="0">
                <a:hlinkClick r:id="rId6"/>
              </a:rPr>
              <a:t>the information here </a:t>
            </a:r>
            <a:r>
              <a:rPr lang="en-GB" sz="1300" dirty="0"/>
              <a:t>to understand what the law is about organ donation in the UK, and then </a:t>
            </a:r>
            <a:r>
              <a:rPr lang="en-GB" sz="1300" dirty="0">
                <a:hlinkClick r:id="rId7"/>
              </a:rPr>
              <a:t>watch this video </a:t>
            </a:r>
            <a:r>
              <a:rPr lang="en-GB" sz="1300" dirty="0"/>
              <a:t>which summarises the recent changes. </a:t>
            </a:r>
          </a:p>
          <a:p>
            <a:r>
              <a:rPr lang="en-GB" sz="1300" u="sng" dirty="0"/>
              <a:t>Additional Information</a:t>
            </a:r>
            <a:endParaRPr lang="en-GB" sz="1300" dirty="0"/>
          </a:p>
          <a:p>
            <a:r>
              <a:rPr lang="en-US" sz="1300" dirty="0"/>
              <a:t>Blood donation is when a healthy person ‘gives blood’ to the NHS/other health service. This can then be used in operations, transfusions </a:t>
            </a:r>
            <a:r>
              <a:rPr lang="en-US" sz="1300" dirty="0" err="1"/>
              <a:t>etc</a:t>
            </a:r>
            <a:r>
              <a:rPr lang="en-US" sz="1300" dirty="0"/>
              <a:t> to help those who are poorly. As well as organ donation, the NHS relies heavily on people donating blood. This is done voluntarily. Most adults in the UK are able to give blood, however there are some who are not such as:  Those who are pregnant; Those with an infection or illness such as a cold; Those taking antibiotics; Those who have travelled to certain parts of the world; Those who have recently had a tattoo or piercing; And certain other groups. More information can be found </a:t>
            </a:r>
            <a:r>
              <a:rPr lang="en-US" sz="1300" dirty="0">
                <a:hlinkClick r:id="rId8"/>
              </a:rPr>
              <a:t>here</a:t>
            </a:r>
            <a:endParaRPr lang="en-US" sz="1300" dirty="0"/>
          </a:p>
          <a:p>
            <a:endParaRPr lang="en-US" sz="1300" dirty="0"/>
          </a:p>
          <a:p>
            <a:r>
              <a:rPr lang="en-US" sz="1300" dirty="0"/>
              <a:t>3. Should there should be an ‘opt in’ or ‘opt out’ system for organ donation in the UK? Should religious views have a role in making this decision? Explain your answer with reference to religious and non-religious views.</a:t>
            </a:r>
          </a:p>
        </p:txBody>
      </p:sp>
    </p:spTree>
    <p:extLst>
      <p:ext uri="{BB962C8B-B14F-4D97-AF65-F5344CB8AC3E}">
        <p14:creationId xmlns:p14="http://schemas.microsoft.com/office/powerpoint/2010/main" val="167205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23325FE0-FBDC-4AA2-A21F-5FC216D2A250}"/>
              </a:ext>
            </a:extLst>
          </p:cNvPr>
          <p:cNvSpPr/>
          <p:nvPr/>
        </p:nvSpPr>
        <p:spPr>
          <a:xfrm>
            <a:off x="1524000" y="1"/>
            <a:ext cx="9144000" cy="98107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400" b="1" dirty="0">
                <a:solidFill>
                  <a:schemeClr val="tx1"/>
                </a:solidFill>
              </a:rPr>
              <a:t>Religious Arguments</a:t>
            </a:r>
          </a:p>
        </p:txBody>
      </p:sp>
      <p:sp>
        <p:nvSpPr>
          <p:cNvPr id="13315" name="AutoShape 4">
            <a:extLst>
              <a:ext uri="{FF2B5EF4-FFF2-40B4-BE49-F238E27FC236}">
                <a16:creationId xmlns:a16="http://schemas.microsoft.com/office/drawing/2014/main" id="{E39B4269-A3ED-4DDA-BCC9-C41E56BCD15B}"/>
              </a:ext>
            </a:extLst>
          </p:cNvPr>
          <p:cNvSpPr>
            <a:spLocks noChangeArrowheads="1"/>
          </p:cNvSpPr>
          <p:nvPr/>
        </p:nvSpPr>
        <p:spPr bwMode="auto">
          <a:xfrm>
            <a:off x="6816726" y="981075"/>
            <a:ext cx="3851275" cy="2376488"/>
          </a:xfrm>
          <a:prstGeom prst="cloudCallout">
            <a:avLst>
              <a:gd name="adj1" fmla="val -82023"/>
              <a:gd name="adj2" fmla="val -23042"/>
            </a:avLst>
          </a:prstGeom>
          <a:solidFill>
            <a:srgbClr val="92D050"/>
          </a:solidFill>
          <a:ln w="9525">
            <a:solidFill>
              <a:srgbClr val="00B05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b="1" dirty="0">
                <a:latin typeface="+mn-lt"/>
              </a:rPr>
              <a:t>"</a:t>
            </a:r>
            <a:r>
              <a:rPr lang="en-GB" altLang="en-US" sz="2000" b="1" dirty="0">
                <a:latin typeface="+mn-lt"/>
              </a:rPr>
              <a:t>Do onto others as you would wish them do onto you."</a:t>
            </a:r>
            <a:r>
              <a:rPr lang="en-GB" altLang="en-US" sz="2000" dirty="0">
                <a:latin typeface="+mn-lt"/>
              </a:rPr>
              <a:t> </a:t>
            </a:r>
            <a:r>
              <a:rPr lang="en-GB" altLang="en-US" sz="2000" i="1" dirty="0">
                <a:solidFill>
                  <a:srgbClr val="0066FF"/>
                </a:solidFill>
                <a:latin typeface="+mn-lt"/>
              </a:rPr>
              <a:t>Matthews Gospel</a:t>
            </a:r>
            <a:endParaRPr lang="en-GB" altLang="en-US" sz="2400" i="1" dirty="0">
              <a:solidFill>
                <a:srgbClr val="0066FF"/>
              </a:solidFill>
              <a:latin typeface="+mn-lt"/>
            </a:endParaRPr>
          </a:p>
        </p:txBody>
      </p:sp>
      <p:sp>
        <p:nvSpPr>
          <p:cNvPr id="13316" name="Rectangle 3">
            <a:extLst>
              <a:ext uri="{FF2B5EF4-FFF2-40B4-BE49-F238E27FC236}">
                <a16:creationId xmlns:a16="http://schemas.microsoft.com/office/drawing/2014/main" id="{6BA87DFD-BC72-4213-BAB9-0CF7185EEC07}"/>
              </a:ext>
            </a:extLst>
          </p:cNvPr>
          <p:cNvSpPr>
            <a:spLocks noChangeArrowheads="1"/>
          </p:cNvSpPr>
          <p:nvPr/>
        </p:nvSpPr>
        <p:spPr bwMode="auto">
          <a:xfrm>
            <a:off x="1703389" y="1125538"/>
            <a:ext cx="5113337" cy="520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4800" b="1" i="1" dirty="0">
                <a:solidFill>
                  <a:srgbClr val="7030A0"/>
                </a:solidFill>
                <a:latin typeface="+mn-lt"/>
              </a:rPr>
              <a:t>Christianity </a:t>
            </a:r>
          </a:p>
          <a:p>
            <a:pPr eaLnBrk="1" hangingPunct="1"/>
            <a:endParaRPr lang="en-GB" altLang="en-US" dirty="0">
              <a:latin typeface="+mn-lt"/>
            </a:endParaRPr>
          </a:p>
          <a:p>
            <a:pPr eaLnBrk="1" hangingPunct="1"/>
            <a:r>
              <a:rPr lang="en-GB" altLang="en-US" b="1" dirty="0">
                <a:latin typeface="+mn-lt"/>
              </a:rPr>
              <a:t>Jesus taught people to love one another</a:t>
            </a:r>
            <a:r>
              <a:rPr lang="en-GB" altLang="en-US" dirty="0">
                <a:latin typeface="+mn-lt"/>
              </a:rPr>
              <a:t>. It seems in keeping with this that Christians consider </a:t>
            </a:r>
            <a:r>
              <a:rPr lang="en-GB" altLang="en-US" b="1" dirty="0">
                <a:latin typeface="+mn-lt"/>
              </a:rPr>
              <a:t>organ donation as a genuine act of love and a way of following Jesus’ example</a:t>
            </a:r>
            <a:r>
              <a:rPr lang="en-GB" altLang="en-US" dirty="0">
                <a:latin typeface="+mn-lt"/>
              </a:rPr>
              <a:t>.</a:t>
            </a:r>
          </a:p>
          <a:p>
            <a:pPr eaLnBrk="1" hangingPunct="1"/>
            <a:endParaRPr lang="en-GB" altLang="en-US" dirty="0">
              <a:latin typeface="+mn-lt"/>
            </a:endParaRPr>
          </a:p>
          <a:p>
            <a:pPr eaLnBrk="1" hangingPunct="1">
              <a:lnSpc>
                <a:spcPct val="80000"/>
              </a:lnSpc>
            </a:pPr>
            <a:r>
              <a:rPr lang="en-GB" altLang="en-US" b="1" dirty="0">
                <a:latin typeface="+mn-lt"/>
              </a:rPr>
              <a:t>Sacrifice and helping others are important themes in the bible</a:t>
            </a:r>
            <a:r>
              <a:rPr lang="en-GB" altLang="en-US" dirty="0">
                <a:latin typeface="+mn-lt"/>
              </a:rPr>
              <a:t>.  which teaches the principle of seeking for others what you hope others would do for you. </a:t>
            </a:r>
          </a:p>
          <a:p>
            <a:pPr eaLnBrk="1" hangingPunct="1">
              <a:lnSpc>
                <a:spcPct val="80000"/>
              </a:lnSpc>
            </a:pPr>
            <a:endParaRPr lang="en-GB" altLang="en-US" dirty="0">
              <a:latin typeface="+mn-lt"/>
            </a:endParaRPr>
          </a:p>
          <a:p>
            <a:pPr eaLnBrk="1" hangingPunct="1">
              <a:lnSpc>
                <a:spcPct val="80000"/>
              </a:lnSpc>
            </a:pPr>
            <a:r>
              <a:rPr lang="en-GB" altLang="en-US" dirty="0">
                <a:latin typeface="+mn-lt"/>
              </a:rPr>
              <a:t>It is </a:t>
            </a:r>
            <a:r>
              <a:rPr lang="en-GB" altLang="en-US" b="1" dirty="0">
                <a:latin typeface="+mn-lt"/>
              </a:rPr>
              <a:t>not a rule for Christians that their organ’s have to be donated</a:t>
            </a:r>
            <a:r>
              <a:rPr lang="en-GB" altLang="en-US" dirty="0">
                <a:latin typeface="+mn-lt"/>
              </a:rPr>
              <a:t> -  however it is generally seen as a loving thing to do! </a:t>
            </a:r>
          </a:p>
          <a:p>
            <a:pPr eaLnBrk="1" hangingPunct="1">
              <a:lnSpc>
                <a:spcPct val="80000"/>
              </a:lnSpc>
            </a:pPr>
            <a:endParaRPr lang="en-GB" altLang="en-US" dirty="0">
              <a:latin typeface="+mn-lt"/>
            </a:endParaRPr>
          </a:p>
          <a:p>
            <a:pPr eaLnBrk="1" hangingPunct="1">
              <a:lnSpc>
                <a:spcPct val="80000"/>
              </a:lnSpc>
            </a:pPr>
            <a:r>
              <a:rPr lang="en-GB" altLang="en-US" b="1" dirty="0">
                <a:latin typeface="+mn-lt"/>
              </a:rPr>
              <a:t>Jehovah’s witnesses – agree with organ transplantation</a:t>
            </a:r>
            <a:r>
              <a:rPr lang="en-GB" altLang="en-US" dirty="0">
                <a:latin typeface="+mn-lt"/>
              </a:rPr>
              <a:t>, but all blood </a:t>
            </a:r>
            <a:r>
              <a:rPr lang="en-GB" altLang="en-US" b="1" u="sng" dirty="0">
                <a:latin typeface="+mn-lt"/>
              </a:rPr>
              <a:t>must </a:t>
            </a:r>
            <a:r>
              <a:rPr lang="en-GB" altLang="en-US" dirty="0">
                <a:latin typeface="+mn-lt"/>
              </a:rPr>
              <a:t>be drained from the organ before it is transplanted! </a:t>
            </a:r>
          </a:p>
          <a:p>
            <a:pPr eaLnBrk="1" hangingPunct="1"/>
            <a:endParaRPr lang="en-GB" altLang="en-US" dirty="0">
              <a:latin typeface="+mn-lt"/>
            </a:endParaRPr>
          </a:p>
        </p:txBody>
      </p:sp>
      <p:pic>
        <p:nvPicPr>
          <p:cNvPr id="13317" name="Picture 5" descr="donorposter">
            <a:extLst>
              <a:ext uri="{FF2B5EF4-FFF2-40B4-BE49-F238E27FC236}">
                <a16:creationId xmlns:a16="http://schemas.microsoft.com/office/drawing/2014/main" id="{7C927D1E-DAAE-4164-9511-4BC11DE75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164" y="3500438"/>
            <a:ext cx="3779837"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C947469-BCD7-4DC0-A64E-BC91CC86408C}"/>
              </a:ext>
            </a:extLst>
          </p:cNvPr>
          <p:cNvSpPr/>
          <p:nvPr/>
        </p:nvSpPr>
        <p:spPr>
          <a:xfrm>
            <a:off x="1524000" y="1"/>
            <a:ext cx="9144000" cy="981075"/>
          </a:xfrm>
          <a:prstGeom prst="roundRect">
            <a:avLst/>
          </a:prstGeom>
          <a:solidFill>
            <a:schemeClr val="accent2">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400" b="1" dirty="0">
                <a:solidFill>
                  <a:schemeClr val="tx1"/>
                </a:solidFill>
              </a:rPr>
              <a:t>Religious Arguments</a:t>
            </a:r>
          </a:p>
        </p:txBody>
      </p:sp>
      <p:sp>
        <p:nvSpPr>
          <p:cNvPr id="14339" name="AutoShape 4">
            <a:extLst>
              <a:ext uri="{FF2B5EF4-FFF2-40B4-BE49-F238E27FC236}">
                <a16:creationId xmlns:a16="http://schemas.microsoft.com/office/drawing/2014/main" id="{D9794385-B331-46E2-A73C-79483BD30095}"/>
              </a:ext>
            </a:extLst>
          </p:cNvPr>
          <p:cNvSpPr>
            <a:spLocks noChangeArrowheads="1"/>
          </p:cNvSpPr>
          <p:nvPr/>
        </p:nvSpPr>
        <p:spPr bwMode="auto">
          <a:xfrm>
            <a:off x="6816726" y="981075"/>
            <a:ext cx="3851275" cy="2376488"/>
          </a:xfrm>
          <a:prstGeom prst="cloudCallout">
            <a:avLst>
              <a:gd name="adj1" fmla="val -82023"/>
              <a:gd name="adj2" fmla="val -23042"/>
            </a:avLst>
          </a:prstGeom>
          <a:solidFill>
            <a:srgbClr val="92D050"/>
          </a:solidFill>
          <a:ln w="9525">
            <a:solidFill>
              <a:srgbClr val="00B05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dirty="0">
                <a:latin typeface="+mn-lt"/>
              </a:rPr>
              <a:t>“</a:t>
            </a:r>
            <a:r>
              <a:rPr lang="en-GB" altLang="en-US" sz="2000" dirty="0">
                <a:latin typeface="+mn-lt"/>
              </a:rPr>
              <a:t>If anyone saved a life, it would be as if he saved the life of the whole people." </a:t>
            </a:r>
            <a:r>
              <a:rPr lang="en-GB" altLang="en-US" sz="2000" i="1" dirty="0">
                <a:solidFill>
                  <a:srgbClr val="0066FF"/>
                </a:solidFill>
                <a:latin typeface="+mn-lt"/>
              </a:rPr>
              <a:t>Qur’an</a:t>
            </a:r>
            <a:endParaRPr lang="en-GB" altLang="en-US" sz="2400" i="1" dirty="0">
              <a:solidFill>
                <a:srgbClr val="0066FF"/>
              </a:solidFill>
              <a:latin typeface="+mn-lt"/>
            </a:endParaRPr>
          </a:p>
        </p:txBody>
      </p:sp>
      <p:sp>
        <p:nvSpPr>
          <p:cNvPr id="14340" name="Rectangle 3">
            <a:extLst>
              <a:ext uri="{FF2B5EF4-FFF2-40B4-BE49-F238E27FC236}">
                <a16:creationId xmlns:a16="http://schemas.microsoft.com/office/drawing/2014/main" id="{757B32A1-5679-40C8-8A3F-2FFDDB61BAAF}"/>
              </a:ext>
            </a:extLst>
          </p:cNvPr>
          <p:cNvSpPr>
            <a:spLocks noChangeArrowheads="1"/>
          </p:cNvSpPr>
          <p:nvPr/>
        </p:nvSpPr>
        <p:spPr bwMode="auto">
          <a:xfrm>
            <a:off x="1703389" y="966789"/>
            <a:ext cx="5113337" cy="539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4800" i="1" dirty="0">
                <a:solidFill>
                  <a:srgbClr val="7030A0"/>
                </a:solidFill>
                <a:latin typeface="+mn-lt"/>
              </a:rPr>
              <a:t>Islam </a:t>
            </a:r>
          </a:p>
          <a:p>
            <a:pPr eaLnBrk="1" hangingPunct="1"/>
            <a:endParaRPr lang="en-GB" altLang="en-US" dirty="0">
              <a:latin typeface="+mn-lt"/>
            </a:endParaRPr>
          </a:p>
          <a:p>
            <a:pPr eaLnBrk="1" hangingPunct="1">
              <a:lnSpc>
                <a:spcPct val="80000"/>
              </a:lnSpc>
            </a:pPr>
            <a:r>
              <a:rPr lang="en-GB" altLang="en-US" sz="2000" dirty="0">
                <a:latin typeface="+mn-lt"/>
              </a:rPr>
              <a:t>In 1996 the Muslim Law (Shariah) Council UK issued a fatwa (religious opinion) on organ donation. The council resolved that: </a:t>
            </a:r>
          </a:p>
          <a:p>
            <a:pPr eaLnBrk="1" hangingPunct="1">
              <a:lnSpc>
                <a:spcPct val="80000"/>
              </a:lnSpc>
            </a:pPr>
            <a:endParaRPr lang="en-GB" altLang="en-US" dirty="0">
              <a:latin typeface="+mn-lt"/>
            </a:endParaRPr>
          </a:p>
          <a:p>
            <a:pPr eaLnBrk="1" hangingPunct="1">
              <a:lnSpc>
                <a:spcPct val="80000"/>
              </a:lnSpc>
              <a:buFont typeface="Wingdings" panose="05000000000000000000" pitchFamily="2" charset="2"/>
              <a:buChar char="v"/>
            </a:pPr>
            <a:r>
              <a:rPr lang="en-GB" altLang="en-US" sz="2000" i="1" dirty="0">
                <a:solidFill>
                  <a:schemeClr val="accent2"/>
                </a:solidFill>
                <a:latin typeface="+mn-lt"/>
              </a:rPr>
              <a:t>The council supports organ transplantation as a means of alleviating pain or saving life.</a:t>
            </a:r>
          </a:p>
          <a:p>
            <a:pPr eaLnBrk="1" hangingPunct="1">
              <a:lnSpc>
                <a:spcPct val="80000"/>
              </a:lnSpc>
              <a:buFont typeface="Wingdings" panose="05000000000000000000" pitchFamily="2" charset="2"/>
              <a:buChar char="v"/>
            </a:pPr>
            <a:r>
              <a:rPr lang="en-GB" altLang="en-US" sz="2000" i="1" dirty="0">
                <a:solidFill>
                  <a:schemeClr val="accent2"/>
                </a:solidFill>
                <a:latin typeface="+mn-lt"/>
              </a:rPr>
              <a:t>Muslims may carry donor cards </a:t>
            </a:r>
          </a:p>
          <a:p>
            <a:pPr eaLnBrk="1" hangingPunct="1">
              <a:lnSpc>
                <a:spcPct val="80000"/>
              </a:lnSpc>
              <a:buFont typeface="Wingdings" panose="05000000000000000000" pitchFamily="2" charset="2"/>
              <a:buChar char="v"/>
            </a:pPr>
            <a:r>
              <a:rPr lang="en-GB" altLang="en-US" sz="2000" i="1" dirty="0">
                <a:solidFill>
                  <a:schemeClr val="accent2"/>
                </a:solidFill>
                <a:latin typeface="+mn-lt"/>
              </a:rPr>
              <a:t>The next of kin of a dead person, in the absence of a card or an expressed wish to donate their organs, may give permission to obtain organs from the body to save other people’s lives.</a:t>
            </a:r>
          </a:p>
          <a:p>
            <a:pPr eaLnBrk="1" hangingPunct="1">
              <a:lnSpc>
                <a:spcPct val="80000"/>
              </a:lnSpc>
            </a:pPr>
            <a:endParaRPr lang="en-GB" altLang="en-US" sz="1600" i="1" dirty="0">
              <a:solidFill>
                <a:schemeClr val="accent2"/>
              </a:solidFill>
              <a:latin typeface="+mn-lt"/>
            </a:endParaRPr>
          </a:p>
          <a:p>
            <a:pPr eaLnBrk="1" hangingPunct="1">
              <a:lnSpc>
                <a:spcPct val="80000"/>
              </a:lnSpc>
            </a:pPr>
            <a:r>
              <a:rPr lang="en-GB" altLang="en-US" dirty="0">
                <a:latin typeface="+mn-lt"/>
              </a:rPr>
              <a:t>Normally, violating the human body, whether living or dead, is forbidden in Islam – but the Shariah believes this can be overruled when saving another person’s life </a:t>
            </a:r>
          </a:p>
          <a:p>
            <a:pPr eaLnBrk="1" hangingPunct="1"/>
            <a:endParaRPr lang="en-GB" altLang="en-US" dirty="0">
              <a:latin typeface="+mn-lt"/>
            </a:endParaRPr>
          </a:p>
        </p:txBody>
      </p:sp>
      <p:pic>
        <p:nvPicPr>
          <p:cNvPr id="14341" name="Picture 5" descr="page1_1">
            <a:extLst>
              <a:ext uri="{FF2B5EF4-FFF2-40B4-BE49-F238E27FC236}">
                <a16:creationId xmlns:a16="http://schemas.microsoft.com/office/drawing/2014/main" id="{9ADE317B-BCC6-46EA-974B-9EAD8223CA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600" y="3500438"/>
            <a:ext cx="3708400"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897E0-0346-4083-BD1D-9A0B50514E8D}"/>
              </a:ext>
            </a:extLst>
          </p:cNvPr>
          <p:cNvSpPr txBox="1"/>
          <p:nvPr/>
        </p:nvSpPr>
        <p:spPr>
          <a:xfrm>
            <a:off x="3889513" y="92765"/>
            <a:ext cx="4412974" cy="369332"/>
          </a:xfrm>
          <a:prstGeom prst="rect">
            <a:avLst/>
          </a:prstGeom>
          <a:noFill/>
        </p:spPr>
        <p:txBody>
          <a:bodyPr wrap="square" rtlCol="0">
            <a:spAutoFit/>
          </a:bodyPr>
          <a:lstStyle/>
          <a:p>
            <a:pPr algn="ctr"/>
            <a:r>
              <a:rPr lang="en-GB" dirty="0"/>
              <a:t>Year 10 CPR: Autumn 2 – Keeping Healthy</a:t>
            </a:r>
          </a:p>
        </p:txBody>
      </p:sp>
      <p:sp>
        <p:nvSpPr>
          <p:cNvPr id="5" name="Rectangle 4">
            <a:extLst>
              <a:ext uri="{FF2B5EF4-FFF2-40B4-BE49-F238E27FC236}">
                <a16:creationId xmlns:a16="http://schemas.microsoft.com/office/drawing/2014/main" id="{D4BE75FA-672F-43DF-8350-7E8996798CCC}"/>
              </a:ext>
            </a:extLst>
          </p:cNvPr>
          <p:cNvSpPr/>
          <p:nvPr/>
        </p:nvSpPr>
        <p:spPr>
          <a:xfrm>
            <a:off x="165649" y="999398"/>
            <a:ext cx="11801061" cy="49361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t>Lesson 5: Self-examination and screening </a:t>
            </a:r>
          </a:p>
          <a:p>
            <a:endParaRPr lang="en-GB" sz="1400" dirty="0"/>
          </a:p>
          <a:p>
            <a:r>
              <a:rPr lang="en-GB" sz="1400" u="sng" dirty="0"/>
              <a:t>Background information</a:t>
            </a:r>
            <a:r>
              <a:rPr lang="en-GB" sz="1400" dirty="0"/>
              <a:t>:</a:t>
            </a:r>
            <a:endParaRPr lang="en-GB" sz="1400" b="1" dirty="0"/>
          </a:p>
          <a:p>
            <a:r>
              <a:rPr lang="en-US" sz="1400" b="1" dirty="0"/>
              <a:t>Self-examination and screening: What are they?</a:t>
            </a:r>
          </a:p>
          <a:p>
            <a:r>
              <a:rPr lang="en-US" sz="1400" dirty="0"/>
              <a:t>Self-examination is checking your own body for signs of illness. Screening is a way of finding out if someone is at risk of a health problem, carried out by a medical professional. </a:t>
            </a:r>
            <a:endParaRPr lang="en-US" sz="1400" u="sng" dirty="0"/>
          </a:p>
          <a:p>
            <a:r>
              <a:rPr lang="en-US" sz="1400" b="1" dirty="0"/>
              <a:t>What might the benefits of self-examination and screening be?</a:t>
            </a:r>
          </a:p>
          <a:p>
            <a:r>
              <a:rPr lang="en-US" sz="1400" dirty="0"/>
              <a:t>Self-examination and screening can help with early identification of a health issue, as the person can seek medical attention earlier and be referred for further assessment if needed. It means that people could make lifestyle changes to reduce risk if necessary or have treatments in the early stages of illness which may be more successful than if the illness was treated at a later stage. </a:t>
            </a:r>
          </a:p>
          <a:p>
            <a:pPr marL="342900" indent="-342900">
              <a:buAutoNum type="arabicPeriod"/>
            </a:pPr>
            <a:r>
              <a:rPr lang="en-GB" sz="1400" dirty="0">
                <a:hlinkClick r:id="rId2"/>
              </a:rPr>
              <a:t>Read through the information here </a:t>
            </a:r>
            <a:r>
              <a:rPr lang="en-US" sz="1400" dirty="0"/>
              <a:t>to find out more about what exactly cancer is and the preventative measures that healthcare experts currently believe we can do to cut the risks of certain cancers. Remember though, cancer can occur in the healthiest of people, so these will never eliminate all the risks, but can help to reduce them.</a:t>
            </a:r>
          </a:p>
          <a:p>
            <a:pPr marL="342900" indent="-342900">
              <a:buAutoNum type="arabicPeriod"/>
            </a:pPr>
            <a:r>
              <a:rPr lang="en-US" sz="1400" dirty="0"/>
              <a:t>Read through the information on the next 2 slides and watch the </a:t>
            </a:r>
            <a:r>
              <a:rPr lang="en-US" sz="1400" dirty="0">
                <a:hlinkClick r:id="rId3"/>
              </a:rPr>
              <a:t>video here </a:t>
            </a:r>
            <a:r>
              <a:rPr lang="en-US" sz="1400" dirty="0"/>
              <a:t>for more information on how to check your breasts for possible signs of cancer.</a:t>
            </a:r>
          </a:p>
          <a:p>
            <a:pPr marL="342900" indent="-342900">
              <a:buAutoNum type="arabicPeriod"/>
            </a:pPr>
            <a:r>
              <a:rPr lang="en-US" sz="1400" dirty="0"/>
              <a:t> There have also been many campaigns to encourage men to check their testicles for signs of cancer. </a:t>
            </a:r>
            <a:r>
              <a:rPr lang="en-US" sz="1400" dirty="0">
                <a:hlinkClick r:id="rId4"/>
              </a:rPr>
              <a:t>Watch this video, </a:t>
            </a:r>
            <a:r>
              <a:rPr lang="en-US" sz="1400" dirty="0"/>
              <a:t>which explains what testicular cancer is, what the symptoms are and what to do if you are concerned. We are really lucky in the UK that we all have access to free healthcare through the NHS. As well as this, we have many charities, such as Macmillan who support those who have had a cancer diagnosis. As terrifying as it might sound, it is so, so, SO important that if you are worried about an aspect of your health or if you notice something a bit unusual, you speak to your GP (family doctor). </a:t>
            </a:r>
          </a:p>
          <a:p>
            <a:pPr marL="342900" indent="-342900">
              <a:buAutoNum type="arabicPeriod"/>
            </a:pPr>
            <a:r>
              <a:rPr lang="en-US" sz="1400" dirty="0"/>
              <a:t>Make a note of what the signs are to look out for, for breast cancer and for testicular cancer and explain why it is important to speak to a GP as soon as possible if you have health concerns. We have focused on these 2 forms of cancer in particular, as they are 2 forms which are more easily identifiable through self-examination. </a:t>
            </a:r>
          </a:p>
          <a:p>
            <a:pPr marL="342900" indent="-342900">
              <a:buAutoNum type="arabicPeriod"/>
            </a:pPr>
            <a:r>
              <a:rPr lang="en-US" sz="1400" dirty="0"/>
              <a:t>SMSC – Cultural: In the UK we don’t have a very open culture of discussing things like self-examination. How might changing this help to improve health? </a:t>
            </a:r>
          </a:p>
          <a:p>
            <a:pPr marL="342900" indent="-342900">
              <a:buAutoNum type="arabicPeriod"/>
            </a:pPr>
            <a:r>
              <a:rPr lang="en-US" sz="1400" dirty="0"/>
              <a:t>Read the information on slide 8, which </a:t>
            </a:r>
            <a:r>
              <a:rPr lang="en-US" sz="1400" dirty="0" err="1"/>
              <a:t>summarises</a:t>
            </a:r>
            <a:r>
              <a:rPr lang="en-US" sz="1400" dirty="0"/>
              <a:t> key points from this session. </a:t>
            </a:r>
          </a:p>
        </p:txBody>
      </p:sp>
      <p:sp>
        <p:nvSpPr>
          <p:cNvPr id="9" name="Rectangle 8">
            <a:extLst>
              <a:ext uri="{FF2B5EF4-FFF2-40B4-BE49-F238E27FC236}">
                <a16:creationId xmlns:a16="http://schemas.microsoft.com/office/drawing/2014/main" id="{6B689040-DB5D-449B-B2DC-7A0335C68CB8}"/>
              </a:ext>
            </a:extLst>
          </p:cNvPr>
          <p:cNvSpPr/>
          <p:nvPr/>
        </p:nvSpPr>
        <p:spPr>
          <a:xfrm>
            <a:off x="165650" y="6115530"/>
            <a:ext cx="11801061" cy="6497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Remember to stay safe when doing research online. If you see something that worries you, speak to a trusted adult (parent/teacher). </a:t>
            </a:r>
          </a:p>
          <a:p>
            <a:pPr algn="ctr"/>
            <a:r>
              <a:rPr lang="en-GB" sz="1400" dirty="0"/>
              <a:t>If you need help with any of the tasks, or if you have completed them, please email Miss Colmer for feedback on </a:t>
            </a:r>
            <a:r>
              <a:rPr lang="en-GB" sz="1400" dirty="0">
                <a:hlinkClick r:id="rId5"/>
              </a:rPr>
              <a:t>colmer-rachael@Mayfield.portsmouth.sch.uk</a:t>
            </a:r>
            <a:r>
              <a:rPr lang="en-GB" sz="1400" dirty="0"/>
              <a:t> </a:t>
            </a:r>
          </a:p>
        </p:txBody>
      </p:sp>
      <p:sp>
        <p:nvSpPr>
          <p:cNvPr id="12" name="Rectangle 11">
            <a:extLst>
              <a:ext uri="{FF2B5EF4-FFF2-40B4-BE49-F238E27FC236}">
                <a16:creationId xmlns:a16="http://schemas.microsoft.com/office/drawing/2014/main" id="{EA2F2C90-573D-4BA5-970F-E099BDA1AECD}"/>
              </a:ext>
            </a:extLst>
          </p:cNvPr>
          <p:cNvSpPr/>
          <p:nvPr/>
        </p:nvSpPr>
        <p:spPr>
          <a:xfrm>
            <a:off x="165650" y="386567"/>
            <a:ext cx="11801061" cy="57596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FF0000"/>
                </a:solidFill>
              </a:rPr>
              <a:t>The topics that are covered in this unit can be particularly sensitive or upsetting to some people. Your safety and wellbeing is our number one priority – if you think you personally will find this challenging to complete, please ensure that you speak to a trusted adult and email Miss Colmer for some alternative work. </a:t>
            </a:r>
          </a:p>
        </p:txBody>
      </p:sp>
    </p:spTree>
    <p:extLst>
      <p:ext uri="{BB962C8B-B14F-4D97-AF65-F5344CB8AC3E}">
        <p14:creationId xmlns:p14="http://schemas.microsoft.com/office/powerpoint/2010/main" val="120417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239ABB3-1EED-4A18-A55F-D4A639A477C4}"/>
              </a:ext>
            </a:extLst>
          </p:cNvPr>
          <p:cNvPicPr>
            <a:picLocks noChangeAspect="1"/>
          </p:cNvPicPr>
          <p:nvPr/>
        </p:nvPicPr>
        <p:blipFill>
          <a:blip r:embed="rId3"/>
          <a:stretch>
            <a:fillRect/>
          </a:stretch>
        </p:blipFill>
        <p:spPr>
          <a:xfrm>
            <a:off x="4575338" y="3600307"/>
            <a:ext cx="2667068" cy="2429643"/>
          </a:xfrm>
          <a:prstGeom prst="rect">
            <a:avLst/>
          </a:prstGeom>
        </p:spPr>
      </p:pic>
      <p:sp>
        <p:nvSpPr>
          <p:cNvPr id="5" name="Rectangle 4">
            <a:extLst>
              <a:ext uri="{FF2B5EF4-FFF2-40B4-BE49-F238E27FC236}">
                <a16:creationId xmlns:a16="http://schemas.microsoft.com/office/drawing/2014/main" id="{F6FE7035-0ABE-467D-969C-269A4CF3153E}"/>
              </a:ext>
            </a:extLst>
          </p:cNvPr>
          <p:cNvSpPr/>
          <p:nvPr/>
        </p:nvSpPr>
        <p:spPr>
          <a:xfrm>
            <a:off x="1647322" y="54484"/>
            <a:ext cx="8928992" cy="708117"/>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600" dirty="0"/>
              <a:t>Lots of charities and organisations have been encouraging people to make responsible choices, including regular self-examination. But what is this and how is it done?</a:t>
            </a:r>
          </a:p>
        </p:txBody>
      </p:sp>
      <p:sp>
        <p:nvSpPr>
          <p:cNvPr id="6" name="TextBox 5">
            <a:extLst>
              <a:ext uri="{FF2B5EF4-FFF2-40B4-BE49-F238E27FC236}">
                <a16:creationId xmlns:a16="http://schemas.microsoft.com/office/drawing/2014/main" id="{A5D6AFFF-24CC-477C-951C-F44239DA46A5}"/>
              </a:ext>
            </a:extLst>
          </p:cNvPr>
          <p:cNvSpPr txBox="1"/>
          <p:nvPr/>
        </p:nvSpPr>
        <p:spPr>
          <a:xfrm>
            <a:off x="1631504" y="762601"/>
            <a:ext cx="9036496" cy="646331"/>
          </a:xfrm>
          <a:prstGeom prst="rect">
            <a:avLst/>
          </a:prstGeom>
          <a:noFill/>
        </p:spPr>
        <p:txBody>
          <a:bodyPr wrap="square" rtlCol="0">
            <a:spAutoFit/>
          </a:bodyPr>
          <a:lstStyle/>
          <a:p>
            <a:r>
              <a:rPr lang="en-GB" dirty="0" err="1"/>
              <a:t>Coppafeel</a:t>
            </a:r>
            <a:r>
              <a:rPr lang="en-GB" dirty="0"/>
              <a:t> focus on the signs and symptoms, as  well as early diagnosis of breast cancer. They say you should:</a:t>
            </a:r>
          </a:p>
        </p:txBody>
      </p:sp>
      <p:sp>
        <p:nvSpPr>
          <p:cNvPr id="11" name="TextBox 10">
            <a:extLst>
              <a:ext uri="{FF2B5EF4-FFF2-40B4-BE49-F238E27FC236}">
                <a16:creationId xmlns:a16="http://schemas.microsoft.com/office/drawing/2014/main" id="{AF2C0DF1-F8A7-4020-8EA4-2F9BE0F17369}"/>
              </a:ext>
            </a:extLst>
          </p:cNvPr>
          <p:cNvSpPr txBox="1"/>
          <p:nvPr/>
        </p:nvSpPr>
        <p:spPr>
          <a:xfrm>
            <a:off x="1621968" y="5961243"/>
            <a:ext cx="9046032" cy="923330"/>
          </a:xfrm>
          <a:prstGeom prst="rect">
            <a:avLst/>
          </a:prstGeom>
          <a:noFill/>
        </p:spPr>
        <p:txBody>
          <a:bodyPr wrap="square">
            <a:spAutoFit/>
          </a:bodyPr>
          <a:lstStyle/>
          <a:p>
            <a:r>
              <a:rPr lang="en-US" dirty="0"/>
              <a:t>Note: Some boobs are naturally lumpy and this can be perfectly normal. The key is to get to know how </a:t>
            </a:r>
            <a:r>
              <a:rPr lang="en-US" i="1" dirty="0"/>
              <a:t>your</a:t>
            </a:r>
            <a:r>
              <a:rPr lang="en-US" dirty="0"/>
              <a:t> boobs feel, so you would notice if any new lumps appear or if your boob starts to feel thicker in one area compared to the rest. </a:t>
            </a:r>
            <a:endParaRPr lang="en-GB" dirty="0"/>
          </a:p>
        </p:txBody>
      </p:sp>
      <p:pic>
        <p:nvPicPr>
          <p:cNvPr id="13" name="Picture 12">
            <a:extLst>
              <a:ext uri="{FF2B5EF4-FFF2-40B4-BE49-F238E27FC236}">
                <a16:creationId xmlns:a16="http://schemas.microsoft.com/office/drawing/2014/main" id="{3B92D07C-9544-49FA-ABA2-08255681ECDC}"/>
              </a:ext>
            </a:extLst>
          </p:cNvPr>
          <p:cNvPicPr>
            <a:picLocks noChangeAspect="1"/>
          </p:cNvPicPr>
          <p:nvPr/>
        </p:nvPicPr>
        <p:blipFill>
          <a:blip r:embed="rId4"/>
          <a:stretch>
            <a:fillRect/>
          </a:stretch>
        </p:blipFill>
        <p:spPr>
          <a:xfrm>
            <a:off x="2159729" y="1352294"/>
            <a:ext cx="2948459" cy="2412375"/>
          </a:xfrm>
          <a:prstGeom prst="rect">
            <a:avLst/>
          </a:prstGeom>
        </p:spPr>
      </p:pic>
      <p:pic>
        <p:nvPicPr>
          <p:cNvPr id="14" name="Picture 13">
            <a:extLst>
              <a:ext uri="{FF2B5EF4-FFF2-40B4-BE49-F238E27FC236}">
                <a16:creationId xmlns:a16="http://schemas.microsoft.com/office/drawing/2014/main" id="{BB84DCC2-68E2-444E-878D-31445830CCCB}"/>
              </a:ext>
            </a:extLst>
          </p:cNvPr>
          <p:cNvPicPr>
            <a:picLocks noChangeAspect="1"/>
          </p:cNvPicPr>
          <p:nvPr/>
        </p:nvPicPr>
        <p:blipFill>
          <a:blip r:embed="rId5"/>
          <a:stretch>
            <a:fillRect/>
          </a:stretch>
        </p:blipFill>
        <p:spPr>
          <a:xfrm>
            <a:off x="5235328" y="1325420"/>
            <a:ext cx="2948459" cy="2466125"/>
          </a:xfrm>
          <a:prstGeom prst="rect">
            <a:avLst/>
          </a:prstGeom>
        </p:spPr>
      </p:pic>
      <p:pic>
        <p:nvPicPr>
          <p:cNvPr id="15" name="Picture 14">
            <a:extLst>
              <a:ext uri="{FF2B5EF4-FFF2-40B4-BE49-F238E27FC236}">
                <a16:creationId xmlns:a16="http://schemas.microsoft.com/office/drawing/2014/main" id="{945A59EF-A6FD-40D7-8140-8BFBDFB14E37}"/>
              </a:ext>
            </a:extLst>
          </p:cNvPr>
          <p:cNvPicPr>
            <a:picLocks noChangeAspect="1"/>
          </p:cNvPicPr>
          <p:nvPr/>
        </p:nvPicPr>
        <p:blipFill>
          <a:blip r:embed="rId6"/>
          <a:stretch>
            <a:fillRect/>
          </a:stretch>
        </p:blipFill>
        <p:spPr>
          <a:xfrm>
            <a:off x="8366909" y="1289798"/>
            <a:ext cx="1806455" cy="2429643"/>
          </a:xfrm>
          <a:prstGeom prst="rect">
            <a:avLst/>
          </a:prstGeom>
        </p:spPr>
      </p:pic>
    </p:spTree>
    <p:extLst>
      <p:ext uri="{BB962C8B-B14F-4D97-AF65-F5344CB8AC3E}">
        <p14:creationId xmlns:p14="http://schemas.microsoft.com/office/powerpoint/2010/main" val="181921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B6DEB1-7948-4BD3-9C01-5B1EB79877D7}"/>
              </a:ext>
            </a:extLst>
          </p:cNvPr>
          <p:cNvPicPr>
            <a:picLocks noChangeAspect="1"/>
          </p:cNvPicPr>
          <p:nvPr/>
        </p:nvPicPr>
        <p:blipFill>
          <a:blip r:embed="rId3"/>
          <a:stretch>
            <a:fillRect/>
          </a:stretch>
        </p:blipFill>
        <p:spPr>
          <a:xfrm>
            <a:off x="1494791" y="4766"/>
            <a:ext cx="2699792" cy="3498480"/>
          </a:xfrm>
          <a:prstGeom prst="rect">
            <a:avLst/>
          </a:prstGeom>
        </p:spPr>
      </p:pic>
      <p:pic>
        <p:nvPicPr>
          <p:cNvPr id="8" name="Picture 7">
            <a:extLst>
              <a:ext uri="{FF2B5EF4-FFF2-40B4-BE49-F238E27FC236}">
                <a16:creationId xmlns:a16="http://schemas.microsoft.com/office/drawing/2014/main" id="{4EC36966-AB28-4060-A698-95031E6F3C44}"/>
              </a:ext>
            </a:extLst>
          </p:cNvPr>
          <p:cNvPicPr>
            <a:picLocks noChangeAspect="1"/>
          </p:cNvPicPr>
          <p:nvPr/>
        </p:nvPicPr>
        <p:blipFill>
          <a:blip r:embed="rId4"/>
          <a:stretch>
            <a:fillRect/>
          </a:stretch>
        </p:blipFill>
        <p:spPr>
          <a:xfrm>
            <a:off x="4194583" y="0"/>
            <a:ext cx="3077004" cy="2905530"/>
          </a:xfrm>
          <a:prstGeom prst="rect">
            <a:avLst/>
          </a:prstGeom>
        </p:spPr>
      </p:pic>
      <p:pic>
        <p:nvPicPr>
          <p:cNvPr id="10" name="Picture 9">
            <a:extLst>
              <a:ext uri="{FF2B5EF4-FFF2-40B4-BE49-F238E27FC236}">
                <a16:creationId xmlns:a16="http://schemas.microsoft.com/office/drawing/2014/main" id="{040C9506-A990-464C-AADC-D5693E98FCC9}"/>
              </a:ext>
            </a:extLst>
          </p:cNvPr>
          <p:cNvPicPr>
            <a:picLocks noChangeAspect="1"/>
          </p:cNvPicPr>
          <p:nvPr/>
        </p:nvPicPr>
        <p:blipFill>
          <a:blip r:embed="rId5"/>
          <a:stretch>
            <a:fillRect/>
          </a:stretch>
        </p:blipFill>
        <p:spPr>
          <a:xfrm>
            <a:off x="7271587" y="-41662"/>
            <a:ext cx="2943636" cy="2934109"/>
          </a:xfrm>
          <a:prstGeom prst="rect">
            <a:avLst/>
          </a:prstGeom>
        </p:spPr>
      </p:pic>
      <p:pic>
        <p:nvPicPr>
          <p:cNvPr id="12" name="Picture 11">
            <a:extLst>
              <a:ext uri="{FF2B5EF4-FFF2-40B4-BE49-F238E27FC236}">
                <a16:creationId xmlns:a16="http://schemas.microsoft.com/office/drawing/2014/main" id="{F371EBB2-A5E1-486B-894B-7DF6C9C30F41}"/>
              </a:ext>
            </a:extLst>
          </p:cNvPr>
          <p:cNvPicPr>
            <a:picLocks noChangeAspect="1"/>
          </p:cNvPicPr>
          <p:nvPr/>
        </p:nvPicPr>
        <p:blipFill>
          <a:blip r:embed="rId6"/>
          <a:stretch>
            <a:fillRect/>
          </a:stretch>
        </p:blipFill>
        <p:spPr>
          <a:xfrm>
            <a:off x="4177361" y="2892448"/>
            <a:ext cx="3820058" cy="2934109"/>
          </a:xfrm>
          <a:prstGeom prst="rect">
            <a:avLst/>
          </a:prstGeom>
        </p:spPr>
      </p:pic>
    </p:spTree>
    <p:extLst>
      <p:ext uri="{BB962C8B-B14F-4D97-AF65-F5344CB8AC3E}">
        <p14:creationId xmlns:p14="http://schemas.microsoft.com/office/powerpoint/2010/main" val="138311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8B8D59-4E16-4FAA-87A5-5DE8EDC3D659}"/>
              </a:ext>
            </a:extLst>
          </p:cNvPr>
          <p:cNvSpPr txBox="1"/>
          <p:nvPr/>
        </p:nvSpPr>
        <p:spPr>
          <a:xfrm>
            <a:off x="1811524" y="1805478"/>
            <a:ext cx="8568952" cy="3247043"/>
          </a:xfrm>
          <a:prstGeom prst="rect">
            <a:avLst/>
          </a:prstGeom>
          <a:noFill/>
        </p:spPr>
        <p:txBody>
          <a:bodyPr wrap="square">
            <a:spAutoFit/>
          </a:bodyPr>
          <a:lstStyle/>
          <a:p>
            <a:pPr marL="342900" marR="89535" indent="-342900">
              <a:spcAft>
                <a:spcPts val="1000"/>
              </a:spcAft>
              <a:buFont typeface="Symbol" panose="05050102010706020507" pitchFamily="18" charset="2"/>
              <a:buChar char=""/>
            </a:pPr>
            <a:r>
              <a:rPr lang="en-GB" sz="2000" dirty="0">
                <a:ea typeface="Cambria" panose="02040503050406030204" pitchFamily="18" charset="0"/>
                <a:cs typeface="Times New Roman" panose="02020603050405020304" pitchFamily="18" charset="0"/>
              </a:rPr>
              <a:t>You are not too young to start – you could perform a “self examination” regularly, such as once a month</a:t>
            </a:r>
          </a:p>
          <a:p>
            <a:pPr marL="342900" marR="89535" indent="-342900">
              <a:spcAft>
                <a:spcPts val="1000"/>
              </a:spcAft>
              <a:buFont typeface="Symbol" panose="05050102010706020507" pitchFamily="18" charset="2"/>
              <a:buChar char=""/>
            </a:pPr>
            <a:r>
              <a:rPr lang="en-GB" sz="2000" dirty="0">
                <a:ea typeface="Cambria" panose="02040503050406030204" pitchFamily="18" charset="0"/>
                <a:cs typeface="Times New Roman" panose="02020603050405020304" pitchFamily="18" charset="0"/>
              </a:rPr>
              <a:t>If you find something that is different, it’s important to get the GP to check it. It’s likely not to be cancer but something normal, however it is important to get that confirmed</a:t>
            </a:r>
          </a:p>
          <a:p>
            <a:pPr marL="342900" marR="89535" indent="-342900">
              <a:spcAft>
                <a:spcPts val="1000"/>
              </a:spcAft>
              <a:buFont typeface="Symbol" panose="05050102010706020507" pitchFamily="18" charset="2"/>
              <a:buChar char=""/>
            </a:pPr>
            <a:r>
              <a:rPr lang="en-GB" sz="2000" dirty="0">
                <a:ea typeface="Cambria" panose="02040503050406030204" pitchFamily="18" charset="0"/>
                <a:cs typeface="Times New Roman" panose="02020603050405020304" pitchFamily="18" charset="0"/>
              </a:rPr>
              <a:t>Early cancers are very easily treated (98% chance of cure in testicular cancer) less treatment will be needed than a cancer being diagnosed late.</a:t>
            </a:r>
          </a:p>
          <a:p>
            <a:pPr marL="342900" marR="89535" indent="-342900">
              <a:spcAft>
                <a:spcPts val="1000"/>
              </a:spcAft>
              <a:buFont typeface="Symbol" panose="05050102010706020507" pitchFamily="18" charset="2"/>
              <a:buChar char=""/>
            </a:pPr>
            <a:r>
              <a:rPr lang="en-GB" sz="2000" dirty="0">
                <a:ea typeface="Cambria" panose="02040503050406030204" pitchFamily="18" charset="0"/>
                <a:cs typeface="Times New Roman" panose="02020603050405020304" pitchFamily="18" charset="0"/>
              </a:rPr>
              <a:t>Tests are carried out very quickly and therefore stop worrying unnecessarily, better to know that it is not a cancer than worry for weeks and weeks.</a:t>
            </a:r>
          </a:p>
        </p:txBody>
      </p:sp>
      <p:sp>
        <p:nvSpPr>
          <p:cNvPr id="6" name="TextBox 5">
            <a:extLst>
              <a:ext uri="{FF2B5EF4-FFF2-40B4-BE49-F238E27FC236}">
                <a16:creationId xmlns:a16="http://schemas.microsoft.com/office/drawing/2014/main" id="{4AE7F7F1-4950-435B-8C69-8B9EADF5CD31}"/>
              </a:ext>
            </a:extLst>
          </p:cNvPr>
          <p:cNvSpPr txBox="1"/>
          <p:nvPr/>
        </p:nvSpPr>
        <p:spPr>
          <a:xfrm>
            <a:off x="1811524" y="796643"/>
            <a:ext cx="8214792" cy="584775"/>
          </a:xfrm>
          <a:prstGeom prst="rect">
            <a:avLst/>
          </a:prstGeom>
          <a:noFill/>
        </p:spPr>
        <p:txBody>
          <a:bodyPr wrap="square" rtlCol="0">
            <a:spAutoFit/>
          </a:bodyPr>
          <a:lstStyle/>
          <a:p>
            <a:r>
              <a:rPr lang="en-GB" sz="3200" dirty="0"/>
              <a:t>Key points about self-examination:</a:t>
            </a:r>
          </a:p>
        </p:txBody>
      </p:sp>
    </p:spTree>
    <p:extLst>
      <p:ext uri="{BB962C8B-B14F-4D97-AF65-F5344CB8AC3E}">
        <p14:creationId xmlns:p14="http://schemas.microsoft.com/office/powerpoint/2010/main" val="272569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2476</Words>
  <Application>Microsoft Office PowerPoint</Application>
  <PresentationFormat>Widescreen</PresentationFormat>
  <Paragraphs>118</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Colmer-Rachael</dc:creator>
  <cp:lastModifiedBy>Rachael Colmer</cp:lastModifiedBy>
  <cp:revision>19</cp:revision>
  <dcterms:created xsi:type="dcterms:W3CDTF">2020-09-25T10:10:51Z</dcterms:created>
  <dcterms:modified xsi:type="dcterms:W3CDTF">2020-10-29T16:35:30Z</dcterms:modified>
</cp:coreProperties>
</file>