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308" r:id="rId5"/>
    <p:sldId id="272" r:id="rId6"/>
    <p:sldId id="309" r:id="rId7"/>
    <p:sldId id="310" r:id="rId8"/>
    <p:sldId id="311" r:id="rId9"/>
    <p:sldId id="312" r:id="rId10"/>
    <p:sldId id="314" r:id="rId11"/>
    <p:sldId id="315" r:id="rId12"/>
    <p:sldId id="316" r:id="rId13"/>
    <p:sldId id="317" r:id="rId14"/>
    <p:sldId id="318" r:id="rId15"/>
    <p:sldId id="319" r:id="rId16"/>
    <p:sldId id="327" r:id="rId17"/>
    <p:sldId id="329" r:id="rId18"/>
    <p:sldId id="330" r:id="rId19"/>
    <p:sldId id="331" r:id="rId20"/>
    <p:sldId id="332" r:id="rId21"/>
    <p:sldId id="333" r:id="rId22"/>
    <p:sldId id="334" r:id="rId23"/>
    <p:sldId id="337" r:id="rId24"/>
    <p:sldId id="339" r:id="rId25"/>
    <p:sldId id="340" r:id="rId26"/>
    <p:sldId id="341" r:id="rId27"/>
    <p:sldId id="342" r:id="rId28"/>
    <p:sldId id="343" r:id="rId29"/>
    <p:sldId id="346" r:id="rId30"/>
    <p:sldId id="347" r:id="rId31"/>
    <p:sldId id="349"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68" d="100"/>
          <a:sy n="68" d="100"/>
        </p:scale>
        <p:origin x="1452" y="72"/>
      </p:cViewPr>
      <p:guideLst>
        <p:guide orient="horz" pos="2160"/>
        <p:guide pos="2880"/>
      </p:guideLst>
    </p:cSldViewPr>
  </p:slideViewPr>
  <p:notesTextViewPr>
    <p:cViewPr>
      <p:scale>
        <a:sx n="3" d="2"/>
        <a:sy n="3" d="2"/>
      </p:scale>
      <p:origin x="0" y="0"/>
    </p:cViewPr>
  </p:notesTextViewPr>
  <p:notesViewPr>
    <p:cSldViewPr>
      <p:cViewPr varScale="1">
        <p:scale>
          <a:sx n="52" d="100"/>
          <a:sy n="52" d="100"/>
        </p:scale>
        <p:origin x="29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797675" cy="496888"/>
          </a:xfrm>
          <a:prstGeom prst="rect">
            <a:avLst/>
          </a:prstGeom>
        </p:spPr>
        <p:txBody>
          <a:bodyPr vert="horz" lIns="91440" tIns="45720" rIns="91440" bIns="45720" rtlCol="0"/>
          <a:lstStyle>
            <a:lvl1pPr algn="l">
              <a:defRPr sz="1200"/>
            </a:lvl1pPr>
          </a:lstStyle>
          <a:p>
            <a:r>
              <a:rPr lang="en-GB"/>
              <a:t>(c)www.revisecomputerscience.com</a:t>
            </a:r>
          </a:p>
        </p:txBody>
      </p:sp>
      <p:sp>
        <p:nvSpPr>
          <p:cNvPr id="4" name="Footer Placeholder 3"/>
          <p:cNvSpPr>
            <a:spLocks noGrp="1"/>
          </p:cNvSpPr>
          <p:nvPr>
            <p:ph type="ftr" sz="quarter" idx="2"/>
          </p:nvPr>
        </p:nvSpPr>
        <p:spPr>
          <a:xfrm>
            <a:off x="-1" y="9429750"/>
            <a:ext cx="5913437" cy="496888"/>
          </a:xfrm>
          <a:prstGeom prst="rect">
            <a:avLst/>
          </a:prstGeom>
        </p:spPr>
        <p:txBody>
          <a:bodyPr vert="horz" lIns="91440" tIns="45720" rIns="91440" bIns="45720" rtlCol="0" anchor="b"/>
          <a:lstStyle>
            <a:lvl1pPr algn="l">
              <a:defRPr sz="1200"/>
            </a:lvl1pPr>
          </a:lstStyle>
          <a:p>
            <a:r>
              <a:rPr lang="en-GB"/>
              <a:t>***Single User Licence: Do Not Redistribute / Do Not Share Online***</a:t>
            </a:r>
            <a:endParaRPr lang="en-GB" dirty="0"/>
          </a:p>
        </p:txBody>
      </p:sp>
      <p:sp>
        <p:nvSpPr>
          <p:cNvPr id="5" name="Slide Number Placeholder 4"/>
          <p:cNvSpPr>
            <a:spLocks noGrp="1"/>
          </p:cNvSpPr>
          <p:nvPr>
            <p:ph type="sldNum" sz="quarter" idx="3"/>
          </p:nvPr>
        </p:nvSpPr>
        <p:spPr>
          <a:xfrm>
            <a:off x="6065836" y="9429750"/>
            <a:ext cx="730251" cy="496888"/>
          </a:xfrm>
          <a:prstGeom prst="rect">
            <a:avLst/>
          </a:prstGeom>
        </p:spPr>
        <p:txBody>
          <a:bodyPr vert="horz" lIns="91440" tIns="45720" rIns="91440" bIns="45720" rtlCol="0" anchor="b"/>
          <a:lstStyle>
            <a:lvl1pPr algn="r">
              <a:defRPr sz="1200"/>
            </a:lvl1pPr>
          </a:lstStyle>
          <a:p>
            <a:fld id="{CD7B6002-47FB-4F16-92AE-F4D25294AF45}" type="slidenum">
              <a:rPr lang="en-GB" smtClean="0"/>
              <a:pPr/>
              <a:t>‹#›</a:t>
            </a:fld>
            <a:endParaRPr lang="en-GB"/>
          </a:p>
        </p:txBody>
      </p:sp>
    </p:spTree>
    <p:extLst>
      <p:ext uri="{BB962C8B-B14F-4D97-AF65-F5344CB8AC3E}">
        <p14:creationId xmlns:p14="http://schemas.microsoft.com/office/powerpoint/2010/main" val="64478608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GB"/>
              <a:t>(c)www.revisecomputerscience.com</a:t>
            </a: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B0C2631-AC97-4A73-A4D6-CCA7F3D957B9}" type="datetimeFigureOut">
              <a:rPr lang="en-GB" smtClean="0"/>
              <a:pPr/>
              <a:t>23/09/2020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en-GB"/>
              <a:t>***Single User Licence: Do Not Redistribute / Do Not Share Online***</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68790A5-5373-421F-B283-144185A24A00}" type="slidenum">
              <a:rPr lang="en-GB" smtClean="0"/>
              <a:pPr/>
              <a:t>‹#›</a:t>
            </a:fld>
            <a:endParaRPr lang="en-GB"/>
          </a:p>
        </p:txBody>
      </p:sp>
    </p:spTree>
    <p:extLst>
      <p:ext uri="{BB962C8B-B14F-4D97-AF65-F5344CB8AC3E}">
        <p14:creationId xmlns:p14="http://schemas.microsoft.com/office/powerpoint/2010/main" val="410604182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1</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1649361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22</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318109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790A5-5373-421F-B283-144185A24A00}" type="slidenum">
              <a:rPr lang="en-GB" smtClean="0"/>
              <a:pPr/>
              <a:t>23</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1830481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24</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129046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790A5-5373-421F-B283-144185A24A00}" type="slidenum">
              <a:rPr lang="en-GB" smtClean="0"/>
              <a:pPr/>
              <a:t>26</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35080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790A5-5373-421F-B283-144185A24A00}" type="slidenum">
              <a:rPr lang="en-GB" smtClean="0"/>
              <a:pPr/>
              <a:t>27</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164616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13</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393301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15</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8414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16</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138727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17</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347946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18</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204384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19</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10253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20</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83775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8790A5-5373-421F-B283-144185A24A00}" type="slidenum">
              <a:rPr lang="en-GB" smtClean="0"/>
              <a:pPr/>
              <a:t>21</a:t>
            </a:fld>
            <a:endParaRPr lang="en-GB"/>
          </a:p>
        </p:txBody>
      </p:sp>
      <p:sp>
        <p:nvSpPr>
          <p:cNvPr id="5" name="Footer Placeholder 4"/>
          <p:cNvSpPr>
            <a:spLocks noGrp="1"/>
          </p:cNvSpPr>
          <p:nvPr>
            <p:ph type="ftr" sz="quarter" idx="11"/>
          </p:nvPr>
        </p:nvSpPr>
        <p:spPr/>
        <p:txBody>
          <a:bodyPr/>
          <a:lstStyle/>
          <a:p>
            <a:r>
              <a:rPr lang="en-GB"/>
              <a:t>***Single User Licence: Do Not Redistribute / Do Not Share Online***</a:t>
            </a:r>
          </a:p>
        </p:txBody>
      </p:sp>
      <p:sp>
        <p:nvSpPr>
          <p:cNvPr id="6" name="Header Placeholder 5"/>
          <p:cNvSpPr>
            <a:spLocks noGrp="1"/>
          </p:cNvSpPr>
          <p:nvPr>
            <p:ph type="hdr" sz="quarter" idx="12"/>
          </p:nvPr>
        </p:nvSpPr>
        <p:spPr/>
        <p:txBody>
          <a:bodyPr/>
          <a:lstStyle/>
          <a:p>
            <a:r>
              <a:rPr lang="en-GB"/>
              <a:t>(c)www.revisecomputerscience.com</a:t>
            </a:r>
          </a:p>
        </p:txBody>
      </p:sp>
    </p:spTree>
    <p:extLst>
      <p:ext uri="{BB962C8B-B14F-4D97-AF65-F5344CB8AC3E}">
        <p14:creationId xmlns:p14="http://schemas.microsoft.com/office/powerpoint/2010/main" val="2733802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A542007-3461-492F-A1ED-27AA84CC7805}" type="datetime1">
              <a:rPr lang="en-GB" smtClean="0"/>
              <a:pPr/>
              <a:t>23/09/2020</a:t>
            </a:fld>
            <a:endParaRPr lang="en-GB"/>
          </a:p>
        </p:txBody>
      </p:sp>
      <p:sp>
        <p:nvSpPr>
          <p:cNvPr id="19" name="Footer Placeholder 18"/>
          <p:cNvSpPr>
            <a:spLocks noGrp="1"/>
          </p:cNvSpPr>
          <p:nvPr>
            <p:ph type="ftr" sz="quarter" idx="11"/>
          </p:nvPr>
        </p:nvSpPr>
        <p:spPr/>
        <p:txBody>
          <a:bodyPr/>
          <a:lstStyle/>
          <a:p>
            <a:endParaRPr lang="en-GB" dirty="0">
              <a:solidFill>
                <a:srgbClr val="080808">
                  <a:shade val="90000"/>
                </a:srgbClr>
              </a:solidFill>
            </a:endParaRPr>
          </a:p>
        </p:txBody>
      </p:sp>
      <p:sp>
        <p:nvSpPr>
          <p:cNvPr id="27" name="Slide Number Placeholder 26"/>
          <p:cNvSpPr>
            <a:spLocks noGrp="1"/>
          </p:cNvSpPr>
          <p:nvPr>
            <p:ph type="sldNum" sz="quarter" idx="12"/>
          </p:nvPr>
        </p:nvSpPr>
        <p:spPr/>
        <p:txBody>
          <a:bodyPr/>
          <a:lstStyle/>
          <a:p>
            <a:fld id="{63886AFE-0FBB-4873-A1FF-B81B921E1349}" type="slidenum">
              <a:rPr lang="en-GB" smtClean="0"/>
              <a:pPr/>
              <a:t>‹#›</a:t>
            </a:fld>
            <a:endParaRPr lang="en-GB"/>
          </a:p>
        </p:txBody>
      </p:sp>
      <p:pic>
        <p:nvPicPr>
          <p:cNvPr id="7" name="Picture 6"/>
          <p:cNvPicPr>
            <a:picLocks noChangeAspect="1"/>
          </p:cNvPicPr>
          <p:nvPr/>
        </p:nvPicPr>
        <p:blipFill>
          <a:blip r:embed="rId2"/>
          <a:stretch>
            <a:fillRect/>
          </a:stretch>
        </p:blipFill>
        <p:spPr>
          <a:xfrm>
            <a:off x="6862041" y="108472"/>
            <a:ext cx="2125518" cy="811053"/>
          </a:xfrm>
          <a:prstGeom prst="rect">
            <a:avLst/>
          </a:prstGeom>
        </p:spPr>
      </p:pic>
    </p:spTree>
    <p:extLst>
      <p:ext uri="{BB962C8B-B14F-4D97-AF65-F5344CB8AC3E}">
        <p14:creationId xmlns:p14="http://schemas.microsoft.com/office/powerpoint/2010/main" val="36416475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srgbClr val="080808"/>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srgbClr val="080808"/>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0C831FEF-999A-4878-A247-FF26C1AFC5D6}" type="datetime1">
              <a:rPr lang="en-GB" smtClean="0"/>
              <a:pPr/>
              <a:t>23/09/2020</a:t>
            </a:fld>
            <a:endParaRPr lang="en-GB"/>
          </a:p>
        </p:txBody>
      </p:sp>
      <p:sp>
        <p:nvSpPr>
          <p:cNvPr id="6" name="Footer Placeholder 5"/>
          <p:cNvSpPr>
            <a:spLocks noGrp="1"/>
          </p:cNvSpPr>
          <p:nvPr>
            <p:ph type="ftr" sz="quarter" idx="11"/>
          </p:nvPr>
        </p:nvSpPr>
        <p:spPr/>
        <p:txBody>
          <a:bodyPr/>
          <a:lstStyle/>
          <a:p>
            <a:endParaRPr lang="en-GB" dirty="0">
              <a:solidFill>
                <a:srgbClr val="080808">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3886AFE-0FBB-4873-A1FF-B81B921E1349}"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srgbClr val="080808"/>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srgbClr val="080808"/>
              </a:solidFill>
            </a:endParaRPr>
          </a:p>
        </p:txBody>
      </p:sp>
    </p:spTree>
    <p:extLst>
      <p:ext uri="{BB962C8B-B14F-4D97-AF65-F5344CB8AC3E}">
        <p14:creationId xmlns:p14="http://schemas.microsoft.com/office/powerpoint/2010/main" val="96110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EDD028-DD0F-48B0-89A0-8436BACC50C0}" type="datetime1">
              <a:rPr lang="en-GB" smtClean="0"/>
              <a:pPr/>
              <a:t>23/09/2020</a:t>
            </a:fld>
            <a:endParaRPr lang="en-GB"/>
          </a:p>
        </p:txBody>
      </p:sp>
      <p:sp>
        <p:nvSpPr>
          <p:cNvPr id="5" name="Footer Placeholder 4"/>
          <p:cNvSpPr>
            <a:spLocks noGrp="1"/>
          </p:cNvSpPr>
          <p:nvPr>
            <p:ph type="ftr" sz="quarter" idx="11"/>
          </p:nvPr>
        </p:nvSpPr>
        <p:spPr/>
        <p:txBody>
          <a:bodyPr/>
          <a:lstStyle/>
          <a:p>
            <a:endParaRPr lang="en-GB" dirty="0">
              <a:solidFill>
                <a:srgbClr val="080808">
                  <a:shade val="90000"/>
                </a:srgbClr>
              </a:solidFill>
            </a:endParaRPr>
          </a:p>
        </p:txBody>
      </p:sp>
      <p:sp>
        <p:nvSpPr>
          <p:cNvPr id="6" name="Slide Number Placeholder 5"/>
          <p:cNvSpPr>
            <a:spLocks noGrp="1"/>
          </p:cNvSpPr>
          <p:nvPr>
            <p:ph type="sldNum" sz="quarter" idx="12"/>
          </p:nvPr>
        </p:nvSpPr>
        <p:spPr/>
        <p:txBody>
          <a:bodyPr/>
          <a:lstStyle/>
          <a:p>
            <a:fld id="{63886AFE-0FBB-4873-A1FF-B81B921E1349}" type="slidenum">
              <a:rPr lang="en-GB" smtClean="0"/>
              <a:pPr/>
              <a:t>‹#›</a:t>
            </a:fld>
            <a:endParaRPr lang="en-GB"/>
          </a:p>
        </p:txBody>
      </p:sp>
    </p:spTree>
    <p:extLst>
      <p:ext uri="{BB962C8B-B14F-4D97-AF65-F5344CB8AC3E}">
        <p14:creationId xmlns:p14="http://schemas.microsoft.com/office/powerpoint/2010/main" val="36946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02776-0597-4EC5-A018-01C983640902}" type="datetime1">
              <a:rPr lang="en-GB" smtClean="0"/>
              <a:pPr/>
              <a:t>23/09/2020</a:t>
            </a:fld>
            <a:endParaRPr lang="en-GB"/>
          </a:p>
        </p:txBody>
      </p:sp>
      <p:sp>
        <p:nvSpPr>
          <p:cNvPr id="5" name="Footer Placeholder 4"/>
          <p:cNvSpPr>
            <a:spLocks noGrp="1"/>
          </p:cNvSpPr>
          <p:nvPr>
            <p:ph type="ftr" sz="quarter" idx="11"/>
          </p:nvPr>
        </p:nvSpPr>
        <p:spPr/>
        <p:txBody>
          <a:bodyPr/>
          <a:lstStyle/>
          <a:p>
            <a:endParaRPr lang="en-GB" dirty="0">
              <a:solidFill>
                <a:srgbClr val="080808">
                  <a:shade val="90000"/>
                </a:srgbClr>
              </a:solidFill>
            </a:endParaRPr>
          </a:p>
        </p:txBody>
      </p:sp>
      <p:sp>
        <p:nvSpPr>
          <p:cNvPr id="6" name="Slide Number Placeholder 5"/>
          <p:cNvSpPr>
            <a:spLocks noGrp="1"/>
          </p:cNvSpPr>
          <p:nvPr>
            <p:ph type="sldNum" sz="quarter" idx="12"/>
          </p:nvPr>
        </p:nvSpPr>
        <p:spPr/>
        <p:txBody>
          <a:bodyPr/>
          <a:lstStyle/>
          <a:p>
            <a:fld id="{63886AFE-0FBB-4873-A1FF-B81B921E1349}" type="slidenum">
              <a:rPr lang="en-GB" smtClean="0"/>
              <a:pPr/>
              <a:t>‹#›</a:t>
            </a:fld>
            <a:endParaRPr lang="en-GB"/>
          </a:p>
        </p:txBody>
      </p:sp>
    </p:spTree>
    <p:extLst>
      <p:ext uri="{BB962C8B-B14F-4D97-AF65-F5344CB8AC3E}">
        <p14:creationId xmlns:p14="http://schemas.microsoft.com/office/powerpoint/2010/main" val="372397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kumimoji="0" lang="en-US"/>
              <a:t>Click to edit Master title style</a:t>
            </a:r>
            <a:endParaRPr kumimoji="0" lang="en-US" dirty="0"/>
          </a:p>
        </p:txBody>
      </p:sp>
      <p:sp>
        <p:nvSpPr>
          <p:cNvPr id="3" name="Content Placeholder 2"/>
          <p:cNvSpPr>
            <a:spLocks noGrp="1"/>
          </p:cNvSpPr>
          <p:nvPr>
            <p:ph idx="1"/>
          </p:nvPr>
        </p:nvSpPr>
        <p:spPr>
          <a:xfrm>
            <a:off x="467544" y="1700808"/>
            <a:ext cx="8229600" cy="3957072"/>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F88AB1A-2AF4-4F78-856A-A1E9C2C913DD}" type="datetime1">
              <a:rPr lang="en-GB" smtClean="0"/>
              <a:pPr/>
              <a:t>23/09/2020</a:t>
            </a:fld>
            <a:endParaRPr lang="en-GB"/>
          </a:p>
        </p:txBody>
      </p:sp>
      <p:sp>
        <p:nvSpPr>
          <p:cNvPr id="5" name="Footer Placeholder 4"/>
          <p:cNvSpPr>
            <a:spLocks noGrp="1"/>
          </p:cNvSpPr>
          <p:nvPr>
            <p:ph type="ftr" sz="quarter" idx="11"/>
          </p:nvPr>
        </p:nvSpPr>
        <p:spPr/>
        <p:txBody>
          <a:bodyPr/>
          <a:lstStyle/>
          <a:p>
            <a:endParaRPr lang="en-GB" dirty="0">
              <a:solidFill>
                <a:srgbClr val="080808">
                  <a:shade val="90000"/>
                </a:srgbClr>
              </a:solidFill>
            </a:endParaRPr>
          </a:p>
        </p:txBody>
      </p:sp>
      <p:sp>
        <p:nvSpPr>
          <p:cNvPr id="6" name="Slide Number Placeholder 5"/>
          <p:cNvSpPr>
            <a:spLocks noGrp="1"/>
          </p:cNvSpPr>
          <p:nvPr>
            <p:ph type="sldNum" sz="quarter" idx="12"/>
          </p:nvPr>
        </p:nvSpPr>
        <p:spPr/>
        <p:txBody>
          <a:bodyPr/>
          <a:lstStyle/>
          <a:p>
            <a:fld id="{63886AFE-0FBB-4873-A1FF-B81B921E1349}" type="slidenum">
              <a:rPr lang="en-GB" smtClean="0"/>
              <a:pPr/>
              <a:t>‹#›</a:t>
            </a:fld>
            <a:endParaRPr lang="en-GB"/>
          </a:p>
        </p:txBody>
      </p:sp>
      <p:pic>
        <p:nvPicPr>
          <p:cNvPr id="7" name="Picture 6"/>
          <p:cNvPicPr>
            <a:picLocks noChangeAspect="1"/>
          </p:cNvPicPr>
          <p:nvPr/>
        </p:nvPicPr>
        <p:blipFill>
          <a:blip r:embed="rId2"/>
          <a:stretch>
            <a:fillRect/>
          </a:stretch>
        </p:blipFill>
        <p:spPr>
          <a:xfrm>
            <a:off x="6862041" y="108472"/>
            <a:ext cx="2125518" cy="811053"/>
          </a:xfrm>
          <a:prstGeom prst="rect">
            <a:avLst/>
          </a:prstGeom>
        </p:spPr>
      </p:pic>
    </p:spTree>
    <p:extLst>
      <p:ext uri="{BB962C8B-B14F-4D97-AF65-F5344CB8AC3E}">
        <p14:creationId xmlns:p14="http://schemas.microsoft.com/office/powerpoint/2010/main" val="244469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 + S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37" y="0"/>
            <a:ext cx="8229600" cy="692696"/>
          </a:xfrm>
        </p:spPr>
        <p:txBody>
          <a:bodyPr/>
          <a:lstStyle>
            <a:lvl1pPr>
              <a:defRPr/>
            </a:lvl1pPr>
          </a:lstStyle>
          <a:p>
            <a:r>
              <a:rPr lang="en-US" dirty="0"/>
              <a:t>Lesson Objective</a:t>
            </a:r>
            <a:endParaRPr lang="en-GB" dirty="0"/>
          </a:p>
        </p:txBody>
      </p:sp>
      <p:sp>
        <p:nvSpPr>
          <p:cNvPr id="3" name="Date Placeholder 2"/>
          <p:cNvSpPr>
            <a:spLocks noGrp="1"/>
          </p:cNvSpPr>
          <p:nvPr>
            <p:ph type="dt" sz="half" idx="10"/>
          </p:nvPr>
        </p:nvSpPr>
        <p:spPr/>
        <p:txBody>
          <a:bodyPr/>
          <a:lstStyle/>
          <a:p>
            <a:fld id="{4E6AFF1D-1B79-407B-A518-2FC51B95A7D3}" type="datetimeFigureOut">
              <a:rPr lang="en-GB" smtClean="0">
                <a:solidFill>
                  <a:srgbClr val="080808">
                    <a:shade val="90000"/>
                  </a:srgbClr>
                </a:solidFill>
              </a:rPr>
              <a:pPr/>
              <a:t>23/09/2020</a:t>
            </a:fld>
            <a:endParaRPr lang="en-GB" dirty="0">
              <a:solidFill>
                <a:srgbClr val="080808">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80808">
                  <a:shade val="90000"/>
                </a:srgbClr>
              </a:solidFill>
            </a:endParaRPr>
          </a:p>
        </p:txBody>
      </p:sp>
      <p:sp>
        <p:nvSpPr>
          <p:cNvPr id="5" name="Slide Number Placeholder 4"/>
          <p:cNvSpPr>
            <a:spLocks noGrp="1"/>
          </p:cNvSpPr>
          <p:nvPr>
            <p:ph type="sldNum" sz="quarter" idx="12"/>
          </p:nvPr>
        </p:nvSpPr>
        <p:spPr/>
        <p:txBody>
          <a:body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sp>
        <p:nvSpPr>
          <p:cNvPr id="7" name="Text Placeholder 6"/>
          <p:cNvSpPr>
            <a:spLocks noGrp="1"/>
          </p:cNvSpPr>
          <p:nvPr>
            <p:ph type="body" sz="quarter" idx="13"/>
          </p:nvPr>
        </p:nvSpPr>
        <p:spPr>
          <a:xfrm>
            <a:off x="83775" y="836713"/>
            <a:ext cx="8208962" cy="720079"/>
          </a:xfrm>
        </p:spPr>
        <p:txBody>
          <a:bodyPr>
            <a:noAutofit/>
          </a:bodyPr>
          <a:lstStyle>
            <a:lvl1pPr>
              <a:defRPr sz="2000"/>
            </a:lvl1pPr>
            <a:lvl2pPr>
              <a:defRPr sz="18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5" hasCustomPrompt="1"/>
          </p:nvPr>
        </p:nvSpPr>
        <p:spPr>
          <a:xfrm>
            <a:off x="80824" y="3259932"/>
            <a:ext cx="8208962" cy="720079"/>
          </a:xfrm>
        </p:spPr>
        <p:txBody>
          <a:bodyPr>
            <a:noAutofit/>
          </a:bodyPr>
          <a:lstStyle>
            <a:lvl1pPr marL="0" indent="0">
              <a:buNone/>
              <a:defRPr sz="2000" b="1"/>
            </a:lvl1pPr>
            <a:lvl2pPr>
              <a:defRPr sz="1800"/>
            </a:lvl2pPr>
            <a:lvl3pPr>
              <a:defRPr sz="1800"/>
            </a:lvl3pPr>
            <a:lvl4pPr>
              <a:defRPr sz="1600"/>
            </a:lvl4pPr>
            <a:lvl5pPr>
              <a:defRPr sz="1600"/>
            </a:lvl5pPr>
          </a:lstStyle>
          <a:p>
            <a:pPr lvl="0"/>
            <a:r>
              <a:rPr lang="en-GB" dirty="0"/>
              <a:t>Strand 1</a:t>
            </a:r>
          </a:p>
          <a:p>
            <a:pPr lvl="0"/>
            <a:endParaRPr lang="en-GB" dirty="0"/>
          </a:p>
          <a:p>
            <a:pPr lvl="0"/>
            <a:r>
              <a:rPr lang="en-GB" dirty="0"/>
              <a:t>Towards:</a:t>
            </a:r>
          </a:p>
          <a:p>
            <a:pPr lvl="0"/>
            <a:endParaRPr lang="en-GB" dirty="0"/>
          </a:p>
          <a:p>
            <a:pPr lvl="0"/>
            <a:r>
              <a:rPr lang="en-GB" b="1" dirty="0"/>
              <a:t>Met:</a:t>
            </a:r>
          </a:p>
          <a:p>
            <a:pPr lvl="0"/>
            <a:endParaRPr lang="en-GB" b="1" dirty="0"/>
          </a:p>
          <a:p>
            <a:pPr lvl="0"/>
            <a:r>
              <a:rPr lang="en-GB" b="1" dirty="0"/>
              <a:t>Depth</a:t>
            </a:r>
            <a:endParaRPr lang="en-GB" dirty="0"/>
          </a:p>
        </p:txBody>
      </p:sp>
      <p:sp>
        <p:nvSpPr>
          <p:cNvPr id="11" name="Title 1"/>
          <p:cNvSpPr txBox="1">
            <a:spLocks/>
          </p:cNvSpPr>
          <p:nvPr/>
        </p:nvSpPr>
        <p:spPr>
          <a:xfrm>
            <a:off x="80824" y="2376339"/>
            <a:ext cx="8229600" cy="692696"/>
          </a:xfrm>
          <a:prstGeom prst="rect">
            <a:avLst/>
          </a:prstGeom>
        </p:spPr>
        <p:txBody>
          <a:bodyPr vert="horz" lIns="0" rIns="0" bIns="0" anchor="b">
            <a:normAutofit fontScale="92500" lnSpcReduction="10000"/>
          </a:bodyPr>
          <a:lstStyle>
            <a:lvl1pPr algn="l" rtl="0" eaLnBrk="1" latinLnBrk="0" hangingPunct="1">
              <a:spcBef>
                <a:spcPct val="0"/>
              </a:spcBef>
              <a:buNone/>
              <a:defRPr kumimoji="0" sz="5000" b="0" kern="1200">
                <a:ln>
                  <a:noFill/>
                </a:ln>
                <a:solidFill>
                  <a:schemeClr val="tx2"/>
                </a:solidFill>
                <a:effectLst/>
                <a:latin typeface="+mn-lt"/>
                <a:ea typeface="+mj-ea"/>
                <a:cs typeface="+mj-cs"/>
              </a:defRPr>
            </a:lvl1pPr>
          </a:lstStyle>
          <a:p>
            <a:r>
              <a:rPr lang="en-US" dirty="0"/>
              <a:t>Success Criteria</a:t>
            </a:r>
            <a:endParaRPr lang="en-GB" dirty="0"/>
          </a:p>
        </p:txBody>
      </p:sp>
    </p:spTree>
    <p:extLst>
      <p:ext uri="{BB962C8B-B14F-4D97-AF65-F5344CB8AC3E}">
        <p14:creationId xmlns:p14="http://schemas.microsoft.com/office/powerpoint/2010/main" val="31795376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1684C2C5-E0AB-4EC9-B852-64272493510B}" type="datetime1">
              <a:rPr lang="en-GB" smtClean="0"/>
              <a:pPr/>
              <a:t>23/09/2020</a:t>
            </a:fld>
            <a:endParaRPr lang="en-GB"/>
          </a:p>
        </p:txBody>
      </p:sp>
      <p:sp>
        <p:nvSpPr>
          <p:cNvPr id="5" name="Footer Placeholder 4"/>
          <p:cNvSpPr>
            <a:spLocks noGrp="1"/>
          </p:cNvSpPr>
          <p:nvPr>
            <p:ph type="ftr" sz="quarter" idx="11"/>
          </p:nvPr>
        </p:nvSpPr>
        <p:spPr/>
        <p:txBody>
          <a:bodyPr/>
          <a:lstStyle/>
          <a:p>
            <a:endParaRPr lang="en-GB" dirty="0">
              <a:solidFill>
                <a:srgbClr val="080808">
                  <a:shade val="90000"/>
                </a:srgbClr>
              </a:solidFill>
            </a:endParaRPr>
          </a:p>
        </p:txBody>
      </p:sp>
      <p:sp>
        <p:nvSpPr>
          <p:cNvPr id="6" name="Slide Number Placeholder 5"/>
          <p:cNvSpPr>
            <a:spLocks noGrp="1"/>
          </p:cNvSpPr>
          <p:nvPr>
            <p:ph type="sldNum" sz="quarter" idx="12"/>
          </p:nvPr>
        </p:nvSpPr>
        <p:spPr/>
        <p:txBody>
          <a:bodyPr/>
          <a:lstStyle/>
          <a:p>
            <a:fld id="{63886AFE-0FBB-4873-A1FF-B81B921E1349}" type="slidenum">
              <a:rPr lang="en-GB" smtClean="0"/>
              <a:pPr/>
              <a:t>‹#›</a:t>
            </a:fld>
            <a:endParaRPr lang="en-GB"/>
          </a:p>
        </p:txBody>
      </p:sp>
    </p:spTree>
    <p:extLst>
      <p:ext uri="{BB962C8B-B14F-4D97-AF65-F5344CB8AC3E}">
        <p14:creationId xmlns:p14="http://schemas.microsoft.com/office/powerpoint/2010/main" val="19271654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0D7BF7-BF03-4117-BB3D-2B571D9D551B}" type="datetime1">
              <a:rPr lang="en-GB" smtClean="0"/>
              <a:pPr/>
              <a:t>23/09/2020</a:t>
            </a:fld>
            <a:endParaRPr lang="en-GB"/>
          </a:p>
        </p:txBody>
      </p:sp>
      <p:sp>
        <p:nvSpPr>
          <p:cNvPr id="6" name="Footer Placeholder 5"/>
          <p:cNvSpPr>
            <a:spLocks noGrp="1"/>
          </p:cNvSpPr>
          <p:nvPr>
            <p:ph type="ftr" sz="quarter" idx="11"/>
          </p:nvPr>
        </p:nvSpPr>
        <p:spPr/>
        <p:txBody>
          <a:bodyPr/>
          <a:lstStyle/>
          <a:p>
            <a:endParaRPr lang="en-GB" dirty="0">
              <a:solidFill>
                <a:srgbClr val="080808">
                  <a:shade val="90000"/>
                </a:srgbClr>
              </a:solidFill>
            </a:endParaRPr>
          </a:p>
        </p:txBody>
      </p:sp>
      <p:sp>
        <p:nvSpPr>
          <p:cNvPr id="7" name="Slide Number Placeholder 6"/>
          <p:cNvSpPr>
            <a:spLocks noGrp="1"/>
          </p:cNvSpPr>
          <p:nvPr>
            <p:ph type="sldNum" sz="quarter" idx="12"/>
          </p:nvPr>
        </p:nvSpPr>
        <p:spPr/>
        <p:txBody>
          <a:bodyPr/>
          <a:lstStyle/>
          <a:p>
            <a:fld id="{63886AFE-0FBB-4873-A1FF-B81B921E1349}" type="slidenum">
              <a:rPr lang="en-GB" smtClean="0"/>
              <a:pPr/>
              <a:t>‹#›</a:t>
            </a:fld>
            <a:endParaRPr lang="en-GB"/>
          </a:p>
        </p:txBody>
      </p:sp>
    </p:spTree>
    <p:extLst>
      <p:ext uri="{BB962C8B-B14F-4D97-AF65-F5344CB8AC3E}">
        <p14:creationId xmlns:p14="http://schemas.microsoft.com/office/powerpoint/2010/main" val="341663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54C65E5-D413-4D66-A2BE-FD040A3F55DC}" type="datetime1">
              <a:rPr lang="en-GB" smtClean="0"/>
              <a:pPr/>
              <a:t>23/09/2020</a:t>
            </a:fld>
            <a:endParaRPr lang="en-GB"/>
          </a:p>
        </p:txBody>
      </p:sp>
      <p:sp>
        <p:nvSpPr>
          <p:cNvPr id="8" name="Footer Placeholder 7"/>
          <p:cNvSpPr>
            <a:spLocks noGrp="1"/>
          </p:cNvSpPr>
          <p:nvPr>
            <p:ph type="ftr" sz="quarter" idx="11"/>
          </p:nvPr>
        </p:nvSpPr>
        <p:spPr/>
        <p:txBody>
          <a:bodyPr/>
          <a:lstStyle/>
          <a:p>
            <a:endParaRPr lang="en-GB" dirty="0">
              <a:solidFill>
                <a:srgbClr val="080808">
                  <a:shade val="90000"/>
                </a:srgbClr>
              </a:solidFill>
            </a:endParaRPr>
          </a:p>
        </p:txBody>
      </p:sp>
      <p:sp>
        <p:nvSpPr>
          <p:cNvPr id="9" name="Slide Number Placeholder 8"/>
          <p:cNvSpPr>
            <a:spLocks noGrp="1"/>
          </p:cNvSpPr>
          <p:nvPr>
            <p:ph type="sldNum" sz="quarter" idx="12"/>
          </p:nvPr>
        </p:nvSpPr>
        <p:spPr/>
        <p:txBody>
          <a:bodyPr/>
          <a:lstStyle/>
          <a:p>
            <a:fld id="{63886AFE-0FBB-4873-A1FF-B81B921E1349}" type="slidenum">
              <a:rPr lang="en-GB" smtClean="0"/>
              <a:pPr/>
              <a:t>‹#›</a:t>
            </a:fld>
            <a:endParaRPr lang="en-GB"/>
          </a:p>
        </p:txBody>
      </p:sp>
    </p:spTree>
    <p:extLst>
      <p:ext uri="{BB962C8B-B14F-4D97-AF65-F5344CB8AC3E}">
        <p14:creationId xmlns:p14="http://schemas.microsoft.com/office/powerpoint/2010/main" val="115761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AFFC85D-6DDD-439A-9A41-7C453475944F}" type="datetime1">
              <a:rPr lang="en-GB" smtClean="0"/>
              <a:pPr/>
              <a:t>23/09/2020</a:t>
            </a:fld>
            <a:endParaRPr lang="en-GB"/>
          </a:p>
        </p:txBody>
      </p:sp>
      <p:sp>
        <p:nvSpPr>
          <p:cNvPr id="4" name="Footer Placeholder 3"/>
          <p:cNvSpPr>
            <a:spLocks noGrp="1"/>
          </p:cNvSpPr>
          <p:nvPr>
            <p:ph type="ftr" sz="quarter" idx="11"/>
          </p:nvPr>
        </p:nvSpPr>
        <p:spPr/>
        <p:txBody>
          <a:bodyPr/>
          <a:lstStyle/>
          <a:p>
            <a:endParaRPr lang="en-GB" dirty="0">
              <a:solidFill>
                <a:srgbClr val="080808">
                  <a:shade val="90000"/>
                </a:srgbClr>
              </a:solidFill>
            </a:endParaRPr>
          </a:p>
        </p:txBody>
      </p:sp>
      <p:sp>
        <p:nvSpPr>
          <p:cNvPr id="5" name="Slide Number Placeholder 4"/>
          <p:cNvSpPr>
            <a:spLocks noGrp="1"/>
          </p:cNvSpPr>
          <p:nvPr>
            <p:ph type="sldNum" sz="quarter" idx="12"/>
          </p:nvPr>
        </p:nvSpPr>
        <p:spPr/>
        <p:txBody>
          <a:bodyPr/>
          <a:lstStyle/>
          <a:p>
            <a:fld id="{63886AFE-0FBB-4873-A1FF-B81B921E1349}" type="slidenum">
              <a:rPr lang="en-GB" smtClean="0"/>
              <a:pPr/>
              <a:t>‹#›</a:t>
            </a:fld>
            <a:endParaRPr lang="en-GB"/>
          </a:p>
        </p:txBody>
      </p:sp>
    </p:spTree>
    <p:extLst>
      <p:ext uri="{BB962C8B-B14F-4D97-AF65-F5344CB8AC3E}">
        <p14:creationId xmlns:p14="http://schemas.microsoft.com/office/powerpoint/2010/main" val="65786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7DDC9-B874-412E-9B84-CF91310AA155}" type="datetime1">
              <a:rPr lang="en-GB" smtClean="0"/>
              <a:pPr/>
              <a:t>23/09/2020</a:t>
            </a:fld>
            <a:endParaRPr lang="en-GB"/>
          </a:p>
        </p:txBody>
      </p:sp>
      <p:sp>
        <p:nvSpPr>
          <p:cNvPr id="3" name="Footer Placeholder 2"/>
          <p:cNvSpPr>
            <a:spLocks noGrp="1"/>
          </p:cNvSpPr>
          <p:nvPr>
            <p:ph type="ftr" sz="quarter" idx="11"/>
          </p:nvPr>
        </p:nvSpPr>
        <p:spPr/>
        <p:txBody>
          <a:bodyPr/>
          <a:lstStyle/>
          <a:p>
            <a:endParaRPr lang="en-GB" dirty="0">
              <a:solidFill>
                <a:srgbClr val="080808">
                  <a:shade val="90000"/>
                </a:srgbClr>
              </a:solidFill>
            </a:endParaRPr>
          </a:p>
        </p:txBody>
      </p:sp>
      <p:sp>
        <p:nvSpPr>
          <p:cNvPr id="4" name="Slide Number Placeholder 3"/>
          <p:cNvSpPr>
            <a:spLocks noGrp="1"/>
          </p:cNvSpPr>
          <p:nvPr>
            <p:ph type="sldNum" sz="quarter" idx="12"/>
          </p:nvPr>
        </p:nvSpPr>
        <p:spPr/>
        <p:txBody>
          <a:bodyPr/>
          <a:lstStyle/>
          <a:p>
            <a:fld id="{63886AFE-0FBB-4873-A1FF-B81B921E1349}" type="slidenum">
              <a:rPr lang="en-GB" smtClean="0"/>
              <a:pPr/>
              <a:t>‹#›</a:t>
            </a:fld>
            <a:endParaRPr lang="en-GB"/>
          </a:p>
        </p:txBody>
      </p:sp>
    </p:spTree>
    <p:extLst>
      <p:ext uri="{BB962C8B-B14F-4D97-AF65-F5344CB8AC3E}">
        <p14:creationId xmlns:p14="http://schemas.microsoft.com/office/powerpoint/2010/main" val="320296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3B1AAB-404A-4254-84D5-F92932EC4990}" type="datetime1">
              <a:rPr lang="en-GB" smtClean="0"/>
              <a:pPr/>
              <a:t>23/09/2020</a:t>
            </a:fld>
            <a:endParaRPr lang="en-GB"/>
          </a:p>
        </p:txBody>
      </p:sp>
      <p:sp>
        <p:nvSpPr>
          <p:cNvPr id="6" name="Footer Placeholder 5"/>
          <p:cNvSpPr>
            <a:spLocks noGrp="1"/>
          </p:cNvSpPr>
          <p:nvPr>
            <p:ph type="ftr" sz="quarter" idx="11"/>
          </p:nvPr>
        </p:nvSpPr>
        <p:spPr/>
        <p:txBody>
          <a:bodyPr/>
          <a:lstStyle/>
          <a:p>
            <a:endParaRPr lang="en-GB" dirty="0">
              <a:solidFill>
                <a:srgbClr val="080808">
                  <a:shade val="90000"/>
                </a:srgbClr>
              </a:solidFill>
            </a:endParaRPr>
          </a:p>
        </p:txBody>
      </p:sp>
      <p:sp>
        <p:nvSpPr>
          <p:cNvPr id="7" name="Slide Number Placeholder 6"/>
          <p:cNvSpPr>
            <a:spLocks noGrp="1"/>
          </p:cNvSpPr>
          <p:nvPr>
            <p:ph type="sldNum" sz="quarter" idx="12"/>
          </p:nvPr>
        </p:nvSpPr>
        <p:spPr/>
        <p:txBody>
          <a:bodyPr/>
          <a:lstStyle/>
          <a:p>
            <a:fld id="{63886AFE-0FBB-4873-A1FF-B81B921E1349}" type="slidenum">
              <a:rPr lang="en-GB" smtClean="0"/>
              <a:pPr/>
              <a:t>‹#›</a:t>
            </a:fld>
            <a:endParaRPr lang="en-GB"/>
          </a:p>
        </p:txBody>
      </p:sp>
    </p:spTree>
    <p:extLst>
      <p:ext uri="{BB962C8B-B14F-4D97-AF65-F5344CB8AC3E}">
        <p14:creationId xmlns:p14="http://schemas.microsoft.com/office/powerpoint/2010/main" val="200774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6000"/>
            <a:lum/>
          </a:blip>
          <a:srcRect/>
          <a:stretch>
            <a:fillRect l="-13000"/>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67544" y="20343"/>
            <a:ext cx="82296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67544" y="1268760"/>
            <a:ext cx="82296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6AFF1D-1B79-407B-A518-2FC51B95A7D3}" type="datetimeFigureOut">
              <a:rPr lang="en-GB" smtClean="0">
                <a:solidFill>
                  <a:srgbClr val="080808">
                    <a:shade val="90000"/>
                  </a:srgbClr>
                </a:solidFill>
              </a:rPr>
              <a:pPr/>
              <a:t>23/09/2020</a:t>
            </a:fld>
            <a:endParaRPr lang="en-GB" dirty="0">
              <a:solidFill>
                <a:srgbClr val="080808">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80808">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75976C-A198-44AE-A85F-3B556787AA5A}" type="slidenum">
              <a:rPr lang="en-GB" smtClean="0">
                <a:solidFill>
                  <a:srgbClr val="080808">
                    <a:shade val="90000"/>
                  </a:srgbClr>
                </a:solidFill>
              </a:rPr>
              <a:pPr/>
              <a:t>‹#›</a:t>
            </a:fld>
            <a:endParaRPr lang="en-GB" dirty="0">
              <a:solidFill>
                <a:srgbClr val="080808">
                  <a:shade val="90000"/>
                </a:srgbClr>
              </a:solidFill>
            </a:endParaRPr>
          </a:p>
        </p:txBody>
      </p:sp>
      <p:pic>
        <p:nvPicPr>
          <p:cNvPr id="2" name="Picture 1"/>
          <p:cNvPicPr>
            <a:picLocks noChangeAspect="1"/>
          </p:cNvPicPr>
          <p:nvPr/>
        </p:nvPicPr>
        <p:blipFill>
          <a:blip r:embed="rId15"/>
          <a:stretch>
            <a:fillRect/>
          </a:stretch>
        </p:blipFill>
        <p:spPr>
          <a:xfrm>
            <a:off x="6862041" y="108472"/>
            <a:ext cx="2125518" cy="811053"/>
          </a:xfrm>
          <a:prstGeom prst="rect">
            <a:avLst/>
          </a:prstGeom>
        </p:spPr>
      </p:pic>
      <p:sp>
        <p:nvSpPr>
          <p:cNvPr id="8" name="Rectangle 7">
            <a:extLst>
              <a:ext uri="{FF2B5EF4-FFF2-40B4-BE49-F238E27FC236}">
                <a16:creationId xmlns:a16="http://schemas.microsoft.com/office/drawing/2014/main" id="{F5EDE818-B6F3-4C73-AB3D-B57CC35628E7}"/>
              </a:ext>
            </a:extLst>
          </p:cNvPr>
          <p:cNvSpPr/>
          <p:nvPr userDrawn="1"/>
        </p:nvSpPr>
        <p:spPr>
          <a:xfrm>
            <a:off x="0" y="0"/>
            <a:ext cx="323528"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Box 7">
            <a:extLst>
              <a:ext uri="{FF2B5EF4-FFF2-40B4-BE49-F238E27FC236}">
                <a16:creationId xmlns:a16="http://schemas.microsoft.com/office/drawing/2014/main" id="{90F81339-A1D2-4AD3-939A-94B51F14FCF6}"/>
              </a:ext>
            </a:extLst>
          </p:cNvPr>
          <p:cNvSpPr txBox="1">
            <a:spLocks noChangeArrowheads="1"/>
          </p:cNvSpPr>
          <p:nvPr userDrawn="1"/>
        </p:nvSpPr>
        <p:spPr bwMode="auto">
          <a:xfrm>
            <a:off x="1223628" y="-27384"/>
            <a:ext cx="6696744"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defRPr/>
            </a:pPr>
            <a:r>
              <a:rPr lang="en-GB" sz="1800" b="1" u="sng" kern="1200" dirty="0">
                <a:solidFill>
                  <a:schemeClr val="bg1">
                    <a:lumMod val="85000"/>
                  </a:schemeClr>
                </a:solidFill>
                <a:latin typeface="Arial" charset="0"/>
                <a:ea typeface="+mn-ea"/>
                <a:cs typeface="+mn-cs"/>
              </a:rPr>
              <a:t>GCSE Computer Science (9-1) </a:t>
            </a:r>
          </a:p>
        </p:txBody>
      </p:sp>
      <p:pic>
        <p:nvPicPr>
          <p:cNvPr id="12" name="Picture 11">
            <a:extLst>
              <a:ext uri="{FF2B5EF4-FFF2-40B4-BE49-F238E27FC236}">
                <a16:creationId xmlns:a16="http://schemas.microsoft.com/office/drawing/2014/main" id="{25A9E9E4-B60E-4901-92CC-AE57181D05B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3952" y="6430957"/>
            <a:ext cx="1522512" cy="377582"/>
          </a:xfrm>
          <a:prstGeom prst="rect">
            <a:avLst/>
          </a:prstGeom>
        </p:spPr>
      </p:pic>
      <p:sp>
        <p:nvSpPr>
          <p:cNvPr id="13" name="TextBox 8">
            <a:extLst>
              <a:ext uri="{FF2B5EF4-FFF2-40B4-BE49-F238E27FC236}">
                <a16:creationId xmlns:a16="http://schemas.microsoft.com/office/drawing/2014/main" id="{94C073D3-796D-42A4-AB36-F25444A41023}"/>
              </a:ext>
            </a:extLst>
          </p:cNvPr>
          <p:cNvSpPr txBox="1"/>
          <p:nvPr userDrawn="1"/>
        </p:nvSpPr>
        <p:spPr>
          <a:xfrm>
            <a:off x="6091586" y="6500762"/>
            <a:ext cx="287290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www.computerscienceuk.com</a:t>
            </a:r>
          </a:p>
        </p:txBody>
      </p:sp>
    </p:spTree>
    <p:extLst>
      <p:ext uri="{BB962C8B-B14F-4D97-AF65-F5344CB8AC3E}">
        <p14:creationId xmlns:p14="http://schemas.microsoft.com/office/powerpoint/2010/main" val="3848330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n-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999" y="2708920"/>
            <a:ext cx="7772400" cy="1063898"/>
          </a:xfrm>
        </p:spPr>
        <p:txBody>
          <a:bodyPr>
            <a:normAutofit/>
          </a:bodyPr>
          <a:lstStyle/>
          <a:p>
            <a:r>
              <a:rPr lang="en-GB" dirty="0"/>
              <a:t>CPU Characteristics</a:t>
            </a:r>
          </a:p>
        </p:txBody>
      </p:sp>
      <p:sp>
        <p:nvSpPr>
          <p:cNvPr id="3" name="Subtitle 2"/>
          <p:cNvSpPr>
            <a:spLocks noGrp="1"/>
          </p:cNvSpPr>
          <p:nvPr>
            <p:ph type="subTitle" idx="1"/>
          </p:nvPr>
        </p:nvSpPr>
        <p:spPr>
          <a:xfrm>
            <a:off x="1115616" y="4221088"/>
            <a:ext cx="7128792" cy="1752600"/>
          </a:xfrm>
        </p:spPr>
        <p:txBody>
          <a:bodyPr/>
          <a:lstStyle/>
          <a:p>
            <a:r>
              <a:rPr lang="en-GB"/>
              <a:t>www.computerscienceuk.</a:t>
            </a:r>
            <a:r>
              <a:rPr lang="en-GB" dirty="0"/>
              <a:t>com</a:t>
            </a:r>
          </a:p>
        </p:txBody>
      </p:sp>
      <p:pic>
        <p:nvPicPr>
          <p:cNvPr id="1026" name="Picture 2" descr="https://revisecomputerscience.com/wp-content/uploads/2016/10/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107" y="1102350"/>
            <a:ext cx="1656184" cy="138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19003"/>
            <a:ext cx="6120680" cy="5278349"/>
          </a:xfrm>
          <a:noFill/>
          <a:ln>
            <a:noFill/>
          </a:ln>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marL="0" indent="0">
              <a:buNone/>
            </a:pPr>
            <a:r>
              <a:rPr lang="en-GB" sz="3800" b="1" dirty="0"/>
              <a:t>CPU Cores</a:t>
            </a:r>
          </a:p>
          <a:p>
            <a:pPr marL="0" indent="0">
              <a:buNone/>
            </a:pPr>
            <a:endParaRPr lang="en-GB" sz="700" b="1" dirty="0"/>
          </a:p>
          <a:p>
            <a:pPr marL="0" indent="0">
              <a:buNone/>
            </a:pPr>
            <a:r>
              <a:rPr lang="en-GB" dirty="0"/>
              <a:t>There are two ways in which a CPU with more than one core can process more instructions in the same time period:</a:t>
            </a:r>
          </a:p>
          <a:p>
            <a:pPr marL="0" indent="0">
              <a:buNone/>
            </a:pPr>
            <a:endParaRPr lang="en-GB" dirty="0"/>
          </a:p>
          <a:p>
            <a:pPr marL="0" indent="0">
              <a:buNone/>
            </a:pPr>
            <a:r>
              <a:rPr lang="en-GB" dirty="0"/>
              <a:t>They can carry out Parallel Processing which is when the same program can have two instructions processed at the same time.</a:t>
            </a:r>
          </a:p>
          <a:p>
            <a:pPr marL="0" indent="0">
              <a:buNone/>
            </a:pPr>
            <a:endParaRPr lang="en-GB" dirty="0"/>
          </a:p>
          <a:p>
            <a:pPr marL="0" indent="0">
              <a:buNone/>
            </a:pPr>
            <a:r>
              <a:rPr lang="en-GB" dirty="0"/>
              <a:t>More cores also enables Multi-Tasking where each core can each process two different programs’ instructions at the same time.</a:t>
            </a:r>
          </a:p>
          <a:p>
            <a:pPr marL="0" indent="0">
              <a:buNone/>
            </a:pPr>
            <a:endParaRPr lang="en-GB" dirty="0"/>
          </a:p>
          <a:p>
            <a:pPr marL="0" indent="0">
              <a:buNone/>
            </a:pPr>
            <a:r>
              <a:rPr lang="en-GB" dirty="0"/>
              <a:t>Either way, more cores means more instructions being processed at once.</a:t>
            </a:r>
          </a:p>
          <a:p>
            <a:pPr marL="0" indent="0">
              <a:buNone/>
            </a:pPr>
            <a:endParaRPr lang="en-GB" dirty="0"/>
          </a:p>
          <a:p>
            <a:pPr marL="0" indent="0">
              <a:buNone/>
            </a:pPr>
            <a:r>
              <a:rPr lang="en-GB" dirty="0"/>
              <a:t>…however, it doesn’t necessarily mean CPUs work faster as some programs do not allow more than one instruction to be processed at once, so be careful when answering exam questions on this!</a:t>
            </a:r>
          </a:p>
        </p:txBody>
      </p:sp>
      <p:pic>
        <p:nvPicPr>
          <p:cNvPr id="5" name="Picture 4">
            <a:extLst>
              <a:ext uri="{FF2B5EF4-FFF2-40B4-BE49-F238E27FC236}">
                <a16:creationId xmlns:a16="http://schemas.microsoft.com/office/drawing/2014/main" id="{EA0C428E-8975-48F7-A1C0-B0BC7DD37447}"/>
              </a:ext>
            </a:extLst>
          </p:cNvPr>
          <p:cNvPicPr>
            <a:picLocks noChangeAspect="1"/>
          </p:cNvPicPr>
          <p:nvPr/>
        </p:nvPicPr>
        <p:blipFill>
          <a:blip r:embed="rId2"/>
          <a:stretch>
            <a:fillRect/>
          </a:stretch>
        </p:blipFill>
        <p:spPr>
          <a:xfrm>
            <a:off x="6771456" y="2209800"/>
            <a:ext cx="1905000" cy="1609725"/>
          </a:xfrm>
          <a:prstGeom prst="rect">
            <a:avLst/>
          </a:prstGeom>
        </p:spPr>
      </p:pic>
    </p:spTree>
    <p:extLst>
      <p:ext uri="{BB962C8B-B14F-4D97-AF65-F5344CB8AC3E}">
        <p14:creationId xmlns:p14="http://schemas.microsoft.com/office/powerpoint/2010/main" val="35697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19003"/>
            <a:ext cx="8496944" cy="4918309"/>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b="1" dirty="0"/>
              <a:t>Embedded Systems</a:t>
            </a:r>
          </a:p>
          <a:p>
            <a:pPr marL="0" indent="0">
              <a:buNone/>
            </a:pPr>
            <a:r>
              <a:rPr lang="en-GB" sz="1800" dirty="0"/>
              <a:t>For your exam, you will also need to understand what an embedded system is.</a:t>
            </a:r>
          </a:p>
          <a:p>
            <a:pPr marL="0" indent="0">
              <a:buNone/>
            </a:pPr>
            <a:endParaRPr lang="en-GB" sz="1800" dirty="0"/>
          </a:p>
          <a:p>
            <a:pPr marL="0" indent="0">
              <a:buNone/>
            </a:pPr>
            <a:r>
              <a:rPr lang="en-GB" sz="1800" dirty="0"/>
              <a:t>When we think of a computer, you usually think of a PC and as many of you know, a PC is made up of various components including a motherboard, CPU, RAM, input devices etc.</a:t>
            </a:r>
          </a:p>
          <a:p>
            <a:pPr marL="0" indent="0">
              <a:buNone/>
            </a:pPr>
            <a:endParaRPr lang="en-GB" sz="1800" dirty="0"/>
          </a:p>
          <a:p>
            <a:pPr marL="0" indent="0">
              <a:buNone/>
            </a:pPr>
            <a:r>
              <a:rPr lang="en-GB" sz="1800" dirty="0"/>
              <a:t>But of course a computer is any </a:t>
            </a:r>
            <a:r>
              <a:rPr lang="en-GB" sz="1800" b="1" dirty="0">
                <a:cs typeface="Arial Rounded MT Bold"/>
              </a:rPr>
              <a:t>programmable machine</a:t>
            </a:r>
            <a:r>
              <a:rPr lang="en-GB" sz="1800" dirty="0">
                <a:cs typeface="Arial Rounded MT Bold"/>
              </a:rPr>
              <a:t>…or </a:t>
            </a:r>
            <a:r>
              <a:rPr lang="en-US" sz="1800" dirty="0">
                <a:cs typeface="Arial Rounded MT Bold"/>
              </a:rPr>
              <a:t>any electronic device which takes </a:t>
            </a:r>
            <a:r>
              <a:rPr lang="en-US" sz="1800" b="1" dirty="0">
                <a:cs typeface="Arial Rounded MT Bold"/>
              </a:rPr>
              <a:t>in</a:t>
            </a:r>
            <a:r>
              <a:rPr lang="en-US" sz="1800" dirty="0">
                <a:cs typeface="Arial Rounded MT Bold"/>
              </a:rPr>
              <a:t> data, </a:t>
            </a:r>
            <a:r>
              <a:rPr lang="en-US" sz="1800" b="1" dirty="0">
                <a:cs typeface="Arial Rounded MT Bold"/>
              </a:rPr>
              <a:t>processes</a:t>
            </a:r>
            <a:r>
              <a:rPr lang="en-US" sz="1800" dirty="0">
                <a:cs typeface="Arial Rounded MT Bold"/>
              </a:rPr>
              <a:t> it and then </a:t>
            </a:r>
            <a:r>
              <a:rPr lang="en-US" sz="1800" b="1" dirty="0">
                <a:cs typeface="Arial Rounded MT Bold"/>
              </a:rPr>
              <a:t>outputs</a:t>
            </a:r>
            <a:r>
              <a:rPr lang="en-US" sz="1800" dirty="0">
                <a:cs typeface="Arial Rounded MT Bold"/>
              </a:rPr>
              <a:t> the result.</a:t>
            </a:r>
          </a:p>
          <a:p>
            <a:pPr marL="0" indent="0">
              <a:buNone/>
            </a:pPr>
            <a:endParaRPr lang="en-US" sz="1800" dirty="0">
              <a:cs typeface="Arial Rounded MT Bold"/>
            </a:endParaRPr>
          </a:p>
          <a:p>
            <a:pPr marL="0" indent="0">
              <a:buNone/>
            </a:pPr>
            <a:endParaRPr lang="en-US" sz="1800" dirty="0">
              <a:cs typeface="Arial Rounded MT Bold"/>
            </a:endParaRPr>
          </a:p>
          <a:p>
            <a:pPr marL="0" indent="0">
              <a:buNone/>
            </a:pPr>
            <a:endParaRPr lang="en-US" sz="1800" dirty="0">
              <a:cs typeface="Arial Rounded MT Bold"/>
            </a:endParaRPr>
          </a:p>
          <a:p>
            <a:pPr marL="0" indent="0">
              <a:buNone/>
            </a:pPr>
            <a:endParaRPr lang="en-US" sz="1800" dirty="0">
              <a:cs typeface="Arial Rounded MT Bold"/>
            </a:endParaRPr>
          </a:p>
          <a:p>
            <a:pPr marL="0" indent="0">
              <a:buNone/>
            </a:pPr>
            <a:r>
              <a:rPr lang="en-GB" sz="1800" dirty="0">
                <a:cs typeface="Arial Rounded MT Bold"/>
              </a:rPr>
              <a:t>Can you therefore think of any other examples of computers?</a:t>
            </a:r>
          </a:p>
          <a:p>
            <a:pPr marL="0" indent="0">
              <a:buNone/>
            </a:pPr>
            <a:endParaRPr lang="en-GB" sz="1800" dirty="0"/>
          </a:p>
        </p:txBody>
      </p:sp>
    </p:spTree>
    <p:extLst>
      <p:ext uri="{BB962C8B-B14F-4D97-AF65-F5344CB8AC3E}">
        <p14:creationId xmlns:p14="http://schemas.microsoft.com/office/powerpoint/2010/main" val="323114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19003"/>
            <a:ext cx="7148264" cy="4929397"/>
          </a:xfrm>
          <a:noFill/>
          <a:ln>
            <a:noFill/>
          </a:ln>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marL="0" indent="0">
              <a:buNone/>
            </a:pPr>
            <a:r>
              <a:rPr lang="en-GB" b="1" dirty="0"/>
              <a:t>Embedded Systems</a:t>
            </a:r>
          </a:p>
          <a:p>
            <a:pPr marL="0" indent="0">
              <a:buNone/>
            </a:pPr>
            <a:endParaRPr lang="en-US" sz="1800" dirty="0">
              <a:cs typeface="Arial Rounded MT Bold"/>
            </a:endParaRPr>
          </a:p>
          <a:p>
            <a:pPr marL="0" indent="0">
              <a:buNone/>
            </a:pPr>
            <a:r>
              <a:rPr lang="en-US" sz="1800" dirty="0">
                <a:cs typeface="Arial Rounded MT Bold"/>
              </a:rPr>
              <a:t>So when you consider devices like cameras and watches, as these are programmable machines, they can also be called computers.</a:t>
            </a:r>
          </a:p>
          <a:p>
            <a:pPr marL="0" indent="0">
              <a:buNone/>
            </a:pPr>
            <a:endParaRPr lang="en-US" sz="1800" dirty="0">
              <a:cs typeface="Arial Rounded MT Bold"/>
            </a:endParaRPr>
          </a:p>
          <a:p>
            <a:pPr marL="0" indent="0">
              <a:buNone/>
            </a:pPr>
            <a:r>
              <a:rPr lang="en-US" sz="1800" dirty="0">
                <a:cs typeface="Arial Rounded MT Bold"/>
              </a:rPr>
              <a:t>The main difference is that these computers run specific tasks – they are not general purpose.</a:t>
            </a:r>
          </a:p>
          <a:p>
            <a:pPr marL="0" indent="0">
              <a:buNone/>
            </a:pPr>
            <a:endParaRPr lang="en-US" sz="1800" dirty="0">
              <a:cs typeface="Arial Rounded MT Bold"/>
            </a:endParaRPr>
          </a:p>
          <a:p>
            <a:pPr marL="0" indent="0">
              <a:buNone/>
            </a:pPr>
            <a:r>
              <a:rPr lang="en-US" sz="1800" dirty="0">
                <a:cs typeface="Arial Rounded MT Bold"/>
              </a:rPr>
              <a:t>Because of this, they do not need to have separate components as these devices wont need updating when new software / hardware is released. These systems instead have all of their components arranged together on a single circuit board.</a:t>
            </a:r>
          </a:p>
          <a:p>
            <a:pPr marL="0" indent="0">
              <a:buNone/>
            </a:pPr>
            <a:endParaRPr lang="en-US" sz="1800" dirty="0">
              <a:cs typeface="Arial Rounded MT Bold"/>
            </a:endParaRPr>
          </a:p>
          <a:p>
            <a:pPr marL="0" indent="0">
              <a:buNone/>
            </a:pPr>
            <a:endParaRPr lang="en-US" sz="1800" dirty="0">
              <a:cs typeface="Arial Rounded MT Bold"/>
            </a:endParaRPr>
          </a:p>
          <a:p>
            <a:pPr marL="0" indent="0">
              <a:buNone/>
            </a:pPr>
            <a:endParaRPr lang="en-US" sz="1800" dirty="0">
              <a:cs typeface="Arial Rounded MT Bold"/>
            </a:endParaRPr>
          </a:p>
          <a:p>
            <a:pPr marL="0" indent="0">
              <a:buNone/>
            </a:pPr>
            <a:endParaRPr lang="en-US" sz="1800" dirty="0">
              <a:cs typeface="Arial Rounded MT Bold"/>
            </a:endParaRPr>
          </a:p>
          <a:p>
            <a:pPr marL="0" indent="0">
              <a:buNone/>
            </a:pPr>
            <a:endParaRPr lang="en-US" sz="1800" dirty="0">
              <a:cs typeface="Arial Rounded MT Bold"/>
            </a:endParaRPr>
          </a:p>
          <a:p>
            <a:pPr marL="0" indent="0">
              <a:buNone/>
            </a:pPr>
            <a:endParaRPr lang="en-US" sz="1800" dirty="0">
              <a:cs typeface="Arial Rounded MT Bold"/>
            </a:endParaRPr>
          </a:p>
          <a:p>
            <a:pPr marL="0" indent="0">
              <a:buNone/>
            </a:pPr>
            <a:endParaRPr lang="en-US" sz="1800" dirty="0">
              <a:cs typeface="Arial Rounded MT Bold"/>
            </a:endParaRPr>
          </a:p>
          <a:p>
            <a:pPr marL="0" indent="0">
              <a:buNone/>
            </a:pPr>
            <a:r>
              <a:rPr lang="en-US" sz="1800" dirty="0">
                <a:cs typeface="Arial Rounded MT Bold"/>
              </a:rPr>
              <a:t>As a result they are known as embedded systems as all of their hardware is embedded together as one.</a:t>
            </a:r>
            <a:endParaRPr lang="en-GB" sz="1800" dirty="0">
              <a:cs typeface="Arial Rounded MT Bold"/>
            </a:endParaRPr>
          </a:p>
          <a:p>
            <a:pPr marL="0" indent="0">
              <a:buNone/>
            </a:pPr>
            <a:endParaRPr lang="en-GB" sz="1800" dirty="0"/>
          </a:p>
        </p:txBody>
      </p:sp>
      <p:pic>
        <p:nvPicPr>
          <p:cNvPr id="1026" name="Picture 2" descr="http://neuronelab.unisa.it/wp-content/uploads/2014/07/roboti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910" y="3946486"/>
            <a:ext cx="2400201" cy="1153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31126" y="3657600"/>
            <a:ext cx="2136303" cy="1061829"/>
          </a:xfrm>
          <a:prstGeom prst="rect">
            <a:avLst/>
          </a:prstGeom>
        </p:spPr>
        <p:txBody>
          <a:bodyPr wrap="square">
            <a:spAutoFit/>
          </a:bodyPr>
          <a:lstStyle/>
          <a:p>
            <a:endParaRPr lang="en-GB" sz="1050" b="1" dirty="0"/>
          </a:p>
          <a:p>
            <a:endParaRPr lang="en-GB" sz="1050" b="1" dirty="0"/>
          </a:p>
          <a:p>
            <a:endParaRPr lang="en-GB" sz="1050" b="1" dirty="0"/>
          </a:p>
          <a:p>
            <a:endParaRPr lang="en-GB" sz="1050" b="1" dirty="0"/>
          </a:p>
          <a:p>
            <a:r>
              <a:rPr lang="en-GB" sz="1050" b="1" dirty="0"/>
              <a:t>Source: </a:t>
            </a:r>
            <a:r>
              <a:rPr lang="en-GB" sz="1050" dirty="0"/>
              <a:t>http://neuronelab.unisa.it</a:t>
            </a:r>
          </a:p>
        </p:txBody>
      </p:sp>
    </p:spTree>
    <p:extLst>
      <p:ext uri="{BB962C8B-B14F-4D97-AF65-F5344CB8AC3E}">
        <p14:creationId xmlns:p14="http://schemas.microsoft.com/office/powerpoint/2010/main" val="142109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 calcmode="lin" valueType="num">
                                      <p:cBhvr additive="base">
                                        <p:cTn id="3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999" y="2708920"/>
            <a:ext cx="7772400" cy="1063898"/>
          </a:xfrm>
        </p:spPr>
        <p:txBody>
          <a:bodyPr>
            <a:normAutofit/>
          </a:bodyPr>
          <a:lstStyle/>
          <a:p>
            <a:r>
              <a:rPr lang="en-GB" dirty="0"/>
              <a:t>The Function of the CPU</a:t>
            </a:r>
          </a:p>
        </p:txBody>
      </p:sp>
      <p:sp>
        <p:nvSpPr>
          <p:cNvPr id="3" name="Subtitle 2"/>
          <p:cNvSpPr>
            <a:spLocks noGrp="1"/>
          </p:cNvSpPr>
          <p:nvPr>
            <p:ph type="subTitle" idx="1"/>
          </p:nvPr>
        </p:nvSpPr>
        <p:spPr>
          <a:xfrm>
            <a:off x="1115616" y="4221088"/>
            <a:ext cx="7128792" cy="1752600"/>
          </a:xfrm>
        </p:spPr>
        <p:txBody>
          <a:bodyPr/>
          <a:lstStyle/>
          <a:p>
            <a:r>
              <a:rPr lang="en-GB" dirty="0"/>
              <a:t>www.computerscienceuk.com</a:t>
            </a:r>
          </a:p>
        </p:txBody>
      </p:sp>
      <p:pic>
        <p:nvPicPr>
          <p:cNvPr id="1026" name="Picture 2" descr="https://revisecomputerscience.com/wp-content/uploads/2016/10/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107" y="1102350"/>
            <a:ext cx="1656184" cy="138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1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592168" cy="648072"/>
          </a:xfrm>
        </p:spPr>
        <p:txBody>
          <a:bodyPr>
            <a:normAutofit fontScale="90000"/>
          </a:bodyPr>
          <a:lstStyle/>
          <a:p>
            <a:r>
              <a:rPr lang="en-GB" dirty="0"/>
              <a:t>Lesson Objectives</a:t>
            </a:r>
          </a:p>
        </p:txBody>
      </p:sp>
      <p:sp>
        <p:nvSpPr>
          <p:cNvPr id="3" name="Content Placeholder 2"/>
          <p:cNvSpPr>
            <a:spLocks noGrp="1"/>
          </p:cNvSpPr>
          <p:nvPr>
            <p:ph idx="1"/>
          </p:nvPr>
        </p:nvSpPr>
        <p:spPr>
          <a:xfrm>
            <a:off x="457200" y="908720"/>
            <a:ext cx="8602512" cy="3891880"/>
          </a:xfrm>
        </p:spPr>
        <p:txBody>
          <a:bodyPr>
            <a:normAutofit fontScale="92500" lnSpcReduction="20000"/>
          </a:bodyPr>
          <a:lstStyle/>
          <a:p>
            <a:pPr marL="0" indent="0" fontAlgn="t">
              <a:buNone/>
            </a:pPr>
            <a:r>
              <a:rPr lang="en-GB" b="1" dirty="0"/>
              <a:t>Lesson Objectives</a:t>
            </a:r>
          </a:p>
          <a:p>
            <a:r>
              <a:rPr lang="en-GB" dirty="0"/>
              <a:t>To understand the purpose of the CPU</a:t>
            </a:r>
          </a:p>
          <a:p>
            <a:r>
              <a:rPr lang="en-GB" dirty="0"/>
              <a:t>To understand how the CPU processes data</a:t>
            </a:r>
          </a:p>
          <a:p>
            <a:r>
              <a:rPr lang="en-GB" dirty="0"/>
              <a:t>To understand the various components that make up the CPU</a:t>
            </a:r>
          </a:p>
          <a:p>
            <a:pPr marL="0" indent="0" fontAlgn="t">
              <a:buNone/>
            </a:pPr>
            <a:r>
              <a:rPr lang="en-GB" b="1" dirty="0"/>
              <a:t>Success Criteria</a:t>
            </a:r>
          </a:p>
          <a:p>
            <a:pPr fontAlgn="t"/>
            <a:r>
              <a:rPr lang="en-GB" dirty="0"/>
              <a:t>ALL: To be able to explain the fetch-decode-execute cycle.</a:t>
            </a:r>
          </a:p>
          <a:p>
            <a:pPr fontAlgn="t"/>
            <a:r>
              <a:rPr lang="en-GB" dirty="0"/>
              <a:t>MOST: To be able to explain the fetch-decode-execute cycle in relation to the various components of the CPU</a:t>
            </a:r>
          </a:p>
          <a:p>
            <a:pPr fontAlgn="t"/>
            <a:r>
              <a:rPr lang="en-GB" dirty="0"/>
              <a:t>SOME: To also be able to discuss the performance of the CPU in relation to the speed of the F-D-E cycle.</a:t>
            </a:r>
          </a:p>
          <a:p>
            <a:pPr fontAlgn="t"/>
            <a:endParaRPr lang="en-GB" dirty="0"/>
          </a:p>
        </p:txBody>
      </p:sp>
      <p:graphicFrame>
        <p:nvGraphicFramePr>
          <p:cNvPr id="4" name="Table 3"/>
          <p:cNvGraphicFramePr>
            <a:graphicFrameLocks noGrp="1"/>
          </p:cNvGraphicFramePr>
          <p:nvPr>
            <p:extLst/>
          </p:nvPr>
        </p:nvGraphicFramePr>
        <p:xfrm>
          <a:off x="399432" y="4876800"/>
          <a:ext cx="8592168" cy="1490568"/>
        </p:xfrm>
        <a:graphic>
          <a:graphicData uri="http://schemas.openxmlformats.org/drawingml/2006/table">
            <a:tbl>
              <a:tblPr firstRow="1" bandRow="1">
                <a:tableStyleId>{5C22544A-7EE6-4342-B048-85BDC9FD1C3A}</a:tableStyleId>
              </a:tblPr>
              <a:tblGrid>
                <a:gridCol w="1703620">
                  <a:extLst>
                    <a:ext uri="{9D8B030D-6E8A-4147-A177-3AD203B41FA5}">
                      <a16:colId xmlns:a16="http://schemas.microsoft.com/office/drawing/2014/main" val="20000"/>
                    </a:ext>
                  </a:extLst>
                </a:gridCol>
                <a:gridCol w="6888548">
                  <a:extLst>
                    <a:ext uri="{9D8B030D-6E8A-4147-A177-3AD203B41FA5}">
                      <a16:colId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Literacy – Key Words</a:t>
                      </a:r>
                    </a:p>
                  </a:txBody>
                  <a:tcPr/>
                </a:tc>
                <a:tc hMerge="1">
                  <a:txBody>
                    <a:bodyPr/>
                    <a:lstStyle/>
                    <a:p>
                      <a:endParaRPr lang="en-GB"/>
                    </a:p>
                  </a:txBody>
                  <a:tcPr/>
                </a:tc>
                <a:extLst>
                  <a:ext uri="{0D108BD9-81ED-4DB2-BD59-A6C34878D82A}">
                    <a16:rowId xmlns:a16="http://schemas.microsoft.com/office/drawing/2014/main" val="10000"/>
                  </a:ext>
                </a:extLst>
              </a:tr>
              <a:tr h="421248">
                <a:tc>
                  <a:txBody>
                    <a:bodyPr/>
                    <a:lstStyle/>
                    <a:p>
                      <a:r>
                        <a:rPr lang="en-GB" sz="1400" i="0" dirty="0"/>
                        <a:t>Buses</a:t>
                      </a:r>
                    </a:p>
                  </a:txBody>
                  <a:tcPr/>
                </a:tc>
                <a:tc>
                  <a:txBody>
                    <a:bodyPr/>
                    <a:lstStyle/>
                    <a:p>
                      <a:r>
                        <a:rPr lang="en-GB" sz="1400" i="0" kern="1200" dirty="0">
                          <a:solidFill>
                            <a:schemeClr val="dk1"/>
                          </a:solidFill>
                          <a:effectLst/>
                          <a:latin typeface="+mn-lt"/>
                          <a:ea typeface="+mn-ea"/>
                          <a:cs typeface="+mn-cs"/>
                        </a:rPr>
                        <a:t>The communication channels linking the CPU with the RAM and I/O devices.</a:t>
                      </a:r>
                      <a:endParaRPr lang="en-GB" sz="1400" i="0" dirty="0"/>
                    </a:p>
                  </a:txBody>
                  <a:tcPr/>
                </a:tc>
                <a:extLst>
                  <a:ext uri="{0D108BD9-81ED-4DB2-BD59-A6C34878D82A}">
                    <a16:rowId xmlns:a16="http://schemas.microsoft.com/office/drawing/2014/main" val="10001"/>
                  </a:ext>
                </a:extLst>
              </a:tr>
              <a:tr h="370840">
                <a:tc>
                  <a:txBody>
                    <a:bodyPr/>
                    <a:lstStyle/>
                    <a:p>
                      <a:r>
                        <a:rPr lang="en-GB" sz="1400" i="0" dirty="0"/>
                        <a:t>Execute</a:t>
                      </a:r>
                    </a:p>
                  </a:txBody>
                  <a:tcPr/>
                </a:tc>
                <a:tc>
                  <a:txBody>
                    <a:bodyPr/>
                    <a:lstStyle/>
                    <a:p>
                      <a:r>
                        <a:rPr lang="en-GB" sz="1400" i="0" dirty="0"/>
                        <a:t>The action of a CPU performing an instruction.</a:t>
                      </a:r>
                    </a:p>
                  </a:txBody>
                  <a:tcPr/>
                </a:tc>
                <a:extLst>
                  <a:ext uri="{0D108BD9-81ED-4DB2-BD59-A6C34878D82A}">
                    <a16:rowId xmlns:a16="http://schemas.microsoft.com/office/drawing/2014/main" val="10002"/>
                  </a:ext>
                </a:extLst>
              </a:tr>
              <a:tr h="327640">
                <a:tc>
                  <a:txBody>
                    <a:bodyPr/>
                    <a:lstStyle/>
                    <a:p>
                      <a:r>
                        <a:rPr lang="en-GB" sz="1400" i="0" dirty="0"/>
                        <a:t>Decode</a:t>
                      </a:r>
                    </a:p>
                  </a:txBody>
                  <a:tcPr/>
                </a:tc>
                <a:tc>
                  <a:txBody>
                    <a:bodyPr/>
                    <a:lstStyle/>
                    <a:p>
                      <a:r>
                        <a:rPr lang="en-GB" sz="1400" i="0" dirty="0"/>
                        <a:t>Making sense of an instruction.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28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531" r="-125" b="140"/>
          <a:stretch/>
        </p:blipFill>
        <p:spPr>
          <a:xfrm>
            <a:off x="3653898" y="2348880"/>
            <a:ext cx="2124236" cy="1800200"/>
          </a:xfrm>
          <a:prstGeom prst="rect">
            <a:avLst/>
          </a:prstGeom>
          <a:ln>
            <a:noFill/>
          </a:ln>
          <a:effectLst>
            <a:softEdge rad="112500"/>
          </a:effectLst>
        </p:spPr>
      </p:pic>
      <p:sp>
        <p:nvSpPr>
          <p:cNvPr id="8" name="Rectangle 7">
            <a:extLst>
              <a:ext uri="{FF2B5EF4-FFF2-40B4-BE49-F238E27FC236}">
                <a16:creationId xmlns:a16="http://schemas.microsoft.com/office/drawing/2014/main" id="{62056948-C9A6-42A3-B7CF-A4ED69DB0BE6}"/>
              </a:ext>
            </a:extLst>
          </p:cNvPr>
          <p:cNvSpPr/>
          <p:nvPr/>
        </p:nvSpPr>
        <p:spPr>
          <a:xfrm>
            <a:off x="914400" y="1143000"/>
            <a:ext cx="7315200" cy="5170646"/>
          </a:xfrm>
          <a:prstGeom prst="rect">
            <a:avLst/>
          </a:prstGeom>
        </p:spPr>
        <p:txBody>
          <a:bodyPr wrap="square">
            <a:spAutoFit/>
          </a:bodyPr>
          <a:lstStyle/>
          <a:p>
            <a:r>
              <a:rPr lang="en-GB" sz="2200" b="1" u="sng"/>
              <a:t>What is the Purpose of the CPU?</a:t>
            </a:r>
          </a:p>
          <a:p>
            <a:endParaRPr lang="en-GB" sz="2200"/>
          </a:p>
          <a:p>
            <a:r>
              <a:rPr lang="en-GB" sz="2200"/>
              <a:t>The CPU is often known as the 'brain of the computer'.</a:t>
            </a:r>
          </a:p>
          <a:p>
            <a:endParaRPr lang="en-GB" sz="2200"/>
          </a:p>
          <a:p>
            <a:endParaRPr lang="en-GB" sz="2200"/>
          </a:p>
          <a:p>
            <a:endParaRPr lang="en-GB" sz="2200"/>
          </a:p>
          <a:p>
            <a:endParaRPr lang="en-GB" sz="2200"/>
          </a:p>
          <a:p>
            <a:endParaRPr lang="en-GB" sz="2200"/>
          </a:p>
          <a:p>
            <a:endParaRPr lang="en-GB" sz="2200"/>
          </a:p>
          <a:p>
            <a:r>
              <a:rPr lang="en-GB" sz="2200"/>
              <a:t>Its job is to </a:t>
            </a:r>
            <a:r>
              <a:rPr lang="en-GB" sz="2200" b="1"/>
              <a:t>process data</a:t>
            </a:r>
            <a:r>
              <a:rPr lang="en-GB" sz="2200"/>
              <a:t>. And by processing we mean things like </a:t>
            </a:r>
            <a:r>
              <a:rPr lang="en-GB" sz="2200" b="1"/>
              <a:t>searching</a:t>
            </a:r>
            <a:r>
              <a:rPr lang="en-GB" sz="2200"/>
              <a:t>, </a:t>
            </a:r>
            <a:r>
              <a:rPr lang="en-GB" sz="2200" b="1"/>
              <a:t>sorting</a:t>
            </a:r>
            <a:r>
              <a:rPr lang="en-GB" sz="2200"/>
              <a:t>, </a:t>
            </a:r>
            <a:r>
              <a:rPr lang="en-GB" sz="2200" b="1"/>
              <a:t>calculating</a:t>
            </a:r>
            <a:r>
              <a:rPr lang="en-GB" sz="2200"/>
              <a:t> and </a:t>
            </a:r>
            <a:r>
              <a:rPr lang="en-GB" sz="2200" b="1"/>
              <a:t>decision making.</a:t>
            </a:r>
          </a:p>
          <a:p>
            <a:endParaRPr lang="en-GB" sz="2200" b="1"/>
          </a:p>
          <a:p>
            <a:r>
              <a:rPr lang="en-GB" sz="2200"/>
              <a:t>Whenever you are on working on your computer, it is the CPU which is at the heart of everything.</a:t>
            </a:r>
            <a:endParaRPr lang="en-GB" sz="2200" dirty="0"/>
          </a:p>
        </p:txBody>
      </p:sp>
    </p:spTree>
    <p:extLst>
      <p:ext uri="{BB962C8B-B14F-4D97-AF65-F5344CB8AC3E}">
        <p14:creationId xmlns:p14="http://schemas.microsoft.com/office/powerpoint/2010/main" val="138050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996" y="2564904"/>
            <a:ext cx="2932039" cy="1944216"/>
          </a:xfrm>
          <a:prstGeom prst="rect">
            <a:avLst/>
          </a:prstGeom>
        </p:spPr>
      </p:pic>
      <p:pic>
        <p:nvPicPr>
          <p:cNvPr id="8" name="Picture 7"/>
          <p:cNvPicPr>
            <a:picLocks noChangeAspect="1"/>
          </p:cNvPicPr>
          <p:nvPr/>
        </p:nvPicPr>
        <p:blipFill>
          <a:blip r:embed="rId4"/>
          <a:stretch>
            <a:fillRect/>
          </a:stretch>
        </p:blipFill>
        <p:spPr>
          <a:xfrm>
            <a:off x="6858000" y="3508938"/>
            <a:ext cx="1964507" cy="1576072"/>
          </a:xfrm>
          <a:prstGeom prst="rect">
            <a:avLst/>
          </a:prstGeom>
        </p:spPr>
      </p:pic>
      <p:sp>
        <p:nvSpPr>
          <p:cNvPr id="12" name="Rectangle 11"/>
          <p:cNvSpPr/>
          <p:nvPr/>
        </p:nvSpPr>
        <p:spPr>
          <a:xfrm>
            <a:off x="881336" y="4749203"/>
            <a:ext cx="5976664" cy="1754326"/>
          </a:xfrm>
          <a:prstGeom prst="rect">
            <a:avLst/>
          </a:prstGeom>
        </p:spPr>
        <p:txBody>
          <a:bodyPr wrap="square">
            <a:spAutoFit/>
          </a:bodyPr>
          <a:lstStyle/>
          <a:p>
            <a:r>
              <a:rPr lang="en-GB" dirty="0"/>
              <a:t>To begin with, whenever you open and work with a program, its data and instructions are loaded onto the RAM.</a:t>
            </a:r>
          </a:p>
          <a:p>
            <a:endParaRPr lang="en-GB" dirty="0"/>
          </a:p>
          <a:p>
            <a:r>
              <a:rPr lang="en-GB" dirty="0"/>
              <a:t>As the RAM is accessed directly by the CPU, the CPU can get to work!</a:t>
            </a:r>
          </a:p>
        </p:txBody>
      </p:sp>
      <p:sp>
        <p:nvSpPr>
          <p:cNvPr id="9" name="Rectangle 8">
            <a:extLst>
              <a:ext uri="{FF2B5EF4-FFF2-40B4-BE49-F238E27FC236}">
                <a16:creationId xmlns:a16="http://schemas.microsoft.com/office/drawing/2014/main" id="{A2A9B813-0F1C-4952-827A-4B54C8A9B298}"/>
              </a:ext>
            </a:extLst>
          </p:cNvPr>
          <p:cNvSpPr/>
          <p:nvPr/>
        </p:nvSpPr>
        <p:spPr>
          <a:xfrm>
            <a:off x="685800" y="914400"/>
            <a:ext cx="7772400" cy="1384995"/>
          </a:xfrm>
          <a:prstGeom prst="rect">
            <a:avLst/>
          </a:prstGeom>
        </p:spPr>
        <p:txBody>
          <a:bodyPr wrap="square">
            <a:spAutoFit/>
          </a:bodyPr>
          <a:lstStyle/>
          <a:p>
            <a:pPr algn="ctr"/>
            <a:r>
              <a:rPr lang="en-GB" sz="2400" b="1" u="sng" dirty="0"/>
              <a:t>The Fetch-Decode-Execute Cycle</a:t>
            </a:r>
          </a:p>
          <a:p>
            <a:pPr algn="ctr"/>
            <a:endParaRPr lang="en-GB" sz="2400" b="1" u="sng" dirty="0"/>
          </a:p>
          <a:p>
            <a:r>
              <a:rPr lang="en-GB" dirty="0"/>
              <a:t>The CPU follows three steps in order to process data:</a:t>
            </a:r>
          </a:p>
          <a:p>
            <a:r>
              <a:rPr lang="en-GB" dirty="0"/>
              <a:t>It is known as the </a:t>
            </a:r>
            <a:r>
              <a:rPr lang="en-GB" b="1" dirty="0"/>
              <a:t>Fetch - Decode - Execute </a:t>
            </a:r>
            <a:r>
              <a:rPr lang="en-GB" dirty="0"/>
              <a:t>cycle (aka Fetch-Execute Cycle).</a:t>
            </a:r>
          </a:p>
        </p:txBody>
      </p:sp>
    </p:spTree>
    <p:extLst>
      <p:ext uri="{BB962C8B-B14F-4D97-AF65-F5344CB8AC3E}">
        <p14:creationId xmlns:p14="http://schemas.microsoft.com/office/powerpoint/2010/main" val="113151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7AD638-F17E-420E-A445-50BF6E37C0B1}"/>
              </a:ext>
            </a:extLst>
          </p:cNvPr>
          <p:cNvSpPr/>
          <p:nvPr/>
        </p:nvSpPr>
        <p:spPr>
          <a:xfrm>
            <a:off x="870468" y="954189"/>
            <a:ext cx="7950003" cy="1585049"/>
          </a:xfrm>
          <a:prstGeom prst="rect">
            <a:avLst/>
          </a:prstGeom>
        </p:spPr>
        <p:txBody>
          <a:bodyPr wrap="square">
            <a:spAutoFit/>
          </a:bodyPr>
          <a:lstStyle/>
          <a:p>
            <a:r>
              <a:rPr lang="en-GB" sz="3200" b="1" dirty="0"/>
              <a:t>The Fetch Stage</a:t>
            </a:r>
            <a:endParaRPr lang="en-GB" sz="3200" dirty="0"/>
          </a:p>
          <a:p>
            <a:endParaRPr lang="en-GB" sz="1100" dirty="0"/>
          </a:p>
          <a:p>
            <a:r>
              <a:rPr lang="en-GB" dirty="0"/>
              <a:t>In this step the CPU fetches some data and instructions from main memory (RAM) and then stores them in its own temporary memory called 'registers'. </a:t>
            </a:r>
          </a:p>
          <a:p>
            <a:endParaRPr lang="en-GB" dirty="0"/>
          </a:p>
        </p:txBody>
      </p:sp>
      <p:pic>
        <p:nvPicPr>
          <p:cNvPr id="10" name="Picture 9">
            <a:extLst>
              <a:ext uri="{FF2B5EF4-FFF2-40B4-BE49-F238E27FC236}">
                <a16:creationId xmlns:a16="http://schemas.microsoft.com/office/drawing/2014/main" id="{B7D9AF71-49CF-47CA-A197-DEA577DB1FC5}"/>
              </a:ext>
            </a:extLst>
          </p:cNvPr>
          <p:cNvPicPr>
            <a:picLocks noChangeAspect="1"/>
          </p:cNvPicPr>
          <p:nvPr/>
        </p:nvPicPr>
        <p:blipFill>
          <a:blip r:embed="rId3"/>
          <a:stretch>
            <a:fillRect/>
          </a:stretch>
        </p:blipFill>
        <p:spPr>
          <a:xfrm>
            <a:off x="990600" y="2819400"/>
            <a:ext cx="6410325" cy="2505075"/>
          </a:xfrm>
          <a:prstGeom prst="rect">
            <a:avLst/>
          </a:prstGeom>
        </p:spPr>
      </p:pic>
    </p:spTree>
    <p:extLst>
      <p:ext uri="{BB962C8B-B14F-4D97-AF65-F5344CB8AC3E}">
        <p14:creationId xmlns:p14="http://schemas.microsoft.com/office/powerpoint/2010/main" val="60636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00867" y="3212976"/>
            <a:ext cx="2664296"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RAM / Memory</a:t>
            </a:r>
          </a:p>
        </p:txBody>
      </p:sp>
      <p:sp>
        <p:nvSpPr>
          <p:cNvPr id="9" name="Rectangle 8"/>
          <p:cNvSpPr/>
          <p:nvPr/>
        </p:nvSpPr>
        <p:spPr>
          <a:xfrm>
            <a:off x="2419410" y="3147496"/>
            <a:ext cx="1404156" cy="9614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CPU</a:t>
            </a:r>
          </a:p>
        </p:txBody>
      </p:sp>
      <p:sp>
        <p:nvSpPr>
          <p:cNvPr id="11" name="Curved Down Arrow 10"/>
          <p:cNvSpPr/>
          <p:nvPr/>
        </p:nvSpPr>
        <p:spPr>
          <a:xfrm rot="21153883">
            <a:off x="3682845" y="3297619"/>
            <a:ext cx="1331560" cy="36004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4779163" y="5575267"/>
            <a:ext cx="2664296"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RAM / Memory</a:t>
            </a:r>
          </a:p>
        </p:txBody>
      </p:sp>
      <p:sp>
        <p:nvSpPr>
          <p:cNvPr id="15" name="Rectangle 14"/>
          <p:cNvSpPr/>
          <p:nvPr/>
        </p:nvSpPr>
        <p:spPr>
          <a:xfrm>
            <a:off x="2526510" y="5398863"/>
            <a:ext cx="1404156" cy="9614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CPU</a:t>
            </a:r>
          </a:p>
        </p:txBody>
      </p:sp>
      <p:sp>
        <p:nvSpPr>
          <p:cNvPr id="12" name="Curved Down Arrow 11"/>
          <p:cNvSpPr/>
          <p:nvPr/>
        </p:nvSpPr>
        <p:spPr>
          <a:xfrm rot="21199795" flipH="1" flipV="1">
            <a:off x="3698397" y="5914114"/>
            <a:ext cx="1269112" cy="351656"/>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3918049" y="3366616"/>
            <a:ext cx="873957" cy="523220"/>
          </a:xfrm>
          <a:prstGeom prst="rect">
            <a:avLst/>
          </a:prstGeom>
          <a:noFill/>
        </p:spPr>
        <p:txBody>
          <a:bodyPr wrap="none" rtlCol="0">
            <a:spAutoFit/>
          </a:bodyPr>
          <a:lstStyle/>
          <a:p>
            <a:pPr algn="ctr"/>
            <a:r>
              <a:rPr lang="en-GB" sz="1400" i="1" dirty="0"/>
              <a:t>Address</a:t>
            </a:r>
          </a:p>
          <a:p>
            <a:pPr algn="ctr"/>
            <a:r>
              <a:rPr lang="en-GB" sz="1400" i="1" dirty="0"/>
              <a:t>Bus</a:t>
            </a:r>
          </a:p>
        </p:txBody>
      </p:sp>
      <p:sp>
        <p:nvSpPr>
          <p:cNvPr id="17" name="TextBox 16"/>
          <p:cNvSpPr txBox="1"/>
          <p:nvPr/>
        </p:nvSpPr>
        <p:spPr>
          <a:xfrm>
            <a:off x="4046600" y="5637693"/>
            <a:ext cx="625492" cy="523220"/>
          </a:xfrm>
          <a:prstGeom prst="rect">
            <a:avLst/>
          </a:prstGeom>
          <a:noFill/>
        </p:spPr>
        <p:txBody>
          <a:bodyPr wrap="none" rtlCol="0">
            <a:spAutoFit/>
          </a:bodyPr>
          <a:lstStyle/>
          <a:p>
            <a:pPr algn="ctr"/>
            <a:r>
              <a:rPr lang="en-GB" sz="1400" i="1" dirty="0"/>
              <a:t>Data</a:t>
            </a:r>
          </a:p>
          <a:p>
            <a:pPr algn="ctr"/>
            <a:r>
              <a:rPr lang="en-GB" sz="1400" i="1" dirty="0"/>
              <a:t>Bus</a:t>
            </a:r>
          </a:p>
        </p:txBody>
      </p:sp>
      <p:sp>
        <p:nvSpPr>
          <p:cNvPr id="7" name="Rectangle 6">
            <a:extLst>
              <a:ext uri="{FF2B5EF4-FFF2-40B4-BE49-F238E27FC236}">
                <a16:creationId xmlns:a16="http://schemas.microsoft.com/office/drawing/2014/main" id="{C6146B3C-589E-4712-AF76-8C42EDF1E991}"/>
              </a:ext>
            </a:extLst>
          </p:cNvPr>
          <p:cNvSpPr/>
          <p:nvPr/>
        </p:nvSpPr>
        <p:spPr>
          <a:xfrm>
            <a:off x="486304" y="1048671"/>
            <a:ext cx="7693297" cy="1908215"/>
          </a:xfrm>
          <a:prstGeom prst="rect">
            <a:avLst/>
          </a:prstGeom>
        </p:spPr>
        <p:txBody>
          <a:bodyPr wrap="square">
            <a:spAutoFit/>
          </a:bodyPr>
          <a:lstStyle/>
          <a:p>
            <a:r>
              <a:rPr lang="en-GB" sz="2800" b="1"/>
              <a:t>The Fetch Stage - Continued</a:t>
            </a:r>
          </a:p>
          <a:p>
            <a:endParaRPr lang="en-GB"/>
          </a:p>
          <a:p>
            <a:r>
              <a:rPr lang="en-GB"/>
              <a:t>For this to happen, the CPU uses a piece of hardware path called the 'address bus'.</a:t>
            </a:r>
          </a:p>
          <a:p>
            <a:r>
              <a:rPr lang="en-GB"/>
              <a:t>The address of the next item that the CPU wants is put onto the ‘</a:t>
            </a:r>
            <a:r>
              <a:rPr lang="en-GB" b="1"/>
              <a:t>address bus</a:t>
            </a:r>
            <a:r>
              <a:rPr lang="en-GB"/>
              <a:t>’. </a:t>
            </a:r>
            <a:endParaRPr lang="en-GB" dirty="0"/>
          </a:p>
        </p:txBody>
      </p:sp>
      <p:sp>
        <p:nvSpPr>
          <p:cNvPr id="10" name="Rectangle 9">
            <a:extLst>
              <a:ext uri="{FF2B5EF4-FFF2-40B4-BE49-F238E27FC236}">
                <a16:creationId xmlns:a16="http://schemas.microsoft.com/office/drawing/2014/main" id="{2B584A7B-1447-4064-8472-18011ECDE3AD}"/>
              </a:ext>
            </a:extLst>
          </p:cNvPr>
          <p:cNvSpPr/>
          <p:nvPr/>
        </p:nvSpPr>
        <p:spPr>
          <a:xfrm>
            <a:off x="744735" y="4553674"/>
            <a:ext cx="8112264" cy="646331"/>
          </a:xfrm>
          <a:prstGeom prst="rect">
            <a:avLst/>
          </a:prstGeom>
        </p:spPr>
        <p:txBody>
          <a:bodyPr wrap="square">
            <a:spAutoFit/>
          </a:bodyPr>
          <a:lstStyle/>
          <a:p>
            <a:r>
              <a:rPr lang="en-GB" dirty="0"/>
              <a:t>Data from this area then travels from the RAM to the CPU on another piece of hardware called the ‘Data </a:t>
            </a:r>
            <a:r>
              <a:rPr lang="en-GB" dirty="0" err="1"/>
              <a:t>Bus’</a:t>
            </a:r>
            <a:endParaRPr lang="en-GB" dirty="0"/>
          </a:p>
        </p:txBody>
      </p:sp>
    </p:spTree>
    <p:extLst>
      <p:ext uri="{BB962C8B-B14F-4D97-AF65-F5344CB8AC3E}">
        <p14:creationId xmlns:p14="http://schemas.microsoft.com/office/powerpoint/2010/main" val="315674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5" grpId="0" animBg="1"/>
      <p:bldP spid="12"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90CAFD-E4BC-4712-9E80-36A52A344AFC}"/>
              </a:ext>
            </a:extLst>
          </p:cNvPr>
          <p:cNvSpPr/>
          <p:nvPr/>
        </p:nvSpPr>
        <p:spPr>
          <a:xfrm>
            <a:off x="404388" y="990600"/>
            <a:ext cx="4027244" cy="2585323"/>
          </a:xfrm>
          <a:prstGeom prst="rect">
            <a:avLst/>
          </a:prstGeom>
        </p:spPr>
        <p:txBody>
          <a:bodyPr wrap="square">
            <a:spAutoFit/>
          </a:bodyPr>
          <a:lstStyle/>
          <a:p>
            <a:r>
              <a:rPr lang="en-GB" b="1" dirty="0"/>
              <a:t>The Decode Stage </a:t>
            </a:r>
          </a:p>
          <a:p>
            <a:endParaRPr lang="en-GB" dirty="0"/>
          </a:p>
          <a:p>
            <a:r>
              <a:rPr lang="en-GB" dirty="0"/>
              <a:t>The decode step is where the CPU understands / works out what the instruction it has just fetched actually means. </a:t>
            </a:r>
          </a:p>
          <a:p>
            <a:endParaRPr lang="en-GB" dirty="0"/>
          </a:p>
          <a:p>
            <a:r>
              <a:rPr lang="en-GB" dirty="0"/>
              <a:t>The CPU ‘decodes’ the instruction and gets things ready for the next step.</a:t>
            </a:r>
          </a:p>
        </p:txBody>
      </p:sp>
      <p:sp>
        <p:nvSpPr>
          <p:cNvPr id="11" name="Rectangle 10">
            <a:extLst>
              <a:ext uri="{FF2B5EF4-FFF2-40B4-BE49-F238E27FC236}">
                <a16:creationId xmlns:a16="http://schemas.microsoft.com/office/drawing/2014/main" id="{3F2FB105-67AA-4BC7-ACA2-6FD13024B7E7}"/>
              </a:ext>
            </a:extLst>
          </p:cNvPr>
          <p:cNvSpPr/>
          <p:nvPr/>
        </p:nvSpPr>
        <p:spPr>
          <a:xfrm>
            <a:off x="533400" y="4369475"/>
            <a:ext cx="5627444" cy="2031325"/>
          </a:xfrm>
          <a:prstGeom prst="rect">
            <a:avLst/>
          </a:prstGeom>
        </p:spPr>
        <p:txBody>
          <a:bodyPr wrap="square">
            <a:spAutoFit/>
          </a:bodyPr>
          <a:lstStyle/>
          <a:p>
            <a:r>
              <a:rPr lang="en-GB" b="1" dirty="0"/>
              <a:t>The Execute Stage</a:t>
            </a:r>
          </a:p>
          <a:p>
            <a:endParaRPr lang="en-GB" dirty="0"/>
          </a:p>
          <a:p>
            <a:r>
              <a:rPr lang="en-GB" dirty="0"/>
              <a:t>The Execute stage is where data processing happens.</a:t>
            </a:r>
          </a:p>
          <a:p>
            <a:endParaRPr lang="en-GB" dirty="0"/>
          </a:p>
          <a:p>
            <a:r>
              <a:rPr lang="en-GB" dirty="0"/>
              <a:t>Instructions are carried out on the data. </a:t>
            </a:r>
          </a:p>
          <a:p>
            <a:endParaRPr lang="en-GB" dirty="0"/>
          </a:p>
          <a:p>
            <a:r>
              <a:rPr lang="en-GB" dirty="0"/>
              <a:t>Once a cycle has been completed, another begins. </a:t>
            </a:r>
          </a:p>
        </p:txBody>
      </p:sp>
      <p:pic>
        <p:nvPicPr>
          <p:cNvPr id="12" name="Picture 11">
            <a:extLst>
              <a:ext uri="{FF2B5EF4-FFF2-40B4-BE49-F238E27FC236}">
                <a16:creationId xmlns:a16="http://schemas.microsoft.com/office/drawing/2014/main" id="{7081B133-F256-4B2E-8508-BACD6EE8FFBA}"/>
              </a:ext>
            </a:extLst>
          </p:cNvPr>
          <p:cNvPicPr>
            <a:picLocks noChangeAspect="1"/>
          </p:cNvPicPr>
          <p:nvPr/>
        </p:nvPicPr>
        <p:blipFill>
          <a:blip r:embed="rId3"/>
          <a:stretch>
            <a:fillRect/>
          </a:stretch>
        </p:blipFill>
        <p:spPr>
          <a:xfrm>
            <a:off x="4419600" y="1848927"/>
            <a:ext cx="4418488" cy="2743200"/>
          </a:xfrm>
          <a:prstGeom prst="rect">
            <a:avLst/>
          </a:prstGeom>
        </p:spPr>
      </p:pic>
    </p:spTree>
    <p:extLst>
      <p:ext uri="{BB962C8B-B14F-4D97-AF65-F5344CB8AC3E}">
        <p14:creationId xmlns:p14="http://schemas.microsoft.com/office/powerpoint/2010/main" val="144768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592168" cy="648072"/>
          </a:xfrm>
        </p:spPr>
        <p:txBody>
          <a:bodyPr>
            <a:normAutofit fontScale="90000"/>
          </a:bodyPr>
          <a:lstStyle/>
          <a:p>
            <a:r>
              <a:rPr lang="en-GB" dirty="0"/>
              <a:t>Lesson Objectives</a:t>
            </a:r>
          </a:p>
        </p:txBody>
      </p:sp>
      <p:sp>
        <p:nvSpPr>
          <p:cNvPr id="3" name="Content Placeholder 2"/>
          <p:cNvSpPr>
            <a:spLocks noGrp="1"/>
          </p:cNvSpPr>
          <p:nvPr>
            <p:ph idx="1"/>
          </p:nvPr>
        </p:nvSpPr>
        <p:spPr>
          <a:xfrm>
            <a:off x="457200" y="1066800"/>
            <a:ext cx="8602512" cy="3434680"/>
          </a:xfrm>
        </p:spPr>
        <p:txBody>
          <a:bodyPr>
            <a:normAutofit fontScale="85000" lnSpcReduction="20000"/>
          </a:bodyPr>
          <a:lstStyle/>
          <a:p>
            <a:pPr marL="0" indent="0" fontAlgn="t">
              <a:buNone/>
            </a:pPr>
            <a:r>
              <a:rPr lang="en-GB" b="1" dirty="0"/>
              <a:t>Lesson Objectives</a:t>
            </a:r>
          </a:p>
          <a:p>
            <a:r>
              <a:rPr lang="en-GB" dirty="0"/>
              <a:t>To understand the various characteristics of a CPU and how they each affect the performance of the CPU.</a:t>
            </a:r>
          </a:p>
          <a:p>
            <a:endParaRPr lang="en-GB" dirty="0"/>
          </a:p>
          <a:p>
            <a:pPr marL="0" indent="0" fontAlgn="t">
              <a:buNone/>
            </a:pPr>
            <a:r>
              <a:rPr lang="en-GB" b="1" dirty="0"/>
              <a:t>Success Criteria</a:t>
            </a:r>
          </a:p>
          <a:p>
            <a:pPr fontAlgn="t"/>
            <a:r>
              <a:rPr lang="en-GB" dirty="0"/>
              <a:t>ALL: To be able to explain the various characteristics of a CPU</a:t>
            </a:r>
          </a:p>
          <a:p>
            <a:pPr fontAlgn="t"/>
            <a:r>
              <a:rPr lang="en-GB" dirty="0"/>
              <a:t>MOST: To also be able to explain how these characteristics can affect the performance of a CPU</a:t>
            </a:r>
          </a:p>
          <a:p>
            <a:pPr fontAlgn="t"/>
            <a:r>
              <a:rPr lang="en-GB" dirty="0"/>
              <a:t>SOME: To also be able to begin to discuss the current limitations of processor speeds.</a:t>
            </a:r>
          </a:p>
        </p:txBody>
      </p:sp>
      <p:graphicFrame>
        <p:nvGraphicFramePr>
          <p:cNvPr id="4" name="Table 3"/>
          <p:cNvGraphicFramePr>
            <a:graphicFrameLocks noGrp="1"/>
          </p:cNvGraphicFramePr>
          <p:nvPr>
            <p:extLst>
              <p:ext uri="{D42A27DB-BD31-4B8C-83A1-F6EECF244321}">
                <p14:modId xmlns:p14="http://schemas.microsoft.com/office/powerpoint/2010/main" val="427132587"/>
              </p:ext>
            </p:extLst>
          </p:nvPr>
        </p:nvGraphicFramePr>
        <p:xfrm>
          <a:off x="581992" y="4648200"/>
          <a:ext cx="8352928" cy="170688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tblGrid>
              <a:tr h="30268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Literacy – Key Words</a:t>
                      </a:r>
                    </a:p>
                  </a:txBody>
                  <a:tcPr/>
                </a:tc>
                <a:tc hMerge="1">
                  <a:txBody>
                    <a:bodyPr/>
                    <a:lstStyle/>
                    <a:p>
                      <a:endParaRPr lang="en-GB"/>
                    </a:p>
                  </a:txBody>
                  <a:tcPr/>
                </a:tc>
                <a:extLst>
                  <a:ext uri="{0D108BD9-81ED-4DB2-BD59-A6C34878D82A}">
                    <a16:rowId xmlns:a16="http://schemas.microsoft.com/office/drawing/2014/main" val="10000"/>
                  </a:ext>
                </a:extLst>
              </a:tr>
              <a:tr h="422935">
                <a:tc>
                  <a:txBody>
                    <a:bodyPr/>
                    <a:lstStyle/>
                    <a:p>
                      <a:r>
                        <a:rPr lang="en-GB" sz="1400" dirty="0"/>
                        <a:t>Cache</a:t>
                      </a:r>
                    </a:p>
                  </a:txBody>
                  <a:tcPr/>
                </a:tc>
                <a:tc>
                  <a:txBody>
                    <a:bodyPr/>
                    <a:lstStyle/>
                    <a:p>
                      <a:r>
                        <a:rPr lang="en-GB" sz="1400" i="0" kern="1200" dirty="0">
                          <a:solidFill>
                            <a:schemeClr val="dk1"/>
                          </a:solidFill>
                          <a:effectLst/>
                          <a:latin typeface="+mn-lt"/>
                          <a:ea typeface="+mn-ea"/>
                          <a:cs typeface="+mn-cs"/>
                        </a:rPr>
                        <a:t>A relatively small amount of memory located next to the CPU, used to supply the CPU with regularly required instructions / data at speed.</a:t>
                      </a:r>
                      <a:endParaRPr lang="en-GB" sz="1400" i="0" dirty="0"/>
                    </a:p>
                  </a:txBody>
                  <a:tcPr/>
                </a:tc>
                <a:extLst>
                  <a:ext uri="{0D108BD9-81ED-4DB2-BD59-A6C34878D82A}">
                    <a16:rowId xmlns:a16="http://schemas.microsoft.com/office/drawing/2014/main" val="10001"/>
                  </a:ext>
                </a:extLst>
              </a:tr>
              <a:tr h="302689">
                <a:tc>
                  <a:txBody>
                    <a:bodyPr/>
                    <a:lstStyle/>
                    <a:p>
                      <a:r>
                        <a:rPr lang="en-GB" sz="1400" dirty="0"/>
                        <a:t>Clock Speed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dk1"/>
                          </a:solidFill>
                          <a:effectLst/>
                          <a:latin typeface="+mn-lt"/>
                          <a:ea typeface="+mn-ea"/>
                          <a:cs typeface="+mn-cs"/>
                        </a:rPr>
                        <a:t>The amount of F-D-E cycles that can be performed per second.</a:t>
                      </a:r>
                      <a:endParaRPr lang="en-GB" sz="1400" i="0" dirty="0"/>
                    </a:p>
                  </a:txBody>
                  <a:tcPr/>
                </a:tc>
                <a:extLst>
                  <a:ext uri="{0D108BD9-81ED-4DB2-BD59-A6C34878D82A}">
                    <a16:rowId xmlns:a16="http://schemas.microsoft.com/office/drawing/2014/main" val="10002"/>
                  </a:ext>
                </a:extLst>
              </a:tr>
              <a:tr h="422935">
                <a:tc>
                  <a:txBody>
                    <a:bodyPr/>
                    <a:lstStyle/>
                    <a:p>
                      <a:r>
                        <a:rPr lang="en-GB" sz="1400" dirty="0"/>
                        <a:t>CPU Cores</a:t>
                      </a:r>
                    </a:p>
                  </a:txBody>
                  <a:tcPr/>
                </a:tc>
                <a:tc>
                  <a:txBody>
                    <a:bodyPr/>
                    <a:lstStyle/>
                    <a:p>
                      <a:r>
                        <a:rPr lang="en-GB" sz="1400" i="0" kern="1200" dirty="0">
                          <a:solidFill>
                            <a:schemeClr val="dk1"/>
                          </a:solidFill>
                          <a:effectLst/>
                          <a:latin typeface="+mn-lt"/>
                          <a:ea typeface="+mn-ea"/>
                          <a:cs typeface="+mn-cs"/>
                        </a:rPr>
                        <a:t>An independent processing unit that is able to fetch, decode and execute instructions.</a:t>
                      </a:r>
                      <a:endParaRPr lang="en-GB" sz="1400" i="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06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2"/>
          <p:cNvGrpSpPr>
            <a:grpSpLocks/>
          </p:cNvGrpSpPr>
          <p:nvPr/>
        </p:nvGrpSpPr>
        <p:grpSpPr bwMode="auto">
          <a:xfrm>
            <a:off x="2087116" y="3942909"/>
            <a:ext cx="5257800" cy="2400300"/>
            <a:chOff x="1980" y="2880"/>
            <a:chExt cx="8280" cy="3780"/>
          </a:xfrm>
        </p:grpSpPr>
        <p:grpSp>
          <p:nvGrpSpPr>
            <p:cNvPr id="9" name="Group 33"/>
            <p:cNvGrpSpPr>
              <a:grpSpLocks/>
            </p:cNvGrpSpPr>
            <p:nvPr/>
          </p:nvGrpSpPr>
          <p:grpSpPr bwMode="auto">
            <a:xfrm>
              <a:off x="4320" y="2880"/>
              <a:ext cx="3686" cy="3780"/>
              <a:chOff x="3600" y="1260"/>
              <a:chExt cx="3686" cy="3780"/>
            </a:xfrm>
          </p:grpSpPr>
          <p:sp>
            <p:nvSpPr>
              <p:cNvPr id="16" name="Rectangle 34"/>
              <p:cNvSpPr>
                <a:spLocks noChangeArrowheads="1"/>
              </p:cNvSpPr>
              <p:nvPr/>
            </p:nvSpPr>
            <p:spPr bwMode="auto">
              <a:xfrm>
                <a:off x="3686" y="1260"/>
                <a:ext cx="3600" cy="3600"/>
              </a:xfrm>
              <a:prstGeom prst="rect">
                <a:avLst/>
              </a:prstGeom>
              <a:solidFill>
                <a:srgbClr val="008000"/>
              </a:solidFill>
              <a:ln w="9525">
                <a:solidFill>
                  <a:srgbClr val="000000"/>
                </a:solidFill>
                <a:miter lim="800000"/>
                <a:headEnd/>
                <a:tailEnd/>
              </a:ln>
            </p:spPr>
            <p:txBody>
              <a:bodyPr/>
              <a:lstStyle/>
              <a:p>
                <a:pPr eaLnBrk="1" hangingPunct="1"/>
                <a:endParaRPr lang="en-US"/>
              </a:p>
            </p:txBody>
          </p:sp>
          <p:sp>
            <p:nvSpPr>
              <p:cNvPr id="17" name="Rectangle 35"/>
              <p:cNvSpPr>
                <a:spLocks noChangeArrowheads="1"/>
              </p:cNvSpPr>
              <p:nvPr/>
            </p:nvSpPr>
            <p:spPr bwMode="auto">
              <a:xfrm>
                <a:off x="5085" y="2895"/>
                <a:ext cx="720" cy="720"/>
              </a:xfrm>
              <a:prstGeom prst="rect">
                <a:avLst/>
              </a:prstGeom>
              <a:solidFill>
                <a:srgbClr val="FFFFFF"/>
              </a:solidFill>
              <a:ln w="9525">
                <a:solidFill>
                  <a:srgbClr val="000000"/>
                </a:solidFill>
                <a:miter lim="800000"/>
                <a:headEnd/>
                <a:tailEnd/>
              </a:ln>
            </p:spPr>
            <p:txBody>
              <a:bodyPr/>
              <a:lstStyle/>
              <a:p>
                <a:pPr eaLnBrk="1" hangingPunct="1"/>
                <a:endParaRPr lang="en-US"/>
              </a:p>
            </p:txBody>
          </p:sp>
          <p:sp>
            <p:nvSpPr>
              <p:cNvPr id="18" name="Line 36"/>
              <p:cNvSpPr>
                <a:spLocks noChangeShapeType="1"/>
              </p:cNvSpPr>
              <p:nvPr/>
            </p:nvSpPr>
            <p:spPr bwMode="auto">
              <a:xfrm>
                <a:off x="3600" y="3240"/>
                <a:ext cx="3600" cy="0"/>
              </a:xfrm>
              <a:prstGeom prst="line">
                <a:avLst/>
              </a:prstGeom>
              <a:noFill/>
              <a:ln w="5715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37"/>
              <p:cNvSpPr>
                <a:spLocks noChangeShapeType="1"/>
              </p:cNvSpPr>
              <p:nvPr/>
            </p:nvSpPr>
            <p:spPr bwMode="auto">
              <a:xfrm flipV="1">
                <a:off x="5460" y="1440"/>
                <a:ext cx="0" cy="1620"/>
              </a:xfrm>
              <a:prstGeom prst="line">
                <a:avLst/>
              </a:prstGeom>
              <a:noFill/>
              <a:ln w="5715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Text Box 38"/>
              <p:cNvSpPr txBox="1">
                <a:spLocks noChangeArrowheads="1"/>
              </p:cNvSpPr>
              <p:nvPr/>
            </p:nvSpPr>
            <p:spPr bwMode="auto">
              <a:xfrm>
                <a:off x="3960" y="3780"/>
                <a:ext cx="288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GB" sz="1200" b="1">
                    <a:solidFill>
                      <a:srgbClr val="FFFFFF"/>
                    </a:solidFill>
                    <a:latin typeface="Verdana" pitchFamily="34" charset="0"/>
                  </a:rPr>
                  <a:t>Arithmetic and Logic Unit (ALU)</a:t>
                </a:r>
                <a:endParaRPr lang="en-GB" sz="1800"/>
              </a:p>
            </p:txBody>
          </p:sp>
          <p:sp>
            <p:nvSpPr>
              <p:cNvPr id="21" name="Text Box 39"/>
              <p:cNvSpPr txBox="1">
                <a:spLocks noChangeArrowheads="1"/>
              </p:cNvSpPr>
              <p:nvPr/>
            </p:nvSpPr>
            <p:spPr bwMode="auto">
              <a:xfrm>
                <a:off x="3600" y="1800"/>
                <a:ext cx="162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GB" sz="1200" b="1" dirty="0">
                    <a:solidFill>
                      <a:srgbClr val="FFFFFF"/>
                    </a:solidFill>
                    <a:latin typeface="Verdana" pitchFamily="34" charset="0"/>
                  </a:rPr>
                  <a:t>Control </a:t>
                </a:r>
              </a:p>
              <a:p>
                <a:pPr algn="ctr" eaLnBrk="1" hangingPunct="1"/>
                <a:r>
                  <a:rPr lang="en-GB" sz="1200" b="1" dirty="0">
                    <a:solidFill>
                      <a:srgbClr val="FFFFFF"/>
                    </a:solidFill>
                    <a:latin typeface="Verdana" pitchFamily="34" charset="0"/>
                  </a:rPr>
                  <a:t>Unit</a:t>
                </a:r>
                <a:endParaRPr lang="en-GB" sz="1800" dirty="0"/>
              </a:p>
            </p:txBody>
          </p:sp>
          <p:sp>
            <p:nvSpPr>
              <p:cNvPr id="22" name="Text Box 40"/>
              <p:cNvSpPr txBox="1">
                <a:spLocks noChangeArrowheads="1"/>
              </p:cNvSpPr>
              <p:nvPr/>
            </p:nvSpPr>
            <p:spPr bwMode="auto">
              <a:xfrm>
                <a:off x="5400" y="1620"/>
                <a:ext cx="180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GB" sz="1200" b="1">
                    <a:solidFill>
                      <a:srgbClr val="FFFFFF"/>
                    </a:solidFill>
                    <a:latin typeface="Verdana" pitchFamily="34" charset="0"/>
                  </a:rPr>
                  <a:t>Immediate Access Store (Cache)</a:t>
                </a:r>
                <a:endParaRPr lang="en-GB" sz="1800"/>
              </a:p>
            </p:txBody>
          </p:sp>
        </p:grpSp>
        <p:sp>
          <p:nvSpPr>
            <p:cNvPr id="10" name="Text Box 41"/>
            <p:cNvSpPr txBox="1">
              <a:spLocks noChangeArrowheads="1"/>
            </p:cNvSpPr>
            <p:nvPr/>
          </p:nvSpPr>
          <p:spPr bwMode="auto">
            <a:xfrm>
              <a:off x="1980" y="3240"/>
              <a:ext cx="1620" cy="1440"/>
            </a:xfrm>
            <a:prstGeom prst="rect">
              <a:avLst/>
            </a:prstGeom>
            <a:solidFill>
              <a:srgbClr val="FFFF99"/>
            </a:solidFill>
            <a:ln w="9525">
              <a:solidFill>
                <a:srgbClr val="000000"/>
              </a:solidFill>
              <a:miter lim="800000"/>
              <a:headEnd/>
              <a:tailEnd/>
            </a:ln>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endParaRPr lang="en-GB" sz="1200" b="1">
                <a:latin typeface="Verdana" pitchFamily="34" charset="0"/>
              </a:endParaRPr>
            </a:p>
            <a:p>
              <a:pPr algn="ctr" eaLnBrk="1" hangingPunct="1"/>
              <a:r>
                <a:rPr lang="en-GB" sz="1200" b="1">
                  <a:latin typeface="Verdana" pitchFamily="34" charset="0"/>
                </a:rPr>
                <a:t>Inputs and Outputs</a:t>
              </a:r>
              <a:endParaRPr lang="en-GB" sz="1800"/>
            </a:p>
          </p:txBody>
        </p:sp>
        <p:sp>
          <p:nvSpPr>
            <p:cNvPr id="11" name="Text Box 42"/>
            <p:cNvSpPr txBox="1">
              <a:spLocks noChangeArrowheads="1"/>
            </p:cNvSpPr>
            <p:nvPr/>
          </p:nvSpPr>
          <p:spPr bwMode="auto">
            <a:xfrm>
              <a:off x="8640" y="3240"/>
              <a:ext cx="1620" cy="1440"/>
            </a:xfrm>
            <a:prstGeom prst="rect">
              <a:avLst/>
            </a:prstGeom>
            <a:solidFill>
              <a:srgbClr val="CCFFCC"/>
            </a:solidFill>
            <a:ln w="9525">
              <a:solidFill>
                <a:srgbClr val="000000"/>
              </a:solidFill>
              <a:miter lim="800000"/>
              <a:headEnd/>
              <a:tailEnd/>
            </a:ln>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endParaRPr lang="en-GB" sz="1200">
                <a:latin typeface="Verdana" pitchFamily="34" charset="0"/>
              </a:endParaRPr>
            </a:p>
            <a:p>
              <a:pPr algn="ctr" eaLnBrk="1" hangingPunct="1"/>
              <a:r>
                <a:rPr lang="en-GB" sz="1200" b="1">
                  <a:latin typeface="Verdana" pitchFamily="34" charset="0"/>
                </a:rPr>
                <a:t>Main Memory</a:t>
              </a:r>
            </a:p>
            <a:p>
              <a:pPr algn="ctr" eaLnBrk="1" hangingPunct="1"/>
              <a:r>
                <a:rPr lang="en-GB" sz="1200" b="1">
                  <a:latin typeface="Verdana" pitchFamily="34" charset="0"/>
                </a:rPr>
                <a:t>(RAM)</a:t>
              </a:r>
              <a:endParaRPr lang="en-GB" sz="1800"/>
            </a:p>
          </p:txBody>
        </p:sp>
        <p:sp>
          <p:nvSpPr>
            <p:cNvPr id="12" name="Line 43"/>
            <p:cNvSpPr>
              <a:spLocks noChangeShapeType="1"/>
            </p:cNvSpPr>
            <p:nvPr/>
          </p:nvSpPr>
          <p:spPr bwMode="auto">
            <a:xfrm>
              <a:off x="3600" y="3600"/>
              <a:ext cx="72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 name="Line 44"/>
            <p:cNvSpPr>
              <a:spLocks noChangeShapeType="1"/>
            </p:cNvSpPr>
            <p:nvPr/>
          </p:nvSpPr>
          <p:spPr bwMode="auto">
            <a:xfrm>
              <a:off x="3600" y="4320"/>
              <a:ext cx="720" cy="0"/>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4" name="Line 45"/>
            <p:cNvSpPr>
              <a:spLocks noChangeShapeType="1"/>
            </p:cNvSpPr>
            <p:nvPr/>
          </p:nvSpPr>
          <p:spPr bwMode="auto">
            <a:xfrm>
              <a:off x="7920" y="3600"/>
              <a:ext cx="720" cy="0"/>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5" name="Line 46"/>
            <p:cNvSpPr>
              <a:spLocks noChangeShapeType="1"/>
            </p:cNvSpPr>
            <p:nvPr/>
          </p:nvSpPr>
          <p:spPr bwMode="auto">
            <a:xfrm>
              <a:off x="7920" y="4320"/>
              <a:ext cx="72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7" name="Rectangle 6">
            <a:extLst>
              <a:ext uri="{FF2B5EF4-FFF2-40B4-BE49-F238E27FC236}">
                <a16:creationId xmlns:a16="http://schemas.microsoft.com/office/drawing/2014/main" id="{82ED9033-6D57-4FCF-B7F1-4727AB35EFCB}"/>
              </a:ext>
            </a:extLst>
          </p:cNvPr>
          <p:cNvSpPr/>
          <p:nvPr/>
        </p:nvSpPr>
        <p:spPr>
          <a:xfrm>
            <a:off x="457200" y="1066952"/>
            <a:ext cx="8686800" cy="2339102"/>
          </a:xfrm>
          <a:prstGeom prst="rect">
            <a:avLst/>
          </a:prstGeom>
        </p:spPr>
        <p:txBody>
          <a:bodyPr wrap="square">
            <a:spAutoFit/>
          </a:bodyPr>
          <a:lstStyle/>
          <a:p>
            <a:r>
              <a:rPr lang="en-GB" sz="2000" b="1" u="sng" dirty="0"/>
              <a:t>What makes up a CPU?</a:t>
            </a:r>
          </a:p>
          <a:p>
            <a:r>
              <a:rPr lang="en-GB" dirty="0"/>
              <a:t>Now that we know the basic actions performed by the CPU it’s time to look at the areas of the CPU responsible:</a:t>
            </a:r>
          </a:p>
          <a:p>
            <a:endParaRPr lang="en-GB" dirty="0"/>
          </a:p>
          <a:p>
            <a:endParaRPr lang="en-GB" dirty="0"/>
          </a:p>
          <a:p>
            <a:pPr lvl="0"/>
            <a:r>
              <a:rPr lang="en-GB" dirty="0"/>
              <a:t>Control Unit</a:t>
            </a:r>
          </a:p>
          <a:p>
            <a:pPr lvl="0"/>
            <a:r>
              <a:rPr lang="en-GB" dirty="0"/>
              <a:t>Immediate Access Store (IAS) or “Cache”</a:t>
            </a:r>
          </a:p>
          <a:p>
            <a:pPr lvl="0"/>
            <a:r>
              <a:rPr lang="en-GB" dirty="0"/>
              <a:t>Arithmetic and Logic Unit (ALU)</a:t>
            </a:r>
          </a:p>
        </p:txBody>
      </p:sp>
    </p:spTree>
    <p:extLst>
      <p:ext uri="{BB962C8B-B14F-4D97-AF65-F5344CB8AC3E}">
        <p14:creationId xmlns:p14="http://schemas.microsoft.com/office/powerpoint/2010/main" val="4004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9" b="116"/>
          <a:stretch/>
        </p:blipFill>
        <p:spPr bwMode="auto">
          <a:xfrm>
            <a:off x="6883183" y="1711772"/>
            <a:ext cx="2208680" cy="22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56E19E35-5026-46F6-BEB7-1E294EF6E134}"/>
              </a:ext>
            </a:extLst>
          </p:cNvPr>
          <p:cNvSpPr/>
          <p:nvPr/>
        </p:nvSpPr>
        <p:spPr>
          <a:xfrm>
            <a:off x="16042" y="374724"/>
            <a:ext cx="7057051" cy="2062103"/>
          </a:xfrm>
          <a:prstGeom prst="rect">
            <a:avLst/>
          </a:prstGeom>
        </p:spPr>
        <p:txBody>
          <a:bodyPr wrap="square">
            <a:spAutoFit/>
          </a:bodyPr>
          <a:lstStyle/>
          <a:p>
            <a:r>
              <a:rPr lang="en-GB" sz="2000" b="1" u="sng" dirty="0"/>
              <a:t>The Control Unit</a:t>
            </a:r>
          </a:p>
          <a:p>
            <a:r>
              <a:rPr lang="en-GB" dirty="0"/>
              <a:t>There are three main jobs of the Control Unit:</a:t>
            </a:r>
          </a:p>
          <a:p>
            <a:pPr marL="514350" lvl="0" indent="-514350">
              <a:buFont typeface="+mj-lt"/>
              <a:buAutoNum type="arabicPeriod"/>
            </a:pPr>
            <a:r>
              <a:rPr lang="en-GB" dirty="0"/>
              <a:t>It </a:t>
            </a:r>
            <a:r>
              <a:rPr lang="en-GB" b="1" dirty="0"/>
              <a:t>manages </a:t>
            </a:r>
            <a:r>
              <a:rPr lang="en-GB" dirty="0"/>
              <a:t>and</a:t>
            </a:r>
            <a:r>
              <a:rPr lang="en-GB" b="1" dirty="0"/>
              <a:t> monitors hardware </a:t>
            </a:r>
            <a:r>
              <a:rPr lang="en-GB" dirty="0"/>
              <a:t>on the computer to ensure the correct data goes to the correct hardware.</a:t>
            </a:r>
          </a:p>
          <a:p>
            <a:pPr marL="514350" lvl="0" indent="-514350">
              <a:buFont typeface="+mj-lt"/>
              <a:buAutoNum type="arabicPeriod"/>
            </a:pPr>
            <a:r>
              <a:rPr lang="en-GB" dirty="0"/>
              <a:t>It manages the </a:t>
            </a:r>
            <a:r>
              <a:rPr lang="en-GB" b="1" dirty="0"/>
              <a:t>input</a:t>
            </a:r>
            <a:r>
              <a:rPr lang="en-GB" dirty="0"/>
              <a:t> and </a:t>
            </a:r>
            <a:r>
              <a:rPr lang="en-GB" b="1" dirty="0"/>
              <a:t>output</a:t>
            </a:r>
            <a:r>
              <a:rPr lang="en-GB" dirty="0"/>
              <a:t> signals ensuring these are dealt with correctly.</a:t>
            </a:r>
          </a:p>
          <a:p>
            <a:pPr marL="514350" lvl="0" indent="-514350">
              <a:buFont typeface="+mj-lt"/>
              <a:buAutoNum type="arabicPeriod"/>
            </a:pPr>
            <a:r>
              <a:rPr lang="en-GB" dirty="0"/>
              <a:t>It manages the </a:t>
            </a:r>
            <a:r>
              <a:rPr lang="en-GB" b="1" dirty="0"/>
              <a:t>Fetch-Decode-Execute</a:t>
            </a:r>
            <a:r>
              <a:rPr lang="en-GB" dirty="0"/>
              <a:t> cycle.</a:t>
            </a:r>
          </a:p>
        </p:txBody>
      </p:sp>
      <p:sp>
        <p:nvSpPr>
          <p:cNvPr id="12" name="Rectangle 11">
            <a:extLst>
              <a:ext uri="{FF2B5EF4-FFF2-40B4-BE49-F238E27FC236}">
                <a16:creationId xmlns:a16="http://schemas.microsoft.com/office/drawing/2014/main" id="{4847519D-CB16-4577-9716-13B363672B54}"/>
              </a:ext>
            </a:extLst>
          </p:cNvPr>
          <p:cNvSpPr/>
          <p:nvPr/>
        </p:nvSpPr>
        <p:spPr>
          <a:xfrm>
            <a:off x="228600" y="3112294"/>
            <a:ext cx="7162799" cy="3693319"/>
          </a:xfrm>
          <a:prstGeom prst="rect">
            <a:avLst/>
          </a:prstGeom>
        </p:spPr>
        <p:txBody>
          <a:bodyPr wrap="square">
            <a:spAutoFit/>
          </a:bodyPr>
          <a:lstStyle/>
          <a:p>
            <a:r>
              <a:rPr lang="en-GB" b="1" u="sng" dirty="0"/>
              <a:t>Immediate Access Store </a:t>
            </a:r>
            <a:r>
              <a:rPr lang="en-GB" b="1" dirty="0"/>
              <a:t>(Cache)</a:t>
            </a:r>
          </a:p>
          <a:p>
            <a:endParaRPr lang="en-GB" dirty="0"/>
          </a:p>
          <a:p>
            <a:r>
              <a:rPr lang="en-GB" dirty="0"/>
              <a:t>This part stores the data which is to be </a:t>
            </a:r>
            <a:r>
              <a:rPr lang="en-GB" b="1" dirty="0"/>
              <a:t>immediately processed</a:t>
            </a:r>
            <a:r>
              <a:rPr lang="en-GB" dirty="0"/>
              <a:t>.</a:t>
            </a:r>
          </a:p>
          <a:p>
            <a:endParaRPr lang="en-GB" dirty="0"/>
          </a:p>
          <a:p>
            <a:r>
              <a:rPr lang="en-GB" dirty="0"/>
              <a:t>The CPU takes a chunk of data / instructions from the RAM and keeps it close so that it always has a constant supply of data to process.</a:t>
            </a:r>
          </a:p>
          <a:p>
            <a:endParaRPr lang="en-GB" dirty="0"/>
          </a:p>
          <a:p>
            <a:r>
              <a:rPr lang="en-GB" dirty="0"/>
              <a:t>If data and instructions were downloaded from RAM one item at a time, the CPU would work far slower because the CPU cycles much faster than the RAM can deliver data.</a:t>
            </a:r>
          </a:p>
          <a:p>
            <a:endParaRPr lang="en-GB" dirty="0"/>
          </a:p>
          <a:p>
            <a:r>
              <a:rPr lang="en-GB" dirty="0"/>
              <a:t>So instead, chunks are downloaded and stored on the CPU so the CPU doesn’t spend wasted time waiting for a delivery of data.</a:t>
            </a:r>
          </a:p>
        </p:txBody>
      </p:sp>
    </p:spTree>
    <p:extLst>
      <p:ext uri="{BB962C8B-B14F-4D97-AF65-F5344CB8AC3E}">
        <p14:creationId xmlns:p14="http://schemas.microsoft.com/office/powerpoint/2010/main" val="226036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9" b="116"/>
          <a:stretch/>
        </p:blipFill>
        <p:spPr bwMode="auto">
          <a:xfrm>
            <a:off x="6761648" y="1705183"/>
            <a:ext cx="2208680" cy="22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data:image/jpeg;base64,/9j/4AAQSkZJRgABAQAAAQABAAD/2wCEAAkGBxQSEhQUEhQUFRUUGBUVFBQUFxUVFRQYFRYYFxUUFxQYHCggGBwlHBQUITEhJSksLi4uFx8zODMsNygtLisBCgoKDg0OGhAQGCwkHCQsLCwsLCwsLCwsLCwsLCwsLCwsLCwsLCwsLCwsLCwsLCwsLCwsLCwsLCwsLCwsLCwsLP/AABEIAMIBAwMBIgACEQEDEQH/xAAcAAAABwEBAAAAAAAAAAAAAAAAAQIDBAUGBwj/xABEEAACAQIEAwUEBgYKAQUAAAABAgMAEQQFEiEGMUETIlFhcTKBkaEHFEJSscEjJGJyktEWMzRDU4KisuHx8BVzdKPC/8QAGQEBAQEBAQEAAAAAAAAAAAAAAQACBAMF/8QAIREBAQEAAgMBAAIDAAAAAAAAAAERAiEDEjFBE2EEcYH/2gAMAwEAAhEDEQA/AOSGnNVJekg1twfTgehrpq9C9Or1O9pV/wAL8QLhywliEqNzBtcfGs6BQL1aJMvTpBlyfEWuGhY8/aUD8qKbgrCSH9Xxi79GKmubg0tWI5belOtbP2Nni/o7xS37Mxyj9lrH4VR4zh7FRe3BIPMKSPiKjYLPcRFvHNIv+YkfA1pMB9JeMjAD6JB11Df41LONZEkg2Nx60HO9dCh41wOIIGLwij9pVBt+dSjw5lOMP6viOyY/ZuB/palfx78rmOqn8HjHhdZI2Kuu6sOY6dfWtlmP0YYhQWgdJV9bN/KslmOTzwEiaJ1t1INvjyoF4WJ+QTYiTE64w8sh1F9IuSGFmJ+NVmNwckLaZUZG56WFjbobVM4e4lnwTFsOygta+pQ17dKTxDn8uNkEk2nUBp7osLXJ/OpZM/tfcUyAYXLU5EQM5/zsCKzbOedWXEmaJP8AV+zvaKBIyDz1Le+1U7G9R5Xs8p8aRJMbi1Nl+lEB/wA1LS2a9AR0YFqcXy+HX086G5B0oGtHjcWmEh+rRIhmYfrM7AMwLDeGMnlpuQT4/LMs9uVFesmBiGPTx3pn6y4JXUdLlSw6ErfT/uPxpZ+PlTGJUki23iazWjkmJIYDaxNCLFd4g+6kzPy5bH+dIsL6utDSSmKKSIy81IYeoNxTcr7k9Sb++o8j2YUomhqLDK8XEupZ49aPa7KbSIRezIffuDzq9+pnQWhftsP2LxEoD2i7llMkXPZuorKQRFzpUXNifcoJPyFLwWOkibVGxU+IPPyPiKpWisTjWZrglRYC1+VgB+VCrT/1yBt5MKjOfaYEqGPjbpRU/wDViikpF6OTnSbVt8+fBUm9O02aDKVqoqIUAaTjV8IrhY0efFDWVNkj8fO3WpvHZjlhgxMcQiD7BRa5FjY7elZvh3LvrOISL7JN2/dHOrbjzEM0ojVGWKEaVuCASNiR8hWvxfjL3pZ5A02aK9Aw4DRg0vLsMZZUjF7uwG3S/M/Crrjd4ROIsOoVYVCE/fbmSal6omV8Q4mA3imdfK9x8DWsy36TpbacVEkq9SLA/A7VzwGj1U6ZbPjqUZyfHc74eQ8x7Hz9k1DzT6MZBdsLIsqc1DEAkeo2rnV6s8BneIhI7KZ18gdvhyqPtL9iz/oXjrE/V3sDY7p8hfeqrF4KWHaWN0O47wI+fI1scs+lLExgiVEl8G3Qj4bGrXBfSdHKCuKhsp56QHW3mDvUvXh+VzAA04W2rU8crhCYpMJpAkDFlTkLW5jobn5VUZPkcuKD9iFZkAJQsodg190U+1a2/qKh694bzTCiKVkBJC6dzz3RWPzNOZGQJQ7biMNKR/7all2820j30/xVCyYqbUjL3yASpAIUACxI35VFycau2HjBJbz06W/BTQ3+orSE7k3J3J8+tFbx5UVqJmoahV/cKZLXoM9IZqGiJOY/86USX3oza/Orc4WGGO8+tppF1IiEKIgR3GkuNyeenw9aMKklF6OE7UlzTcbWG9GNRaZVKqyoXNlN1Y77BgVJ29acx+EVWxGn2Y2AXw7z2A38qhYGEzSxxrzdgPnv8r1cpxB2QxSgK6ytsrC6kAkavI2sRU0IYjDwgRvEGZQNTXO5IBP40dRc1ymVpSyKWVgjAjqGRT+dCjsq1xSaW9N3r0fPgMaRelE0pgLVNG6FqFqDPU0l5ZjHhcSRtpZa0GE41cnTiESRD7VxvWSvQjBZgqi5JAA8SatMlW/EOFRJA0X9XINSjw8RVVW2zPhd5JYMPF9iO8jH2Uvbn8DVdxPwkcKnaLKsi3AJAsd+o33pqylcFLoM2JPKCM2PMam2FZmaUsxY7liSfU1pMPIYsqfb+0S2B8l/6NZYiinCma1IjlvSZjtSvqrLoLC2sal8xfnRpkmdpCC9bBMkw+FhEmO1tLILxwIdJUHkznpVfwdhU7VppRePDqZG2vdh7A+P4VV5nmDzyNJIbsxv5AdFHkK28/nZzKcTHHMjSIHjB76Hqp2PvANx5gVNxWWxQYsxTu/YA3DxgFmRhqRhfbcEfOqImtPdZEwEr76X7CUnlaN1ZL/5Gt7qFIhcR4FIJ9EbMyFUdNYs4DqGAYeIvSeH1Y4qAISGMsYuCQR3hfceV6ncYZXiYp2kxKW7ZmKOCCjDppIPILaqKGYowZSVKm4I5g1GzK0fEPF8+KRoZdDrr1I+m0gsxsLjpY2qv4axKxYmJm9nVpcHlpcFWv7mv7qq+tEpqa3td59lhweJMcg1KrAqeQkjvcWPpsfOkcULEHRoYzGkiawrXvYu2k2vsLAU9n3EbYmDDxuO/DrDNYXe+kKb872FiPIGq3MsV2sMLP7Y1xA/ejQIUN/Is6+7yobRMVGUYqeYt8wDb3XtS8NhGfexCgSHVY6bxoXIvyvYVPzJong7ZSTI8qiS62CaYu8qm/eu12v6eFOcMcRS4UyKjjs2SRijgMjOIzp2I6kAbc6Cq8rQPNEp3DOgPoWF/lem8wxnayO55uzH4nYDyAsPdS3zG+IE5AX9IshVBpAswJCgcuXKlYnLbSYhWJAhV5FIsdQLL2VvJg6n0qKuLUccZbVb7Klz6C38xQwg76X6sv8AuFXsmFLYjGqi6tLMSo2vGs4Mlh6AculTUQ8mzGOCOVxc4gjRFt3Ywws8l/vWJA9arCdqmtlw7PEyXIEMiog6HU5G58gBTOYrpCJ91QT6v3j8iKC0GVcZtDEkZXVoFr+V9vlYUKyLLQqSxem6W9NmtVxwRNC9CioaAmnY8HIw1KjMPEAmmCa03CfFX1UFHQOhN/MVQ4qYMhxEhsI2HmwtWnweTw5egnnbVL9hfP0pzNuPl37CPpzPSsRjswkmbVIxJ8Og91PUabvhPiaB+3GKkMZlIJYdVHJb/wDnOpHFmb4LF4MpC+h4D3Adg4H41zO9JvR7NfmNRnXdwGEF9iXa3nU7iLK2kfDQQJ7GHD2HW+7G9Vucx3wGEYG4u6+hrUcPcZwCKFDERiO7CZAOaXsN/fSMjI8P8Mz40ydioJiXUyk2Y9LKOppjiKMpPoIK9mqIA23Ib/OrrK8S+HzD9E7RntdNx1DPyI61E45zV8Rin7TTdGZQQukkA9arGZTmEn04CcC95JY1JHIhQWsaoia0eR4Lt8DikQnXEyTBfFQCGt52qmylohNGZ79lqHaWvfT15Us2fEQVc4PvYLEL/hvDKB+9qjb8VqdxxhsMgw74VCqyIzd4EEgEBSQffVfkq3gxnlEh52taVLVLO0fFZnLJGkbuWWK+i+5UG1wDzttyqIKaBpYapFmjU0mVqRehqHO03vUvPs3kxcvayaRsFVEGlEUfZVfUk+pNVrCx3pDNU0s2b9TX/wCQ/wABEn86rC1WeZJow+GX7TCScjwEjBY7+emLV6OKqWNBGWrS8N5srSwRTRqwAMbOTYmNCJUBFt9JjPuNqzFLgxBjYsvMq6jy1qVJHnZjU1EjKMaI5UdkjcXFxICVFyO9YEWIq2lzftMxWXDqkRMoUGO9n1OQXIPVgd6zNSspxIjmidr2R1Y25903qaaXEYVzgsS2k6Glkcvba4mRQCf4qi5jgU0YiUk6o3WML0uyrpPus1Jkx18PIiudJiDlbm2tp9RBHK4FqdzTMQjYiErtIySBhz1aUZPdz+NRVeIwelreS/NQaKrrMOIyXP6OJ9l7xQEmyjnQqShekU5JTZqrjhNCgaIVNpeEymeUXjidh4gG3xqNicM8Z0upU+BFq2uC47nIiggijXko259OVR/pMxAaaMbagvft52tVnTTF0VGam5TlMuJfTEt/E/ZX1NDSvNaM8Gz/AFM4vUhQDUUBu4XxPhU7HcEqkMjLiY3ljGpohbl+NWWR5cYsrnlRmkedCBGu4RbeHjuaZDrF/XAcKYjzV9a+/nUvhDL3xOJijjBvqBJ+6F3JJ6cqpL862XB/EqYLCS6ADPISAbeyLWvVFZMQcbigmMd27wWUknx0tz+VRM4lEk8jg3DNqHv3qEzFiSTcncnxvRrS8VvwrnbYPEJKBdfZkX7yHmK3mO4UwWJkjxOHkGiRrtBcAOxBbSD9m52tXK3ajSdl2DMBe9gSNxyPrU1xvXaz4nTECdvrUbRufZRhYBRsoXpYeVLwC6cHiWP2mhjB89Rdh8FFVuMx0kzBpXaRgAoZySQByFzVni7JgIFHOaWWVvIRgRr+LVJTXoi1ETQBqGEPLS4m6mikW9Eu1DfWFO1zQhcBlLLqAIJW5GoA7rqHK/iKaJoRtVpxLzLGNNI0j2u3IDZVAFlRR0UAAAeAqHejd6SKiO9Iag1BjQ1hN6ANFRCo4eJ2p7E4tpG1Nzsq+5VCj5AVH6UFq0pOqhSRQqKS4pBFPOKbYVquGU0aI06sZYgAXJ2AHM1qP6ESCAyO6qwFwnX30Y9IqeE8QkeKjZzYA8z0J2BrZ8QfR3PiJWmjljZZLEX6bcq5q4sbGpmGzieMWSaRQOgY2+FWtRYNwjOuKXDNbUdyQbgL1NXHEebrgkGEwhAIH6WQc79Rfxp/BZi0GDfFOxaeXuoW526VgpZCxLHckkk+Z50/DBmUi5DG7e15+tX/AAF9Y+sDstXZqD2v3AvW/S9UeBmCSIzKGVWBKnkwHMVuuIfpBjOHMGChEQkUrIbAbEWNrUGMLm8qmabR7JdrfGo8HKkFdqdi5UG/Dqmhqpu9GKXng2NJvRmitURinpJ2YKpNwgIUeAJufmaZowKkBp3LsOZZo4l2MjogPgXYLf51PweCSTCzkD9LE0coPjFujrbyLI1O8Hw/rcLfdYvb9xGf/wDNTUiPFk00izSRoXiw9+0cFQALmxsTc3tfa9qrX2q/yMFYcSNWywswXqzNaMn0CuxPuqglFWrDTCkg2q0yiGHvyT6ikYU9mhs0rMbKur7K7Ek8/DnQz9ULI8UQhWSMP2YZnA7zLcFt9wt6GoqCaUG2pNqMD50NJi4J+y7aw0XtfUure4vovqtcWva1Q2arbEZZJFD3ka+v9I3NY7AaI2YbBjrJtz5UWL4cxUcXbvBIkW3fZSBvyNuY99VuGS/ipoqM7VYQ4YoVv/ewuwHrrAHxQGoos2HdApZSAwupPUHrTSmrjHwkyQxttaNC2/7Nz8lAqlBqSUr7UdSsLk8zoGVbg7g0VSOuKbNOPTZrdcEa3grBIgfEyAWT2b+m5q44QlbGYpppb9mNlXpYeVVuWYV58GIoVJYmxt033JrTZVHHhJIcMLaiCW+FL24sBx6qDGyCMAAWFh473rOWq/43jtjJvW4qhrKani9j2GFUCy6b++1ZMiuh8P4KPMsH2GsLiIt0v1HT3dKxubZLPhmKzRstupHdPo3KmnFaaSFJOwJtz8qM10DhLKRFl+JxMgF3RggPgBzokajnpNLTlTOqnoqFZ0cjiLEKoJJNgALknyFJYEEg7EbWrWcGwdlHPjWH9SpWO/8AiEc6ykrliWPNiSfUm5pBF6O9IBpYBOw3oWDJqdgMCZElcX/RBTYC99Rtuegtc3qADW+4Gg/V3jNv1wTqL+EUex/iY/Ck8Z2z3DcwWdNXsPeKQdCkndN/iD7qnZRGMPiWEh09mJ0J39rs5EHLxJHxqgjuB51f5/LqmEn+LHHJ72QBv9QNYr24xIwuTOmFkxLaRGyNElz3ndjpIC+QDG/lWaxGEJ5CrJJjYA8hyFTEFgpNrMCR7iVPzBo1v0lVOVZDJPIsai1zux5Io3Zj5AA07m+FebElY43JYrHBEoJbSgCooUdbC/vNajKc6SBiWVSGBUhuVj/1W0+jfiTAS4xlESxzqh7FgWIkv/WAX2DAAe4nzrUvWvO8O8jjOZcL4yGRYpcNMrsNSroLFgOZGm97dfCm8tXsTJI62aGwVHFv0rEhNSn7tmb1UV60xmOXYm23L8wDVNO8BZi4F357DevLl5cvTq4f4t5TXL/op4HaRRicUXKMwkSFidLkWKzSL9o77X9a6/jsGk0TxsoZGBRlIuCLWIIqA2dQol1IAA9LWpWU5osiBgb6u98d68bdvbq4+G8ePU+POnGvB8uCn0AFo5GAhbmTf7BHiP5UnGx2nw4sRZXjsdtkZ15V3jjTJ0xUQBHeVlkQjmrIbjf5e+uHZi0v1jDjEk9rGsnaX5gKXsfMWA3617eLnvV+uTz+L1vtPlUODkZ+0diWKxEAnnvZB+NR4cITz27rN/DT2WDuzC9roN/R1NaHEywGSRypdGh7pU6baTpk28Sd/fXq5z+SYcGCM9pp25X5bmhT+T4NGhjPaxrceyx3G+16FKZp6RSnpFacEWuS8QzYW/ZEWPMEXosNnkn1pMRI2pgwJ9OoqqIoqG5a6Bx7kxxCpioBruo1hdzbnfaudkeNXmS8Sz4YFUOpT9ltx7qrp0kldmCG7G+wNqa3umMNiXjYPGxVl3DA2IrWTfSJNLhmgxEaS3Fg/JvU1SQcMYtxdYHt47D8amJwLjD/AHYHqeVHbUZgmtxgsfiscoSOI9jHEY+77Ia3MmmY/o2xbdUF/P508cizHB4eURvaI3L6Tva25HhTNLH5tlT4ZgshXUReym9vWosZpEjEm5JJ6k7mloay1fjYZ3L2WXYSFdjLeZ/PwqoiyJ5BAE3abW1vuqhtqJqfxavcwZvsYFt5b71dHHwwZasyMvbtH9XRb95TqOtrdNjWmZ3WExeFaGRo5BZl5+HiCDVhkSsqYmUg2WFlUkG15CEBB+NJzhS0WGlPN0ZSfExNp/AitNwvxc+HwTrIkc0aOsaxuo2DAse915VlqMOorruV8NzJJg5QY1hggsQXtIzOCZO5bmSRz8K53lpXFZgncCJJLrKLyVV7xA8rLUnCZmZcwWS5s+IBAvtYuAPTao8ekHGJpkceDMPgTVrjjeDCnrokT+CVrfJqjcRxacXOvhI/zN/zqRiv7PhvH9Mf/s/4rD0iMg5AC5NgPEk8hUvP1eH6ujoyERC4dSpu0kjkb9bMNqrZHsPOrPiPiSdkXDmTXE0OHJ195gTEpY6zve96ZDeWI6ZFi5xdYyqbHtJCESx5EE8x6A1KyLsstxUU7YmOR0IDRxd4Wa6sCx8ASeQ5VS4OObFMIjMQqIT33OhEWwO19+Y2qBnGAEEmlXEikBg4Fg178tzttTZ1jMvevSmR4yPEEsW2O436Hce6pGf5Ys8ZjBKG3dkTZlPj/wAVyD6I8/btDA7bAXS/gPs+6u1DcXrhvHLZX2ePk9s5xybGcOuGWGeYs7dBqOoXtrF9rb/lWu4VywQdwzSta1lOmwHgLC9SuJcoeZomjYIytza5FjYnYde6KnYTLVV7tIzPa2w029Aa88trs/ll4Zfq5kAIt06WrD8e8PpNh5ZAoEyRuI36kEG6HyO/pW3RFUWA2+J+NZbjbHBMPKf2W/A1u3O59cc4zlLxvx5+ygjUynYOjr8VJHzFR4ZyAR94afQE3ptRQr6D45wUVEKFWBYOaOCXSwNr2INvGkPSSaXFI6HgOK8EyASwgEDwvRpn+WBrmH/TXOqFOt+1dJbjTAp7GGv7qqMw47vfsYVT4VjKIKTyBPoL1afa1r5fpHxWkBdC28BVdieNcY/97byAFZ9ltsalZblcs5tEpbxPQepo2takNxRi9/077i3T+VI/pNitDIZmKuLMDbem85ySbDECVbX5Ebg++qw0bWoQaNDQpJob+tXxAwOEwL7+wyHy0msyedS8RmpfDxQkf1TMQfEN0qIgvsBcnYDqSeQprOL7MG/UcIP25yPQsKqEnYIyX7pIYjxI2Bq+4whEP1fD9YYu+PB3Oo1nWO1IO4DFNFIHQ2YXsf3gQfkTR4ObQ6MBfQytY9dJBt8qjLTkZ51krHF4wyyPI3ORixtyuxvYVaZrKBHhk+7CGPrJI7/gRWa13P5Vd561pmUfYCR/wIqn5g1l6SoU8m1V5kvT2IaodagpwEFgG5XFyOdr71O4hYNJrQgxsAsem40qgChCDyIA9979aro42YhVBYnYAC5PoBUvNcP2WiIm7qC0n7LNbu38gF996Uc4cxZixMUg20tc+nI3+NemsqxIZAfEV5TBru/Amcl4EvuLDcfmOhrl80yyvof4l3jeLbYyS5FuhvUuNdYBJ3qBG4NS4pbV4T67OXwvFLYc65r9J+JthpB4i3x2roGKnuK5f9JxvA3qPxovfOT+xlnj5X+q5SooWowaK9fSfGo7UKF6FKS2NNmlMaQTVXHIOgDSb0BU1i84c4ffFPf2Yx7T+FafAZpFFMsGEgWTSbM5+ZvWNwubTRxmNHIVuY9fOtfkWEOCwpnKlpHGwAvTFFBxqqti2CW30g25Ampmc4o4aCPDwXDMAXZfaJPSszipWZ2drhib71qsBxsI4lDQK8iCwc+XWowWKglGWsMTsQwMRY3Y3PKsSRW+4xzB5sDA8ltTsW25AdAKwhFFaNWpBFOkUkistym7Vq+C8BCobGYlwsUB7ifakk5gAeW1ZciiNUKZm2ZtiJnmfm5v6DoKi6qQBR2qWQpac1dKZNKjFAw/g30urEXCsrW8bG9qdxE5d2c82ZmPqxJP402q2pJNDREzUyTSpDSK0ljlOcth1kCKup9NnIBZLXvp9b1XSOWJJNySSSepPM1IOHAh1m92fSg6EKt3PxaP4motRCtp9H2fdkxiY7HdfzFYunIH0kG5FtwRzrPPj7THp4ufpy16Py7MgwFWvbbVyHg3ie5CyWv4+NdIw2MDAWrisy5X1uNnKbFhJJtWO4zy/tYZFHMqbettvnWsXeo2Lw1xXlz2dvXjJZjzrhYtTWOwFy3kBzptmuSQLDoPCuk5/wAAyHtZMPzk5o2197tpPS/hXO8VhJImKSoyMOjC3/dfR8fl4850+P5fDz8d7h2HsbDV2l+trW91CnMLLCEGpmB6gLfr40K9HjppzSSaDmk3pc0g70YNIJotVBw7qrQRcX4gRCLu6V8RWbFKHgKdGNVMy4rDSSlQrxdR161lr1p8xQ4XBLEfbmOph1ArLCqnG+41UDAYTu2t18dqwJrd8dA/VMJztbr42rCVU0VFR0KyhkC3nTemnBRgUGG9NHal2pJqaJNEWoiaIqbXsbA2JtsCeQv7qjC9dGz1JyvLDOQqyRq5OlUckFja+xtYe+ocikEg8wSD7tqsJDGk0ZoqUn47aHDjflIx9TIR+CCmMPhCxW91VgzarbaUvqI/hIqRmW8WGP7Dj4SNVnlUZOCmB03Osw39qyBWnC+RAX3r60lSRX7J9ubRj5OR+FMFT+VX2Gzgw4YdgixuWCvJfWzaV5972fa6edVH1i4Zm1NISLEnbzJ86EPB4kxuD4c67DwdnCSKN7m3XnXFKsMpzR4G1IfUdDXl5PH7dx0+Dz+vV+PSMSXG1SYYB13rn3C/F4lUC+/UVt8Ljr1yWT9fQlubFg8Yqiz3h2HErplRWHQkbjzB5irkTXpSbkfOj176Ptk7RMo4Xw0UMadhD3R1jUnx3JFyfE0Kti1Cuj2fPvF5Rc02TSnpFdLgg70V6F6AqJai+w3J6CttwpkSQg4nGd0JuiNtc1RcMZhDAzPKmphunXems/z+XFNdjZR7KjkK1MjJvP8ANDiJmkOwOyjwHQVXqaRajFZOL/iDiI4mOFCLdmLf81RCrnJOGJsVG8iWCp1PU+AFVEiFSQeY2NKFQBohRioFChehRWoMEaSTRmitUSCaueGj2gmwx/v0unlJHdk+PeHvqdk3CzYnCmSPQH7RgNbWLhVHcUdTc3qky+YwzRvyMbqf4W3B+dTR3KT2STTHZkHZx+PaSgi/uUP77VV1psf2MWJngnDdi8naBora4yQSrAHYizEEVR5nHEshEDmSPbS7LoJ23uvrUUShQoVFYz97Cxn/AA5JEP8AnCsv4PSMNmBBjDeyiyIB5SBg3x1VGjmbQYxuGZWtzN1DAW/iPyq+yvg2eTvS2hTnd/aPov8AO1KZ/tTo0dLlvO5AH5VZ5fw3PMNQTQv3pO6PcOZq2lxOEwe0I7aUfaaxsR1vyHuqox/EU8uxcqv3V2+J51JFxOGWJirHUR4bCkrMTcIoG2/p61GJpyJTvYEm3IVnDKXg8W0bBlNjXTOFuKNYAY7iuV1OyzHGNh4ePhXl5fH7TZ9dHg814XL8egMHjtVqvsuNxq8dh6VzDh3NtYUDcmwFut66jhhpVR4AVz8J26/Nz6yJYIoU32goV6uV5VNIFChXU+fCTSqFChooUmhQpBXSiFChUGo4Imbt0XUdJv3bm3Lwqkzb+vk/fb8aFCm/B+ItEKFChHKFFQqJNFQoVFo4mIhwFjb9NMdtvtoKocz/AKyX99/9xoqFVKw4y/tJ/cj/ANtURoUKK3BUDQoVF07gHDoIAwVdVx3rDVzPXnWd4+nbWq6msRuLmx91HQrX4GRoUKFZKVhR+jm8lX/etME2tbwoUKkRQoUKk230Wm+LhHTXy6eya7xJzoUK8L9rq4/J/opeVChQqZ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E242ABF7-4CBF-4451-A67B-7E9330B5BD1F}"/>
              </a:ext>
            </a:extLst>
          </p:cNvPr>
          <p:cNvSpPr/>
          <p:nvPr/>
        </p:nvSpPr>
        <p:spPr>
          <a:xfrm>
            <a:off x="191670" y="1828800"/>
            <a:ext cx="6702425" cy="2800767"/>
          </a:xfrm>
          <a:prstGeom prst="rect">
            <a:avLst/>
          </a:prstGeom>
        </p:spPr>
        <p:txBody>
          <a:bodyPr wrap="square">
            <a:spAutoFit/>
          </a:bodyPr>
          <a:lstStyle/>
          <a:p>
            <a:r>
              <a:rPr lang="en-GB" sz="2400" b="1" dirty="0"/>
              <a:t>Arithmetic and Logic Unit (ALU)</a:t>
            </a:r>
          </a:p>
          <a:p>
            <a:r>
              <a:rPr lang="en-GB" sz="2400" dirty="0"/>
              <a:t>This is where the CPU actually carries out the maths and logic on the data (processes it).</a:t>
            </a:r>
          </a:p>
          <a:p>
            <a:r>
              <a:rPr lang="en-GB" sz="2400" dirty="0"/>
              <a:t>It has two parts:</a:t>
            </a:r>
          </a:p>
          <a:p>
            <a:pPr lvl="1"/>
            <a:r>
              <a:rPr lang="en-GB" sz="2000" b="1" dirty="0"/>
              <a:t>Arithmetic part</a:t>
            </a:r>
            <a:r>
              <a:rPr lang="en-GB" sz="2000" dirty="0"/>
              <a:t>, which performs calculations on the data, e.g. </a:t>
            </a:r>
            <a:r>
              <a:rPr lang="en-GB" sz="2000" b="1" dirty="0"/>
              <a:t>3 + 2 = 5</a:t>
            </a:r>
          </a:p>
          <a:p>
            <a:pPr lvl="1"/>
            <a:r>
              <a:rPr lang="en-GB" sz="2000" b="1" dirty="0"/>
              <a:t>Logic part </a:t>
            </a:r>
            <a:r>
              <a:rPr lang="en-GB" sz="2000" dirty="0"/>
              <a:t>– which deals with logical operations such as is True / False / Equal to / Greater than etc. </a:t>
            </a:r>
          </a:p>
        </p:txBody>
      </p:sp>
    </p:spTree>
    <p:extLst>
      <p:ext uri="{BB962C8B-B14F-4D97-AF65-F5344CB8AC3E}">
        <p14:creationId xmlns:p14="http://schemas.microsoft.com/office/powerpoint/2010/main" val="2203919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1709" y="2392414"/>
            <a:ext cx="5579700" cy="2808659"/>
          </a:xfrm>
        </p:spPr>
      </p:pic>
      <p:sp>
        <p:nvSpPr>
          <p:cNvPr id="7" name="TextBox 6"/>
          <p:cNvSpPr txBox="1"/>
          <p:nvPr/>
        </p:nvSpPr>
        <p:spPr>
          <a:xfrm>
            <a:off x="387306" y="1089609"/>
            <a:ext cx="2975296" cy="5262979"/>
          </a:xfrm>
          <a:prstGeom prst="rect">
            <a:avLst/>
          </a:prstGeom>
          <a:noFill/>
        </p:spPr>
        <p:txBody>
          <a:bodyPr wrap="square" rtlCol="0">
            <a:spAutoFit/>
          </a:bodyPr>
          <a:lstStyle/>
          <a:p>
            <a:pPr marL="342900" indent="-342900">
              <a:buAutoNum type="arabicPeriod"/>
            </a:pPr>
            <a:r>
              <a:rPr lang="en-GB" sz="1600" dirty="0">
                <a:solidFill>
                  <a:srgbClr val="FF0000"/>
                </a:solidFill>
              </a:rPr>
              <a:t>An input device (e.g. keyboard) sends data to the CPU. The Control Unit receives this data.</a:t>
            </a:r>
          </a:p>
          <a:p>
            <a:pPr marL="342900" indent="-342900">
              <a:buAutoNum type="arabicPeriod"/>
            </a:pPr>
            <a:r>
              <a:rPr lang="en-GB" sz="1600" dirty="0">
                <a:solidFill>
                  <a:schemeClr val="tx2">
                    <a:lumMod val="50000"/>
                  </a:schemeClr>
                </a:solidFill>
              </a:rPr>
              <a:t>The Control Unit sends this data into main memory to be used later.</a:t>
            </a:r>
          </a:p>
          <a:p>
            <a:pPr marL="342900" indent="-342900">
              <a:buAutoNum type="arabicPeriod"/>
            </a:pPr>
            <a:r>
              <a:rPr lang="en-GB" sz="1600" dirty="0">
                <a:solidFill>
                  <a:srgbClr val="FF0000"/>
                </a:solidFill>
              </a:rPr>
              <a:t>When the time is right, the data will be transferred from main memory into cache (IAS)</a:t>
            </a:r>
          </a:p>
          <a:p>
            <a:pPr marL="342900" indent="-342900">
              <a:buAutoNum type="arabicPeriod"/>
            </a:pPr>
            <a:r>
              <a:rPr lang="en-GB" sz="1600" dirty="0">
                <a:solidFill>
                  <a:schemeClr val="tx2">
                    <a:lumMod val="75000"/>
                  </a:schemeClr>
                </a:solidFill>
              </a:rPr>
              <a:t>The data will then be sent to the ALU for processing</a:t>
            </a:r>
          </a:p>
          <a:p>
            <a:pPr marL="342900" indent="-342900">
              <a:buAutoNum type="arabicPeriod"/>
            </a:pPr>
            <a:r>
              <a:rPr lang="en-GB" sz="1600" dirty="0">
                <a:solidFill>
                  <a:srgbClr val="FF0000"/>
                </a:solidFill>
              </a:rPr>
              <a:t>The control unit will send the processed data back (for example to an output device such as a screen or monitor).</a:t>
            </a:r>
          </a:p>
        </p:txBody>
      </p:sp>
    </p:spTree>
    <p:extLst>
      <p:ext uri="{BB962C8B-B14F-4D97-AF65-F5344CB8AC3E}">
        <p14:creationId xmlns:p14="http://schemas.microsoft.com/office/powerpoint/2010/main" val="37462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67000"/>
            <a:ext cx="8062465" cy="1063898"/>
          </a:xfrm>
        </p:spPr>
        <p:txBody>
          <a:bodyPr>
            <a:normAutofit fontScale="90000"/>
          </a:bodyPr>
          <a:lstStyle/>
          <a:p>
            <a:r>
              <a:rPr lang="en-GB" dirty="0"/>
              <a:t>The Von Neumann Architecture</a:t>
            </a:r>
          </a:p>
        </p:txBody>
      </p:sp>
    </p:spTree>
    <p:extLst>
      <p:ext uri="{BB962C8B-B14F-4D97-AF65-F5344CB8AC3E}">
        <p14:creationId xmlns:p14="http://schemas.microsoft.com/office/powerpoint/2010/main" val="358589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592168" cy="648072"/>
          </a:xfrm>
        </p:spPr>
        <p:txBody>
          <a:bodyPr>
            <a:normAutofit fontScale="90000"/>
          </a:bodyPr>
          <a:lstStyle/>
          <a:p>
            <a:r>
              <a:rPr lang="en-GB" dirty="0"/>
              <a:t>Lesson Objectives</a:t>
            </a:r>
          </a:p>
        </p:txBody>
      </p:sp>
      <p:sp>
        <p:nvSpPr>
          <p:cNvPr id="3" name="Content Placeholder 2"/>
          <p:cNvSpPr>
            <a:spLocks noGrp="1"/>
          </p:cNvSpPr>
          <p:nvPr>
            <p:ph idx="1"/>
          </p:nvPr>
        </p:nvSpPr>
        <p:spPr>
          <a:xfrm>
            <a:off x="457200" y="908720"/>
            <a:ext cx="8602512" cy="3739480"/>
          </a:xfrm>
        </p:spPr>
        <p:txBody>
          <a:bodyPr>
            <a:normAutofit fontScale="77500" lnSpcReduction="20000"/>
          </a:bodyPr>
          <a:lstStyle/>
          <a:p>
            <a:pPr marL="0" indent="0" fontAlgn="t">
              <a:buNone/>
            </a:pPr>
            <a:r>
              <a:rPr lang="en-GB" b="1" dirty="0"/>
              <a:t>Lesson Objectives</a:t>
            </a:r>
          </a:p>
          <a:p>
            <a:r>
              <a:rPr lang="en-GB" dirty="0"/>
              <a:t>To understand the importance of the Von Neumann architecture in separating the program from the machine.</a:t>
            </a:r>
          </a:p>
          <a:p>
            <a:r>
              <a:rPr lang="en-GB" dirty="0"/>
              <a:t>To understand what is meant by an ‘Instruction Set’</a:t>
            </a:r>
          </a:p>
          <a:p>
            <a:r>
              <a:rPr lang="en-GB" dirty="0"/>
              <a:t>To understand the relative roles of specialised CPU registers during the Fetch-Decode-Execute cycle. </a:t>
            </a:r>
          </a:p>
          <a:p>
            <a:pPr marL="0" indent="0" fontAlgn="t">
              <a:buNone/>
            </a:pPr>
            <a:r>
              <a:rPr lang="en-GB" b="1" dirty="0"/>
              <a:t>Success Criteria</a:t>
            </a:r>
          </a:p>
          <a:p>
            <a:pPr fontAlgn="t"/>
            <a:r>
              <a:rPr lang="en-GB" dirty="0"/>
              <a:t>ALL: To be able to describe the roles of various specialised registers inside the CPU during the F-D-E cycle.</a:t>
            </a:r>
          </a:p>
          <a:p>
            <a:pPr fontAlgn="t"/>
            <a:r>
              <a:rPr lang="en-GB" dirty="0"/>
              <a:t>MOST: To also be able to explain what they do during F-D-E cycles when provided with a given set of instructions.</a:t>
            </a:r>
          </a:p>
          <a:p>
            <a:pPr fontAlgn="t"/>
            <a:r>
              <a:rPr lang="en-GB" dirty="0"/>
              <a:t>SOME: To also discuss the benefits that the Von Neumann architecture provided to computing systems.</a:t>
            </a:r>
          </a:p>
          <a:p>
            <a:pPr fontAlgn="t"/>
            <a:endParaRPr lang="en-GB" dirty="0"/>
          </a:p>
        </p:txBody>
      </p:sp>
      <p:graphicFrame>
        <p:nvGraphicFramePr>
          <p:cNvPr id="4" name="Table 3"/>
          <p:cNvGraphicFramePr>
            <a:graphicFrameLocks noGrp="1"/>
          </p:cNvGraphicFramePr>
          <p:nvPr>
            <p:extLst/>
          </p:nvPr>
        </p:nvGraphicFramePr>
        <p:xfrm>
          <a:off x="581992" y="4724400"/>
          <a:ext cx="8352928" cy="1681088"/>
        </p:xfrm>
        <a:graphic>
          <a:graphicData uri="http://schemas.openxmlformats.org/drawingml/2006/table">
            <a:tbl>
              <a:tblPr firstRow="1" bandRow="1">
                <a:tableStyleId>{5C22544A-7EE6-4342-B048-85BDC9FD1C3A}</a:tableStyleId>
              </a:tblPr>
              <a:tblGrid>
                <a:gridCol w="1970856">
                  <a:extLst>
                    <a:ext uri="{9D8B030D-6E8A-4147-A177-3AD203B41FA5}">
                      <a16:colId xmlns:a16="http://schemas.microsoft.com/office/drawing/2014/main" val="20000"/>
                    </a:ext>
                  </a:extLst>
                </a:gridCol>
                <a:gridCol w="6382072">
                  <a:extLst>
                    <a:ext uri="{9D8B030D-6E8A-4147-A177-3AD203B41FA5}">
                      <a16:colId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Literacy – Key Words</a:t>
                      </a:r>
                    </a:p>
                  </a:txBody>
                  <a:tcPr/>
                </a:tc>
                <a:tc hMerge="1">
                  <a:txBody>
                    <a:bodyPr/>
                    <a:lstStyle/>
                    <a:p>
                      <a:endParaRPr lang="en-GB"/>
                    </a:p>
                  </a:txBody>
                  <a:tcPr/>
                </a:tc>
                <a:extLst>
                  <a:ext uri="{0D108BD9-81ED-4DB2-BD59-A6C34878D82A}">
                    <a16:rowId xmlns:a16="http://schemas.microsoft.com/office/drawing/2014/main" val="10000"/>
                  </a:ext>
                </a:extLst>
              </a:tr>
              <a:tr h="421248">
                <a:tc>
                  <a:txBody>
                    <a:bodyPr/>
                    <a:lstStyle/>
                    <a:p>
                      <a:r>
                        <a:rPr lang="en-GB" sz="1400" dirty="0"/>
                        <a:t>Register</a:t>
                      </a:r>
                    </a:p>
                  </a:txBody>
                  <a:tcPr/>
                </a:tc>
                <a:tc>
                  <a:txBody>
                    <a:bodyPr/>
                    <a:lstStyle/>
                    <a:p>
                      <a:r>
                        <a:rPr lang="en-GB" sz="1400" dirty="0"/>
                        <a:t>A small amount of fast storage in the CPU.</a:t>
                      </a:r>
                    </a:p>
                  </a:txBody>
                  <a:tcPr/>
                </a:tc>
                <a:extLst>
                  <a:ext uri="{0D108BD9-81ED-4DB2-BD59-A6C34878D82A}">
                    <a16:rowId xmlns:a16="http://schemas.microsoft.com/office/drawing/2014/main" val="10001"/>
                  </a:ext>
                </a:extLst>
              </a:tr>
              <a:tr h="370840">
                <a:tc>
                  <a:txBody>
                    <a:bodyPr/>
                    <a:lstStyle/>
                    <a:p>
                      <a:r>
                        <a:rPr lang="en-GB" sz="1400" dirty="0"/>
                        <a:t>CPU Architecture</a:t>
                      </a:r>
                    </a:p>
                  </a:txBody>
                  <a:tcPr/>
                </a:tc>
                <a:tc>
                  <a:txBody>
                    <a:bodyPr/>
                    <a:lstStyle/>
                    <a:p>
                      <a:r>
                        <a:rPr lang="en-GB" sz="1400" dirty="0"/>
                        <a:t>The design of the CPU (how it has been constructed).</a:t>
                      </a:r>
                    </a:p>
                  </a:txBody>
                  <a:tcPr/>
                </a:tc>
                <a:extLst>
                  <a:ext uri="{0D108BD9-81ED-4DB2-BD59-A6C34878D82A}">
                    <a16:rowId xmlns:a16="http://schemas.microsoft.com/office/drawing/2014/main" val="10002"/>
                  </a:ext>
                </a:extLst>
              </a:tr>
              <a:tr h="327640">
                <a:tc>
                  <a:txBody>
                    <a:bodyPr/>
                    <a:lstStyle/>
                    <a:p>
                      <a:r>
                        <a:rPr lang="en-GB" sz="1400" dirty="0"/>
                        <a:t>Accumulator</a:t>
                      </a:r>
                    </a:p>
                  </a:txBody>
                  <a:tcPr/>
                </a:tc>
                <a:tc>
                  <a:txBody>
                    <a:bodyPr/>
                    <a:lstStyle/>
                    <a:p>
                      <a:r>
                        <a:rPr lang="en-GB" sz="1400" dirty="0"/>
                        <a:t>A specialised CPU registered which stored the intermediate results of a F-D-E cycle.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33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08799"/>
            <a:ext cx="6480680" cy="4496465"/>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800" b="1" dirty="0"/>
              <a:t>Von Neumann</a:t>
            </a:r>
          </a:p>
          <a:p>
            <a:pPr marL="0" indent="0">
              <a:buNone/>
            </a:pPr>
            <a:endParaRPr lang="en-GB" sz="800" b="1" dirty="0"/>
          </a:p>
          <a:p>
            <a:pPr marL="0" indent="0">
              <a:buNone/>
            </a:pPr>
            <a:r>
              <a:rPr lang="en-GB" sz="1800" dirty="0"/>
              <a:t>In 1945, a mathematician from the USA called John Von Neumann, had an idea. He wondered if it would be possible to create a computer where the program (and its data) could be stored together, independent of ‘the machine’.</a:t>
            </a:r>
          </a:p>
          <a:p>
            <a:pPr marL="0" indent="0">
              <a:buNone/>
            </a:pPr>
            <a:endParaRPr lang="en-GB" sz="1800" dirty="0"/>
          </a:p>
          <a:p>
            <a:pPr marL="0" indent="0">
              <a:buNone/>
            </a:pPr>
            <a:r>
              <a:rPr lang="en-GB" sz="1800" dirty="0"/>
              <a:t>This meant that the same computer could work, no matter what program it was given.</a:t>
            </a:r>
          </a:p>
          <a:p>
            <a:pPr marL="0" indent="0">
              <a:buNone/>
            </a:pPr>
            <a:endParaRPr lang="en-GB" sz="1800" dirty="0"/>
          </a:p>
          <a:p>
            <a:pPr marL="0" indent="0">
              <a:buNone/>
            </a:pPr>
            <a:r>
              <a:rPr lang="en-GB" sz="1800" dirty="0"/>
              <a:t>No more hours setting up machines, instead, the time would be spent on creating the program instructions!</a:t>
            </a:r>
          </a:p>
        </p:txBody>
      </p:sp>
      <p:pic>
        <p:nvPicPr>
          <p:cNvPr id="1026" name="Picture 2" descr="https://upload.wikimedia.org/wikipedia/commons/5/5e/JohnvonNeumann-LosAlamo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564904"/>
            <a:ext cx="1622532" cy="2115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020272" y="4680818"/>
            <a:ext cx="1694580" cy="369332"/>
          </a:xfrm>
          <a:prstGeom prst="rect">
            <a:avLst/>
          </a:prstGeom>
        </p:spPr>
        <p:txBody>
          <a:bodyPr wrap="square">
            <a:spAutoFit/>
          </a:bodyPr>
          <a:lstStyle/>
          <a:p>
            <a:r>
              <a:rPr lang="en-GB" sz="600" b="1" dirty="0"/>
              <a:t>Source:</a:t>
            </a:r>
          </a:p>
          <a:p>
            <a:r>
              <a:rPr lang="en-GB" sz="600" dirty="0"/>
              <a:t>https://en.wikipedia.org/wiki/John_von_Neumann</a:t>
            </a:r>
          </a:p>
        </p:txBody>
      </p:sp>
    </p:spTree>
    <p:extLst>
      <p:ext uri="{BB962C8B-B14F-4D97-AF65-F5344CB8AC3E}">
        <p14:creationId xmlns:p14="http://schemas.microsoft.com/office/powerpoint/2010/main" val="179125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08799"/>
            <a:ext cx="8496944" cy="5144537"/>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800" b="1" dirty="0"/>
              <a:t>The Von Neumann Architecture</a:t>
            </a:r>
          </a:p>
          <a:p>
            <a:pPr marL="0" indent="0">
              <a:buNone/>
            </a:pPr>
            <a:endParaRPr lang="en-GB" sz="1400" dirty="0"/>
          </a:p>
          <a:p>
            <a:pPr marL="0" indent="0">
              <a:buNone/>
            </a:pPr>
            <a:r>
              <a:rPr lang="en-GB" sz="1600" dirty="0"/>
              <a:t>In the Von Neumann architecture, the data and instructions could be held together in memory and then fetched, decoded and executed one at a time.</a:t>
            </a:r>
          </a:p>
          <a:p>
            <a:pPr marL="0" indent="0">
              <a:buNone/>
            </a:pPr>
            <a:endParaRPr lang="en-GB" sz="1600" dirty="0"/>
          </a:p>
          <a:p>
            <a:pPr marL="0" indent="0">
              <a:buNone/>
            </a:pPr>
            <a:r>
              <a:rPr lang="en-GB" sz="1600" dirty="0"/>
              <a:t>This meant that simple programs could be written containing both instructions and data and be executed by a computer without having to rewire the circuitry of the machine.</a:t>
            </a:r>
          </a:p>
          <a:p>
            <a:pPr marL="0" indent="0">
              <a:buNone/>
            </a:pPr>
            <a:endParaRPr lang="en-GB" sz="1600" dirty="0"/>
          </a:p>
          <a:p>
            <a:pPr marL="0" indent="0">
              <a:buNone/>
            </a:pPr>
            <a:r>
              <a:rPr lang="en-GB" sz="1600" dirty="0"/>
              <a:t>It wasn’t long before computer scientists invented a simple coding language which would make programming software, accessible to the masses.</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754187"/>
            <a:ext cx="2843808" cy="1794815"/>
          </a:xfrm>
          <a:prstGeom prst="rect">
            <a:avLst/>
          </a:prstGeom>
          <a:noFill/>
        </p:spPr>
      </p:pic>
    </p:spTree>
    <p:extLst>
      <p:ext uri="{BB962C8B-B14F-4D97-AF65-F5344CB8AC3E}">
        <p14:creationId xmlns:p14="http://schemas.microsoft.com/office/powerpoint/2010/main" val="228088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B7341-0461-41F0-ADB1-4C2343A9BB14}"/>
              </a:ext>
            </a:extLst>
          </p:cNvPr>
          <p:cNvSpPr/>
          <p:nvPr/>
        </p:nvSpPr>
        <p:spPr>
          <a:xfrm>
            <a:off x="419100" y="762000"/>
            <a:ext cx="8305800" cy="3416320"/>
          </a:xfrm>
          <a:prstGeom prst="rect">
            <a:avLst/>
          </a:prstGeom>
        </p:spPr>
        <p:txBody>
          <a:bodyPr wrap="square">
            <a:spAutoFit/>
          </a:bodyPr>
          <a:lstStyle/>
          <a:p>
            <a:endParaRPr lang="en-GB" b="1" dirty="0">
              <a:solidFill>
                <a:srgbClr val="231F20"/>
              </a:solidFill>
              <a:latin typeface="ReithSans"/>
            </a:endParaRPr>
          </a:p>
          <a:p>
            <a:pPr>
              <a:buFont typeface="Arial" panose="020B0604020202020204" pitchFamily="34" charset="0"/>
              <a:buChar char="•"/>
            </a:pPr>
            <a:r>
              <a:rPr lang="en-GB" dirty="0">
                <a:solidFill>
                  <a:srgbClr val="231F20"/>
                </a:solidFill>
                <a:latin typeface="ReithSans"/>
              </a:rPr>
              <a:t>the program counter (PC) holds the memory address of the next instruction to be fetched from primary storage</a:t>
            </a:r>
          </a:p>
          <a:p>
            <a:pPr>
              <a:buFont typeface="Arial" panose="020B0604020202020204" pitchFamily="34" charset="0"/>
              <a:buChar char="•"/>
            </a:pPr>
            <a:r>
              <a:rPr lang="en-GB" dirty="0">
                <a:solidFill>
                  <a:srgbClr val="231F20"/>
                </a:solidFill>
                <a:latin typeface="ReithSans"/>
              </a:rPr>
              <a:t>the memory address register (MAR) holds the address of the current instruction that is to be fetched from memory, or the address in memory to which data is to be transferred</a:t>
            </a:r>
          </a:p>
          <a:p>
            <a:pPr>
              <a:buFont typeface="Arial" panose="020B0604020202020204" pitchFamily="34" charset="0"/>
              <a:buChar char="•"/>
            </a:pPr>
            <a:r>
              <a:rPr lang="en-GB" dirty="0">
                <a:solidFill>
                  <a:srgbClr val="231F20"/>
                </a:solidFill>
                <a:latin typeface="ReithSans"/>
              </a:rPr>
              <a:t>the memory data register (MDR) holds the contents found at the address held in the MAR, or data which is to be transferred to primary storage</a:t>
            </a:r>
          </a:p>
          <a:p>
            <a:pPr>
              <a:buFont typeface="Arial" panose="020B0604020202020204" pitchFamily="34" charset="0"/>
              <a:buChar char="•"/>
            </a:pPr>
            <a:r>
              <a:rPr lang="en-GB" dirty="0">
                <a:solidFill>
                  <a:srgbClr val="231F20"/>
                </a:solidFill>
                <a:latin typeface="ReithSans"/>
              </a:rPr>
              <a:t>the current instruction register (CIR) holds the instruction that is currently being decoded and executed</a:t>
            </a:r>
          </a:p>
          <a:p>
            <a:pPr>
              <a:buFont typeface="Arial" panose="020B0604020202020204" pitchFamily="34" charset="0"/>
              <a:buChar char="•"/>
            </a:pPr>
            <a:r>
              <a:rPr lang="en-GB" dirty="0">
                <a:solidFill>
                  <a:srgbClr val="231F20"/>
                </a:solidFill>
                <a:latin typeface="ReithSans"/>
              </a:rPr>
              <a:t>the </a:t>
            </a:r>
            <a:r>
              <a:rPr lang="en-GB" b="1" dirty="0">
                <a:solidFill>
                  <a:srgbClr val="231F20"/>
                </a:solidFill>
                <a:latin typeface="ReithSans"/>
              </a:rPr>
              <a:t>accumulator (ACC)</a:t>
            </a:r>
            <a:r>
              <a:rPr lang="en-GB" dirty="0">
                <a:solidFill>
                  <a:srgbClr val="231F20"/>
                </a:solidFill>
                <a:latin typeface="ReithSans"/>
              </a:rPr>
              <a:t> is a special purpose register and is used by the </a:t>
            </a:r>
            <a:r>
              <a:rPr lang="en-GB" b="1" dirty="0">
                <a:solidFill>
                  <a:srgbClr val="231F20"/>
                </a:solidFill>
                <a:latin typeface="ReithSans"/>
              </a:rPr>
              <a:t>arithmetic logic unit (ALU)</a:t>
            </a:r>
            <a:r>
              <a:rPr lang="en-GB" dirty="0">
                <a:solidFill>
                  <a:srgbClr val="231F20"/>
                </a:solidFill>
                <a:latin typeface="ReithSans"/>
              </a:rPr>
              <a:t> to hold the data being processed and the results of calculations</a:t>
            </a:r>
          </a:p>
        </p:txBody>
      </p:sp>
      <p:sp>
        <p:nvSpPr>
          <p:cNvPr id="3" name="TextBox 2">
            <a:extLst>
              <a:ext uri="{FF2B5EF4-FFF2-40B4-BE49-F238E27FC236}">
                <a16:creationId xmlns:a16="http://schemas.microsoft.com/office/drawing/2014/main" id="{D4B209C4-F836-4B57-8D67-724E090EA2F4}"/>
              </a:ext>
            </a:extLst>
          </p:cNvPr>
          <p:cNvSpPr txBox="1"/>
          <p:nvPr/>
        </p:nvSpPr>
        <p:spPr>
          <a:xfrm>
            <a:off x="522514" y="152400"/>
            <a:ext cx="5943600" cy="707886"/>
          </a:xfrm>
          <a:prstGeom prst="rect">
            <a:avLst/>
          </a:prstGeom>
          <a:noFill/>
        </p:spPr>
        <p:txBody>
          <a:bodyPr wrap="square" rtlCol="0">
            <a:spAutoFit/>
          </a:bodyPr>
          <a:lstStyle/>
          <a:p>
            <a:r>
              <a:rPr lang="en-GB" sz="4000" dirty="0"/>
              <a:t>Summary</a:t>
            </a:r>
          </a:p>
        </p:txBody>
      </p:sp>
      <p:pic>
        <p:nvPicPr>
          <p:cNvPr id="4" name="Picture 3">
            <a:extLst>
              <a:ext uri="{FF2B5EF4-FFF2-40B4-BE49-F238E27FC236}">
                <a16:creationId xmlns:a16="http://schemas.microsoft.com/office/drawing/2014/main" id="{EE2A615B-3BEC-4232-9766-5BCDB4698533}"/>
              </a:ext>
            </a:extLst>
          </p:cNvPr>
          <p:cNvPicPr>
            <a:picLocks noChangeAspect="1"/>
          </p:cNvPicPr>
          <p:nvPr/>
        </p:nvPicPr>
        <p:blipFill>
          <a:blip r:embed="rId2"/>
          <a:stretch>
            <a:fillRect/>
          </a:stretch>
        </p:blipFill>
        <p:spPr>
          <a:xfrm>
            <a:off x="2057400" y="4495800"/>
            <a:ext cx="4038600" cy="1760985"/>
          </a:xfrm>
          <a:prstGeom prst="rect">
            <a:avLst/>
          </a:prstGeom>
        </p:spPr>
      </p:pic>
    </p:spTree>
    <p:extLst>
      <p:ext uri="{BB962C8B-B14F-4D97-AF65-F5344CB8AC3E}">
        <p14:creationId xmlns:p14="http://schemas.microsoft.com/office/powerpoint/2010/main" val="152771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19005"/>
            <a:ext cx="8496944" cy="3766180"/>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000" b="1" dirty="0"/>
              <a:t>Common Characteristics of a CPU and how they affect performance.</a:t>
            </a:r>
          </a:p>
          <a:p>
            <a:pPr marL="0" indent="0">
              <a:buNone/>
            </a:pPr>
            <a:endParaRPr lang="en-GB" sz="2000" b="1" dirty="0"/>
          </a:p>
          <a:p>
            <a:pPr marL="0" indent="0">
              <a:buNone/>
            </a:pPr>
            <a:r>
              <a:rPr lang="en-GB" sz="1800" dirty="0"/>
              <a:t>There are a number of common characteristics of a CPU.</a:t>
            </a:r>
          </a:p>
          <a:p>
            <a:pPr marL="0" indent="0">
              <a:buNone/>
            </a:pPr>
            <a:endParaRPr lang="en-GB" sz="1800" dirty="0"/>
          </a:p>
          <a:p>
            <a:pPr marL="0" indent="0">
              <a:buNone/>
            </a:pPr>
            <a:r>
              <a:rPr lang="en-GB" sz="1800" dirty="0"/>
              <a:t>For your exam, you need to understand what these characteristics are and how they affect the performance of a computer.</a:t>
            </a:r>
          </a:p>
          <a:p>
            <a:pPr marL="0" indent="0">
              <a:buNone/>
            </a:pPr>
            <a:endParaRPr lang="en-GB" sz="1800" dirty="0"/>
          </a:p>
          <a:p>
            <a:pPr marL="0" indent="0">
              <a:buNone/>
            </a:pPr>
            <a:r>
              <a:rPr lang="en-GB" sz="1800" dirty="0"/>
              <a:t>The next few slides will introduce these characteristics and explain their importance.</a:t>
            </a:r>
          </a:p>
          <a:p>
            <a:pPr marL="0" indent="0">
              <a:buNone/>
            </a:pPr>
            <a:endParaRPr lang="en-GB" sz="2800" dirty="0"/>
          </a:p>
          <a:p>
            <a:pPr marL="0" indent="0">
              <a:buNone/>
            </a:pPr>
            <a:endParaRPr lang="en-GB" dirty="0"/>
          </a:p>
        </p:txBody>
      </p:sp>
      <p:sp>
        <p:nvSpPr>
          <p:cNvPr id="5" name="Rectangle 4">
            <a:extLst>
              <a:ext uri="{FF2B5EF4-FFF2-40B4-BE49-F238E27FC236}">
                <a16:creationId xmlns:a16="http://schemas.microsoft.com/office/drawing/2014/main" id="{57EDC089-8F30-4C56-A2A5-8D315B0A9270}"/>
              </a:ext>
            </a:extLst>
          </p:cNvPr>
          <p:cNvSpPr/>
          <p:nvPr/>
        </p:nvSpPr>
        <p:spPr>
          <a:xfrm>
            <a:off x="467544" y="457200"/>
            <a:ext cx="6238056" cy="707886"/>
          </a:xfrm>
          <a:prstGeom prst="rect">
            <a:avLst/>
          </a:prstGeom>
        </p:spPr>
        <p:txBody>
          <a:bodyPr wrap="square">
            <a:spAutoFit/>
          </a:bodyPr>
          <a:lstStyle/>
          <a:p>
            <a:pPr algn="ctr"/>
            <a:r>
              <a:rPr lang="en-GB" sz="4000" dirty="0"/>
              <a:t>CPU Characteristics</a:t>
            </a:r>
          </a:p>
        </p:txBody>
      </p:sp>
    </p:spTree>
    <p:extLst>
      <p:ext uri="{BB962C8B-B14F-4D97-AF65-F5344CB8AC3E}">
        <p14:creationId xmlns:p14="http://schemas.microsoft.com/office/powerpoint/2010/main" val="10344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19004"/>
            <a:ext cx="8496944" cy="5221191"/>
          </a:xfrm>
          <a:noFill/>
          <a:ln>
            <a:noFill/>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buNone/>
            </a:pPr>
            <a:r>
              <a:rPr lang="en-GB" b="1" dirty="0"/>
              <a:t>Clock Speed</a:t>
            </a:r>
          </a:p>
          <a:p>
            <a:pPr marL="0" indent="0">
              <a:buNone/>
            </a:pPr>
            <a:endParaRPr lang="en-GB" b="1" dirty="0"/>
          </a:p>
          <a:p>
            <a:pPr marL="0" indent="0">
              <a:buNone/>
            </a:pPr>
            <a:r>
              <a:rPr lang="en-GB" dirty="0"/>
              <a:t>The speed of the Fetch-Decode-Execute cycle is determined by the CPU’s clock chip.</a:t>
            </a:r>
          </a:p>
          <a:p>
            <a:pPr marL="0" indent="0">
              <a:buNone/>
            </a:pPr>
            <a:endParaRPr lang="en-GB" dirty="0"/>
          </a:p>
          <a:p>
            <a:pPr marL="0" indent="0">
              <a:buNone/>
            </a:pPr>
            <a:r>
              <a:rPr lang="en-GB" dirty="0"/>
              <a:t>This chip uses a vibrating crystal that maintains a constant rate.</a:t>
            </a:r>
          </a:p>
          <a:p>
            <a:pPr marL="0" indent="0">
              <a:buNone/>
            </a:pPr>
            <a:endParaRPr lang="en-GB" dirty="0"/>
          </a:p>
          <a:p>
            <a:pPr marL="0" indent="0">
              <a:buNone/>
            </a:pPr>
            <a:r>
              <a:rPr lang="en-GB" dirty="0"/>
              <a:t>The speed of the clock is measured in hertz (Hz) which is the amount of cycles per second.</a:t>
            </a:r>
          </a:p>
          <a:p>
            <a:pPr marL="0" indent="0">
              <a:buNone/>
            </a:pPr>
            <a:endParaRPr lang="en-GB" dirty="0"/>
          </a:p>
          <a:p>
            <a:pPr marL="0" indent="0">
              <a:buNone/>
            </a:pPr>
            <a:r>
              <a:rPr lang="en-GB" dirty="0"/>
              <a:t>A clock speed of 500Hz means 500 cycles per second.</a:t>
            </a:r>
          </a:p>
          <a:p>
            <a:pPr marL="0" indent="0">
              <a:buNone/>
            </a:pPr>
            <a:endParaRPr lang="en-GB" dirty="0"/>
          </a:p>
          <a:p>
            <a:pPr marL="0" indent="0">
              <a:buNone/>
            </a:pPr>
            <a:r>
              <a:rPr lang="en-GB" dirty="0"/>
              <a:t>Current computers have CPU clock speeds of 3GHz which means 3 Billion cycles per second.</a:t>
            </a:r>
          </a:p>
          <a:p>
            <a:pPr marL="0" indent="0">
              <a:buNone/>
            </a:pPr>
            <a:endParaRPr lang="en-GB" dirty="0"/>
          </a:p>
        </p:txBody>
      </p:sp>
      <p:sp>
        <p:nvSpPr>
          <p:cNvPr id="7" name="Rectangle 6">
            <a:extLst>
              <a:ext uri="{FF2B5EF4-FFF2-40B4-BE49-F238E27FC236}">
                <a16:creationId xmlns:a16="http://schemas.microsoft.com/office/drawing/2014/main" id="{371B1EF0-5A20-48ED-8A59-722B80A19A41}"/>
              </a:ext>
            </a:extLst>
          </p:cNvPr>
          <p:cNvSpPr/>
          <p:nvPr/>
        </p:nvSpPr>
        <p:spPr>
          <a:xfrm>
            <a:off x="467544" y="457200"/>
            <a:ext cx="6238056" cy="707886"/>
          </a:xfrm>
          <a:prstGeom prst="rect">
            <a:avLst/>
          </a:prstGeom>
        </p:spPr>
        <p:txBody>
          <a:bodyPr wrap="square">
            <a:spAutoFit/>
          </a:bodyPr>
          <a:lstStyle/>
          <a:p>
            <a:pPr algn="ctr"/>
            <a:r>
              <a:rPr lang="en-GB" sz="4000" dirty="0"/>
              <a:t>CPU Characteristics</a:t>
            </a:r>
          </a:p>
        </p:txBody>
      </p:sp>
    </p:spTree>
    <p:extLst>
      <p:ext uri="{BB962C8B-B14F-4D97-AF65-F5344CB8AC3E}">
        <p14:creationId xmlns:p14="http://schemas.microsoft.com/office/powerpoint/2010/main" val="415750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Overclocking</a:t>
            </a:r>
          </a:p>
        </p:txBody>
      </p:sp>
      <p:sp>
        <p:nvSpPr>
          <p:cNvPr id="3" name="Content Placeholder 2"/>
          <p:cNvSpPr>
            <a:spLocks noGrp="1"/>
          </p:cNvSpPr>
          <p:nvPr>
            <p:ph idx="1"/>
          </p:nvPr>
        </p:nvSpPr>
        <p:spPr>
          <a:xfrm>
            <a:off x="5436096" y="1483898"/>
            <a:ext cx="3528392" cy="3241246"/>
          </a:xfrm>
        </p:spPr>
        <p:txBody>
          <a:bodyPr>
            <a:normAutofit fontScale="85000" lnSpcReduction="20000"/>
          </a:bodyPr>
          <a:lstStyle/>
          <a:p>
            <a:pPr marL="0" indent="0">
              <a:buNone/>
            </a:pPr>
            <a:r>
              <a:rPr lang="en-GB" dirty="0"/>
              <a:t>It is possible to increase the clock speed for a CPU.</a:t>
            </a:r>
          </a:p>
          <a:p>
            <a:pPr marL="0" indent="0">
              <a:buNone/>
            </a:pPr>
            <a:endParaRPr lang="en-GB" dirty="0"/>
          </a:p>
          <a:p>
            <a:pPr marL="0" indent="0">
              <a:buNone/>
            </a:pPr>
            <a:r>
              <a:rPr lang="en-GB" dirty="0"/>
              <a:t>This is known as overclocking.</a:t>
            </a:r>
          </a:p>
          <a:p>
            <a:pPr marL="0" indent="0">
              <a:buNone/>
            </a:pPr>
            <a:endParaRPr lang="en-GB" dirty="0"/>
          </a:p>
          <a:p>
            <a:pPr marL="0" indent="0">
              <a:buNone/>
            </a:pPr>
            <a:r>
              <a:rPr lang="en-GB" dirty="0"/>
              <a:t>In theory, if the clock is faster then the CPU can perform more calculations and perform faster.</a:t>
            </a:r>
          </a:p>
        </p:txBody>
      </p:sp>
      <p:sp>
        <p:nvSpPr>
          <p:cNvPr id="6" name="Rectangle 5"/>
          <p:cNvSpPr/>
          <p:nvPr/>
        </p:nvSpPr>
        <p:spPr>
          <a:xfrm>
            <a:off x="719209" y="4914108"/>
            <a:ext cx="6099498" cy="1015663"/>
          </a:xfrm>
          <a:prstGeom prst="rect">
            <a:avLst/>
          </a:prstGeom>
        </p:spPr>
        <p:txBody>
          <a:bodyPr wrap="square">
            <a:spAutoFit/>
          </a:bodyPr>
          <a:lstStyle/>
          <a:p>
            <a:r>
              <a:rPr lang="en-GB" sz="2000" dirty="0"/>
              <a:t>Problem is that CPUs get hotter the more work they do – so overclocking is dangerous without the appropriate heat 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265859"/>
            <a:ext cx="3822539" cy="35537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348880"/>
            <a:ext cx="2664296" cy="1498667"/>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707" y="4995909"/>
            <a:ext cx="1898404" cy="1067853"/>
          </a:xfrm>
          <a:prstGeom prst="rect">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109"/>
          <a:stretch/>
        </p:blipFill>
        <p:spPr>
          <a:xfrm>
            <a:off x="6974259" y="4709518"/>
            <a:ext cx="1587299" cy="802423"/>
          </a:xfrm>
          <a:prstGeom prst="rect">
            <a:avLst/>
          </a:prstGeom>
        </p:spPr>
      </p:pic>
    </p:spTree>
    <p:extLst>
      <p:ext uri="{BB962C8B-B14F-4D97-AF65-F5344CB8AC3E}">
        <p14:creationId xmlns:p14="http://schemas.microsoft.com/office/powerpoint/2010/main" val="51036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4515030"/>
              </p:ext>
            </p:extLst>
          </p:nvPr>
        </p:nvGraphicFramePr>
        <p:xfrm>
          <a:off x="533400" y="3453063"/>
          <a:ext cx="6934200" cy="3047999"/>
        </p:xfrm>
        <a:graphic>
          <a:graphicData uri="http://schemas.openxmlformats.org/drawingml/2006/table">
            <a:tbl>
              <a:tblPr firstRow="1" bandRow="1">
                <a:tableStyleId>{5C22544A-7EE6-4342-B048-85BDC9FD1C3A}</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425438">
                <a:tc>
                  <a:txBody>
                    <a:bodyPr/>
                    <a:lstStyle/>
                    <a:p>
                      <a:r>
                        <a:rPr lang="en-GB" sz="1400" dirty="0"/>
                        <a:t>Primary Storage</a:t>
                      </a:r>
                    </a:p>
                  </a:txBody>
                  <a:tcPr/>
                </a:tc>
                <a:tc>
                  <a:txBody>
                    <a:bodyPr/>
                    <a:lstStyle/>
                    <a:p>
                      <a:r>
                        <a:rPr lang="en-GB" sz="1400" dirty="0"/>
                        <a:t>Secondary Storage</a:t>
                      </a:r>
                    </a:p>
                  </a:txBody>
                  <a:tcPr/>
                </a:tc>
                <a:extLst>
                  <a:ext uri="{0D108BD9-81ED-4DB2-BD59-A6C34878D82A}">
                    <a16:rowId xmlns:a16="http://schemas.microsoft.com/office/drawing/2014/main" val="10000"/>
                  </a:ext>
                </a:extLst>
              </a:tr>
              <a:tr h="594447">
                <a:tc>
                  <a:txBody>
                    <a:bodyPr/>
                    <a:lstStyle/>
                    <a:p>
                      <a:r>
                        <a:rPr lang="en-GB" sz="1400" dirty="0"/>
                        <a:t>Most Primary Storage is volatile (temporary)</a:t>
                      </a:r>
                    </a:p>
                  </a:txBody>
                  <a:tcPr/>
                </a:tc>
                <a:tc>
                  <a:txBody>
                    <a:bodyPr/>
                    <a:lstStyle/>
                    <a:p>
                      <a:r>
                        <a:rPr lang="en-GB" sz="1400" dirty="0"/>
                        <a:t>All secondary storage is (non-volatile)</a:t>
                      </a:r>
                      <a:r>
                        <a:rPr lang="en-GB" sz="1400" baseline="0" dirty="0"/>
                        <a:t> </a:t>
                      </a:r>
                      <a:r>
                        <a:rPr lang="en-GB" sz="1400" dirty="0"/>
                        <a:t>permanent</a:t>
                      </a:r>
                    </a:p>
                  </a:txBody>
                  <a:tcPr/>
                </a:tc>
                <a:extLst>
                  <a:ext uri="{0D108BD9-81ED-4DB2-BD59-A6C34878D82A}">
                    <a16:rowId xmlns:a16="http://schemas.microsoft.com/office/drawing/2014/main" val="10001"/>
                  </a:ext>
                </a:extLst>
              </a:tr>
              <a:tr h="594447">
                <a:tc>
                  <a:txBody>
                    <a:bodyPr/>
                    <a:lstStyle/>
                    <a:p>
                      <a:r>
                        <a:rPr lang="en-GB" sz="1400" dirty="0"/>
                        <a:t>Primary Storage is expensive and smaller.</a:t>
                      </a:r>
                    </a:p>
                  </a:txBody>
                  <a:tcPr/>
                </a:tc>
                <a:tc>
                  <a:txBody>
                    <a:bodyPr/>
                    <a:lstStyle/>
                    <a:p>
                      <a:r>
                        <a:rPr lang="en-GB" sz="1400" dirty="0"/>
                        <a:t>Secondary storage is usually cheaper and large</a:t>
                      </a:r>
                    </a:p>
                  </a:txBody>
                  <a:tcPr/>
                </a:tc>
                <a:extLst>
                  <a:ext uri="{0D108BD9-81ED-4DB2-BD59-A6C34878D82A}">
                    <a16:rowId xmlns:a16="http://schemas.microsoft.com/office/drawing/2014/main" val="10002"/>
                  </a:ext>
                </a:extLst>
              </a:tr>
              <a:tr h="594447">
                <a:tc>
                  <a:txBody>
                    <a:bodyPr/>
                    <a:lstStyle/>
                    <a:p>
                      <a:r>
                        <a:rPr lang="en-GB" sz="1400" dirty="0"/>
                        <a:t>Primary storage is smaller in capacity (L2 Cache is only 2MB)</a:t>
                      </a:r>
                    </a:p>
                  </a:txBody>
                  <a:tcPr/>
                </a:tc>
                <a:tc>
                  <a:txBody>
                    <a:bodyPr/>
                    <a:lstStyle/>
                    <a:p>
                      <a:r>
                        <a:rPr lang="en-GB" sz="1400" dirty="0"/>
                        <a:t>Secondary Storage is bigger in capacity</a:t>
                      </a:r>
                    </a:p>
                  </a:txBody>
                  <a:tcPr/>
                </a:tc>
                <a:extLst>
                  <a:ext uri="{0D108BD9-81ED-4DB2-BD59-A6C34878D82A}">
                    <a16:rowId xmlns:a16="http://schemas.microsoft.com/office/drawing/2014/main" val="10003"/>
                  </a:ext>
                </a:extLst>
              </a:tr>
              <a:tr h="839220">
                <a:tc>
                  <a:txBody>
                    <a:bodyPr/>
                    <a:lstStyle/>
                    <a:p>
                      <a:r>
                        <a:rPr lang="en-GB" sz="1400" dirty="0"/>
                        <a:t>Primary storage is closer to the CPU and/or is integrated onto it and therefore is faster</a:t>
                      </a:r>
                    </a:p>
                  </a:txBody>
                  <a:tcPr/>
                </a:tc>
                <a:tc>
                  <a:txBody>
                    <a:bodyPr/>
                    <a:lstStyle/>
                    <a:p>
                      <a:r>
                        <a:rPr lang="en-GB" sz="1400" dirty="0"/>
                        <a:t>Secondary storage connects to the CPU via cables and therefore is slower</a:t>
                      </a:r>
                    </a:p>
                  </a:txBody>
                  <a:tcPr/>
                </a:tc>
                <a:extLst>
                  <a:ext uri="{0D108BD9-81ED-4DB2-BD59-A6C34878D82A}">
                    <a16:rowId xmlns:a16="http://schemas.microsoft.com/office/drawing/2014/main" val="10004"/>
                  </a:ext>
                </a:extLst>
              </a:tr>
            </a:tbl>
          </a:graphicData>
        </a:graphic>
      </p:graphicFrame>
      <p:sp>
        <p:nvSpPr>
          <p:cNvPr id="9" name="Rectangle 8">
            <a:extLst>
              <a:ext uri="{FF2B5EF4-FFF2-40B4-BE49-F238E27FC236}">
                <a16:creationId xmlns:a16="http://schemas.microsoft.com/office/drawing/2014/main" id="{83F0323D-2C74-4D40-A4BE-81E109059C2E}"/>
              </a:ext>
            </a:extLst>
          </p:cNvPr>
          <p:cNvSpPr/>
          <p:nvPr/>
        </p:nvSpPr>
        <p:spPr>
          <a:xfrm>
            <a:off x="513346" y="356938"/>
            <a:ext cx="6238056" cy="707886"/>
          </a:xfrm>
          <a:prstGeom prst="rect">
            <a:avLst/>
          </a:prstGeom>
        </p:spPr>
        <p:txBody>
          <a:bodyPr wrap="square">
            <a:spAutoFit/>
          </a:bodyPr>
          <a:lstStyle/>
          <a:p>
            <a:pPr algn="ctr"/>
            <a:r>
              <a:rPr lang="en-GB" sz="4000" dirty="0"/>
              <a:t>CPU Characteristics</a:t>
            </a:r>
          </a:p>
        </p:txBody>
      </p:sp>
      <p:sp>
        <p:nvSpPr>
          <p:cNvPr id="10" name="Rectangle 9">
            <a:extLst>
              <a:ext uri="{FF2B5EF4-FFF2-40B4-BE49-F238E27FC236}">
                <a16:creationId xmlns:a16="http://schemas.microsoft.com/office/drawing/2014/main" id="{4CCF6BFF-98A6-4955-B08E-B2F037F66AE8}"/>
              </a:ext>
            </a:extLst>
          </p:cNvPr>
          <p:cNvSpPr/>
          <p:nvPr/>
        </p:nvSpPr>
        <p:spPr>
          <a:xfrm>
            <a:off x="513346" y="1153054"/>
            <a:ext cx="8163109" cy="2185214"/>
          </a:xfrm>
          <a:prstGeom prst="rect">
            <a:avLst/>
          </a:prstGeom>
        </p:spPr>
        <p:txBody>
          <a:bodyPr wrap="square">
            <a:spAutoFit/>
          </a:bodyPr>
          <a:lstStyle/>
          <a:p>
            <a:r>
              <a:rPr lang="en-GB" sz="2800" dirty="0"/>
              <a:t>Primary and Secondary Storage</a:t>
            </a:r>
          </a:p>
          <a:p>
            <a:endParaRPr lang="en-GB" dirty="0"/>
          </a:p>
          <a:p>
            <a:r>
              <a:rPr lang="en-GB" dirty="0"/>
              <a:t>A computer system will have two types of storage:</a:t>
            </a:r>
          </a:p>
          <a:p>
            <a:pPr>
              <a:buFontTx/>
              <a:buChar char="-"/>
            </a:pPr>
            <a:r>
              <a:rPr lang="en-GB" dirty="0"/>
              <a:t>Primary – Cache, RAM (aka main memory), ROM</a:t>
            </a:r>
          </a:p>
          <a:p>
            <a:pPr>
              <a:buFontTx/>
              <a:buChar char="-"/>
            </a:pPr>
            <a:r>
              <a:rPr lang="en-GB" dirty="0"/>
              <a:t>Secondary – Hard Disk, Flash Drive</a:t>
            </a:r>
          </a:p>
          <a:p>
            <a:endParaRPr lang="en-GB" dirty="0"/>
          </a:p>
          <a:p>
            <a:r>
              <a:rPr lang="en-GB" dirty="0"/>
              <a:t>They differ in a number of ways:</a:t>
            </a:r>
          </a:p>
        </p:txBody>
      </p:sp>
    </p:spTree>
    <p:extLst>
      <p:ext uri="{BB962C8B-B14F-4D97-AF65-F5344CB8AC3E}">
        <p14:creationId xmlns:p14="http://schemas.microsoft.com/office/powerpoint/2010/main" val="261911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730622" y="1752600"/>
            <a:ext cx="2222190" cy="1245897"/>
            <a:chOff x="467544" y="4221088"/>
            <a:chExt cx="2222190" cy="1245897"/>
          </a:xfrm>
        </p:grpSpPr>
        <p:pic>
          <p:nvPicPr>
            <p:cNvPr id="8" name="Content Placeholder 5" descr="Screen Clipping"/>
            <p:cNvPicPr>
              <a:picLocks noChangeAspect="1"/>
            </p:cNvPicPr>
            <p:nvPr/>
          </p:nvPicPr>
          <p:blipFill rotWithShape="1">
            <a:blip r:embed="rId2">
              <a:extLst>
                <a:ext uri="{28A0092B-C50C-407E-A947-70E740481C1C}">
                  <a14:useLocalDpi xmlns:a14="http://schemas.microsoft.com/office/drawing/2010/main" val="0"/>
                </a:ext>
              </a:extLst>
            </a:blip>
            <a:srcRect l="38904" b="35883"/>
            <a:stretch/>
          </p:blipFill>
          <p:spPr>
            <a:xfrm>
              <a:off x="467544" y="4293096"/>
              <a:ext cx="2222190" cy="1173889"/>
            </a:xfrm>
            <a:prstGeom prst="rect">
              <a:avLst/>
            </a:prstGeom>
          </p:spPr>
        </p:pic>
        <p:sp>
          <p:nvSpPr>
            <p:cNvPr id="6" name="TextBox 5"/>
            <p:cNvSpPr txBox="1"/>
            <p:nvPr/>
          </p:nvSpPr>
          <p:spPr>
            <a:xfrm>
              <a:off x="1691680" y="4967333"/>
              <a:ext cx="180020" cy="307777"/>
            </a:xfrm>
            <a:prstGeom prst="rect">
              <a:avLst/>
            </a:prstGeom>
            <a:solidFill>
              <a:schemeClr val="bg1"/>
            </a:solidFill>
          </p:spPr>
          <p:txBody>
            <a:bodyPr wrap="square" rtlCol="0">
              <a:spAutoFit/>
            </a:bodyPr>
            <a:lstStyle/>
            <a:p>
              <a:r>
                <a:rPr lang="en-GB" sz="1400" dirty="0">
                  <a:solidFill>
                    <a:srgbClr val="FF0000"/>
                  </a:solidFill>
                </a:rPr>
                <a:t>1</a:t>
              </a:r>
            </a:p>
          </p:txBody>
        </p:sp>
        <p:sp>
          <p:nvSpPr>
            <p:cNvPr id="9" name="TextBox 8"/>
            <p:cNvSpPr txBox="1"/>
            <p:nvPr/>
          </p:nvSpPr>
          <p:spPr>
            <a:xfrm>
              <a:off x="1691680" y="4221088"/>
              <a:ext cx="180020" cy="307777"/>
            </a:xfrm>
            <a:prstGeom prst="rect">
              <a:avLst/>
            </a:prstGeom>
            <a:solidFill>
              <a:schemeClr val="bg1"/>
            </a:solidFill>
          </p:spPr>
          <p:txBody>
            <a:bodyPr wrap="square" rtlCol="0">
              <a:spAutoFit/>
            </a:bodyPr>
            <a:lstStyle/>
            <a:p>
              <a:r>
                <a:rPr lang="en-GB" sz="1400" dirty="0">
                  <a:solidFill>
                    <a:srgbClr val="FF0000"/>
                  </a:solidFill>
                </a:rPr>
                <a:t>2</a:t>
              </a:r>
            </a:p>
          </p:txBody>
        </p:sp>
      </p:grpSp>
      <p:sp>
        <p:nvSpPr>
          <p:cNvPr id="11" name="TextBox 10"/>
          <p:cNvSpPr txBox="1"/>
          <p:nvPr/>
        </p:nvSpPr>
        <p:spPr>
          <a:xfrm>
            <a:off x="6588949" y="3403720"/>
            <a:ext cx="2232248" cy="1015663"/>
          </a:xfrm>
          <a:prstGeom prst="rect">
            <a:avLst/>
          </a:prstGeom>
          <a:noFill/>
        </p:spPr>
        <p:txBody>
          <a:bodyPr wrap="square" rtlCol="0">
            <a:spAutoFit/>
          </a:bodyPr>
          <a:lstStyle/>
          <a:p>
            <a:r>
              <a:rPr lang="en-GB" sz="1200" dirty="0">
                <a:solidFill>
                  <a:srgbClr val="FF0000"/>
                </a:solidFill>
              </a:rPr>
              <a:t>1</a:t>
            </a:r>
            <a:r>
              <a:rPr lang="en-GB" sz="1200" dirty="0"/>
              <a:t>. If data not in cache, request from RAM</a:t>
            </a:r>
          </a:p>
          <a:p>
            <a:r>
              <a:rPr lang="en-GB" sz="1200" dirty="0">
                <a:solidFill>
                  <a:srgbClr val="FF0000"/>
                </a:solidFill>
              </a:rPr>
              <a:t>2</a:t>
            </a:r>
            <a:r>
              <a:rPr lang="en-GB" sz="1200" dirty="0"/>
              <a:t>. Data (and future data) copied to cache for quicker access</a:t>
            </a:r>
          </a:p>
        </p:txBody>
      </p:sp>
      <p:sp>
        <p:nvSpPr>
          <p:cNvPr id="4" name="Rectangle 3"/>
          <p:cNvSpPr/>
          <p:nvPr/>
        </p:nvSpPr>
        <p:spPr>
          <a:xfrm>
            <a:off x="304800" y="4438959"/>
            <a:ext cx="6091858" cy="2062103"/>
          </a:xfrm>
          <a:prstGeom prst="rect">
            <a:avLst/>
          </a:prstGeom>
        </p:spPr>
        <p:txBody>
          <a:bodyPr wrap="square">
            <a:spAutoFit/>
          </a:bodyPr>
          <a:lstStyle/>
          <a:p>
            <a:r>
              <a:rPr lang="en-GB" sz="1600" dirty="0"/>
              <a:t>So, to improve efficiency the CPU’s ‘Control Unit’ will </a:t>
            </a:r>
            <a:r>
              <a:rPr lang="en-GB" sz="1600" b="1" dirty="0"/>
              <a:t>look first in the cache </a:t>
            </a:r>
            <a:r>
              <a:rPr lang="en-GB" sz="1600" dirty="0"/>
              <a:t>for the next instruction to see if it has already been copied which reduces the time taken to access data.</a:t>
            </a:r>
          </a:p>
          <a:p>
            <a:endParaRPr lang="en-GB" sz="1600" dirty="0"/>
          </a:p>
          <a:p>
            <a:r>
              <a:rPr lang="en-GB" sz="1600" dirty="0"/>
              <a:t>If the cache is larger, it is more likely that the next required instruction has already been transferred from the RAM to the CPU thus improving process time.</a:t>
            </a:r>
          </a:p>
        </p:txBody>
      </p:sp>
      <p:sp>
        <p:nvSpPr>
          <p:cNvPr id="15" name="Rectangle 14">
            <a:extLst>
              <a:ext uri="{FF2B5EF4-FFF2-40B4-BE49-F238E27FC236}">
                <a16:creationId xmlns:a16="http://schemas.microsoft.com/office/drawing/2014/main" id="{698BBCFB-703E-4D3D-AA47-48CC4642EA5C}"/>
              </a:ext>
            </a:extLst>
          </p:cNvPr>
          <p:cNvSpPr/>
          <p:nvPr/>
        </p:nvSpPr>
        <p:spPr>
          <a:xfrm>
            <a:off x="513346" y="356938"/>
            <a:ext cx="6238056" cy="707886"/>
          </a:xfrm>
          <a:prstGeom prst="rect">
            <a:avLst/>
          </a:prstGeom>
        </p:spPr>
        <p:txBody>
          <a:bodyPr wrap="square">
            <a:spAutoFit/>
          </a:bodyPr>
          <a:lstStyle/>
          <a:p>
            <a:pPr algn="ctr"/>
            <a:r>
              <a:rPr lang="en-GB" sz="4000" dirty="0"/>
              <a:t>CPU Characteristics</a:t>
            </a:r>
          </a:p>
        </p:txBody>
      </p:sp>
      <p:sp>
        <p:nvSpPr>
          <p:cNvPr id="16" name="Rectangle 15">
            <a:extLst>
              <a:ext uri="{FF2B5EF4-FFF2-40B4-BE49-F238E27FC236}">
                <a16:creationId xmlns:a16="http://schemas.microsoft.com/office/drawing/2014/main" id="{88288830-74D5-4FDF-A823-9676B5D4D94B}"/>
              </a:ext>
            </a:extLst>
          </p:cNvPr>
          <p:cNvSpPr/>
          <p:nvPr/>
        </p:nvSpPr>
        <p:spPr>
          <a:xfrm>
            <a:off x="382977" y="1191916"/>
            <a:ext cx="6205972" cy="3247043"/>
          </a:xfrm>
          <a:prstGeom prst="rect">
            <a:avLst/>
          </a:prstGeom>
        </p:spPr>
        <p:txBody>
          <a:bodyPr wrap="square">
            <a:spAutoFit/>
          </a:bodyPr>
          <a:lstStyle/>
          <a:p>
            <a:r>
              <a:rPr lang="en-GB" b="1" dirty="0"/>
              <a:t>The Cache</a:t>
            </a:r>
          </a:p>
          <a:p>
            <a:endParaRPr lang="en-GB" sz="900" b="1" dirty="0"/>
          </a:p>
          <a:p>
            <a:r>
              <a:rPr lang="en-GB" dirty="0"/>
              <a:t>As we have just seen CPUs can work very quickly indeed but unfortunately CPUs can only work when supplied with data. The  </a:t>
            </a:r>
            <a:r>
              <a:rPr lang="en-GB" b="1" dirty="0"/>
              <a:t>RAM </a:t>
            </a:r>
            <a:r>
              <a:rPr lang="en-GB" dirty="0"/>
              <a:t>(that supplies the data) </a:t>
            </a:r>
            <a:r>
              <a:rPr lang="en-GB" b="1" dirty="0"/>
              <a:t>cannot work at the same speed</a:t>
            </a:r>
            <a:r>
              <a:rPr lang="en-GB" dirty="0"/>
              <a:t>.</a:t>
            </a:r>
          </a:p>
          <a:p>
            <a:endParaRPr lang="en-GB" sz="900" dirty="0"/>
          </a:p>
          <a:p>
            <a:r>
              <a:rPr lang="en-GB" dirty="0"/>
              <a:t>To overcome this the CPU’s cache memory will not just copy the instruction needed at that time, instead it will also copy the continuing instructions.</a:t>
            </a:r>
          </a:p>
          <a:p>
            <a:endParaRPr lang="en-GB" sz="700" dirty="0"/>
          </a:p>
          <a:p>
            <a:r>
              <a:rPr lang="en-GB" dirty="0"/>
              <a:t>Cache memory has read speeds similar to the CPU and is therefore much faster than RAM.</a:t>
            </a:r>
          </a:p>
        </p:txBody>
      </p:sp>
    </p:spTree>
    <p:extLst>
      <p:ext uri="{BB962C8B-B14F-4D97-AF65-F5344CB8AC3E}">
        <p14:creationId xmlns:p14="http://schemas.microsoft.com/office/powerpoint/2010/main" val="387849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Cache</a:t>
            </a:r>
          </a:p>
        </p:txBody>
      </p:sp>
      <p:grpSp>
        <p:nvGrpSpPr>
          <p:cNvPr id="5" name="Group 4"/>
          <p:cNvGrpSpPr/>
          <p:nvPr/>
        </p:nvGrpSpPr>
        <p:grpSpPr>
          <a:xfrm>
            <a:off x="769454" y="1213133"/>
            <a:ext cx="3910558" cy="2254009"/>
            <a:chOff x="467544" y="4221088"/>
            <a:chExt cx="2222190" cy="1245897"/>
          </a:xfrm>
        </p:grpSpPr>
        <p:pic>
          <p:nvPicPr>
            <p:cNvPr id="6" name="Content Placeholder 5" descr="Screen Clipping"/>
            <p:cNvPicPr>
              <a:picLocks noChangeAspect="1"/>
            </p:cNvPicPr>
            <p:nvPr/>
          </p:nvPicPr>
          <p:blipFill rotWithShape="1">
            <a:blip r:embed="rId2">
              <a:extLst>
                <a:ext uri="{28A0092B-C50C-407E-A947-70E740481C1C}">
                  <a14:useLocalDpi xmlns:a14="http://schemas.microsoft.com/office/drawing/2010/main" val="0"/>
                </a:ext>
              </a:extLst>
            </a:blip>
            <a:srcRect l="38904" b="35883"/>
            <a:stretch/>
          </p:blipFill>
          <p:spPr>
            <a:xfrm>
              <a:off x="467544" y="4293096"/>
              <a:ext cx="2222190" cy="1173889"/>
            </a:xfrm>
            <a:prstGeom prst="rect">
              <a:avLst/>
            </a:prstGeom>
          </p:spPr>
        </p:pic>
        <p:sp>
          <p:nvSpPr>
            <p:cNvPr id="7" name="TextBox 6"/>
            <p:cNvSpPr txBox="1"/>
            <p:nvPr/>
          </p:nvSpPr>
          <p:spPr>
            <a:xfrm>
              <a:off x="1691680" y="4967333"/>
              <a:ext cx="180020" cy="307777"/>
            </a:xfrm>
            <a:prstGeom prst="rect">
              <a:avLst/>
            </a:prstGeom>
            <a:solidFill>
              <a:schemeClr val="bg1"/>
            </a:solidFill>
          </p:spPr>
          <p:txBody>
            <a:bodyPr wrap="square" rtlCol="0">
              <a:spAutoFit/>
            </a:bodyPr>
            <a:lstStyle/>
            <a:p>
              <a:r>
                <a:rPr lang="en-GB" sz="1400" dirty="0">
                  <a:solidFill>
                    <a:srgbClr val="FF0000"/>
                  </a:solidFill>
                </a:rPr>
                <a:t>1</a:t>
              </a:r>
            </a:p>
          </p:txBody>
        </p:sp>
        <p:sp>
          <p:nvSpPr>
            <p:cNvPr id="8" name="TextBox 7"/>
            <p:cNvSpPr txBox="1"/>
            <p:nvPr/>
          </p:nvSpPr>
          <p:spPr>
            <a:xfrm>
              <a:off x="1691680" y="4221088"/>
              <a:ext cx="180020" cy="307777"/>
            </a:xfrm>
            <a:prstGeom prst="rect">
              <a:avLst/>
            </a:prstGeom>
            <a:solidFill>
              <a:schemeClr val="bg1"/>
            </a:solidFill>
          </p:spPr>
          <p:txBody>
            <a:bodyPr wrap="square" rtlCol="0">
              <a:spAutoFit/>
            </a:bodyPr>
            <a:lstStyle/>
            <a:p>
              <a:r>
                <a:rPr lang="en-GB" sz="1400" dirty="0">
                  <a:solidFill>
                    <a:srgbClr val="FF0000"/>
                  </a:solidFill>
                </a:rPr>
                <a:t>2</a:t>
              </a:r>
            </a:p>
          </p:txBody>
        </p:sp>
      </p:grpSp>
      <p:sp>
        <p:nvSpPr>
          <p:cNvPr id="9" name="TextBox 8"/>
          <p:cNvSpPr txBox="1"/>
          <p:nvPr/>
        </p:nvSpPr>
        <p:spPr>
          <a:xfrm>
            <a:off x="3804076" y="3408886"/>
            <a:ext cx="4870884" cy="2677656"/>
          </a:xfrm>
          <a:prstGeom prst="rect">
            <a:avLst/>
          </a:prstGeom>
          <a:noFill/>
        </p:spPr>
        <p:txBody>
          <a:bodyPr wrap="square" rtlCol="0">
            <a:spAutoFit/>
          </a:bodyPr>
          <a:lstStyle/>
          <a:p>
            <a:r>
              <a:rPr lang="en-GB" sz="2400" dirty="0">
                <a:solidFill>
                  <a:srgbClr val="FF0000"/>
                </a:solidFill>
              </a:rPr>
              <a:t>1</a:t>
            </a:r>
            <a:r>
              <a:rPr lang="en-GB" sz="2400" dirty="0"/>
              <a:t>. If the required data is not in the cache, the control unit will request it from RAM</a:t>
            </a:r>
          </a:p>
          <a:p>
            <a:endParaRPr lang="en-GB" sz="2400" dirty="0"/>
          </a:p>
          <a:p>
            <a:r>
              <a:rPr lang="en-GB" sz="2400" dirty="0">
                <a:solidFill>
                  <a:srgbClr val="FF0000"/>
                </a:solidFill>
              </a:rPr>
              <a:t>2</a:t>
            </a:r>
            <a:r>
              <a:rPr lang="en-GB" sz="2400" dirty="0"/>
              <a:t>. Data/Instructions (and future instructions) copied to cache for quicker access</a:t>
            </a:r>
          </a:p>
        </p:txBody>
      </p:sp>
    </p:spTree>
    <p:extLst>
      <p:ext uri="{BB962C8B-B14F-4D97-AF65-F5344CB8AC3E}">
        <p14:creationId xmlns:p14="http://schemas.microsoft.com/office/powerpoint/2010/main" val="22801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19003"/>
            <a:ext cx="6192688" cy="4846301"/>
          </a:xfrm>
          <a:noFill/>
          <a:ln>
            <a:noFill/>
          </a:ln>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marL="0" indent="0">
              <a:buNone/>
            </a:pPr>
            <a:r>
              <a:rPr lang="en-GB" sz="3800" b="1" dirty="0"/>
              <a:t>CPU Cores</a:t>
            </a:r>
          </a:p>
          <a:p>
            <a:pPr marL="0" indent="0">
              <a:buNone/>
            </a:pPr>
            <a:endParaRPr lang="en-GB" sz="2600" b="1" dirty="0"/>
          </a:p>
          <a:p>
            <a:pPr marL="0" indent="0">
              <a:buNone/>
            </a:pPr>
            <a:r>
              <a:rPr lang="en-GB" dirty="0"/>
              <a:t>CPUs of today are pretty much at the limit of today’s technology.</a:t>
            </a:r>
          </a:p>
          <a:p>
            <a:pPr marL="0" indent="0">
              <a:buNone/>
            </a:pPr>
            <a:endParaRPr lang="en-GB" dirty="0"/>
          </a:p>
          <a:p>
            <a:pPr marL="0" indent="0">
              <a:buNone/>
            </a:pPr>
            <a:r>
              <a:rPr lang="en-GB" dirty="0"/>
              <a:t>So if CPUs can’t go faster, the solution its to add 2 CPU chips, or 4, or 8, etc).</a:t>
            </a:r>
          </a:p>
          <a:p>
            <a:pPr marL="0" indent="0">
              <a:buNone/>
            </a:pPr>
            <a:endParaRPr lang="en-GB" dirty="0"/>
          </a:p>
          <a:p>
            <a:pPr marL="0" indent="0">
              <a:buNone/>
            </a:pPr>
            <a:r>
              <a:rPr lang="en-GB" dirty="0"/>
              <a:t>These chips are called ‘</a:t>
            </a:r>
            <a:r>
              <a:rPr lang="en-GB" b="1" dirty="0"/>
              <a:t>cores</a:t>
            </a:r>
            <a:r>
              <a:rPr lang="en-GB" dirty="0"/>
              <a:t>’.</a:t>
            </a:r>
          </a:p>
          <a:p>
            <a:pPr marL="0" indent="0">
              <a:buNone/>
            </a:pPr>
            <a:endParaRPr lang="en-GB" dirty="0"/>
          </a:p>
          <a:p>
            <a:pPr marL="0" indent="0">
              <a:buNone/>
            </a:pPr>
            <a:r>
              <a:rPr lang="en-GB" dirty="0"/>
              <a:t>Because the various cores can each carry out their own </a:t>
            </a:r>
            <a:r>
              <a:rPr lang="en-GB" b="1" dirty="0"/>
              <a:t>Fetch – Decode – Execute cycle </a:t>
            </a:r>
            <a:r>
              <a:rPr lang="en-GB" dirty="0"/>
              <a:t>it means that instructions can be processed at the same time.</a:t>
            </a:r>
          </a:p>
          <a:p>
            <a:pPr marL="0" indent="0">
              <a:buNone/>
            </a:pPr>
            <a:endParaRPr lang="en-GB" dirty="0"/>
          </a:p>
          <a:p>
            <a:pPr marL="0" indent="0">
              <a:buNone/>
            </a:pPr>
            <a:r>
              <a:rPr lang="en-GB" dirty="0"/>
              <a:t>Allowing a CPU to process MORE data during the same time period.</a:t>
            </a:r>
          </a:p>
        </p:txBody>
      </p:sp>
      <p:pic>
        <p:nvPicPr>
          <p:cNvPr id="6" name="Picture 5">
            <a:extLst>
              <a:ext uri="{FF2B5EF4-FFF2-40B4-BE49-F238E27FC236}">
                <a16:creationId xmlns:a16="http://schemas.microsoft.com/office/drawing/2014/main" id="{7E939E64-20A6-4E90-8144-D7B1FB8C40D4}"/>
              </a:ext>
            </a:extLst>
          </p:cNvPr>
          <p:cNvPicPr>
            <a:picLocks noChangeAspect="1"/>
          </p:cNvPicPr>
          <p:nvPr/>
        </p:nvPicPr>
        <p:blipFill>
          <a:blip r:embed="rId2"/>
          <a:stretch>
            <a:fillRect/>
          </a:stretch>
        </p:blipFill>
        <p:spPr>
          <a:xfrm>
            <a:off x="6807550" y="2743200"/>
            <a:ext cx="2107849" cy="2118388"/>
          </a:xfrm>
          <a:prstGeom prst="rect">
            <a:avLst/>
          </a:prstGeom>
        </p:spPr>
      </p:pic>
    </p:spTree>
    <p:extLst>
      <p:ext uri="{BB962C8B-B14F-4D97-AF65-F5344CB8AC3E}">
        <p14:creationId xmlns:p14="http://schemas.microsoft.com/office/powerpoint/2010/main" val="56443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yfield">
  <a:themeElements>
    <a:clrScheme name="Mayfield">
      <a:dk1>
        <a:srgbClr val="080808"/>
      </a:dk1>
      <a:lt1>
        <a:srgbClr val="080808"/>
      </a:lt1>
      <a:dk2>
        <a:srgbClr val="080808"/>
      </a:dk2>
      <a:lt2>
        <a:srgbClr val="080808"/>
      </a:lt2>
      <a:accent1>
        <a:srgbClr val="0F6FC6"/>
      </a:accent1>
      <a:accent2>
        <a:srgbClr val="080808"/>
      </a:accent2>
      <a:accent3>
        <a:srgbClr val="080808"/>
      </a:accent3>
      <a:accent4>
        <a:srgbClr val="10CF9B"/>
      </a:accent4>
      <a:accent5>
        <a:srgbClr val="7CCA62"/>
      </a:accent5>
      <a:accent6>
        <a:srgbClr val="A5C249"/>
      </a:accent6>
      <a:hlink>
        <a:srgbClr val="7A48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mayfield" id="{8624711D-E76D-4824-896E-5924C8FF2237}" vid="{FCE7E43A-FCFE-4DC2-9E21-0314FBAFFE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_x002e_Lessons xmlns="256cee14-f636-4681-b71d-45a30a133b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383A68F83C6A47BFB95B29838E2CE4" ma:contentTypeVersion="13" ma:contentTypeDescription="Create a new document." ma:contentTypeScope="" ma:versionID="2793a5c04a7cd238eb459fc47ead991b">
  <xsd:schema xmlns:xsd="http://www.w3.org/2001/XMLSchema" xmlns:xs="http://www.w3.org/2001/XMLSchema" xmlns:p="http://schemas.microsoft.com/office/2006/metadata/properties" xmlns:ns2="256cee14-f636-4681-b71d-45a30a133b2b" xmlns:ns3="6f14df77-98d2-4ed4-8da8-6de542f49458" targetNamespace="http://schemas.microsoft.com/office/2006/metadata/properties" ma:root="true" ma:fieldsID="b540711167b4bee9c7c5cfa3f311e1ed" ns2:_="" ns3:_="">
    <xsd:import namespace="256cee14-f636-4681-b71d-45a30a133b2b"/>
    <xsd:import namespace="6f14df77-98d2-4ed4-8da8-6de542f494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No_x002e_Less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cee14-f636-4681-b71d-45a30a133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_x002e_Lessons" ma:index="20" nillable="true" ma:displayName="No. Lessons" ma:description="How many lessons in the project&#10;" ma:format="Dropdown" ma:internalName="No_x002e_Lesson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f14df77-98d2-4ed4-8da8-6de542f494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D0FEEC-6D22-4505-B67E-157101957CEA}">
  <ds:schemaRefs>
    <ds:schemaRef ds:uri="http://schemas.microsoft.com/sharepoint/v3/contenttype/forms"/>
  </ds:schemaRefs>
</ds:datastoreItem>
</file>

<file path=customXml/itemProps2.xml><?xml version="1.0" encoding="utf-8"?>
<ds:datastoreItem xmlns:ds="http://schemas.openxmlformats.org/officeDocument/2006/customXml" ds:itemID="{C9575053-C5AF-4FE6-AA75-34715B450B10}">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3fedff5c-2b0a-4809-a635-9c7cd6998db2"/>
    <ds:schemaRef ds:uri="http://schemas.microsoft.com/office/2006/metadata/properties"/>
    <ds:schemaRef ds:uri="http://purl.org/dc/dcmitype/"/>
    <ds:schemaRef ds:uri="e9733c2e-a1d9-48d7-85ec-bf928eec67cb"/>
    <ds:schemaRef ds:uri="http://www.w3.org/XML/1998/namespace"/>
    <ds:schemaRef ds:uri="http://purl.org/dc/terms/"/>
  </ds:schemaRefs>
</ds:datastoreItem>
</file>

<file path=customXml/itemProps3.xml><?xml version="1.0" encoding="utf-8"?>
<ds:datastoreItem xmlns:ds="http://schemas.openxmlformats.org/officeDocument/2006/customXml" ds:itemID="{43B9D911-1AD0-4169-9FE3-327C57CAE566}"/>
</file>

<file path=docProps/app.xml><?xml version="1.0" encoding="utf-8"?>
<Properties xmlns="http://schemas.openxmlformats.org/officeDocument/2006/extended-properties" xmlns:vt="http://schemas.openxmlformats.org/officeDocument/2006/docPropsVTypes">
  <Template>mayfield</Template>
  <TotalTime>1542</TotalTime>
  <Words>2730</Words>
  <Application>Microsoft Office PowerPoint</Application>
  <PresentationFormat>On-screen Show (4:3)</PresentationFormat>
  <Paragraphs>324</Paragraphs>
  <Slides>28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Rounded MT Bold</vt:lpstr>
      <vt:lpstr>Calibri</vt:lpstr>
      <vt:lpstr>Constantia</vt:lpstr>
      <vt:lpstr>ReithSans</vt:lpstr>
      <vt:lpstr>Verdana</vt:lpstr>
      <vt:lpstr>Wingdings 2</vt:lpstr>
      <vt:lpstr>mayfield</vt:lpstr>
      <vt:lpstr>CPU Characteristics</vt:lpstr>
      <vt:lpstr>Lesson Objectives</vt:lpstr>
      <vt:lpstr>PowerPoint Presentation</vt:lpstr>
      <vt:lpstr>PowerPoint Presentation</vt:lpstr>
      <vt:lpstr>Overclocking</vt:lpstr>
      <vt:lpstr>PowerPoint Presentation</vt:lpstr>
      <vt:lpstr>PowerPoint Presentation</vt:lpstr>
      <vt:lpstr>Cache</vt:lpstr>
      <vt:lpstr>PowerPoint Presentation</vt:lpstr>
      <vt:lpstr>PowerPoint Presentation</vt:lpstr>
      <vt:lpstr>PowerPoint Presentation</vt:lpstr>
      <vt:lpstr>PowerPoint Presentation</vt:lpstr>
      <vt:lpstr>The Function of the CPU</vt:lpstr>
      <vt:lpstr>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The Von Neumann Architecture</vt:lpstr>
      <vt:lpstr>Lesson Objectives</vt:lpstr>
      <vt:lpstr>PowerPoint Presentation</vt:lpstr>
      <vt:lpstr>PowerPoint Presentation</vt:lpstr>
      <vt:lpstr>PowerPoint Presentation</vt:lpstr>
    </vt:vector>
  </TitlesOfParts>
  <Company>Sidmouth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Rebecca Clarke</cp:lastModifiedBy>
  <cp:revision>171</cp:revision>
  <cp:lastPrinted>2017-10-06T05:33:15Z</cp:lastPrinted>
  <dcterms:created xsi:type="dcterms:W3CDTF">2013-09-11T18:04:43Z</dcterms:created>
  <dcterms:modified xsi:type="dcterms:W3CDTF">2020-09-23T13:49:23Z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167548</vt:lpwstr>
  </property>
  <property fmtid="{D5CDD505-2E9C-101B-9397-08002B2CF9AE}" pid="3" name="NXPowerLiteSettings">
    <vt:lpwstr>C74006B004C800</vt:lpwstr>
  </property>
  <property fmtid="{D5CDD505-2E9C-101B-9397-08002B2CF9AE}" pid="4" name="NXPowerLiteVersion">
    <vt:lpwstr>S7.0.8</vt:lpwstr>
  </property>
  <property fmtid="{D5CDD505-2E9C-101B-9397-08002B2CF9AE}" pid="5" name="ContentTypeId">
    <vt:lpwstr>0x010100F1383A68F83C6A47BFB95B29838E2CE4</vt:lpwstr>
  </property>
</Properties>
</file>