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</p:sldMasterIdLst>
  <p:notesMasterIdLst>
    <p:notesMasterId r:id="rId23"/>
  </p:notesMasterIdLst>
  <p:sldIdLst>
    <p:sldId id="305" r:id="rId5"/>
    <p:sldId id="257" r:id="rId6"/>
    <p:sldId id="301" r:id="rId7"/>
    <p:sldId id="302" r:id="rId8"/>
    <p:sldId id="303" r:id="rId9"/>
    <p:sldId id="292" r:id="rId10"/>
    <p:sldId id="300" r:id="rId11"/>
    <p:sldId id="298" r:id="rId12"/>
    <p:sldId id="290" r:id="rId13"/>
    <p:sldId id="307" r:id="rId14"/>
    <p:sldId id="281" r:id="rId15"/>
    <p:sldId id="283" r:id="rId16"/>
    <p:sldId id="284" r:id="rId17"/>
    <p:sldId id="282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FEDF9"/>
    <a:srgbClr val="FFFF66"/>
    <a:srgbClr val="EDFF05"/>
    <a:srgbClr val="9DB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84725" autoAdjust="0"/>
  </p:normalViewPr>
  <p:slideViewPr>
    <p:cSldViewPr>
      <p:cViewPr varScale="1">
        <p:scale>
          <a:sx n="61" d="100"/>
          <a:sy n="6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7C176-BB81-4192-B84B-150F8C31EE38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C1051-246F-4D39-9F3E-5DD20B8A3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549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robertadams/2017/01/10/10-powerful-examples-of-artificial-intelligence-in-use-today/2/#532e10713c8b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reable.com/wareable50/best-wearable-tech-2017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https://www.youtube.com/watch?v=d4Fi091jy9c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31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40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9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9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hlinkClick r:id="rId3"/>
              </a:rPr>
              <a:t>https://www.forbes.com/sites/robertadams/2017/01/10/10-powerful-examples-of-artificial-intelligence-in-use-today/2/#532e10713c8b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22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https://www.wareable.com/wareable50/best-wearable-tech-2017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6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https://www.youtube.com/watch?v=d4Fi091jy9c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C1051-246F-4D39-9F3E-5DD20B8A3DF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4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95707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6000"/>
            <a:lum/>
          </a:blip>
          <a:srcRect/>
          <a:stretch>
            <a:fillRect l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67544" y="20343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AFF1D-1B79-407B-A518-2FC51B95A7D3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75976C-A198-44AE-A85F-3B556787AA5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n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60340" y="-383"/>
            <a:ext cx="6712060" cy="1247792"/>
            <a:chOff x="1460340" y="-383"/>
            <a:chExt cx="6712060" cy="1247792"/>
          </a:xfrm>
        </p:grpSpPr>
        <p:sp>
          <p:nvSpPr>
            <p:cNvPr id="9" name="Rectangle 8"/>
            <p:cNvSpPr/>
            <p:nvPr/>
          </p:nvSpPr>
          <p:spPr>
            <a:xfrm>
              <a:off x="1460340" y="0"/>
              <a:ext cx="6712060" cy="12474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9672" y="33214"/>
              <a:ext cx="715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dirty="0">
                  <a:solidFill>
                    <a:srgbClr val="FF0000"/>
                  </a:solidFill>
                  <a:latin typeface="Consolas" panose="020B0609020204030204" pitchFamily="49" charset="0"/>
                </a:rPr>
                <a:t>1.8</a:t>
              </a: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5082" y="388685"/>
              <a:ext cx="49012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Stakeholders and Ethics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29606" y="-383"/>
              <a:ext cx="992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Name</a:t>
              </a:r>
            </a:p>
          </p:txBody>
        </p:sp>
      </p:grp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460340" y="1253188"/>
            <a:ext cx="2304256" cy="3673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Key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4cm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9912" y="1267752"/>
            <a:ext cx="4392488" cy="3673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Notes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Diagrams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Explanations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13cm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0340" y="4926604"/>
            <a:ext cx="6712060" cy="1526732"/>
          </a:xfrm>
          <a:prstGeom prst="rect">
            <a:avLst/>
          </a:prstGeom>
          <a:solidFill>
            <a:schemeClr val="accent3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Summary of the lesson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6 lines</a:t>
            </a:r>
          </a:p>
        </p:txBody>
      </p:sp>
    </p:spTree>
    <p:extLst>
      <p:ext uri="{BB962C8B-B14F-4D97-AF65-F5344CB8AC3E}">
        <p14:creationId xmlns:p14="http://schemas.microsoft.com/office/powerpoint/2010/main" val="155413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24936" cy="6480720"/>
          </a:xfrm>
        </p:spPr>
        <p:txBody>
          <a:bodyPr>
            <a:normAutofit/>
          </a:bodyPr>
          <a:lstStyle/>
          <a:p>
            <a:pPr algn="l"/>
            <a:r>
              <a:rPr lang="en-GB" sz="3800" b="1" dirty="0">
                <a:cs typeface="Andalus" pitchFamily="18" charset="-78"/>
              </a:rPr>
              <a:t>Lesson Objective:</a:t>
            </a:r>
          </a:p>
          <a:p>
            <a:pPr marL="365125" algn="l"/>
            <a:r>
              <a:rPr lang="en-GB" dirty="0"/>
              <a:t>How can I guarantee getting full marks on an 8 mark question?</a:t>
            </a:r>
          </a:p>
          <a:p>
            <a:pPr algn="l"/>
            <a:endParaRPr lang="en-GB" sz="38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800" b="1" dirty="0">
                <a:cs typeface="Andalus" pitchFamily="18" charset="-78"/>
              </a:rPr>
              <a:t>Success Criteria:</a:t>
            </a:r>
          </a:p>
          <a:p>
            <a:pPr marL="365125" algn="l"/>
            <a:r>
              <a:rPr lang="en-GB" dirty="0"/>
              <a:t>I can recall the planning structure for an 8 mark question.</a:t>
            </a:r>
          </a:p>
          <a:p>
            <a:pPr marL="365125" algn="l"/>
            <a:endParaRPr lang="en-GB" dirty="0"/>
          </a:p>
          <a:p>
            <a:pPr marL="365125" algn="l"/>
            <a:r>
              <a:rPr lang="en-GB" dirty="0"/>
              <a:t>I can recall ethical, legal, cultural, environmental and privacy issues to use in this structure.</a:t>
            </a:r>
          </a:p>
          <a:p>
            <a:pPr marL="365125" algn="l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Mark Question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i="1" dirty="0">
                <a:solidFill>
                  <a:schemeClr val="bg1"/>
                </a:solidFill>
              </a:rPr>
              <a:t>This is a description of the topic you have been given.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i="1" dirty="0">
                <a:solidFill>
                  <a:schemeClr val="bg1"/>
                </a:solidFill>
              </a:rPr>
              <a:t>Discuss the impact of this topic.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bg1"/>
                </a:solidFill>
              </a:rPr>
              <a:t>You may wish to consider the impact on: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1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2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Area 3</a:t>
            </a:r>
          </a:p>
          <a:p>
            <a:pPr lvl="1"/>
            <a:r>
              <a:rPr lang="en-GB" i="1" dirty="0">
                <a:solidFill>
                  <a:schemeClr val="bg1"/>
                </a:solidFill>
              </a:rPr>
              <a:t>Etc……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70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Exam Practice – 8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FFFFFF"/>
          </a:solidFill>
        </p:spPr>
        <p:txBody>
          <a:bodyPr>
            <a:noAutofit/>
          </a:bodyPr>
          <a:lstStyle/>
          <a:p>
            <a:pPr marL="622300" indent="-62230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2000" dirty="0"/>
              <a:t>Virtual reality is a current trend in Computer Science which is becoming increasingly popular.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US" sz="2000" dirty="0"/>
              <a:t>Discuss the impact of increased use of virtual reality.  In your answer you might consider the impact on:</a:t>
            </a:r>
            <a:endParaRPr lang="en-GB" sz="2000" dirty="0"/>
          </a:p>
          <a:p>
            <a:pPr lvl="0"/>
            <a:r>
              <a:rPr lang="en-US" sz="2000" dirty="0"/>
              <a:t>Stakeholders</a:t>
            </a:r>
            <a:endParaRPr lang="en-GB" sz="2000" dirty="0"/>
          </a:p>
          <a:p>
            <a:pPr lvl="0"/>
            <a:r>
              <a:rPr lang="en-US" sz="2000" dirty="0"/>
              <a:t>Technology </a:t>
            </a:r>
            <a:endParaRPr lang="en-GB" sz="2000" dirty="0"/>
          </a:p>
          <a:p>
            <a:pPr lvl="0"/>
            <a:r>
              <a:rPr lang="en-US" sz="2000" dirty="0"/>
              <a:t>Ethical issues</a:t>
            </a:r>
            <a:endParaRPr lang="en-GB" sz="2000" dirty="0"/>
          </a:p>
          <a:p>
            <a:pPr lvl="0"/>
            <a:r>
              <a:rPr lang="en-US" sz="2000" dirty="0"/>
              <a:t>Legal issues </a:t>
            </a:r>
            <a:endParaRPr lang="en-GB" sz="2000" dirty="0"/>
          </a:p>
          <a:p>
            <a:pPr marL="622300" indent="-622300" algn="r">
              <a:buNone/>
            </a:pPr>
            <a:r>
              <a:rPr lang="en-GB" sz="2400" dirty="0"/>
              <a:t>(8)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1202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Mark Band 3 (6-8 marks)</a:t>
            </a:r>
            <a:br>
              <a:rPr lang="en-GB" sz="2000" dirty="0"/>
            </a:br>
            <a:r>
              <a:rPr lang="en-GB" sz="2000" dirty="0"/>
              <a:t>Thorough knowledge and understanding</a:t>
            </a:r>
            <a:br>
              <a:rPr lang="en-GB" sz="2000" dirty="0"/>
            </a:br>
            <a:r>
              <a:rPr lang="en-GB" sz="2000" dirty="0"/>
              <a:t>Evidence/examples will be explicitly relevant to the explanation.</a:t>
            </a:r>
            <a:br>
              <a:rPr lang="en-GB" sz="2000" dirty="0"/>
            </a:br>
            <a:r>
              <a:rPr lang="en-GB" sz="2000" dirty="0"/>
              <a:t>Weighs up both sides of the discussion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Mark Band</a:t>
            </a:r>
            <a:r>
              <a:rPr lang="en-GB" sz="2000" dirty="0"/>
              <a:t> </a:t>
            </a:r>
            <a:r>
              <a:rPr lang="en-GB" sz="2000" b="1" dirty="0"/>
              <a:t>(3-5 marks)</a:t>
            </a:r>
            <a:br>
              <a:rPr lang="en-GB" sz="2000" dirty="0"/>
            </a:br>
            <a:r>
              <a:rPr lang="en-GB" sz="2000" dirty="0"/>
              <a:t>Reasonable knowledge and understanding (although one or two opportunities are missed)</a:t>
            </a:r>
            <a:br>
              <a:rPr lang="en-GB" sz="2000" dirty="0"/>
            </a:br>
            <a:r>
              <a:rPr lang="en-GB" sz="2000" dirty="0"/>
              <a:t>Evidence/examples are for the most part relevant to the explanation.</a:t>
            </a:r>
          </a:p>
          <a:p>
            <a:pPr marL="0" indent="0">
              <a:buNone/>
            </a:pPr>
            <a:r>
              <a:rPr lang="en-GB" sz="2000" dirty="0"/>
              <a:t>There is a reasonable attempt to discuss the impact on most areas</a:t>
            </a:r>
            <a:endParaRPr lang="en-GB" sz="2800" dirty="0"/>
          </a:p>
          <a:p>
            <a:pPr marL="0" indent="0">
              <a:buNone/>
            </a:pPr>
            <a:endParaRPr lang="en-GB" sz="2000" dirty="0"/>
          </a:p>
          <a:p>
            <a:pPr marL="622300" indent="-62230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934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 Mark Question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2996952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59950016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5291589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2245464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22962896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82334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/>
                        <a:t>Area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73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35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92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64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Exam Practice – 8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FFFFFF"/>
          </a:solidFill>
        </p:spPr>
        <p:txBody>
          <a:bodyPr>
            <a:noAutofit/>
          </a:bodyPr>
          <a:lstStyle/>
          <a:p>
            <a:pPr marL="622300" indent="-62230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2000" dirty="0"/>
              <a:t>Virtual reality is a current trend in Computer Science which is becoming increasingly popular.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US" sz="2000" dirty="0"/>
              <a:t>Discuss the impact of increased use of virtual reality.  In your answer you might consider the impact on:</a:t>
            </a:r>
            <a:endParaRPr lang="en-GB" sz="2000" dirty="0"/>
          </a:p>
          <a:p>
            <a:pPr lvl="0"/>
            <a:r>
              <a:rPr lang="en-US" sz="2000" dirty="0"/>
              <a:t>Stakeholders</a:t>
            </a:r>
            <a:endParaRPr lang="en-GB" sz="2000" dirty="0"/>
          </a:p>
          <a:p>
            <a:pPr lvl="0"/>
            <a:r>
              <a:rPr lang="en-US" sz="2000" dirty="0"/>
              <a:t>Technology </a:t>
            </a:r>
            <a:endParaRPr lang="en-GB" sz="2000" dirty="0"/>
          </a:p>
          <a:p>
            <a:pPr lvl="0"/>
            <a:r>
              <a:rPr lang="en-US" sz="2000" dirty="0"/>
              <a:t>Ethical issues</a:t>
            </a:r>
            <a:endParaRPr lang="en-GB" sz="2000" dirty="0"/>
          </a:p>
          <a:p>
            <a:pPr lvl="0"/>
            <a:r>
              <a:rPr lang="en-US" sz="2000" dirty="0"/>
              <a:t>Legal issues </a:t>
            </a:r>
            <a:endParaRPr lang="en-GB" sz="2000" dirty="0"/>
          </a:p>
          <a:p>
            <a:pPr marL="622300" indent="-622300" algn="r">
              <a:buNone/>
            </a:pPr>
            <a:r>
              <a:rPr lang="en-GB" sz="2400" dirty="0"/>
              <a:t>(8)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078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Marking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Mark Band 3 (6-8 marks)</a:t>
            </a:r>
            <a:br>
              <a:rPr lang="en-GB" sz="2000" dirty="0"/>
            </a:br>
            <a:r>
              <a:rPr lang="en-GB" sz="2000" dirty="0"/>
              <a:t>Thorough knowledge and understanding</a:t>
            </a:r>
            <a:br>
              <a:rPr lang="en-GB" sz="2000" dirty="0"/>
            </a:br>
            <a:r>
              <a:rPr lang="en-GB" sz="2000" dirty="0"/>
              <a:t>Evidence/examples will be explicitly relevant to the explanation.</a:t>
            </a:r>
            <a:br>
              <a:rPr lang="en-GB" sz="2000" dirty="0"/>
            </a:br>
            <a:r>
              <a:rPr lang="en-GB" sz="2000" dirty="0"/>
              <a:t>Weighs up both sides of the discussion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Mark Band</a:t>
            </a:r>
            <a:r>
              <a:rPr lang="en-GB" sz="2000" dirty="0"/>
              <a:t> </a:t>
            </a:r>
            <a:r>
              <a:rPr lang="en-GB" sz="2000" b="1" dirty="0"/>
              <a:t>(3-5 marks)</a:t>
            </a:r>
            <a:br>
              <a:rPr lang="en-GB" sz="2000" dirty="0"/>
            </a:br>
            <a:r>
              <a:rPr lang="en-GB" sz="2000" dirty="0"/>
              <a:t>Reasonable knowledge and understanding (although one or two opportunities are missed)</a:t>
            </a:r>
            <a:br>
              <a:rPr lang="en-GB" sz="2000" dirty="0"/>
            </a:br>
            <a:r>
              <a:rPr lang="en-GB" sz="2000" dirty="0"/>
              <a:t>Evidence/examples are for the most part relevant to the explanation.</a:t>
            </a:r>
          </a:p>
          <a:p>
            <a:pPr marL="0" indent="0">
              <a:buNone/>
            </a:pPr>
            <a:r>
              <a:rPr lang="en-GB" sz="2000" dirty="0"/>
              <a:t>There is a reasonable attempt to discuss the impact on most areas</a:t>
            </a:r>
            <a:endParaRPr lang="en-GB" sz="2800" dirty="0"/>
          </a:p>
          <a:p>
            <a:pPr marL="0" indent="0">
              <a:buNone/>
            </a:pPr>
            <a:endParaRPr lang="en-GB" sz="2000" dirty="0"/>
          </a:p>
          <a:p>
            <a:pPr marL="622300" indent="-62230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4564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53096"/>
            <a:ext cx="8229600" cy="1143000"/>
          </a:xfrm>
        </p:spPr>
        <p:txBody>
          <a:bodyPr/>
          <a:lstStyle/>
          <a:p>
            <a:r>
              <a:rPr lang="en-GB" dirty="0"/>
              <a:t>Exam Practice – 8 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2660"/>
            <a:ext cx="9144000" cy="6726820"/>
          </a:xfrm>
          <a:solidFill>
            <a:srgbClr val="FFFFFF"/>
          </a:solidFill>
        </p:spPr>
        <p:txBody>
          <a:bodyPr vert="horz">
            <a:noAutofit/>
          </a:bodyPr>
          <a:lstStyle/>
          <a:p>
            <a:pPr marL="622300" indent="-622300">
              <a:buNone/>
            </a:pPr>
            <a:endParaRPr lang="en-GB" sz="2400" dirty="0"/>
          </a:p>
          <a:p>
            <a:pPr marL="182563" indent="0">
              <a:buNone/>
            </a:pPr>
            <a:r>
              <a:rPr lang="en-US" sz="2400" dirty="0"/>
              <a:t>Artificial Intelligence is a current trend in Computer Science which is becoming increasingly popular.</a:t>
            </a:r>
          </a:p>
          <a:p>
            <a:pPr marL="182563" indent="0">
              <a:buNone/>
            </a:pPr>
            <a:endParaRPr lang="en-GB" sz="2400" dirty="0"/>
          </a:p>
          <a:p>
            <a:pPr marL="182563" indent="0">
              <a:buNone/>
            </a:pPr>
            <a:r>
              <a:rPr lang="en-US" sz="2400" dirty="0"/>
              <a:t>Discuss the impact of increased use of Artificial Intelligence.  In your answer you might consider the impact on:</a:t>
            </a:r>
          </a:p>
          <a:p>
            <a:pPr marL="622300" indent="-622300">
              <a:buNone/>
            </a:pPr>
            <a:endParaRPr lang="en-GB" sz="2400" dirty="0"/>
          </a:p>
          <a:p>
            <a:pPr lvl="1"/>
            <a:r>
              <a:rPr lang="en-US" sz="2200" dirty="0"/>
              <a:t>Stakeholders</a:t>
            </a:r>
            <a:endParaRPr lang="en-GB" sz="2200" dirty="0"/>
          </a:p>
          <a:p>
            <a:pPr lvl="1"/>
            <a:r>
              <a:rPr lang="en-US" sz="2200" dirty="0"/>
              <a:t>Privacy issues </a:t>
            </a:r>
            <a:endParaRPr lang="en-GB" sz="2200" dirty="0"/>
          </a:p>
          <a:p>
            <a:pPr lvl="1"/>
            <a:r>
              <a:rPr lang="en-US" sz="2200" dirty="0"/>
              <a:t>Environmental issues</a:t>
            </a:r>
            <a:endParaRPr lang="en-GB" sz="2200" dirty="0"/>
          </a:p>
          <a:p>
            <a:pPr lvl="1"/>
            <a:r>
              <a:rPr lang="en-US" sz="2200" dirty="0"/>
              <a:t>Legal issues </a:t>
            </a:r>
            <a:endParaRPr lang="en-GB" sz="2200" dirty="0"/>
          </a:p>
          <a:p>
            <a:pPr marL="622300" indent="-622300">
              <a:buNone/>
            </a:pPr>
            <a:endParaRPr lang="en-GB" sz="2400" dirty="0"/>
          </a:p>
          <a:p>
            <a:pPr marL="622300" indent="-622300" algn="r">
              <a:buNone/>
            </a:pPr>
            <a:r>
              <a:rPr lang="en-GB" sz="2400" dirty="0"/>
              <a:t>(8)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r>
              <a:rPr lang="en-GB" sz="2400" dirty="0"/>
              <a:t>…………………………………………………………………………………………………….</a:t>
            </a:r>
          </a:p>
          <a:p>
            <a:pPr marL="622300" indent="-622300">
              <a:buNone/>
            </a:pPr>
            <a:endParaRPr lang="en-GB" sz="2400" dirty="0"/>
          </a:p>
          <a:p>
            <a:pPr marL="622300" indent="-62230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05937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24936" cy="6480720"/>
          </a:xfrm>
        </p:spPr>
        <p:txBody>
          <a:bodyPr>
            <a:normAutofit/>
          </a:bodyPr>
          <a:lstStyle/>
          <a:p>
            <a:pPr algn="l"/>
            <a:r>
              <a:rPr lang="en-GB" sz="3800" b="1" dirty="0">
                <a:cs typeface="Andalus" pitchFamily="18" charset="-78"/>
              </a:rPr>
              <a:t>Lesson Objective:</a:t>
            </a:r>
          </a:p>
          <a:p>
            <a:pPr marL="365125" algn="l"/>
            <a:r>
              <a:rPr lang="en-GB" dirty="0"/>
              <a:t>How can I guarantee getting full marks on an 8 mark question?</a:t>
            </a:r>
          </a:p>
          <a:p>
            <a:pPr algn="l"/>
            <a:endParaRPr lang="en-GB" sz="38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800" b="1" dirty="0">
                <a:cs typeface="Andalus" pitchFamily="18" charset="-78"/>
              </a:rPr>
              <a:t>Success Criteria:</a:t>
            </a:r>
          </a:p>
          <a:p>
            <a:pPr marL="365125" algn="l"/>
            <a:r>
              <a:rPr lang="en-GB" dirty="0"/>
              <a:t>I can recall the planning structure for an 8 mark question.</a:t>
            </a:r>
          </a:p>
          <a:p>
            <a:pPr marL="365125" algn="l"/>
            <a:endParaRPr lang="en-GB" dirty="0"/>
          </a:p>
          <a:p>
            <a:pPr marL="365125" algn="l"/>
            <a:r>
              <a:rPr lang="en-GB" dirty="0"/>
              <a:t>I can recall ethical, legal, cultural, environmental and privacy issues to use in this structure.</a:t>
            </a:r>
          </a:p>
          <a:p>
            <a:pPr marL="365125"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3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24936" cy="6480720"/>
          </a:xfrm>
        </p:spPr>
        <p:txBody>
          <a:bodyPr>
            <a:normAutofit/>
          </a:bodyPr>
          <a:lstStyle/>
          <a:p>
            <a:pPr algn="l"/>
            <a:r>
              <a:rPr lang="en-GB" sz="3800" b="1" dirty="0">
                <a:cs typeface="Andalus" pitchFamily="18" charset="-78"/>
              </a:rPr>
              <a:t>Lesson Objective:</a:t>
            </a:r>
          </a:p>
          <a:p>
            <a:pPr marL="365125" algn="l"/>
            <a:r>
              <a:rPr lang="en-GB" dirty="0"/>
              <a:t>Who are the main stakeholders and how are they affected by ethics?</a:t>
            </a:r>
          </a:p>
          <a:p>
            <a:pPr algn="l"/>
            <a:endParaRPr lang="en-GB" sz="38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800" b="1" dirty="0">
                <a:cs typeface="Andalus" pitchFamily="18" charset="-78"/>
              </a:rPr>
              <a:t>Success Criteria:</a:t>
            </a:r>
          </a:p>
          <a:p>
            <a:pPr marL="365125" algn="l"/>
            <a:r>
              <a:rPr lang="en-GB" dirty="0"/>
              <a:t>I can explain who the main stakeholders are in a given technology scenario.</a:t>
            </a:r>
          </a:p>
          <a:p>
            <a:pPr marL="365125" algn="l"/>
            <a:endParaRPr lang="en-GB" dirty="0"/>
          </a:p>
          <a:p>
            <a:pPr marL="365125" algn="l"/>
            <a:r>
              <a:rPr lang="en-GB" dirty="0"/>
              <a:t>I can explain what ethics are and how they can affect different stakeholders.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69867"/>
            <a:ext cx="8229600" cy="1143000"/>
          </a:xfrm>
        </p:spPr>
        <p:txBody>
          <a:bodyPr/>
          <a:lstStyle/>
          <a:p>
            <a:r>
              <a:rPr lang="en-GB" dirty="0"/>
              <a:t>Stakeholders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67544" y="1018996"/>
            <a:ext cx="8229600" cy="1152128"/>
          </a:xfr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A person who may be involved either directly, or indirectly with an issue/problem</a:t>
            </a:r>
          </a:p>
          <a:p>
            <a:pPr marL="0" lvl="0" indent="0">
              <a:buNone/>
            </a:pPr>
            <a:endParaRPr lang="en-GB" dirty="0"/>
          </a:p>
        </p:txBody>
      </p:sp>
      <p:pic>
        <p:nvPicPr>
          <p:cNvPr id="1026" name="Picture 2" descr="Image result for shop custo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67" y="2023578"/>
            <a:ext cx="3600400" cy="239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hone manufactur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34" y="2186859"/>
            <a:ext cx="28956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phone us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Image result for phone us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33" y="4713733"/>
            <a:ext cx="2716822" cy="180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02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GB" dirty="0"/>
              <a:t>“In accordance with principles of conduct that are considered correct, especially those of a given profession”</a:t>
            </a:r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GB" dirty="0"/>
              <a:t>In other words these are ‘rules’ that are not necessarily laws.</a:t>
            </a:r>
          </a:p>
        </p:txBody>
      </p:sp>
    </p:spTree>
    <p:extLst>
      <p:ext uri="{BB962C8B-B14F-4D97-AF65-F5344CB8AC3E}">
        <p14:creationId xmlns:p14="http://schemas.microsoft.com/office/powerpoint/2010/main" val="1904069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Ethical issues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0392" lvl="1" indent="-457200">
              <a:buFont typeface="+mj-lt"/>
              <a:buAutoNum type="alphaUcPeriod"/>
            </a:pPr>
            <a:r>
              <a:rPr lang="en-GB" dirty="0"/>
              <a:t>A company decides to install a range of computer software and hardware that would make most of its workforce unemployed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GB" dirty="0"/>
              <a:t>A computing teacher cheats and gives all of his class an 7-9 in their controlled assessment</a:t>
            </a:r>
          </a:p>
          <a:p>
            <a:pPr marL="850392" lvl="1" indent="-457200">
              <a:buFont typeface="+mj-lt"/>
              <a:buAutoNum type="alphaUcPeriod"/>
            </a:pPr>
            <a:r>
              <a:rPr lang="en-GB" dirty="0"/>
              <a:t>Mark </a:t>
            </a:r>
            <a:r>
              <a:rPr lang="en-GB" dirty="0" err="1"/>
              <a:t>Zuckerburg</a:t>
            </a:r>
            <a:r>
              <a:rPr lang="en-GB" dirty="0"/>
              <a:t> decides to start charging Facebook users to use the site</a:t>
            </a:r>
          </a:p>
        </p:txBody>
      </p:sp>
    </p:spTree>
    <p:extLst>
      <p:ext uri="{BB962C8B-B14F-4D97-AF65-F5344CB8AC3E}">
        <p14:creationId xmlns:p14="http://schemas.microsoft.com/office/powerpoint/2010/main" val="222943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Guided Exam Practice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65" y="1556792"/>
            <a:ext cx="8690757" cy="281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4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Practice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7"/>
            <a:ext cx="8791676" cy="2160241"/>
          </a:xfrm>
        </p:spPr>
      </p:pic>
      <p:sp>
        <p:nvSpPr>
          <p:cNvPr id="5" name="TextBox 4"/>
          <p:cNvSpPr txBox="1"/>
          <p:nvPr/>
        </p:nvSpPr>
        <p:spPr>
          <a:xfrm>
            <a:off x="1907704" y="347363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273328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424936" cy="6480720"/>
          </a:xfrm>
        </p:spPr>
        <p:txBody>
          <a:bodyPr>
            <a:normAutofit/>
          </a:bodyPr>
          <a:lstStyle/>
          <a:p>
            <a:pPr algn="l"/>
            <a:r>
              <a:rPr lang="en-GB" sz="3800" b="1" dirty="0">
                <a:cs typeface="Andalus" pitchFamily="18" charset="-78"/>
              </a:rPr>
              <a:t>Lesson Objective:</a:t>
            </a:r>
          </a:p>
          <a:p>
            <a:pPr marL="365125" algn="l"/>
            <a:r>
              <a:rPr lang="en-GB" dirty="0"/>
              <a:t>How can we prevent a system being attacked?</a:t>
            </a:r>
          </a:p>
          <a:p>
            <a:pPr algn="l"/>
            <a:endParaRPr lang="en-GB" sz="3800" b="1" dirty="0">
              <a:latin typeface="AlphabetSoup Tilt BT" pitchFamily="82" charset="0"/>
              <a:cs typeface="Andalus" pitchFamily="18" charset="-78"/>
            </a:endParaRPr>
          </a:p>
          <a:p>
            <a:pPr algn="l"/>
            <a:r>
              <a:rPr lang="en-GB" sz="3800" b="1" dirty="0">
                <a:cs typeface="Andalus" pitchFamily="18" charset="-78"/>
              </a:rPr>
              <a:t>Success Criteria:</a:t>
            </a:r>
          </a:p>
          <a:p>
            <a:pPr marL="365125" algn="l"/>
            <a:r>
              <a:rPr lang="en-GB" dirty="0"/>
              <a:t>I can explain at least four of the specific preventions that can be put in place to protect a system.</a:t>
            </a:r>
          </a:p>
          <a:p>
            <a:pPr marL="365125" algn="l"/>
            <a:endParaRPr lang="en-GB" dirty="0"/>
          </a:p>
          <a:p>
            <a:pPr marL="365125" algn="l"/>
            <a:r>
              <a:rPr lang="en-GB" dirty="0"/>
              <a:t>I can link these preventions to specific types of attack.</a:t>
            </a:r>
          </a:p>
        </p:txBody>
      </p:sp>
    </p:spTree>
    <p:extLst>
      <p:ext uri="{BB962C8B-B14F-4D97-AF65-F5344CB8AC3E}">
        <p14:creationId xmlns:p14="http://schemas.microsoft.com/office/powerpoint/2010/main" val="676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60340" y="-383"/>
            <a:ext cx="6712060" cy="1247792"/>
            <a:chOff x="1460340" y="-383"/>
            <a:chExt cx="6712060" cy="1247792"/>
          </a:xfrm>
        </p:grpSpPr>
        <p:sp>
          <p:nvSpPr>
            <p:cNvPr id="9" name="Rectangle 8"/>
            <p:cNvSpPr/>
            <p:nvPr/>
          </p:nvSpPr>
          <p:spPr>
            <a:xfrm>
              <a:off x="1460340" y="0"/>
              <a:ext cx="6712060" cy="12474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19672" y="33214"/>
              <a:ext cx="715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1.8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5082" y="388685"/>
              <a:ext cx="49012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8 Mark</a:t>
              </a:r>
              <a:r>
                <a:rPr kumimoji="0" lang="en-GB" sz="2800" b="0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 Questions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29606" y="-383"/>
              <a:ext cx="992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nsolas" panose="020B0609020204030204" pitchFamily="49" charset="0"/>
                  <a:ea typeface="+mn-ea"/>
                  <a:cs typeface="+mn-cs"/>
                </a:rPr>
                <a:t>Name</a:t>
              </a:r>
            </a:p>
          </p:txBody>
        </p:sp>
      </p:grp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460340" y="1253188"/>
            <a:ext cx="2304256" cy="3673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Key Questions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4cm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79912" y="1267752"/>
            <a:ext cx="4392488" cy="3673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Notes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Diagrams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Explanations</a:t>
            </a: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14303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430338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13cm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60340" y="4926604"/>
            <a:ext cx="6712060" cy="1526732"/>
          </a:xfrm>
          <a:prstGeom prst="rect">
            <a:avLst/>
          </a:prstGeom>
          <a:solidFill>
            <a:schemeClr val="accent3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Summary of the lesson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80808"/>
              </a:solidFill>
              <a:effectLst/>
              <a:uLnTx/>
              <a:uFillTx/>
              <a:latin typeface="Consolas" panose="020B0609020204030204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6 lines</a:t>
            </a:r>
          </a:p>
        </p:txBody>
      </p:sp>
    </p:spTree>
    <p:extLst>
      <p:ext uri="{BB962C8B-B14F-4D97-AF65-F5344CB8AC3E}">
        <p14:creationId xmlns:p14="http://schemas.microsoft.com/office/powerpoint/2010/main" val="148084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field Theme">
  <a:themeElements>
    <a:clrScheme name="Mayfield">
      <a:dk1>
        <a:srgbClr val="080808"/>
      </a:dk1>
      <a:lt1>
        <a:srgbClr val="080808"/>
      </a:lt1>
      <a:dk2>
        <a:srgbClr val="080808"/>
      </a:dk2>
      <a:lt2>
        <a:srgbClr val="080808"/>
      </a:lt2>
      <a:accent1>
        <a:srgbClr val="0F6FC6"/>
      </a:accent1>
      <a:accent2>
        <a:srgbClr val="080808"/>
      </a:accent2>
      <a:accent3>
        <a:srgbClr val="080808"/>
      </a:accent3>
      <a:accent4>
        <a:srgbClr val="10CF9B"/>
      </a:accent4>
      <a:accent5>
        <a:srgbClr val="7CCA62"/>
      </a:accent5>
      <a:accent6>
        <a:srgbClr val="A5C249"/>
      </a:accent6>
      <a:hlink>
        <a:srgbClr val="7A48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24A07D-1265-4E73-A468-6A1C2E1013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6FEC61-C8BE-4898-A317-D83ACF114CCD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e9733c2e-a1d9-48d7-85ec-bf928eec67cb"/>
    <ds:schemaRef ds:uri="http://schemas.openxmlformats.org/package/2006/metadata/core-properties"/>
    <ds:schemaRef ds:uri="3fedff5c-2b0a-4809-a635-9c7cd6998db2"/>
  </ds:schemaRefs>
</ds:datastoreItem>
</file>

<file path=customXml/itemProps3.xml><?xml version="1.0" encoding="utf-8"?>
<ds:datastoreItem xmlns:ds="http://schemas.openxmlformats.org/officeDocument/2006/customXml" ds:itemID="{2ADE43F6-C66E-4320-BA0D-01FBBFA0D2F5}"/>
</file>

<file path=docProps/app.xml><?xml version="1.0" encoding="utf-8"?>
<Properties xmlns="http://schemas.openxmlformats.org/officeDocument/2006/extended-properties" xmlns:vt="http://schemas.openxmlformats.org/officeDocument/2006/docPropsVTypes">
  <Template>Mayfield Theme</Template>
  <TotalTime>6265</TotalTime>
  <Words>827</Words>
  <Application>Microsoft Office PowerPoint</Application>
  <PresentationFormat>On-screen Show (4:3)</PresentationFormat>
  <Paragraphs>154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AlphabetSoup Tilt BT</vt:lpstr>
      <vt:lpstr>Andalus</vt:lpstr>
      <vt:lpstr>Calibri</vt:lpstr>
      <vt:lpstr>Consolas</vt:lpstr>
      <vt:lpstr>Constantia</vt:lpstr>
      <vt:lpstr>Wingdings 2</vt:lpstr>
      <vt:lpstr>Mayfield Theme</vt:lpstr>
      <vt:lpstr>PowerPoint Presentation</vt:lpstr>
      <vt:lpstr>PowerPoint Presentation</vt:lpstr>
      <vt:lpstr>Stakeholders</vt:lpstr>
      <vt:lpstr>Ethical</vt:lpstr>
      <vt:lpstr>Ethical issues</vt:lpstr>
      <vt:lpstr>Guided Exam Practice</vt:lpstr>
      <vt:lpstr>Exam Practice</vt:lpstr>
      <vt:lpstr>PowerPoint Presentation</vt:lpstr>
      <vt:lpstr>PowerPoint Presentation</vt:lpstr>
      <vt:lpstr>PowerPoint Presentation</vt:lpstr>
      <vt:lpstr>8 Mark Question Structure</vt:lpstr>
      <vt:lpstr>Exam Practice – 8 marks</vt:lpstr>
      <vt:lpstr>Marking</vt:lpstr>
      <vt:lpstr>8 Mark Question Structure</vt:lpstr>
      <vt:lpstr>Exam Practice – 8 marks</vt:lpstr>
      <vt:lpstr>Marking</vt:lpstr>
      <vt:lpstr>Exam Practice – 8 marks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Brownings</dc:creator>
  <cp:lastModifiedBy>Rebecca Clarke</cp:lastModifiedBy>
  <cp:revision>269</cp:revision>
  <dcterms:created xsi:type="dcterms:W3CDTF">2011-06-13T04:03:50Z</dcterms:created>
  <dcterms:modified xsi:type="dcterms:W3CDTF">2020-11-09T16:40:51Z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