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4"/>
  </p:sldMasterIdLst>
  <p:notesMasterIdLst>
    <p:notesMasterId r:id="rId25"/>
  </p:notesMasterIdLst>
  <p:sldIdLst>
    <p:sldId id="321" r:id="rId5"/>
    <p:sldId id="379" r:id="rId6"/>
    <p:sldId id="381" r:id="rId7"/>
    <p:sldId id="391" r:id="rId8"/>
    <p:sldId id="392" r:id="rId9"/>
    <p:sldId id="393" r:id="rId10"/>
    <p:sldId id="385" r:id="rId11"/>
    <p:sldId id="386" r:id="rId12"/>
    <p:sldId id="395" r:id="rId13"/>
    <p:sldId id="394" r:id="rId14"/>
    <p:sldId id="388" r:id="rId15"/>
    <p:sldId id="396" r:id="rId16"/>
    <p:sldId id="397" r:id="rId17"/>
    <p:sldId id="387" r:id="rId18"/>
    <p:sldId id="390" r:id="rId19"/>
    <p:sldId id="398" r:id="rId20"/>
    <p:sldId id="400" r:id="rId21"/>
    <p:sldId id="389" r:id="rId22"/>
    <p:sldId id="399" r:id="rId23"/>
    <p:sldId id="3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F05"/>
    <a:srgbClr val="FFFF66"/>
    <a:srgbClr val="9DB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725" autoAdjust="0"/>
  </p:normalViewPr>
  <p:slideViewPr>
    <p:cSldViewPr>
      <p:cViewPr varScale="1">
        <p:scale>
          <a:sx n="61" d="100"/>
          <a:sy n="61" d="100"/>
        </p:scale>
        <p:origin x="1656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7C176-BB81-4192-B84B-150F8C31EE38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C1051-246F-4D39-9F3E-5DD20B8A3D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549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C1051-246F-4D39-9F3E-5DD20B8A3DF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24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C1051-246F-4D39-9F3E-5DD20B8A3DF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782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http://www.bbc.co.uk/education/guides/zdn3d2p/revision - </a:t>
            </a:r>
            <a:r>
              <a:rPr lang="en-GB" dirty="0" err="1"/>
              <a:t>soundbite</a:t>
            </a:r>
            <a:r>
              <a:rPr lang="en-GB" baseline="0" dirty="0"/>
              <a:t> for standards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C1051-246F-4D39-9F3E-5DD20B8A3DF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594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C1051-246F-4D39-9F3E-5DD20B8A3DF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062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C1051-246F-4D39-9F3E-5DD20B8A3DF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705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C1051-246F-4D39-9F3E-5DD20B8A3DF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951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C1051-246F-4D39-9F3E-5DD20B8A3DF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574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C1051-246F-4D39-9F3E-5DD20B8A3DF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64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F1D-1B79-407B-A518-2FC51B95A7D3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976C-A198-44AE-A85F-3B556787AA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F1D-1B79-407B-A518-2FC51B95A7D3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976C-A198-44AE-A85F-3B556787AA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F1D-1B79-407B-A518-2FC51B95A7D3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976C-A198-44AE-A85F-3B556787AA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95707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F1D-1B79-407B-A518-2FC51B95A7D3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976C-A198-44AE-A85F-3B556787AA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F1D-1B79-407B-A518-2FC51B95A7D3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976C-A198-44AE-A85F-3B556787AA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F1D-1B79-407B-A518-2FC51B95A7D3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976C-A198-44AE-A85F-3B556787AA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F1D-1B79-407B-A518-2FC51B95A7D3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976C-A198-44AE-A85F-3B556787AA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F1D-1B79-407B-A518-2FC51B95A7D3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976C-A198-44AE-A85F-3B556787AA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F1D-1B79-407B-A518-2FC51B95A7D3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976C-A198-44AE-A85F-3B556787AA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F1D-1B79-407B-A518-2FC51B95A7D3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976C-A198-44AE-A85F-3B556787AA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FF1D-1B79-407B-A518-2FC51B95A7D3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A75976C-A198-44AE-A85F-3B556787AA5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</a:t>
            </a:r>
            <a:r>
              <a:rPr kumimoji="0" lang="en-US" dirty="0"/>
              <a:t>to </a:t>
            </a:r>
            <a:r>
              <a:rPr kumimoji="0" lang="en-US"/>
              <a:t>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6000"/>
            <a:lum/>
          </a:blip>
          <a:srcRect/>
          <a:stretch>
            <a:fillRect l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67544" y="20343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6AFF1D-1B79-407B-A518-2FC51B95A7D3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75976C-A198-44AE-A85F-3B556787AA5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n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mp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wrBalT_eB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404664"/>
            <a:ext cx="7920880" cy="554461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GB" b="1" dirty="0"/>
              <a:t>Lesson Objective:</a:t>
            </a:r>
          </a:p>
          <a:p>
            <a:pPr algn="l"/>
            <a:r>
              <a:rPr lang="en-GB" dirty="0"/>
              <a:t>What do we need to know about Network topologies, protocols and layers?</a:t>
            </a:r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r>
              <a:rPr lang="en-GB" b="1" dirty="0"/>
              <a:t>Success Criteria:</a:t>
            </a:r>
          </a:p>
          <a:p>
            <a:pPr marL="1609725" indent="-1609725" algn="l"/>
            <a:r>
              <a:rPr lang="en-GB" b="1" dirty="0"/>
              <a:t>	</a:t>
            </a:r>
          </a:p>
          <a:p>
            <a:pPr marL="1609725" indent="-347663" algn="l">
              <a:buFont typeface="+mj-lt"/>
              <a:buAutoNum type="arabicPeriod"/>
            </a:pPr>
            <a:r>
              <a:rPr lang="en-GB" dirty="0"/>
              <a:t>Star and mesh network topologies </a:t>
            </a:r>
          </a:p>
          <a:p>
            <a:pPr marL="1609725" indent="-347663" algn="l">
              <a:buFont typeface="+mj-lt"/>
              <a:buAutoNum type="arabicPeriod"/>
            </a:pPr>
            <a:r>
              <a:rPr lang="en-GB" dirty="0" err="1"/>
              <a:t>Wifi</a:t>
            </a:r>
            <a:r>
              <a:rPr lang="en-GB" dirty="0"/>
              <a:t> (</a:t>
            </a:r>
            <a:r>
              <a:rPr lang="en-GB" dirty="0" err="1"/>
              <a:t>inc</a:t>
            </a:r>
            <a:r>
              <a:rPr lang="en-GB" dirty="0"/>
              <a:t> frequency, channels and encryption) </a:t>
            </a:r>
          </a:p>
          <a:p>
            <a:pPr marL="1609725" indent="-347663" algn="l">
              <a:buFont typeface="+mj-lt"/>
              <a:buAutoNum type="arabicPeriod"/>
            </a:pPr>
            <a:r>
              <a:rPr lang="en-GB" dirty="0"/>
              <a:t>Ethernet </a:t>
            </a:r>
          </a:p>
          <a:p>
            <a:pPr marL="1609725" indent="-347663" algn="l">
              <a:buFont typeface="+mj-lt"/>
              <a:buAutoNum type="arabicPeriod"/>
            </a:pPr>
            <a:r>
              <a:rPr lang="en-GB" dirty="0"/>
              <a:t>The uses of IP addressing and MAC addressing,</a:t>
            </a:r>
          </a:p>
          <a:p>
            <a:pPr marL="1609725" indent="-347663" algn="l">
              <a:buFont typeface="+mj-lt"/>
              <a:buAutoNum type="arabicPeriod"/>
            </a:pPr>
            <a:r>
              <a:rPr lang="en-GB" dirty="0"/>
              <a:t>The uses of protocols including TCP/IP, HTTP, HTTPS, FTP, POP, IMAP, SMTP </a:t>
            </a:r>
          </a:p>
          <a:p>
            <a:pPr marL="1609725" indent="-347663" algn="l">
              <a:buFont typeface="+mj-lt"/>
              <a:buAutoNum type="arabicPeriod"/>
            </a:pPr>
            <a:r>
              <a:rPr lang="en-GB" dirty="0"/>
              <a:t>The concept of layers (including the 4 layer TCP/IP model) </a:t>
            </a:r>
          </a:p>
          <a:p>
            <a:pPr marL="1609725" indent="-347663" algn="l">
              <a:buFont typeface="+mj-lt"/>
              <a:buAutoNum type="arabicPeriod"/>
            </a:pPr>
            <a:r>
              <a:rPr lang="en-GB" dirty="0"/>
              <a:t>Packet switching </a:t>
            </a:r>
          </a:p>
        </p:txBody>
      </p:sp>
    </p:spTree>
    <p:extLst>
      <p:ext uri="{BB962C8B-B14F-4D97-AF65-F5344CB8AC3E}">
        <p14:creationId xmlns:p14="http://schemas.microsoft.com/office/powerpoint/2010/main" val="112439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Retrieval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Someone breaks the computer misuse act using their phone. Using the terms MAC addressing and IP addressing explain how the police would prove it was them</a:t>
            </a:r>
          </a:p>
          <a:p>
            <a:pPr marL="365760" lvl="1" indent="0">
              <a:buNone/>
            </a:pPr>
            <a:r>
              <a:rPr lang="en-GB" dirty="0">
                <a:solidFill>
                  <a:srgbClr val="FF0000"/>
                </a:solidFill>
              </a:rPr>
              <a:t>The police could trace the crime to the IP address used – this would tell them the location the MAC address could be found.</a:t>
            </a:r>
          </a:p>
          <a:p>
            <a:pPr marL="365760" lvl="1" indent="0">
              <a:buNone/>
            </a:pPr>
            <a:r>
              <a:rPr lang="en-GB" dirty="0">
                <a:solidFill>
                  <a:srgbClr val="FF0000"/>
                </a:solidFill>
              </a:rPr>
              <a:t>They could then search every device in this location until they found the correct MAC address.</a:t>
            </a:r>
          </a:p>
        </p:txBody>
      </p:sp>
    </p:spTree>
    <p:extLst>
      <p:ext uri="{BB962C8B-B14F-4D97-AF65-F5344CB8AC3E}">
        <p14:creationId xmlns:p14="http://schemas.microsoft.com/office/powerpoint/2010/main" val="3312039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366429"/>
            <a:ext cx="8229600" cy="1143000"/>
          </a:xfrm>
        </p:spPr>
        <p:txBody>
          <a:bodyPr>
            <a:normAutofit/>
          </a:bodyPr>
          <a:lstStyle/>
          <a:p>
            <a:r>
              <a:rPr lang="en-GB"/>
              <a:t>Protocols</a:t>
            </a:r>
            <a:endParaRPr lang="en-GB" dirty="0">
              <a:latin typeface="+mn-lt"/>
            </a:endParaRPr>
          </a:p>
        </p:txBody>
      </p:sp>
      <p:pic>
        <p:nvPicPr>
          <p:cNvPr id="3074" name="Picture 2" descr="Image result for protocol que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365440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apple vs window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844" y="3560045"/>
            <a:ext cx="57150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776571"/>
            <a:ext cx="4572000" cy="260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18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Retrieval Questions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is a protocol?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Why do we need protocols?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What protocols can you name?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What protocols can you explain?</a:t>
            </a:r>
          </a:p>
        </p:txBody>
      </p:sp>
    </p:spTree>
    <p:extLst>
      <p:ext uri="{BB962C8B-B14F-4D97-AF65-F5344CB8AC3E}">
        <p14:creationId xmlns:p14="http://schemas.microsoft.com/office/powerpoint/2010/main" val="1201749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Retrieval Questions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What is a protocol?</a:t>
            </a:r>
          </a:p>
          <a:p>
            <a:pPr marL="442913" indent="0">
              <a:buNone/>
            </a:pPr>
            <a:r>
              <a:rPr lang="en-GB" dirty="0">
                <a:solidFill>
                  <a:srgbClr val="FF0000"/>
                </a:solidFill>
              </a:rPr>
              <a:t>A set of rules that govern how devices behave on a network</a:t>
            </a:r>
          </a:p>
          <a:p>
            <a:pPr marL="0" indent="0">
              <a:buNone/>
            </a:pPr>
            <a:r>
              <a:rPr lang="en-GB" dirty="0"/>
              <a:t>Why do we need protocols?</a:t>
            </a:r>
          </a:p>
          <a:p>
            <a:pPr marL="442913" indent="0">
              <a:buNone/>
            </a:pPr>
            <a:r>
              <a:rPr lang="en-GB" dirty="0">
                <a:solidFill>
                  <a:srgbClr val="FF0000"/>
                </a:solidFill>
              </a:rPr>
              <a:t>To ensure the different devices on a network can work together</a:t>
            </a:r>
          </a:p>
          <a:p>
            <a:pPr marL="0" indent="0">
              <a:buNone/>
            </a:pPr>
            <a:r>
              <a:rPr lang="en-GB" dirty="0"/>
              <a:t>What protocols can you name?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What protocols can you explain?</a:t>
            </a:r>
          </a:p>
        </p:txBody>
      </p:sp>
    </p:spTree>
    <p:extLst>
      <p:ext uri="{BB962C8B-B14F-4D97-AF65-F5344CB8AC3E}">
        <p14:creationId xmlns:p14="http://schemas.microsoft.com/office/powerpoint/2010/main" val="324980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36642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Protocols used on the Internet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874" y="1052736"/>
            <a:ext cx="8229600" cy="4968552"/>
          </a:xfrm>
        </p:spPr>
        <p:txBody>
          <a:bodyPr>
            <a:normAutofit fontScale="85000" lnSpcReduction="20000"/>
          </a:bodyPr>
          <a:lstStyle/>
          <a:p>
            <a:pPr marL="714375" indent="-687388">
              <a:spcAft>
                <a:spcPts val="1200"/>
              </a:spcAft>
              <a:buNone/>
            </a:pPr>
            <a:r>
              <a:rPr lang="en-GB" b="1" dirty="0"/>
              <a:t>HTTP </a:t>
            </a:r>
            <a:r>
              <a:rPr lang="en-GB" dirty="0"/>
              <a:t>– Hypertext transfer protocol (determines how hypertext gets delivered)</a:t>
            </a:r>
          </a:p>
          <a:p>
            <a:pPr marL="714375" indent="-687388">
              <a:spcAft>
                <a:spcPts val="1200"/>
              </a:spcAft>
              <a:buNone/>
            </a:pPr>
            <a:r>
              <a:rPr lang="en-GB" b="1" dirty="0"/>
              <a:t>FTP</a:t>
            </a:r>
            <a:r>
              <a:rPr lang="en-GB" dirty="0"/>
              <a:t> – File transfer protocol (determines how files get within a LAN)</a:t>
            </a:r>
          </a:p>
          <a:p>
            <a:pPr marL="714375" indent="-687388">
              <a:spcAft>
                <a:spcPts val="1200"/>
              </a:spcAft>
              <a:buNone/>
            </a:pPr>
            <a:r>
              <a:rPr lang="en-GB" b="1" dirty="0"/>
              <a:t>TCP</a:t>
            </a:r>
            <a:r>
              <a:rPr lang="en-GB" dirty="0"/>
              <a:t> – Transmission control protocol (determines how routers transfer data from one another)</a:t>
            </a:r>
          </a:p>
          <a:p>
            <a:pPr marL="714375" indent="-687388">
              <a:spcAft>
                <a:spcPts val="1200"/>
              </a:spcAft>
              <a:buNone/>
            </a:pPr>
            <a:endParaRPr lang="en-GB" dirty="0"/>
          </a:p>
          <a:p>
            <a:pPr marL="714375" indent="-687388">
              <a:spcAft>
                <a:spcPts val="1200"/>
              </a:spcAft>
              <a:buNone/>
            </a:pPr>
            <a:r>
              <a:rPr lang="en-GB" b="1" dirty="0"/>
              <a:t>SMTP</a:t>
            </a:r>
            <a:r>
              <a:rPr lang="en-GB" dirty="0"/>
              <a:t> – Simple mail transfer protocol (determines how email is sent)</a:t>
            </a:r>
          </a:p>
          <a:p>
            <a:pPr marL="714375" indent="-687388">
              <a:spcAft>
                <a:spcPts val="1200"/>
              </a:spcAft>
              <a:buNone/>
            </a:pPr>
            <a:r>
              <a:rPr lang="en-GB" b="1" dirty="0"/>
              <a:t>POP</a:t>
            </a:r>
            <a:r>
              <a:rPr lang="en-GB" dirty="0"/>
              <a:t> – Post office protocol (emails get stored on a user’s device)</a:t>
            </a:r>
          </a:p>
          <a:p>
            <a:pPr marL="714375" indent="-687388">
              <a:spcAft>
                <a:spcPts val="1200"/>
              </a:spcAft>
              <a:buNone/>
            </a:pPr>
            <a:r>
              <a:rPr lang="en-GB" b="1" dirty="0"/>
              <a:t>IMAP</a:t>
            </a:r>
            <a:r>
              <a:rPr lang="en-GB" dirty="0"/>
              <a:t> – Internet mail access protocol (emails get stored on a server and can get accessed from multiple devices)</a:t>
            </a:r>
          </a:p>
          <a:p>
            <a:pPr marL="27432" indent="0">
              <a:buNone/>
            </a:pPr>
            <a:endParaRPr lang="en-GB" dirty="0"/>
          </a:p>
          <a:p>
            <a:pPr marL="27432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81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Protocols Layer Model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3973633"/>
              </p:ext>
            </p:extLst>
          </p:nvPr>
        </p:nvGraphicFramePr>
        <p:xfrm>
          <a:off x="468313" y="1844824"/>
          <a:ext cx="8496174" cy="4701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471">
                  <a:extLst>
                    <a:ext uri="{9D8B030D-6E8A-4147-A177-3AD203B41FA5}">
                      <a16:colId xmlns:a16="http://schemas.microsoft.com/office/drawing/2014/main" val="1468844072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val="1149218870"/>
                    </a:ext>
                  </a:extLst>
                </a:gridCol>
                <a:gridCol w="1800199">
                  <a:extLst>
                    <a:ext uri="{9D8B030D-6E8A-4147-A177-3AD203B41FA5}">
                      <a16:colId xmlns:a16="http://schemas.microsoft.com/office/drawing/2014/main" val="1719227029"/>
                    </a:ext>
                  </a:extLst>
                </a:gridCol>
              </a:tblGrid>
              <a:tr h="76978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Layer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Protocols</a:t>
                      </a:r>
                      <a:r>
                        <a:rPr lang="en-GB" baseline="0" dirty="0"/>
                        <a:t> in this layer cover….</a:t>
                      </a:r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Protocol examples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4894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</a:rPr>
                        <a:t>Layer 4 – Application</a:t>
                      </a:r>
                      <a:r>
                        <a:rPr lang="en-GB" baseline="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</a:rPr>
                        <a:t> layer</a:t>
                      </a:r>
                      <a:endParaRPr lang="en-GB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</a:rPr>
                        <a:t>Turning data into websites and other applications (and vice versa)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</a:rPr>
                        <a:t>HTTP, HTTPS, FTP, SMTP,</a:t>
                      </a:r>
                      <a:r>
                        <a:rPr lang="en-GB" baseline="0" dirty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</a:rPr>
                        <a:t> POP, IMAP</a:t>
                      </a:r>
                      <a:endParaRPr lang="en-GB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80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Layer 3 – Transport</a:t>
                      </a:r>
                      <a:r>
                        <a:rPr lang="en-GB" baseline="0" dirty="0"/>
                        <a:t> layer</a:t>
                      </a:r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Controlling data flow (</a:t>
                      </a:r>
                      <a:r>
                        <a:rPr lang="en-GB" dirty="0" err="1"/>
                        <a:t>eg</a:t>
                      </a:r>
                      <a:r>
                        <a:rPr lang="en-GB" dirty="0"/>
                        <a:t> splitting data</a:t>
                      </a:r>
                      <a:r>
                        <a:rPr lang="en-GB" baseline="0" dirty="0"/>
                        <a:t> into packets and checking they are correctly sent/received)</a:t>
                      </a:r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TCP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534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Layer 2 – Network layer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Making connections between networks, directing packets and handling traffic/packet switching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IP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453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Layer 1 – Data Link layer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Passing</a:t>
                      </a:r>
                      <a:r>
                        <a:rPr lang="en-GB" baseline="0" dirty="0"/>
                        <a:t> data over the physical network. Responsible for how bits are sent as electrical signals/beams of lights/radio waves</a:t>
                      </a:r>
                      <a:endParaRPr lang="en-GB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Ethernet, </a:t>
                      </a:r>
                      <a:r>
                        <a:rPr lang="en-GB" dirty="0" err="1"/>
                        <a:t>Wifi</a:t>
                      </a:r>
                      <a:endParaRPr lang="en-GB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802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233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Why do we need layers?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What are the 4 layers?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What would happen if the layers were applied in the wrong order?</a:t>
            </a:r>
          </a:p>
        </p:txBody>
      </p:sp>
    </p:spTree>
    <p:extLst>
      <p:ext uri="{BB962C8B-B14F-4D97-AF65-F5344CB8AC3E}">
        <p14:creationId xmlns:p14="http://schemas.microsoft.com/office/powerpoint/2010/main" val="1011150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Why do we need layers?</a:t>
            </a:r>
          </a:p>
          <a:p>
            <a:pPr marL="619125" indent="0">
              <a:buNone/>
            </a:pPr>
            <a:r>
              <a:rPr lang="en-GB" dirty="0">
                <a:solidFill>
                  <a:srgbClr val="FF0000"/>
                </a:solidFill>
              </a:rPr>
              <a:t>To ensure the right protocol gets used at the right time</a:t>
            </a:r>
          </a:p>
          <a:p>
            <a:pPr marL="0" indent="0">
              <a:buNone/>
            </a:pPr>
            <a:r>
              <a:rPr lang="en-GB" dirty="0"/>
              <a:t>What are the 4 layers?</a:t>
            </a:r>
          </a:p>
          <a:p>
            <a:pPr marL="619125" indent="0">
              <a:buNone/>
            </a:pPr>
            <a:r>
              <a:rPr lang="en-GB" dirty="0">
                <a:solidFill>
                  <a:srgbClr val="FF0000"/>
                </a:solidFill>
              </a:rPr>
              <a:t>Application, network, transport, data link</a:t>
            </a:r>
          </a:p>
          <a:p>
            <a:pPr marL="0" indent="0">
              <a:buNone/>
            </a:pPr>
            <a:r>
              <a:rPr lang="en-GB" dirty="0"/>
              <a:t>What would happen if the layers were applied in the wrong order?</a:t>
            </a:r>
          </a:p>
          <a:p>
            <a:pPr marL="619125" indent="0">
              <a:buNone/>
            </a:pPr>
            <a:r>
              <a:rPr lang="en-GB" dirty="0">
                <a:solidFill>
                  <a:srgbClr val="FF0000"/>
                </a:solidFill>
              </a:rPr>
              <a:t>Data would be sent incorrectly/not at all</a:t>
            </a:r>
          </a:p>
        </p:txBody>
      </p:sp>
    </p:spTree>
    <p:extLst>
      <p:ext uri="{BB962C8B-B14F-4D97-AF65-F5344CB8AC3E}">
        <p14:creationId xmlns:p14="http://schemas.microsoft.com/office/powerpoint/2010/main" val="322568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Packet Switching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25959"/>
            <a:ext cx="8229600" cy="2823121"/>
          </a:xfrm>
        </p:spPr>
        <p:txBody>
          <a:bodyPr>
            <a:normAutofit/>
          </a:bodyPr>
          <a:lstStyle/>
          <a:p>
            <a:pPr marL="27432" indent="0">
              <a:buNone/>
            </a:pPr>
            <a:r>
              <a:rPr lang="en-GB" dirty="0"/>
              <a:t>Watch </a:t>
            </a:r>
            <a:r>
              <a:rPr lang="en-GB" dirty="0">
                <a:hlinkClick r:id="rId3"/>
              </a:rPr>
              <a:t>the video </a:t>
            </a:r>
            <a:r>
              <a:rPr lang="en-GB" dirty="0"/>
              <a:t>– it will help you answer the following task:</a:t>
            </a:r>
          </a:p>
        </p:txBody>
      </p:sp>
    </p:spTree>
    <p:extLst>
      <p:ext uri="{BB962C8B-B14F-4D97-AF65-F5344CB8AC3E}">
        <p14:creationId xmlns:p14="http://schemas.microsoft.com/office/powerpoint/2010/main" val="304873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Retrieval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What is packet switching?</a:t>
            </a:r>
          </a:p>
          <a:p>
            <a:pPr marL="530225" indent="0">
              <a:buNone/>
            </a:pPr>
            <a:r>
              <a:rPr lang="en-GB" dirty="0">
                <a:solidFill>
                  <a:srgbClr val="FF0000"/>
                </a:solidFill>
              </a:rPr>
              <a:t>Sending packets from router to router until they reach their destination</a:t>
            </a:r>
          </a:p>
          <a:p>
            <a:pPr marL="0" indent="0">
              <a:buNone/>
            </a:pPr>
            <a:r>
              <a:rPr lang="en-GB" dirty="0"/>
              <a:t>Why does data get split into packets?</a:t>
            </a:r>
          </a:p>
          <a:p>
            <a:pPr marL="530225" indent="0">
              <a:buNone/>
            </a:pPr>
            <a:r>
              <a:rPr lang="en-GB" dirty="0">
                <a:solidFill>
                  <a:srgbClr val="FF0000"/>
                </a:solidFill>
              </a:rPr>
              <a:t>To make it quicker and easier to send</a:t>
            </a:r>
          </a:p>
          <a:p>
            <a:pPr marL="0" indent="0">
              <a:buNone/>
            </a:pPr>
            <a:r>
              <a:rPr lang="en-GB" dirty="0"/>
              <a:t>What goes into a packet header?</a:t>
            </a:r>
          </a:p>
          <a:p>
            <a:pPr marL="530225" indent="0">
              <a:buNone/>
            </a:pPr>
            <a:r>
              <a:rPr lang="en-GB" dirty="0">
                <a:solidFill>
                  <a:srgbClr val="FF0000"/>
                </a:solidFill>
              </a:rPr>
              <a:t>Destination address, source address, check sum, packet number</a:t>
            </a:r>
          </a:p>
          <a:p>
            <a:pPr marL="0" indent="0">
              <a:buNone/>
            </a:pPr>
            <a:r>
              <a:rPr lang="en-GB" dirty="0"/>
              <a:t>What is the payload?</a:t>
            </a:r>
          </a:p>
          <a:p>
            <a:pPr marL="530225" indent="0">
              <a:buNone/>
            </a:pPr>
            <a:r>
              <a:rPr lang="en-GB" dirty="0">
                <a:solidFill>
                  <a:srgbClr val="FF0000"/>
                </a:solidFill>
              </a:rPr>
              <a:t>The data being sent</a:t>
            </a:r>
          </a:p>
        </p:txBody>
      </p:sp>
    </p:spTree>
    <p:extLst>
      <p:ext uri="{BB962C8B-B14F-4D97-AF65-F5344CB8AC3E}">
        <p14:creationId xmlns:p14="http://schemas.microsoft.com/office/powerpoint/2010/main" val="214242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 Topology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264" y="1172293"/>
            <a:ext cx="5450160" cy="545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7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404664"/>
            <a:ext cx="7920880" cy="554461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GB" b="1" dirty="0"/>
              <a:t>Lesson Objective:</a:t>
            </a:r>
          </a:p>
          <a:p>
            <a:pPr algn="l"/>
            <a:r>
              <a:rPr lang="en-GB" dirty="0"/>
              <a:t>What do we need to know about Network topologies, protocols and layers?</a:t>
            </a:r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r>
              <a:rPr lang="en-GB" b="1" dirty="0"/>
              <a:t>Success Criteria:</a:t>
            </a:r>
          </a:p>
          <a:p>
            <a:pPr marL="1609725" indent="-1609725" algn="l"/>
            <a:r>
              <a:rPr lang="en-GB" b="1" dirty="0"/>
              <a:t>	</a:t>
            </a:r>
          </a:p>
          <a:p>
            <a:pPr marL="1609725" indent="-347663" algn="l">
              <a:buFont typeface="+mj-lt"/>
              <a:buAutoNum type="arabicPeriod"/>
            </a:pPr>
            <a:r>
              <a:rPr lang="en-GB" dirty="0"/>
              <a:t>Star and mesh network topologies </a:t>
            </a:r>
          </a:p>
          <a:p>
            <a:pPr marL="1609725" indent="-347663" algn="l">
              <a:buFont typeface="+mj-lt"/>
              <a:buAutoNum type="arabicPeriod"/>
            </a:pPr>
            <a:r>
              <a:rPr lang="en-GB" dirty="0" err="1">
                <a:solidFill>
                  <a:srgbClr val="FF0000"/>
                </a:solidFill>
              </a:rPr>
              <a:t>Wifi</a:t>
            </a:r>
            <a:r>
              <a:rPr lang="en-GB" dirty="0">
                <a:solidFill>
                  <a:srgbClr val="FF0000"/>
                </a:solidFill>
              </a:rPr>
              <a:t> (</a:t>
            </a:r>
            <a:r>
              <a:rPr lang="en-GB" dirty="0" err="1">
                <a:solidFill>
                  <a:srgbClr val="FF0000"/>
                </a:solidFill>
              </a:rPr>
              <a:t>inc</a:t>
            </a:r>
            <a:r>
              <a:rPr lang="en-GB" dirty="0">
                <a:solidFill>
                  <a:srgbClr val="FF0000"/>
                </a:solidFill>
              </a:rPr>
              <a:t> frequency, channels and encryption) </a:t>
            </a:r>
          </a:p>
          <a:p>
            <a:pPr marL="1609725" indent="-347663" algn="l"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Ethernet </a:t>
            </a:r>
          </a:p>
          <a:p>
            <a:pPr marL="1609725" indent="-347663" algn="l">
              <a:buFont typeface="+mj-lt"/>
              <a:buAutoNum type="arabicPeriod"/>
            </a:pPr>
            <a:r>
              <a:rPr lang="en-GB" dirty="0"/>
              <a:t>The uses of IP addressing and MAC addressing,</a:t>
            </a:r>
          </a:p>
          <a:p>
            <a:pPr marL="1609725" indent="-347663" algn="l">
              <a:buFont typeface="+mj-lt"/>
              <a:buAutoNum type="arabicPeriod"/>
            </a:pPr>
            <a:r>
              <a:rPr lang="en-GB" dirty="0"/>
              <a:t>The uses of protocols including TCP/IP, HTTP, HTTPS, FTP, POP, IMAP, SMTP </a:t>
            </a:r>
          </a:p>
          <a:p>
            <a:pPr marL="1609725" indent="-347663" algn="l">
              <a:buFont typeface="+mj-lt"/>
              <a:buAutoNum type="arabicPeriod"/>
            </a:pPr>
            <a:r>
              <a:rPr lang="en-GB" dirty="0"/>
              <a:t>The concept of layers (including the 4 layer TCP/IP model) </a:t>
            </a:r>
          </a:p>
          <a:p>
            <a:pPr marL="1609725" indent="-347663" algn="l">
              <a:buFont typeface="+mj-lt"/>
              <a:buAutoNum type="arabicPeriod"/>
            </a:pPr>
            <a:r>
              <a:rPr lang="en-GB" dirty="0"/>
              <a:t>Packet switching </a:t>
            </a:r>
          </a:p>
        </p:txBody>
      </p:sp>
    </p:spTree>
    <p:extLst>
      <p:ext uri="{BB962C8B-B14F-4D97-AF65-F5344CB8AC3E}">
        <p14:creationId xmlns:p14="http://schemas.microsoft.com/office/powerpoint/2010/main" val="57051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Mesh Topology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094" y="1484784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6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433608" y="4653136"/>
            <a:ext cx="6284961" cy="1646605"/>
          </a:xfrm>
          <a:prstGeom prst="rect">
            <a:avLst/>
          </a:prstGeom>
          <a:solidFill>
            <a:srgbClr val="92D050"/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3200" b="1" dirty="0"/>
              <a:t>Transmission Media</a:t>
            </a:r>
          </a:p>
          <a:p>
            <a:pPr algn="ctr">
              <a:spcAft>
                <a:spcPts val="600"/>
              </a:spcAft>
            </a:pPr>
            <a:r>
              <a:rPr lang="en-GB" sz="3200" dirty="0"/>
              <a:t>Wired or wireless – needed to connect the LANs together</a:t>
            </a:r>
          </a:p>
        </p:txBody>
      </p:sp>
      <p:sp>
        <p:nvSpPr>
          <p:cNvPr id="11" name="AutoShape 2" descr="Image result for network switch"/>
          <p:cNvSpPr>
            <a:spLocks noChangeAspect="1" noChangeArrowheads="1"/>
          </p:cNvSpPr>
          <p:nvPr/>
        </p:nvSpPr>
        <p:spPr bwMode="auto">
          <a:xfrm>
            <a:off x="155575" y="-457200"/>
            <a:ext cx="28956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Hardware needed for a WAN</a:t>
            </a:r>
          </a:p>
        </p:txBody>
      </p:sp>
      <p:sp>
        <p:nvSpPr>
          <p:cNvPr id="16" name="AutoShape 8" descr="Image result for NIC"/>
          <p:cNvSpPr>
            <a:spLocks noChangeAspect="1" noChangeArrowheads="1"/>
          </p:cNvSpPr>
          <p:nvPr/>
        </p:nvSpPr>
        <p:spPr bwMode="auto">
          <a:xfrm>
            <a:off x="155575" y="-738188"/>
            <a:ext cx="289560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" name="Picture 2" descr="Image result for fibre opt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84014"/>
            <a:ext cx="2695775" cy="202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089" y="2084014"/>
            <a:ext cx="4103841" cy="201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68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Retrieval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is faster – wired or wireless?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What is more secure – wired or wireless?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Why is fibre optic used instead of Ethernet over long distances?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Why is satellite better than </a:t>
            </a:r>
            <a:r>
              <a:rPr lang="en-GB" dirty="0" err="1"/>
              <a:t>WiFi</a:t>
            </a:r>
            <a:r>
              <a:rPr lang="en-GB" dirty="0"/>
              <a:t> over long distances?</a:t>
            </a:r>
          </a:p>
        </p:txBody>
      </p:sp>
    </p:spTree>
    <p:extLst>
      <p:ext uri="{BB962C8B-B14F-4D97-AF65-F5344CB8AC3E}">
        <p14:creationId xmlns:p14="http://schemas.microsoft.com/office/powerpoint/2010/main" val="1512793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Retrieval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What is faster – wired or wireless?</a:t>
            </a:r>
          </a:p>
          <a:p>
            <a:pPr marL="438150" indent="0">
              <a:buNone/>
            </a:pPr>
            <a:r>
              <a:rPr lang="en-GB" dirty="0">
                <a:solidFill>
                  <a:srgbClr val="FF0000"/>
                </a:solidFill>
              </a:rPr>
              <a:t>Wired</a:t>
            </a:r>
          </a:p>
          <a:p>
            <a:pPr marL="0" indent="0">
              <a:buNone/>
            </a:pPr>
            <a:r>
              <a:rPr lang="en-GB" dirty="0"/>
              <a:t>What is more secure – wired or wireless?</a:t>
            </a:r>
          </a:p>
          <a:p>
            <a:pPr marL="438150" indent="0">
              <a:buNone/>
            </a:pPr>
            <a:r>
              <a:rPr lang="en-GB" dirty="0">
                <a:solidFill>
                  <a:srgbClr val="FF0000"/>
                </a:solidFill>
              </a:rPr>
              <a:t>Wired</a:t>
            </a:r>
          </a:p>
          <a:p>
            <a:pPr marL="0" indent="0">
              <a:buNone/>
            </a:pPr>
            <a:r>
              <a:rPr lang="en-GB" dirty="0"/>
              <a:t>Why is fibre optic used instead of Ethernet over long distances?</a:t>
            </a:r>
          </a:p>
          <a:p>
            <a:pPr marL="438150" indent="0">
              <a:buNone/>
            </a:pPr>
            <a:r>
              <a:rPr lang="en-GB" dirty="0">
                <a:solidFill>
                  <a:srgbClr val="FF0000"/>
                </a:solidFill>
              </a:rPr>
              <a:t>It uses light which is faster and can travel longer distances</a:t>
            </a:r>
          </a:p>
          <a:p>
            <a:pPr marL="0" indent="0">
              <a:buNone/>
            </a:pPr>
            <a:r>
              <a:rPr lang="en-GB" dirty="0"/>
              <a:t>Why is satellite better than </a:t>
            </a:r>
            <a:r>
              <a:rPr lang="en-GB" dirty="0" err="1"/>
              <a:t>WiFi</a:t>
            </a:r>
            <a:r>
              <a:rPr lang="en-GB" dirty="0"/>
              <a:t> over long distances?</a:t>
            </a:r>
          </a:p>
          <a:p>
            <a:pPr marL="438150" indent="0">
              <a:buNone/>
            </a:pPr>
            <a:r>
              <a:rPr lang="en-GB" dirty="0" err="1">
                <a:solidFill>
                  <a:srgbClr val="FF0000"/>
                </a:solidFill>
              </a:rPr>
              <a:t>WiFi</a:t>
            </a:r>
            <a:r>
              <a:rPr lang="en-GB" dirty="0">
                <a:solidFill>
                  <a:srgbClr val="FF0000"/>
                </a:solidFill>
              </a:rPr>
              <a:t> only has a short range and can be blocked by obstacles</a:t>
            </a:r>
          </a:p>
        </p:txBody>
      </p:sp>
    </p:spTree>
    <p:extLst>
      <p:ext uri="{BB962C8B-B14F-4D97-AF65-F5344CB8AC3E}">
        <p14:creationId xmlns:p14="http://schemas.microsoft.com/office/powerpoint/2010/main" val="63742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0343"/>
            <a:ext cx="8229600" cy="1143000"/>
          </a:xfrm>
        </p:spPr>
        <p:txBody>
          <a:bodyPr/>
          <a:lstStyle/>
          <a:p>
            <a:r>
              <a:rPr lang="en-GB" dirty="0"/>
              <a:t>IP Addressing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25959"/>
            <a:ext cx="8229600" cy="3957072"/>
          </a:xfrm>
        </p:spPr>
        <p:txBody>
          <a:bodyPr>
            <a:normAutofit/>
          </a:bodyPr>
          <a:lstStyle/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1026" name="Picture 2" descr="Image result for ip address ear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56" y="1988840"/>
            <a:ext cx="4524375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141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0343"/>
            <a:ext cx="8229600" cy="1143000"/>
          </a:xfrm>
        </p:spPr>
        <p:txBody>
          <a:bodyPr/>
          <a:lstStyle/>
          <a:p>
            <a:r>
              <a:rPr lang="en-GB" dirty="0"/>
              <a:t>MAC Addressing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25959"/>
            <a:ext cx="8229600" cy="3957072"/>
          </a:xfrm>
        </p:spPr>
        <p:txBody>
          <a:bodyPr>
            <a:normAutofit/>
          </a:bodyPr>
          <a:lstStyle/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2052" name="Picture 4" descr="Image result for NIC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49342"/>
            <a:ext cx="3575720" cy="357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28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Retrieval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Someone breaks the computer misuse act using their phone. Using the terms MAC addressing and IP addressing explain how the police would prove it was them</a:t>
            </a:r>
          </a:p>
        </p:txBody>
      </p:sp>
    </p:spTree>
    <p:extLst>
      <p:ext uri="{BB962C8B-B14F-4D97-AF65-F5344CB8AC3E}">
        <p14:creationId xmlns:p14="http://schemas.microsoft.com/office/powerpoint/2010/main" val="33921511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yfield Theme">
  <a:themeElements>
    <a:clrScheme name="Mayfield">
      <a:dk1>
        <a:srgbClr val="080808"/>
      </a:dk1>
      <a:lt1>
        <a:srgbClr val="080808"/>
      </a:lt1>
      <a:dk2>
        <a:srgbClr val="080808"/>
      </a:dk2>
      <a:lt2>
        <a:srgbClr val="080808"/>
      </a:lt2>
      <a:accent1>
        <a:srgbClr val="0F6FC6"/>
      </a:accent1>
      <a:accent2>
        <a:srgbClr val="080808"/>
      </a:accent2>
      <a:accent3>
        <a:srgbClr val="080808"/>
      </a:accent3>
      <a:accent4>
        <a:srgbClr val="10CF9B"/>
      </a:accent4>
      <a:accent5>
        <a:srgbClr val="7CCA62"/>
      </a:accent5>
      <a:accent6>
        <a:srgbClr val="A5C249"/>
      </a:accent6>
      <a:hlink>
        <a:srgbClr val="7A4800"/>
      </a:hlink>
      <a:folHlink>
        <a:srgbClr val="FF000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_x002e_Lessons xmlns="256cee14-f636-4681-b71d-45a30a133b2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383A68F83C6A47BFB95B29838E2CE4" ma:contentTypeVersion="13" ma:contentTypeDescription="Create a new document." ma:contentTypeScope="" ma:versionID="2793a5c04a7cd238eb459fc47ead991b">
  <xsd:schema xmlns:xsd="http://www.w3.org/2001/XMLSchema" xmlns:xs="http://www.w3.org/2001/XMLSchema" xmlns:p="http://schemas.microsoft.com/office/2006/metadata/properties" xmlns:ns2="256cee14-f636-4681-b71d-45a30a133b2b" xmlns:ns3="6f14df77-98d2-4ed4-8da8-6de542f49458" targetNamespace="http://schemas.microsoft.com/office/2006/metadata/properties" ma:root="true" ma:fieldsID="b540711167b4bee9c7c5cfa3f311e1ed" ns2:_="" ns3:_="">
    <xsd:import namespace="256cee14-f636-4681-b71d-45a30a133b2b"/>
    <xsd:import namespace="6f14df77-98d2-4ed4-8da8-6de542f494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No_x002e_Less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6cee14-f636-4681-b71d-45a30a133b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_x002e_Lessons" ma:index="20" nillable="true" ma:displayName="No. Lessons" ma:description="How many lessons in the project&#10;" ma:format="Dropdown" ma:internalName="No_x002e_Lessons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14df77-98d2-4ed4-8da8-6de542f4945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F743FB-1D4F-4330-B3BF-1DEABF845F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33CC11-C957-40BF-A295-E993115CA457}">
  <ds:schemaRefs>
    <ds:schemaRef ds:uri="e9733c2e-a1d9-48d7-85ec-bf928eec67cb"/>
    <ds:schemaRef ds:uri="3fedff5c-2b0a-4809-a635-9c7cd6998db2"/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3DA8EEE-83E2-48D6-ACA7-3E58713D2F5C}"/>
</file>

<file path=docProps/app.xml><?xml version="1.0" encoding="utf-8"?>
<Properties xmlns="http://schemas.openxmlformats.org/officeDocument/2006/extended-properties" xmlns:vt="http://schemas.openxmlformats.org/officeDocument/2006/docPropsVTypes">
  <Template>Mayfield Theme</Template>
  <TotalTime>4176</TotalTime>
  <Words>864</Words>
  <Application>Microsoft Office PowerPoint</Application>
  <PresentationFormat>On-screen Show (4:3)</PresentationFormat>
  <Paragraphs>130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Constantia</vt:lpstr>
      <vt:lpstr>Wingdings 2</vt:lpstr>
      <vt:lpstr>Mayfield Theme</vt:lpstr>
      <vt:lpstr>PowerPoint Presentation</vt:lpstr>
      <vt:lpstr>Star Topology</vt:lpstr>
      <vt:lpstr>Mesh Topology</vt:lpstr>
      <vt:lpstr>Hardware needed for a WAN</vt:lpstr>
      <vt:lpstr>Retrieval questions</vt:lpstr>
      <vt:lpstr>Retrieval questions</vt:lpstr>
      <vt:lpstr>IP Addressing</vt:lpstr>
      <vt:lpstr>MAC Addressing</vt:lpstr>
      <vt:lpstr>Retrieval questions</vt:lpstr>
      <vt:lpstr>Retrieval questions</vt:lpstr>
      <vt:lpstr>Protocols</vt:lpstr>
      <vt:lpstr>Retrieval Questions </vt:lpstr>
      <vt:lpstr>Retrieval Questions </vt:lpstr>
      <vt:lpstr>Protocols used on the Internet</vt:lpstr>
      <vt:lpstr>Protocols Layer Model</vt:lpstr>
      <vt:lpstr>Protocols</vt:lpstr>
      <vt:lpstr>Protocols</vt:lpstr>
      <vt:lpstr>Packet Switching</vt:lpstr>
      <vt:lpstr>Retrieval Questions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Brownings</dc:creator>
  <cp:lastModifiedBy>Clarke-Rebecca</cp:lastModifiedBy>
  <cp:revision>244</cp:revision>
  <dcterms:created xsi:type="dcterms:W3CDTF">2011-06-13T04:03:50Z</dcterms:created>
  <dcterms:modified xsi:type="dcterms:W3CDTF">2020-11-09T16:37:26Z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0x010100F1383A68F83C6A47BFB95B29838E2CE4</vt:lpwstr>
  </property>
</Properties>
</file>