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4"/>
  </p:sldMasterIdLst>
  <p:notesMasterIdLst>
    <p:notesMasterId r:id="rId36"/>
  </p:notesMasterIdLst>
  <p:sldIdLst>
    <p:sldId id="267" r:id="rId5"/>
    <p:sldId id="257" r:id="rId6"/>
    <p:sldId id="269" r:id="rId7"/>
    <p:sldId id="284" r:id="rId8"/>
    <p:sldId id="283" r:id="rId9"/>
    <p:sldId id="285" r:id="rId10"/>
    <p:sldId id="276" r:id="rId11"/>
    <p:sldId id="280" r:id="rId12"/>
    <p:sldId id="274" r:id="rId13"/>
    <p:sldId id="281" r:id="rId14"/>
    <p:sldId id="286" r:id="rId15"/>
    <p:sldId id="287" r:id="rId16"/>
    <p:sldId id="288" r:id="rId17"/>
    <p:sldId id="295" r:id="rId18"/>
    <p:sldId id="296" r:id="rId19"/>
    <p:sldId id="301" r:id="rId20"/>
    <p:sldId id="302" r:id="rId21"/>
    <p:sldId id="303" r:id="rId22"/>
    <p:sldId id="304" r:id="rId23"/>
    <p:sldId id="305" r:id="rId24"/>
    <p:sldId id="289" r:id="rId25"/>
    <p:sldId id="290" r:id="rId26"/>
    <p:sldId id="291" r:id="rId27"/>
    <p:sldId id="298" r:id="rId28"/>
    <p:sldId id="299" r:id="rId29"/>
    <p:sldId id="306" r:id="rId30"/>
    <p:sldId id="300" r:id="rId31"/>
    <p:sldId id="307" r:id="rId32"/>
    <p:sldId id="308" r:id="rId33"/>
    <p:sldId id="309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DFF05"/>
    <a:srgbClr val="9DB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4725" autoAdjust="0"/>
  </p:normalViewPr>
  <p:slideViewPr>
    <p:cSldViewPr>
      <p:cViewPr varScale="1">
        <p:scale>
          <a:sx n="61" d="100"/>
          <a:sy n="61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7C176-BB81-4192-B84B-150F8C31EE38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C1051-246F-4D39-9F3E-5DD20B8A3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49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40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62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https://www.youtube.com/watch?v=kcTwu6TFZ08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462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40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95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Pupils should use the laminated</a:t>
            </a:r>
            <a:r>
              <a:rPr lang="en-GB" baseline="0" dirty="0"/>
              <a:t> ASCII charts to help them come up with the answers.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9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50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62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5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https://www.youtube.com/watch?v=kcTwu6TFZ08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9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597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60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81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Demonstrate</a:t>
            </a:r>
            <a:r>
              <a:rPr lang="en-GB" baseline="0" dirty="0"/>
              <a:t> to the class. </a:t>
            </a:r>
            <a:r>
              <a:rPr lang="en-GB" baseline="0"/>
              <a:t>For any pupils that understand they can work in pairs to create 10 questions (they can then swap and mark!)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059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Demonstrate</a:t>
            </a:r>
            <a:r>
              <a:rPr lang="en-GB" baseline="0" dirty="0"/>
              <a:t> to the class. For any pupils that understand they can work in pairs to create 10 questions (they can then swap and mark!)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539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51-246F-4D39-9F3E-5DD20B8A3DF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5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95707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67544" y="20343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6AFF1D-1B79-407B-A518-2FC51B95A7D3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75976C-A198-44AE-A85F-3B556787AA5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" y="301739"/>
            <a:ext cx="9141441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b="1" u="sng" dirty="0">
                <a:effectLst/>
                <a:latin typeface="+mn-lt"/>
              </a:rPr>
              <a:t>Counting in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AutoShape 2" descr="http://www.markturner.net/wp-content/uploads/2012/07/Light-Bot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24328" y="160338"/>
            <a:ext cx="2133600" cy="365125"/>
          </a:xfrm>
        </p:spPr>
        <p:txBody>
          <a:bodyPr/>
          <a:lstStyle/>
          <a:p>
            <a:fld id="{E52BC2AB-C968-48F5-A25A-7AB634870C04}" type="datetime1">
              <a:rPr lang="en-GB" sz="2400" b="1" u="sng" smtClean="0"/>
              <a:t>09/11/2020</a:t>
            </a:fld>
            <a:endParaRPr lang="en-GB" sz="2400" b="1" u="sng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75656" y="1885020"/>
            <a:ext cx="6784454" cy="41764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070100" algn="l"/>
              </a:tabLst>
            </a:pPr>
            <a:r>
              <a:rPr lang="en-GB" b="1" dirty="0"/>
              <a:t>There are only 10 types of people in the world – those who can count in binary and those who can’t.</a:t>
            </a:r>
          </a:p>
          <a:p>
            <a:pPr marL="0" indent="0">
              <a:buNone/>
              <a:tabLst>
                <a:tab pos="2070100" algn="l"/>
              </a:tabLst>
            </a:pPr>
            <a:endParaRPr lang="en-GB" b="1" dirty="0"/>
          </a:p>
          <a:p>
            <a:pPr marL="0" indent="0">
              <a:buNone/>
              <a:tabLst>
                <a:tab pos="2070100" algn="l"/>
              </a:tabLst>
            </a:pPr>
            <a:r>
              <a:rPr lang="en-GB" b="1" dirty="0"/>
              <a:t>11 cheers for binary!</a:t>
            </a:r>
          </a:p>
          <a:p>
            <a:pPr marL="0" indent="0">
              <a:buNone/>
              <a:tabLst>
                <a:tab pos="2070100" algn="l"/>
              </a:tabLst>
            </a:pP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7" y="4509120"/>
            <a:ext cx="911657" cy="92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02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207672"/>
            <a:ext cx="5421288" cy="4741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1) </a:t>
            </a:r>
            <a:r>
              <a:rPr lang="en-GB" b="1" dirty="0"/>
              <a:t>1, 10, 11, 100, 101, 110, 111, 1000, 1001, 1010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Convert the following numbers into denary:</a:t>
            </a:r>
          </a:p>
          <a:p>
            <a:pPr marL="0" indent="0">
              <a:buNone/>
            </a:pPr>
            <a:r>
              <a:rPr lang="en-GB" dirty="0"/>
              <a:t>	1011	</a:t>
            </a:r>
            <a:r>
              <a:rPr lang="en-GB" b="1" dirty="0"/>
              <a:t>11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1001	</a:t>
            </a:r>
            <a:r>
              <a:rPr lang="en-GB" b="1" dirty="0"/>
              <a:t>9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1111	</a:t>
            </a:r>
            <a:r>
              <a:rPr lang="en-GB" b="1" dirty="0"/>
              <a:t>15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Convert the following numbers into binary:</a:t>
            </a:r>
          </a:p>
          <a:p>
            <a:pPr marL="0" indent="0">
              <a:buNone/>
            </a:pPr>
            <a:r>
              <a:rPr lang="en-GB" dirty="0"/>
              <a:t>	31	</a:t>
            </a:r>
            <a:r>
              <a:rPr lang="en-GB" b="1" dirty="0"/>
              <a:t>11111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13	</a:t>
            </a:r>
            <a:r>
              <a:rPr lang="en-GB" b="1" dirty="0"/>
              <a:t>1101</a:t>
            </a:r>
          </a:p>
          <a:p>
            <a:pPr marL="0" indent="0">
              <a:buNone/>
            </a:pPr>
            <a:r>
              <a:rPr lang="en-GB" dirty="0"/>
              <a:t>	18	</a:t>
            </a:r>
            <a:r>
              <a:rPr lang="en-GB" b="1" dirty="0"/>
              <a:t>10010</a:t>
            </a:r>
            <a:r>
              <a:rPr lang="en-GB" dirty="0"/>
              <a:t>	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6" name="Picture 4" descr="http://www.clipartbest.com/cliparts/ecM/jkp/ecMjkp7c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2800"/>
            <a:ext cx="2312368" cy="2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87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920880" cy="56886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3200" b="1" dirty="0">
                <a:cs typeface="Andalus" pitchFamily="18" charset="-78"/>
              </a:rPr>
              <a:t>Lesson Objective:</a:t>
            </a:r>
          </a:p>
          <a:p>
            <a:pPr marL="442913" algn="l"/>
            <a:r>
              <a:rPr lang="en-GB" sz="2800" dirty="0">
                <a:cs typeface="Andalus" pitchFamily="18" charset="-78"/>
              </a:rPr>
              <a:t>Can you remember how to count in binary?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latin typeface="AlphabetSoup Tilt BT" pitchFamily="82" charset="0"/>
              <a:cs typeface="Andalus" pitchFamily="18" charset="-78"/>
            </a:endParaRPr>
          </a:p>
          <a:p>
            <a:pPr algn="l"/>
            <a:r>
              <a:rPr lang="en-GB" sz="3200" b="1" dirty="0">
                <a:cs typeface="Andalus" pitchFamily="18" charset="-78"/>
              </a:rPr>
              <a:t>Success Criteria:</a:t>
            </a: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L1 	</a:t>
            </a:r>
            <a:r>
              <a:rPr lang="en-GB" sz="3000" dirty="0">
                <a:cs typeface="Andalus" pitchFamily="18" charset="-78"/>
              </a:rPr>
              <a:t>I can calculate the integers 1-10 in binary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L2 	</a:t>
            </a:r>
            <a:r>
              <a:rPr lang="en-GB" sz="3000" dirty="0">
                <a:cs typeface="Andalus" pitchFamily="18" charset="-78"/>
              </a:rPr>
              <a:t>I can convert a binary number into denary</a:t>
            </a: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L3	</a:t>
            </a:r>
            <a:r>
              <a:rPr lang="en-GB" sz="3000" dirty="0">
                <a:cs typeface="Andalus" pitchFamily="18" charset="-78"/>
              </a:rPr>
              <a:t>I can also convert a denary number into binary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>
              <a:buFont typeface="Arial" pitchFamily="34" charset="0"/>
              <a:buChar char="•"/>
            </a:pPr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95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" y="301739"/>
            <a:ext cx="9141441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u="sng" dirty="0">
                <a:effectLst/>
                <a:latin typeface="+mn-lt"/>
              </a:rPr>
              <a:t>Representing characters as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AutoShape 2" descr="http://www.markturner.net/wp-content/uploads/2012/07/Light-Bot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75656" y="1885020"/>
            <a:ext cx="6784454" cy="417646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  <a:tabLst>
                <a:tab pos="2070100" algn="l"/>
              </a:tabLst>
            </a:pPr>
            <a:r>
              <a:rPr lang="en-GB" dirty="0"/>
              <a:t>Add today’s title to your book.</a:t>
            </a:r>
          </a:p>
          <a:p>
            <a:pPr marL="801688" lvl="1" indent="0">
              <a:buNone/>
              <a:tabLst>
                <a:tab pos="2070100" algn="l"/>
              </a:tabLst>
            </a:pPr>
            <a:endParaRPr lang="en-GB" i="1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On a whiteboard, convert the following denary numbers to binary 	27</a:t>
            </a:r>
          </a:p>
          <a:p>
            <a:pPr marL="0" indent="0">
              <a:buNone/>
            </a:pPr>
            <a:r>
              <a:rPr lang="en-GB" dirty="0"/>
              <a:t>	16</a:t>
            </a:r>
          </a:p>
          <a:p>
            <a:pPr marL="0" indent="0">
              <a:buNone/>
            </a:pPr>
            <a:r>
              <a:rPr lang="en-GB" dirty="0"/>
              <a:t>	9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arenR" startAt="3"/>
            </a:pPr>
            <a:r>
              <a:rPr lang="en-GB" dirty="0"/>
              <a:t>On a whiteboard, convert the following binary numbers to denary:</a:t>
            </a:r>
          </a:p>
          <a:p>
            <a:pPr marL="0" indent="0">
              <a:buNone/>
            </a:pPr>
            <a:r>
              <a:rPr lang="en-GB" dirty="0"/>
              <a:t>	1001</a:t>
            </a:r>
          </a:p>
          <a:p>
            <a:pPr marL="0" indent="0">
              <a:buNone/>
            </a:pPr>
            <a:r>
              <a:rPr lang="en-GB" dirty="0"/>
              <a:t>	000111</a:t>
            </a:r>
          </a:p>
          <a:p>
            <a:pPr marL="0" indent="0">
              <a:buNone/>
            </a:pPr>
            <a:r>
              <a:rPr lang="en-GB" dirty="0"/>
              <a:t>	10101010</a:t>
            </a:r>
          </a:p>
          <a:p>
            <a:pPr marL="0" indent="0">
              <a:buNone/>
              <a:tabLst>
                <a:tab pos="2070100" algn="l"/>
              </a:tabLst>
            </a:pP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7" y="4509120"/>
            <a:ext cx="911657" cy="92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3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920880" cy="568863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3200" b="1" dirty="0">
                <a:cs typeface="Andalus" pitchFamily="18" charset="-78"/>
              </a:rPr>
              <a:t>Lesson Objective:</a:t>
            </a:r>
          </a:p>
          <a:p>
            <a:pPr marL="442913" algn="l"/>
            <a:r>
              <a:rPr lang="en-GB" sz="2800" dirty="0">
                <a:cs typeface="Andalus" pitchFamily="18" charset="-78"/>
              </a:rPr>
              <a:t>How can a computer store characters as binary data?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latin typeface="AlphabetSoup Tilt BT" pitchFamily="82" charset="0"/>
              <a:cs typeface="Andalus" pitchFamily="18" charset="-78"/>
            </a:endParaRPr>
          </a:p>
          <a:p>
            <a:pPr algn="l"/>
            <a:r>
              <a:rPr lang="en-GB" sz="3200" b="1" dirty="0">
                <a:cs typeface="Andalus" pitchFamily="18" charset="-78"/>
              </a:rPr>
              <a:t>Success Criteria:</a:t>
            </a: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L1 	</a:t>
            </a:r>
            <a:r>
              <a:rPr lang="en-GB" sz="3000" dirty="0">
                <a:cs typeface="Andalus" pitchFamily="18" charset="-78"/>
              </a:rPr>
              <a:t>I can explain what a character set is.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L2 	</a:t>
            </a:r>
            <a:r>
              <a:rPr lang="en-GB" sz="3000" dirty="0">
                <a:cs typeface="Andalus" pitchFamily="18" charset="-78"/>
              </a:rPr>
              <a:t>I can explain how character sets are used to represent characters as binary.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L3 	</a:t>
            </a:r>
            <a:r>
              <a:rPr lang="en-GB" sz="3000" dirty="0">
                <a:cs typeface="Andalus" pitchFamily="18" charset="-78"/>
              </a:rPr>
              <a:t>I can explain the difference between ASCII and Unicode and where each might be used.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>
              <a:buFont typeface="Arial" pitchFamily="34" charset="0"/>
              <a:buChar char="•"/>
            </a:pPr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ASCII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dirty="0"/>
              <a:t>Using these decimal codes, what would the word </a:t>
            </a:r>
            <a:r>
              <a:rPr lang="en-GB" altLang="en-US" dirty="0">
                <a:solidFill>
                  <a:srgbClr val="FF0000"/>
                </a:solidFill>
              </a:rPr>
              <a:t>Computing</a:t>
            </a:r>
            <a:r>
              <a:rPr lang="en-GB" altLang="en-US" dirty="0"/>
              <a:t> look like?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macao.communications.museum/images/exhibits/2_18_8_1_eng.png" title="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578725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459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34" y="-387424"/>
            <a:ext cx="8229600" cy="1143000"/>
          </a:xfrm>
        </p:spPr>
        <p:txBody>
          <a:bodyPr/>
          <a:lstStyle/>
          <a:p>
            <a:r>
              <a:rPr lang="en-GB" dirty="0"/>
              <a:t>ASCII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1314"/>
            <a:ext cx="8229600" cy="434908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This </a:t>
            </a:r>
            <a:r>
              <a:rPr lang="en-GB" altLang="en-US" sz="1600" b="1" dirty="0"/>
              <a:t>code</a:t>
            </a:r>
            <a:r>
              <a:rPr lang="en-GB" altLang="en-US" sz="1600" dirty="0"/>
              <a:t> is called ASCII (</a:t>
            </a:r>
            <a:r>
              <a:rPr lang="en-US" altLang="en-US" sz="1600" b="1" dirty="0"/>
              <a:t>American Standard Code for Information Interchange</a:t>
            </a:r>
            <a:r>
              <a:rPr lang="en-GB" altLang="en-US" sz="1600" dirty="0"/>
              <a:t>) and is used to allow the computer to understand the characters that have been typed in by a human. 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The word ‘Computing’ uses the denary codes: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67     111    109    112    117    116    105    110     103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GB" altLang="en-US" sz="3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Obviously the computer would recognise these in Binary as: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01000011 01101111 01101101 01110000 01110101 01110100 01101001 01101110 01100111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GB" altLang="en-US" sz="4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Each character is given a unique binary code and that is how the computer can represent the correct character.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3934" y="4365104"/>
            <a:ext cx="8229600" cy="1631216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What does ASCII stand for?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How is the word Computing translated to binary?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What is the maximum number of characters that could be translated using 1 byte? </a:t>
            </a:r>
          </a:p>
        </p:txBody>
      </p:sp>
    </p:spTree>
    <p:extLst>
      <p:ext uri="{BB962C8B-B14F-4D97-AF65-F5344CB8AC3E}">
        <p14:creationId xmlns:p14="http://schemas.microsoft.com/office/powerpoint/2010/main" val="74897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34" y="-387424"/>
            <a:ext cx="8229600" cy="1143000"/>
          </a:xfrm>
        </p:spPr>
        <p:txBody>
          <a:bodyPr/>
          <a:lstStyle/>
          <a:p>
            <a:r>
              <a:rPr lang="en-GB" dirty="0"/>
              <a:t>ASCII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1314"/>
            <a:ext cx="8229600" cy="434908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This </a:t>
            </a:r>
            <a:r>
              <a:rPr lang="en-GB" altLang="en-US" sz="1600" b="1" dirty="0"/>
              <a:t>code</a:t>
            </a:r>
            <a:r>
              <a:rPr lang="en-GB" altLang="en-US" sz="1600" dirty="0"/>
              <a:t> is called ASCII (</a:t>
            </a:r>
            <a:r>
              <a:rPr lang="en-US" altLang="en-US" sz="1600" b="1" dirty="0"/>
              <a:t>American Standard Code for Information Interchange</a:t>
            </a:r>
            <a:r>
              <a:rPr lang="en-GB" altLang="en-US" sz="1600" dirty="0"/>
              <a:t>) and is used to allow the computer to understand the characters that have been typed in by a human. 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The word ‘Computing’ uses the denary codes: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67     111    109    112    117    116    105    110     103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GB" altLang="en-US" sz="3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Obviously the computer would recognise these in Binary as: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01000011 01101111 01101101 01110000 01110101 01110100 01101001 01101110 01100111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GB" altLang="en-US" sz="4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/>
              <a:t>Each character is given a unique binary code and that is how the computer can represent the correct character.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3934" y="4365104"/>
            <a:ext cx="8229600" cy="1938992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American Standard Code for Information Interchange.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Each character has a unique denary code. This is then translated into 8 bit binary codes. This creates one long binary string.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255 characters can be represented using one byte.</a:t>
            </a:r>
          </a:p>
        </p:txBody>
      </p:sp>
    </p:spTree>
    <p:extLst>
      <p:ext uri="{BB962C8B-B14F-4D97-AF65-F5344CB8AC3E}">
        <p14:creationId xmlns:p14="http://schemas.microsoft.com/office/powerpoint/2010/main" val="238124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B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193615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66</a:t>
            </a:r>
          </a:p>
        </p:txBody>
      </p:sp>
    </p:spTree>
    <p:extLst>
      <p:ext uri="{BB962C8B-B14F-4D97-AF65-F5344CB8AC3E}">
        <p14:creationId xmlns:p14="http://schemas.microsoft.com/office/powerpoint/2010/main" val="422209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346887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191683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20554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920880" cy="56886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3200" b="1" dirty="0">
                <a:cs typeface="Andalus" pitchFamily="18" charset="-78"/>
              </a:rPr>
              <a:t>Lesson Objective:</a:t>
            </a:r>
          </a:p>
          <a:p>
            <a:pPr marL="442913" algn="l"/>
            <a:r>
              <a:rPr lang="en-GB" sz="2800" dirty="0">
                <a:cs typeface="Andalus" pitchFamily="18" charset="-78"/>
              </a:rPr>
              <a:t>Can you remember how to count in binary?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latin typeface="AlphabetSoup Tilt BT" pitchFamily="82" charset="0"/>
              <a:cs typeface="Andalus" pitchFamily="18" charset="-78"/>
            </a:endParaRPr>
          </a:p>
          <a:p>
            <a:pPr algn="l"/>
            <a:r>
              <a:rPr lang="en-GB" sz="3200" b="1" dirty="0">
                <a:cs typeface="Andalus" pitchFamily="18" charset="-78"/>
              </a:rPr>
              <a:t>Success Criteria:</a:t>
            </a: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L1 	</a:t>
            </a:r>
            <a:r>
              <a:rPr lang="en-GB" sz="3000" dirty="0">
                <a:cs typeface="Andalus" pitchFamily="18" charset="-78"/>
              </a:rPr>
              <a:t>I can calculate the integers 1-10 in binary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L2 	</a:t>
            </a:r>
            <a:r>
              <a:rPr lang="en-GB" sz="3000" dirty="0">
                <a:cs typeface="Andalus" pitchFamily="18" charset="-78"/>
              </a:rPr>
              <a:t>I can convert a binary number into denary</a:t>
            </a: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L3	</a:t>
            </a:r>
            <a:r>
              <a:rPr lang="en-GB" sz="3000" dirty="0">
                <a:cs typeface="Andalus" pitchFamily="18" charset="-78"/>
              </a:rPr>
              <a:t>I can also convert a denary number into binary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>
              <a:buFont typeface="Arial" pitchFamily="34" charset="0"/>
              <a:buChar char="•"/>
            </a:pPr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90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9253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69184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z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122</a:t>
            </a:r>
          </a:p>
        </p:txBody>
      </p:sp>
    </p:spTree>
    <p:extLst>
      <p:ext uri="{BB962C8B-B14F-4D97-AF65-F5344CB8AC3E}">
        <p14:creationId xmlns:p14="http://schemas.microsoft.com/office/powerpoint/2010/main" val="75763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9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88734" y="20608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10961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700" dirty="0"/>
              <a:t>j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700" dirty="0"/>
              <a:t>106</a:t>
            </a:r>
          </a:p>
        </p:txBody>
      </p:sp>
    </p:spTree>
    <p:extLst>
      <p:ext uri="{BB962C8B-B14F-4D97-AF65-F5344CB8AC3E}">
        <p14:creationId xmlns:p14="http://schemas.microsoft.com/office/powerpoint/2010/main" val="27588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 of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ASCII uses 1 byte to store all of the characters needed for the English language.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This gives 256 possible characters which is enough for the English language.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However what would other languages use such as Arabic where they have thousands of characters?</a:t>
            </a:r>
          </a:p>
        </p:txBody>
      </p:sp>
    </p:spTree>
    <p:extLst>
      <p:ext uri="{BB962C8B-B14F-4D97-AF65-F5344CB8AC3E}">
        <p14:creationId xmlns:p14="http://schemas.microsoft.com/office/powerpoint/2010/main" val="3388036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dirty="0"/>
              <a:t>ASCII and Unicode are the most widely used character sets.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dirty="0"/>
              <a:t>The term Character set is used to describe the possible characters that can be represented in a computer system.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" y="4365104"/>
            <a:ext cx="8229600" cy="1631216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Define the term ‘Character set’.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What do you think the ‘</a:t>
            </a:r>
            <a:r>
              <a:rPr lang="en-GB" sz="2000" dirty="0" err="1"/>
              <a:t>Uni</a:t>
            </a:r>
            <a:r>
              <a:rPr lang="en-GB" sz="2000" dirty="0"/>
              <a:t>’ part of Unicode could mean?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Which character set do you think uses the most memory per character? Why?</a:t>
            </a:r>
          </a:p>
        </p:txBody>
      </p:sp>
    </p:spTree>
    <p:extLst>
      <p:ext uri="{BB962C8B-B14F-4D97-AF65-F5344CB8AC3E}">
        <p14:creationId xmlns:p14="http://schemas.microsoft.com/office/powerpoint/2010/main" val="2602746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dirty="0"/>
              <a:t>ASCII and Unicode are the most widely used character sets.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dirty="0"/>
              <a:t>The term Character set is used to describe the possible characters that can be represented in a computer system.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005064"/>
            <a:ext cx="8229600" cy="2554545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It is a code that can be used to represent characters.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The ‘</a:t>
            </a:r>
            <a:r>
              <a:rPr lang="en-GB" sz="2000" dirty="0" err="1"/>
              <a:t>Uni</a:t>
            </a:r>
            <a:r>
              <a:rPr lang="en-GB" sz="2000" dirty="0"/>
              <a:t>’ part of Unicode represents the word ‘Universal’. This is because it can be used to represent any language in the world.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Unicode uses the most memory per character – this is because there are more than 255 different characters in all the languages in the world.</a:t>
            </a:r>
          </a:p>
        </p:txBody>
      </p:sp>
    </p:spTree>
    <p:extLst>
      <p:ext uri="{BB962C8B-B14F-4D97-AF65-F5344CB8AC3E}">
        <p14:creationId xmlns:p14="http://schemas.microsoft.com/office/powerpoint/2010/main" val="2667086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Unicode was developed to account for every language in the world.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800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It uses 2 bytes that give us 2</a:t>
            </a:r>
            <a:r>
              <a:rPr lang="en-GB" altLang="en-US" sz="1800" baseline="30000" dirty="0"/>
              <a:t>16</a:t>
            </a:r>
            <a:r>
              <a:rPr lang="en-GB" altLang="en-US" sz="1800" dirty="0"/>
              <a:t> possibilities (65,536).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800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An example use of this would allow a user from any country to select their language when setting up an operating system. The Unicode character set would account for every language.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4005064"/>
            <a:ext cx="8229600" cy="1938992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What languages can be represented by Unicode?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How many bytes does each Unicode character use? How many characters can be represented in Unicode?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What character set do you think would be used on a computer today. Why?</a:t>
            </a:r>
          </a:p>
        </p:txBody>
      </p:sp>
    </p:spTree>
    <p:extLst>
      <p:ext uri="{BB962C8B-B14F-4D97-AF65-F5344CB8AC3E}">
        <p14:creationId xmlns:p14="http://schemas.microsoft.com/office/powerpoint/2010/main" val="164257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Unicode was developed to account for every language in the world.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800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It uses 2 bytes that give us 2</a:t>
            </a:r>
            <a:r>
              <a:rPr lang="en-GB" altLang="en-US" sz="1800" baseline="30000" dirty="0"/>
              <a:t>16</a:t>
            </a:r>
            <a:r>
              <a:rPr lang="en-GB" altLang="en-US" sz="1800" dirty="0"/>
              <a:t> possibilities (65,536).</a:t>
            </a:r>
          </a:p>
          <a:p>
            <a:pPr marL="0" indent="0">
              <a:spcBef>
                <a:spcPct val="0"/>
              </a:spcBef>
              <a:buNone/>
            </a:pPr>
            <a:endParaRPr lang="en-GB" altLang="en-US" sz="1800" dirty="0"/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800" dirty="0"/>
              <a:t>An example use of this would allow a user from any country to select their language when setting up an operating system. The Unicode character set would account for every language.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4005064"/>
            <a:ext cx="8229600" cy="2554545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L1	</a:t>
            </a:r>
            <a:r>
              <a:rPr lang="en-GB" sz="2000" dirty="0"/>
              <a:t>Any language in the world can be represented by Unicode.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L2</a:t>
            </a:r>
            <a:r>
              <a:rPr lang="en-GB" sz="2000" dirty="0"/>
              <a:t>	Unicode uses 2 bytes per character. This means 65,536 characters can be represented by Unicode.</a:t>
            </a:r>
          </a:p>
          <a:p>
            <a:pPr marL="1793875" lvl="1" indent="-1793875">
              <a:spcAft>
                <a:spcPts val="1200"/>
              </a:spcAft>
            </a:pPr>
            <a:r>
              <a:rPr lang="en-GB" sz="2000" b="1" dirty="0"/>
              <a:t>L3</a:t>
            </a:r>
            <a:r>
              <a:rPr lang="en-GB" sz="2000" dirty="0"/>
              <a:t>	Computers tend to have both character sets – this means it can communicate with any computer, no matter which character set it might be using.</a:t>
            </a:r>
          </a:p>
        </p:txBody>
      </p:sp>
    </p:spTree>
    <p:extLst>
      <p:ext uri="{BB962C8B-B14F-4D97-AF65-F5344CB8AC3E}">
        <p14:creationId xmlns:p14="http://schemas.microsoft.com/office/powerpoint/2010/main" val="2573833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Mini-test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052736"/>
            <a:ext cx="5421288" cy="474160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Write out the following strings in ASCII code (denary): Hello, Mayfield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 startAt="2"/>
            </a:pPr>
            <a:r>
              <a:rPr lang="en-GB" dirty="0"/>
              <a:t>Write out the following strings in 8 bit binary: Bat, Ball</a:t>
            </a:r>
          </a:p>
          <a:p>
            <a:pPr marL="530225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arenR" startAt="3"/>
            </a:pPr>
            <a:r>
              <a:rPr lang="en-GB" dirty="0"/>
              <a:t>Choose any verb of your choice – write this out in 8 bit binary</a:t>
            </a:r>
          </a:p>
        </p:txBody>
      </p:sp>
      <p:pic>
        <p:nvPicPr>
          <p:cNvPr id="3076" name="Picture 4" descr="http://www.clipartbest.com/cliparts/ecM/jkp/ecMjkp7c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2800"/>
            <a:ext cx="2312368" cy="2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67044"/>
            <a:ext cx="25648" cy="1231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4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Denary (known as Base 10)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992888" cy="3539430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3-4	</a:t>
            </a:r>
            <a:r>
              <a:rPr lang="en-GB" sz="2400" dirty="0"/>
              <a:t>How many digits are used in denary counting? What are they? Why this many?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5-6</a:t>
            </a:r>
            <a:r>
              <a:rPr lang="en-GB" sz="2400" dirty="0"/>
              <a:t>	Explain how the number 152 is broken down in denary counting (and why).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7-9</a:t>
            </a:r>
            <a:r>
              <a:rPr lang="en-GB" sz="2400" dirty="0"/>
              <a:t>	Explain how denary counting works (including an example).</a:t>
            </a:r>
          </a:p>
        </p:txBody>
      </p:sp>
    </p:spTree>
    <p:extLst>
      <p:ext uri="{BB962C8B-B14F-4D97-AF65-F5344CB8AC3E}">
        <p14:creationId xmlns:p14="http://schemas.microsoft.com/office/powerpoint/2010/main" val="1611511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1207672"/>
            <a:ext cx="6552728" cy="4741608"/>
          </a:xfrm>
        </p:spPr>
        <p:txBody>
          <a:bodyPr>
            <a:normAutofit/>
          </a:bodyPr>
          <a:lstStyle/>
          <a:p>
            <a:pPr marL="514350" lvl="1" indent="-514350" defTabSz="712788">
              <a:buAutoNum type="arabicParenR"/>
            </a:pPr>
            <a:r>
              <a:rPr lang="en-GB" sz="3200" b="1" dirty="0"/>
              <a:t>Hello = </a:t>
            </a:r>
            <a:r>
              <a:rPr lang="en-GB" sz="3200" dirty="0"/>
              <a:t>72 101 108 108 111</a:t>
            </a:r>
          </a:p>
          <a:p>
            <a:pPr marL="2687638" indent="-2157413">
              <a:buNone/>
            </a:pPr>
            <a:r>
              <a:rPr lang="en-GB" sz="3200" b="1" dirty="0"/>
              <a:t>Mayfield = </a:t>
            </a:r>
            <a:r>
              <a:rPr lang="en-GB" sz="3200" dirty="0"/>
              <a:t>77 97 121 102 105 101 108 100</a:t>
            </a:r>
          </a:p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R" startAt="2"/>
            </a:pPr>
            <a:r>
              <a:rPr lang="en-GB" sz="3200" dirty="0"/>
              <a:t>Bat = 01000010 01100001 01110100</a:t>
            </a:r>
          </a:p>
          <a:p>
            <a:pPr marL="1427163" indent="-1427163">
              <a:buNone/>
            </a:pPr>
            <a:r>
              <a:rPr lang="en-GB" sz="3200" dirty="0"/>
              <a:t>      Ball = 01000010 01100000 01101100 01101100	</a:t>
            </a:r>
          </a:p>
        </p:txBody>
      </p:sp>
      <p:pic>
        <p:nvPicPr>
          <p:cNvPr id="3076" name="Picture 4" descr="http://www.clipartbest.com/cliparts/ecM/jkp/ecMjkp7c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2292"/>
            <a:ext cx="2312368" cy="2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076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7920880" cy="568863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3200" b="1" dirty="0">
                <a:cs typeface="Andalus" pitchFamily="18" charset="-78"/>
              </a:rPr>
              <a:t>Lesson Objective:</a:t>
            </a:r>
          </a:p>
          <a:p>
            <a:pPr marL="442913" algn="l"/>
            <a:r>
              <a:rPr lang="en-GB" sz="2800" dirty="0">
                <a:cs typeface="Andalus" pitchFamily="18" charset="-78"/>
              </a:rPr>
              <a:t>How can a computer store characters as binary data?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latin typeface="AlphabetSoup Tilt BT" pitchFamily="82" charset="0"/>
              <a:cs typeface="Andalus" pitchFamily="18" charset="-78"/>
            </a:endParaRPr>
          </a:p>
          <a:p>
            <a:pPr algn="l"/>
            <a:r>
              <a:rPr lang="en-GB" sz="3200" b="1" dirty="0">
                <a:cs typeface="Andalus" pitchFamily="18" charset="-78"/>
              </a:rPr>
              <a:t>Success Criteria:</a:t>
            </a: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L1 	</a:t>
            </a:r>
            <a:r>
              <a:rPr lang="en-GB" sz="3000" dirty="0">
                <a:cs typeface="Andalus" pitchFamily="18" charset="-78"/>
              </a:rPr>
              <a:t>I can explain what a character set is.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L2 	</a:t>
            </a:r>
            <a:r>
              <a:rPr lang="en-GB" sz="3000" dirty="0">
                <a:cs typeface="Andalus" pitchFamily="18" charset="-78"/>
              </a:rPr>
              <a:t>I can explain how character sets are used to represent characters as binary.</a:t>
            </a:r>
          </a:p>
          <a:p>
            <a:pPr marL="2152650" lvl="1" indent="-1695450" algn="l">
              <a:tabLst>
                <a:tab pos="2152650" algn="l"/>
              </a:tabLst>
            </a:pPr>
            <a:endParaRPr lang="en-GB" sz="3000" b="1" dirty="0">
              <a:cs typeface="Andalus" pitchFamily="18" charset="-78"/>
            </a:endParaRPr>
          </a:p>
          <a:p>
            <a:pPr marL="2152650" lvl="1" indent="-1695450" algn="l">
              <a:tabLst>
                <a:tab pos="2152650" algn="l"/>
              </a:tabLst>
            </a:pPr>
            <a:r>
              <a:rPr lang="en-GB" sz="3000" b="1" dirty="0">
                <a:cs typeface="Andalus" pitchFamily="18" charset="-78"/>
              </a:rPr>
              <a:t>L3 	</a:t>
            </a:r>
            <a:r>
              <a:rPr lang="en-GB" sz="3000" dirty="0">
                <a:cs typeface="Andalus" pitchFamily="18" charset="-78"/>
              </a:rPr>
              <a:t>I can explain the difference between ASCII and Unicode and where each might be used.</a:t>
            </a:r>
          </a:p>
          <a:p>
            <a:pPr algn="l"/>
            <a:endParaRPr lang="en-GB" sz="3200" b="1" dirty="0">
              <a:cs typeface="Andalus" pitchFamily="18" charset="-78"/>
            </a:endParaRPr>
          </a:p>
          <a:p>
            <a:pPr algn="l">
              <a:buFont typeface="Arial" pitchFamily="34" charset="0"/>
              <a:buChar char="•"/>
            </a:pPr>
            <a:endParaRPr lang="en-GB" sz="3200" b="1" dirty="0">
              <a:cs typeface="Andalus" pitchFamily="18" charset="-78"/>
            </a:endParaRPr>
          </a:p>
          <a:p>
            <a:pPr algn="l"/>
            <a:endParaRPr lang="en-GB" sz="3200" b="1" dirty="0"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82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Answers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992888" cy="4708981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4800"/>
              </a:spcAft>
            </a:pPr>
            <a:r>
              <a:rPr lang="en-GB" b="1" dirty="0"/>
              <a:t>3-4	</a:t>
            </a:r>
            <a:r>
              <a:rPr lang="en-GB" dirty="0"/>
              <a:t>10 digits are used (0-9). This is because humans have 10 fingers!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b="1" dirty="0"/>
              <a:t>5-6</a:t>
            </a:r>
            <a:r>
              <a:rPr lang="en-GB" dirty="0"/>
              <a:t>	The number 152 is broken down into 1x hundred, 5 x ten and 2 x single units:</a:t>
            </a:r>
          </a:p>
          <a:p>
            <a:pPr marL="1793875" lvl="1" indent="-1793875">
              <a:spcAft>
                <a:spcPts val="4800"/>
              </a:spcAft>
            </a:pPr>
            <a:endParaRPr lang="en-GB" dirty="0"/>
          </a:p>
          <a:p>
            <a:pPr marL="1793875" lvl="1" indent="-1793875">
              <a:spcAft>
                <a:spcPts val="4800"/>
              </a:spcAft>
            </a:pPr>
            <a:r>
              <a:rPr lang="en-GB" b="1" dirty="0"/>
              <a:t>7-9</a:t>
            </a:r>
            <a:r>
              <a:rPr lang="en-GB" dirty="0"/>
              <a:t>	We start with 0  in the units column. When we reach 9 we then add a 1 into the next column (the 10s) and start again with 0 in the units. We keep repeating this until we reach 9 in the tens column. When this happens we add a 1 in the next column (the hundreds) and repeat the process.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37371"/>
              </p:ext>
            </p:extLst>
          </p:nvPr>
        </p:nvGraphicFramePr>
        <p:xfrm>
          <a:off x="2915816" y="3717032"/>
          <a:ext cx="3071664" cy="84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888">
                  <a:extLst>
                    <a:ext uri="{9D8B030D-6E8A-4147-A177-3AD203B41FA5}">
                      <a16:colId xmlns:a16="http://schemas.microsoft.com/office/drawing/2014/main" val="2193993420"/>
                    </a:ext>
                  </a:extLst>
                </a:gridCol>
                <a:gridCol w="1023888">
                  <a:extLst>
                    <a:ext uri="{9D8B030D-6E8A-4147-A177-3AD203B41FA5}">
                      <a16:colId xmlns:a16="http://schemas.microsoft.com/office/drawing/2014/main" val="617421322"/>
                    </a:ext>
                  </a:extLst>
                </a:gridCol>
                <a:gridCol w="1023888">
                  <a:extLst>
                    <a:ext uri="{9D8B030D-6E8A-4147-A177-3AD203B41FA5}">
                      <a16:colId xmlns:a16="http://schemas.microsoft.com/office/drawing/2014/main" val="648517018"/>
                    </a:ext>
                  </a:extLst>
                </a:gridCol>
              </a:tblGrid>
              <a:tr h="42179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100s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10s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685213"/>
                  </a:ext>
                </a:extLst>
              </a:tr>
              <a:tr h="42179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20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72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Binary (Base 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992888" cy="3539430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3-4	</a:t>
            </a:r>
            <a:r>
              <a:rPr lang="en-GB" sz="2400" dirty="0"/>
              <a:t>How many numerals are used in binary counting (and why?)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5-6</a:t>
            </a:r>
            <a:r>
              <a:rPr lang="en-GB" sz="2400" dirty="0"/>
              <a:t>	Explain how the number 4 is represented in binary (and why).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sz="2400" b="1" dirty="0"/>
              <a:t>7-9</a:t>
            </a:r>
            <a:r>
              <a:rPr lang="en-GB" sz="2400" dirty="0"/>
              <a:t>	Explain how binary counting works (including an example).</a:t>
            </a:r>
          </a:p>
        </p:txBody>
      </p:sp>
    </p:spTree>
    <p:extLst>
      <p:ext uri="{BB962C8B-B14F-4D97-AF65-F5344CB8AC3E}">
        <p14:creationId xmlns:p14="http://schemas.microsoft.com/office/powerpoint/2010/main" val="203119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Binary (Base 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992888" cy="4431983"/>
          </a:xfrm>
          <a:prstGeom prst="rect">
            <a:avLst/>
          </a:prstGeom>
          <a:gradFill>
            <a:gsLst>
              <a:gs pos="100000">
                <a:srgbClr val="FFFF66"/>
              </a:gs>
              <a:gs pos="0">
                <a:srgbClr val="FFFF00"/>
              </a:gs>
            </a:gsLst>
            <a:lin ang="5400000" scaled="1"/>
          </a:gradFill>
          <a:ln w="38100"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1793875" lvl="1" indent="-1793875">
              <a:spcAft>
                <a:spcPts val="4800"/>
              </a:spcAft>
            </a:pPr>
            <a:r>
              <a:rPr lang="en-GB" b="1" dirty="0"/>
              <a:t>3-4	</a:t>
            </a:r>
            <a:r>
              <a:rPr lang="en-GB" dirty="0"/>
              <a:t>2 – 1s and 0s. This is because the millions of transistors in a computer can only be on (1) or off (0).</a:t>
            </a:r>
          </a:p>
          <a:p>
            <a:pPr marL="1793875" lvl="1" indent="-1793875">
              <a:spcAft>
                <a:spcPts val="4800"/>
              </a:spcAft>
            </a:pPr>
            <a:r>
              <a:rPr lang="en-GB" b="1" dirty="0"/>
              <a:t>5-6</a:t>
            </a:r>
            <a:r>
              <a:rPr lang="en-GB" dirty="0"/>
              <a:t>	The number 4 is represented by 1 x four, 0 x two and 0 x 1.</a:t>
            </a:r>
          </a:p>
          <a:p>
            <a:pPr marL="1793875" lvl="1" indent="-1793875">
              <a:spcAft>
                <a:spcPts val="4800"/>
              </a:spcAft>
            </a:pPr>
            <a:endParaRPr lang="en-GB" dirty="0"/>
          </a:p>
          <a:p>
            <a:pPr marL="1793875" lvl="1" indent="-1793875">
              <a:spcAft>
                <a:spcPts val="4800"/>
              </a:spcAft>
            </a:pPr>
            <a:r>
              <a:rPr lang="en-GB" b="1" dirty="0"/>
              <a:t>7-9</a:t>
            </a:r>
            <a:r>
              <a:rPr lang="en-GB" dirty="0"/>
              <a:t>	We start with 0  in the units column. When we reach 1 we then add a 1 into the next column (the twos) and start again with 0 in the units. We keep repeating this until we reach 1 in the twos column. When this happens we add a 1 in the next column (the fours) and repeat the process.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65859"/>
              </p:ext>
            </p:extLst>
          </p:nvPr>
        </p:nvGraphicFramePr>
        <p:xfrm>
          <a:off x="3563888" y="3350984"/>
          <a:ext cx="3071664" cy="84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888">
                  <a:extLst>
                    <a:ext uri="{9D8B030D-6E8A-4147-A177-3AD203B41FA5}">
                      <a16:colId xmlns:a16="http://schemas.microsoft.com/office/drawing/2014/main" val="2193993420"/>
                    </a:ext>
                  </a:extLst>
                </a:gridCol>
                <a:gridCol w="1023888">
                  <a:extLst>
                    <a:ext uri="{9D8B030D-6E8A-4147-A177-3AD203B41FA5}">
                      <a16:colId xmlns:a16="http://schemas.microsoft.com/office/drawing/2014/main" val="617421322"/>
                    </a:ext>
                  </a:extLst>
                </a:gridCol>
                <a:gridCol w="1023888">
                  <a:extLst>
                    <a:ext uri="{9D8B030D-6E8A-4147-A177-3AD203B41FA5}">
                      <a16:colId xmlns:a16="http://schemas.microsoft.com/office/drawing/2014/main" val="648517018"/>
                    </a:ext>
                  </a:extLst>
                </a:gridCol>
              </a:tblGrid>
              <a:tr h="42179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4s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2s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1s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685213"/>
                  </a:ext>
                </a:extLst>
              </a:tr>
              <a:tr h="42179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20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52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Converting Binary to denary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1683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Write down all the columns that have a 1 in 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all of these numbers up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Eg</a:t>
            </a:r>
            <a:r>
              <a:rPr lang="en-GB" dirty="0"/>
              <a:t>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178764"/>
              </p:ext>
            </p:extLst>
          </p:nvPr>
        </p:nvGraphicFramePr>
        <p:xfrm>
          <a:off x="1187624" y="3313792"/>
          <a:ext cx="6096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128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81764" y="392910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64179" y="441529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0312" y="491401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 127</a:t>
            </a:r>
          </a:p>
        </p:txBody>
      </p:sp>
    </p:spTree>
    <p:extLst>
      <p:ext uri="{BB962C8B-B14F-4D97-AF65-F5344CB8AC3E}">
        <p14:creationId xmlns:p14="http://schemas.microsoft.com/office/powerpoint/2010/main" val="214206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Converting Denary to Binary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1683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Start from the left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this digit can fit into your integer then add a 1 to this column. Subtract the digit from your number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Keep repeating this until you get to 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Eg</a:t>
            </a:r>
            <a:r>
              <a:rPr lang="en-GB" dirty="0"/>
              <a:t>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11414"/>
              </p:ext>
            </p:extLst>
          </p:nvPr>
        </p:nvGraphicFramePr>
        <p:xfrm>
          <a:off x="1187624" y="3789040"/>
          <a:ext cx="6096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128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4980" y="437423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7395" y="486042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73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535914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145</a:t>
            </a:r>
            <a:r>
              <a:rPr lang="en-GB" sz="2400" dirty="0"/>
              <a:t> =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56333"/>
              </p:ext>
            </p:extLst>
          </p:nvPr>
        </p:nvGraphicFramePr>
        <p:xfrm>
          <a:off x="1187624" y="4293558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969289"/>
              </p:ext>
            </p:extLst>
          </p:nvPr>
        </p:nvGraphicFramePr>
        <p:xfrm>
          <a:off x="1187624" y="4803335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97674"/>
              </p:ext>
            </p:extLst>
          </p:nvPr>
        </p:nvGraphicFramePr>
        <p:xfrm>
          <a:off x="1187624" y="5359141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95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Mini-test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207672"/>
            <a:ext cx="5421288" cy="4741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1) Write down the integers 1-10 in binary</a:t>
            </a:r>
          </a:p>
          <a:p>
            <a:pPr marL="0" indent="0">
              <a:buNone/>
            </a:pPr>
            <a:r>
              <a:rPr lang="pt-PT" dirty="0"/>
              <a:t>    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Convert the following numbers into denary:</a:t>
            </a:r>
          </a:p>
          <a:p>
            <a:pPr marL="0" indent="0">
              <a:buNone/>
            </a:pPr>
            <a:r>
              <a:rPr lang="pt-PT" dirty="0"/>
              <a:t>    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	1011</a:t>
            </a:r>
          </a:p>
          <a:p>
            <a:pPr marL="0" indent="0">
              <a:buNone/>
            </a:pPr>
            <a:r>
              <a:rPr lang="en-GB" dirty="0"/>
              <a:t>	1001</a:t>
            </a:r>
          </a:p>
          <a:p>
            <a:pPr marL="0" indent="0">
              <a:buNone/>
            </a:pPr>
            <a:r>
              <a:rPr lang="en-GB" dirty="0"/>
              <a:t>	1111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Convert the following numbers into binary:</a:t>
            </a:r>
          </a:p>
          <a:p>
            <a:pPr marL="0" indent="0">
              <a:buNone/>
            </a:pPr>
            <a:r>
              <a:rPr lang="en-GB" dirty="0"/>
              <a:t>    </a:t>
            </a:r>
          </a:p>
          <a:p>
            <a:pPr marL="0" indent="0">
              <a:buNone/>
            </a:pPr>
            <a:r>
              <a:rPr lang="en-GB" dirty="0"/>
              <a:t>	31</a:t>
            </a:r>
          </a:p>
          <a:p>
            <a:pPr marL="0" indent="0">
              <a:buNone/>
            </a:pPr>
            <a:r>
              <a:rPr lang="en-GB" dirty="0"/>
              <a:t>	13</a:t>
            </a:r>
          </a:p>
          <a:p>
            <a:pPr marL="0" indent="0">
              <a:buNone/>
            </a:pPr>
            <a:r>
              <a:rPr lang="en-GB" dirty="0"/>
              <a:t>	18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6" name="Picture 4" descr="http://www.clipartbest.com/cliparts/ecM/jkp/ecMjkp7c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2800"/>
            <a:ext cx="2312368" cy="2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885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yfield Theme">
  <a:themeElements>
    <a:clrScheme name="Mayfield">
      <a:dk1>
        <a:srgbClr val="080808"/>
      </a:dk1>
      <a:lt1>
        <a:srgbClr val="080808"/>
      </a:lt1>
      <a:dk2>
        <a:srgbClr val="080808"/>
      </a:dk2>
      <a:lt2>
        <a:srgbClr val="080808"/>
      </a:lt2>
      <a:accent1>
        <a:srgbClr val="0F6FC6"/>
      </a:accent1>
      <a:accent2>
        <a:srgbClr val="080808"/>
      </a:accent2>
      <a:accent3>
        <a:srgbClr val="080808"/>
      </a:accent3>
      <a:accent4>
        <a:srgbClr val="10CF9B"/>
      </a:accent4>
      <a:accent5>
        <a:srgbClr val="7CCA62"/>
      </a:accent5>
      <a:accent6>
        <a:srgbClr val="A5C249"/>
      </a:accent6>
      <a:hlink>
        <a:srgbClr val="7A4800"/>
      </a:hlink>
      <a:folHlink>
        <a:srgbClr val="FF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83A68F83C6A47BFB95B29838E2CE4" ma:contentTypeVersion="13" ma:contentTypeDescription="Create a new document." ma:contentTypeScope="" ma:versionID="2793a5c04a7cd238eb459fc47ead991b">
  <xsd:schema xmlns:xsd="http://www.w3.org/2001/XMLSchema" xmlns:xs="http://www.w3.org/2001/XMLSchema" xmlns:p="http://schemas.microsoft.com/office/2006/metadata/properties" xmlns:ns2="256cee14-f636-4681-b71d-45a30a133b2b" xmlns:ns3="6f14df77-98d2-4ed4-8da8-6de542f49458" targetNamespace="http://schemas.microsoft.com/office/2006/metadata/properties" ma:root="true" ma:fieldsID="b540711167b4bee9c7c5cfa3f311e1ed" ns2:_="" ns3:_="">
    <xsd:import namespace="256cee14-f636-4681-b71d-45a30a133b2b"/>
    <xsd:import namespace="6f14df77-98d2-4ed4-8da8-6de542f49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o_x002e_Less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cee14-f636-4681-b71d-45a30a133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_x002e_Lessons" ma:index="20" nillable="true" ma:displayName="No. Lessons" ma:description="How many lessons in the project&#10;" ma:format="Dropdown" ma:internalName="No_x002e_Lesson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4df77-98d2-4ed4-8da8-6de542f49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_x002e_Lessons xmlns="256cee14-f636-4681-b71d-45a30a133b2b" xsi:nil="true"/>
  </documentManagement>
</p:properties>
</file>

<file path=customXml/itemProps1.xml><?xml version="1.0" encoding="utf-8"?>
<ds:datastoreItem xmlns:ds="http://schemas.openxmlformats.org/officeDocument/2006/customXml" ds:itemID="{25395B30-C476-4796-9FC0-FA8E2BA8C083}"/>
</file>

<file path=customXml/itemProps2.xml><?xml version="1.0" encoding="utf-8"?>
<ds:datastoreItem xmlns:ds="http://schemas.openxmlformats.org/officeDocument/2006/customXml" ds:itemID="{9C390D21-2EAB-427D-9FEB-E66854097C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6475D-25F8-4A3F-846F-D747D80ACE2B}">
  <ds:schemaRefs>
    <ds:schemaRef ds:uri="http://schemas.microsoft.com/office/2006/documentManagement/types"/>
    <ds:schemaRef ds:uri="3fedff5c-2b0a-4809-a635-9c7cd6998db2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e9733c2e-a1d9-48d7-85ec-bf928eec67cb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Mayfield Theme</Template>
  <TotalTime>1665</TotalTime>
  <Words>1807</Words>
  <Application>Microsoft Office PowerPoint</Application>
  <PresentationFormat>On-screen Show (4:3)</PresentationFormat>
  <Paragraphs>312</Paragraphs>
  <Slides>31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AlphabetSoup Tilt BT</vt:lpstr>
      <vt:lpstr>Andalus</vt:lpstr>
      <vt:lpstr>Arial</vt:lpstr>
      <vt:lpstr>Calibri</vt:lpstr>
      <vt:lpstr>Comic Sans MS</vt:lpstr>
      <vt:lpstr>Constantia</vt:lpstr>
      <vt:lpstr>Wingdings 2</vt:lpstr>
      <vt:lpstr>Mayfield Theme</vt:lpstr>
      <vt:lpstr>Counting in Binary</vt:lpstr>
      <vt:lpstr>PowerPoint Presentation</vt:lpstr>
      <vt:lpstr>Denary (known as Base 10)</vt:lpstr>
      <vt:lpstr>Answers</vt:lpstr>
      <vt:lpstr>Binary (Base 2)</vt:lpstr>
      <vt:lpstr>Binary (Base 2)</vt:lpstr>
      <vt:lpstr>Converting Binary to denary</vt:lpstr>
      <vt:lpstr>Converting Denary to Binary</vt:lpstr>
      <vt:lpstr>Mini-test</vt:lpstr>
      <vt:lpstr>Answers</vt:lpstr>
      <vt:lpstr>PowerPoint Presentation</vt:lpstr>
      <vt:lpstr>Representing characters as binary</vt:lpstr>
      <vt:lpstr>PowerPoint Presentation</vt:lpstr>
      <vt:lpstr>ASCII</vt:lpstr>
      <vt:lpstr>ASCII</vt:lpstr>
      <vt:lpstr>ASCII</vt:lpstr>
      <vt:lpstr>1</vt:lpstr>
      <vt:lpstr>2</vt:lpstr>
      <vt:lpstr>3</vt:lpstr>
      <vt:lpstr>4</vt:lpstr>
      <vt:lpstr>5</vt:lpstr>
      <vt:lpstr>6</vt:lpstr>
      <vt:lpstr>7</vt:lpstr>
      <vt:lpstr>Number of bits</vt:lpstr>
      <vt:lpstr>Character Set</vt:lpstr>
      <vt:lpstr>Character Set</vt:lpstr>
      <vt:lpstr>Unicode</vt:lpstr>
      <vt:lpstr>Unicode</vt:lpstr>
      <vt:lpstr>Mini-test</vt:lpstr>
      <vt:lpstr>Answers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Brownings</dc:creator>
  <cp:lastModifiedBy>Clarke-Rebecca</cp:lastModifiedBy>
  <cp:revision>125</cp:revision>
  <dcterms:created xsi:type="dcterms:W3CDTF">2011-06-13T04:03:50Z</dcterms:created>
  <dcterms:modified xsi:type="dcterms:W3CDTF">2020-11-09T16:30:18Z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0x010100F1383A68F83C6A47BFB95B29838E2CE4</vt:lpwstr>
  </property>
</Properties>
</file>