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Lst>
  <p:notesMasterIdLst>
    <p:notesMasterId r:id="rId3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9144000" cy="5143500" type="screen16x9"/>
  <p:notesSz cx="6858000" cy="9144000"/>
  <p:embeddedFontLst>
    <p:embeddedFont>
      <p:font typeface="Cousine"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17188F-E6E1-7C7A-387E-53B07AA3F57D}" v="2" dt="2020-09-22T12:25:27.538"/>
  </p1510:revLst>
</p1510:revInfo>
</file>

<file path=ppt/tableStyles.xml><?xml version="1.0" encoding="utf-8"?>
<a:tblStyleLst xmlns:a="http://schemas.openxmlformats.org/drawingml/2006/main" def="{CDAAE4C8-7790-43D1-BDF5-DF7B0CD49EA1}">
  <a:tblStyle styleId="{CDAAE4C8-7790-43D1-BDF5-DF7B0CD49EA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rthJ" userId="S::firthj@mayfield.portsmouth.sch.uk::5bf786de-b0fa-49e8-9d98-322dfc8a0816" providerId="AD" clId="Web-{0F17188F-E6E1-7C7A-387E-53B07AA3F57D}"/>
    <pc:docChg chg="modSld">
      <pc:chgData name="FirthJ" userId="S::firthj@mayfield.portsmouth.sch.uk::5bf786de-b0fa-49e8-9d98-322dfc8a0816" providerId="AD" clId="Web-{0F17188F-E6E1-7C7A-387E-53B07AA3F57D}" dt="2020-09-22T12:25:27.538" v="1" actId="20577"/>
      <pc:docMkLst>
        <pc:docMk/>
      </pc:docMkLst>
      <pc:sldChg chg="modSp">
        <pc:chgData name="FirthJ" userId="S::firthj@mayfield.portsmouth.sch.uk::5bf786de-b0fa-49e8-9d98-322dfc8a0816" providerId="AD" clId="Web-{0F17188F-E6E1-7C7A-387E-53B07AA3F57D}" dt="2020-09-22T12:25:27.538" v="1" actId="20577"/>
        <pc:sldMkLst>
          <pc:docMk/>
          <pc:sldMk cId="0" sldId="256"/>
        </pc:sldMkLst>
        <pc:spChg chg="mod">
          <ac:chgData name="FirthJ" userId="S::firthj@mayfield.portsmouth.sch.uk::5bf786de-b0fa-49e8-9d98-322dfc8a0816" providerId="AD" clId="Web-{0F17188F-E6E1-7C7A-387E-53B07AA3F57D}" dt="2020-09-22T12:25:27.538" v="1" actId="20577"/>
          <ac:spMkLst>
            <pc:docMk/>
            <pc:sldMk cId="0" sldId="256"/>
            <ac:spMk id="6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263117d4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263117d4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117d46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263117d46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263117d4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263117d4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263117d46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263117d46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263117d4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263117d4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263117d4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263117d4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263117d46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263117d46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263117d4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263117d4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263117d4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7263117d4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263117d46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263117d46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263117d4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7263117d4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7263117d46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7263117d46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263117d46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263117d46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7263117d4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7263117d4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727257400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727257400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27257400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27257400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263117d46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263117d46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263117d46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263117d46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263117d4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263117d4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263117d46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263117d4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263117d4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263117d4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263117d46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263117d4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14400" y="2980864"/>
            <a:ext cx="72126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b="1"/>
            </a:lvl1pPr>
            <a:lvl2pPr lvl="1">
              <a:spcBef>
                <a:spcPts val="0"/>
              </a:spcBef>
              <a:spcAft>
                <a:spcPts val="0"/>
              </a:spcAft>
              <a:buSzPts val="4800"/>
              <a:buNone/>
              <a:defRPr sz="4800" b="1"/>
            </a:lvl2pPr>
            <a:lvl3pPr lvl="2">
              <a:spcBef>
                <a:spcPts val="0"/>
              </a:spcBef>
              <a:spcAft>
                <a:spcPts val="0"/>
              </a:spcAft>
              <a:buSzPts val="4800"/>
              <a:buNone/>
              <a:defRPr sz="4800" b="1"/>
            </a:lvl3pPr>
            <a:lvl4pPr lvl="3">
              <a:spcBef>
                <a:spcPts val="0"/>
              </a:spcBef>
              <a:spcAft>
                <a:spcPts val="0"/>
              </a:spcAft>
              <a:buSzPts val="4800"/>
              <a:buNone/>
              <a:defRPr sz="4800" b="1"/>
            </a:lvl4pPr>
            <a:lvl5pPr lvl="4">
              <a:spcBef>
                <a:spcPts val="0"/>
              </a:spcBef>
              <a:spcAft>
                <a:spcPts val="0"/>
              </a:spcAft>
              <a:buSzPts val="4800"/>
              <a:buNone/>
              <a:defRPr sz="4800" b="1"/>
            </a:lvl5pPr>
            <a:lvl6pPr lvl="5">
              <a:spcBef>
                <a:spcPts val="0"/>
              </a:spcBef>
              <a:spcAft>
                <a:spcPts val="0"/>
              </a:spcAft>
              <a:buSzPts val="4800"/>
              <a:buNone/>
              <a:defRPr sz="4800" b="1"/>
            </a:lvl6pPr>
            <a:lvl7pPr lvl="6">
              <a:spcBef>
                <a:spcPts val="0"/>
              </a:spcBef>
              <a:spcAft>
                <a:spcPts val="0"/>
              </a:spcAft>
              <a:buSzPts val="4800"/>
              <a:buNone/>
              <a:defRPr sz="4800" b="1"/>
            </a:lvl7pPr>
            <a:lvl8pPr lvl="7">
              <a:spcBef>
                <a:spcPts val="0"/>
              </a:spcBef>
              <a:spcAft>
                <a:spcPts val="0"/>
              </a:spcAft>
              <a:buSzPts val="4800"/>
              <a:buNone/>
              <a:defRPr sz="4800" b="1"/>
            </a:lvl8pPr>
            <a:lvl9pPr lvl="8">
              <a:spcBef>
                <a:spcPts val="0"/>
              </a:spcBef>
              <a:spcAft>
                <a:spcPts val="0"/>
              </a:spcAft>
              <a:buSzPts val="4800"/>
              <a:buNone/>
              <a:defRPr sz="4800" b="1"/>
            </a:lvl9pPr>
          </a:lstStyle>
          <a:p>
            <a:endParaRPr/>
          </a:p>
        </p:txBody>
      </p:sp>
      <p:sp>
        <p:nvSpPr>
          <p:cNvPr id="13" name="Google Shape;13;p2"/>
          <p:cNvSpPr/>
          <p:nvPr/>
        </p:nvSpPr>
        <p:spPr>
          <a:xfrm rot="5400000">
            <a:off x="4527177" y="744699"/>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p:nvSpPr>
        <p:spPr>
          <a:xfrm rot="10800000">
            <a:off x="660998" y="3645100"/>
            <a:ext cx="1080000" cy="9951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5;p2"/>
          <p:cNvCxnSpPr/>
          <p:nvPr/>
        </p:nvCxnSpPr>
        <p:spPr>
          <a:xfrm>
            <a:off x="8296743" y="2299856"/>
            <a:ext cx="0" cy="20751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p:nvSpPr>
        <p:spPr>
          <a:xfrm rot="-5400000">
            <a:off x="4525702" y="-1293868"/>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p:nvSpPr>
        <p:spPr>
          <a:xfrm>
            <a:off x="7216304" y="1888685"/>
            <a:ext cx="1395000" cy="12855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8"/>
        <p:cNvGrpSpPr/>
        <p:nvPr/>
      </p:nvGrpSpPr>
      <p:grpSpPr>
        <a:xfrm>
          <a:off x="0" y="0"/>
          <a:ext cx="0" cy="0"/>
          <a:chOff x="0" y="0"/>
          <a:chExt cx="0" cy="0"/>
        </a:xfrm>
      </p:grpSpPr>
      <p:sp>
        <p:nvSpPr>
          <p:cNvPr id="19" name="Google Shape;19;p3"/>
          <p:cNvSpPr/>
          <p:nvPr/>
        </p:nvSpPr>
        <p:spPr>
          <a:xfrm rot="5400000">
            <a:off x="4527177" y="-550510"/>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 name="Google Shape;20;p3"/>
          <p:cNvSpPr/>
          <p:nvPr/>
        </p:nvSpPr>
        <p:spPr>
          <a:xfrm rot="-5400000">
            <a:off x="695075" y="986571"/>
            <a:ext cx="995100" cy="10662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 name="Google Shape;21;p3"/>
          <p:cNvCxnSpPr/>
          <p:nvPr/>
        </p:nvCxnSpPr>
        <p:spPr>
          <a:xfrm>
            <a:off x="8365300" y="1345300"/>
            <a:ext cx="0" cy="1696800"/>
          </a:xfrm>
          <a:prstGeom prst="straightConnector1">
            <a:avLst/>
          </a:prstGeom>
          <a:noFill/>
          <a:ln w="9525" cap="flat" cmpd="sng">
            <a:solidFill>
              <a:srgbClr val="FFFFFF"/>
            </a:solidFill>
            <a:prstDash val="solid"/>
            <a:round/>
            <a:headEnd type="triangle" w="sm" len="sm"/>
            <a:tailEnd type="triangle" w="sm" len="sm"/>
          </a:ln>
        </p:spPr>
      </p:cxnSp>
      <p:sp>
        <p:nvSpPr>
          <p:cNvPr id="22" name="Google Shape;22;p3"/>
          <p:cNvSpPr/>
          <p:nvPr/>
        </p:nvSpPr>
        <p:spPr>
          <a:xfrm rot="-5400000">
            <a:off x="4525702" y="-2134011"/>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23" name="Google Shape;23;p3"/>
          <p:cNvSpPr/>
          <p:nvPr/>
        </p:nvSpPr>
        <p:spPr>
          <a:xfrm rot="5400000">
            <a:off x="7048175" y="2866905"/>
            <a:ext cx="1285500" cy="13773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ctrTitle"/>
          </p:nvPr>
        </p:nvSpPr>
        <p:spPr>
          <a:xfrm>
            <a:off x="921200" y="1509206"/>
            <a:ext cx="7205700" cy="1159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b="1"/>
            </a:lvl1pPr>
            <a:lvl2pPr lvl="1" rtl="0">
              <a:spcBef>
                <a:spcPts val="0"/>
              </a:spcBef>
              <a:spcAft>
                <a:spcPts val="0"/>
              </a:spcAft>
              <a:buSzPts val="3600"/>
              <a:buNone/>
              <a:defRPr sz="3600" b="1"/>
            </a:lvl2pPr>
            <a:lvl3pPr lvl="2" rtl="0">
              <a:spcBef>
                <a:spcPts val="0"/>
              </a:spcBef>
              <a:spcAft>
                <a:spcPts val="0"/>
              </a:spcAft>
              <a:buSzPts val="3600"/>
              <a:buNone/>
              <a:defRPr sz="3600" b="1"/>
            </a:lvl3pPr>
            <a:lvl4pPr lvl="3" rtl="0">
              <a:spcBef>
                <a:spcPts val="0"/>
              </a:spcBef>
              <a:spcAft>
                <a:spcPts val="0"/>
              </a:spcAft>
              <a:buSzPts val="3600"/>
              <a:buNone/>
              <a:defRPr sz="3600" b="1"/>
            </a:lvl4pPr>
            <a:lvl5pPr lvl="4" rtl="0">
              <a:spcBef>
                <a:spcPts val="0"/>
              </a:spcBef>
              <a:spcAft>
                <a:spcPts val="0"/>
              </a:spcAft>
              <a:buSzPts val="3600"/>
              <a:buNone/>
              <a:defRPr sz="3600" b="1"/>
            </a:lvl5pPr>
            <a:lvl6pPr lvl="5" rtl="0">
              <a:spcBef>
                <a:spcPts val="0"/>
              </a:spcBef>
              <a:spcAft>
                <a:spcPts val="0"/>
              </a:spcAft>
              <a:buSzPts val="3600"/>
              <a:buNone/>
              <a:defRPr sz="3600" b="1"/>
            </a:lvl6pPr>
            <a:lvl7pPr lvl="6" rtl="0">
              <a:spcBef>
                <a:spcPts val="0"/>
              </a:spcBef>
              <a:spcAft>
                <a:spcPts val="0"/>
              </a:spcAft>
              <a:buSzPts val="3600"/>
              <a:buNone/>
              <a:defRPr sz="3600" b="1"/>
            </a:lvl7pPr>
            <a:lvl8pPr lvl="7" rtl="0">
              <a:spcBef>
                <a:spcPts val="0"/>
              </a:spcBef>
              <a:spcAft>
                <a:spcPts val="0"/>
              </a:spcAft>
              <a:buSzPts val="3600"/>
              <a:buNone/>
              <a:defRPr sz="3600" b="1"/>
            </a:lvl8pPr>
            <a:lvl9pPr lvl="8" rtl="0">
              <a:spcBef>
                <a:spcPts val="0"/>
              </a:spcBef>
              <a:spcAft>
                <a:spcPts val="0"/>
              </a:spcAft>
              <a:buSzPts val="3600"/>
              <a:buNone/>
              <a:defRPr sz="3600" b="1"/>
            </a:lvl9pPr>
          </a:lstStyle>
          <a:p>
            <a:endParaRPr/>
          </a:p>
        </p:txBody>
      </p:sp>
      <p:sp>
        <p:nvSpPr>
          <p:cNvPr id="25" name="Google Shape;25;p3"/>
          <p:cNvSpPr txBox="1">
            <a:spLocks noGrp="1"/>
          </p:cNvSpPr>
          <p:nvPr>
            <p:ph type="subTitle" idx="1"/>
          </p:nvPr>
        </p:nvSpPr>
        <p:spPr>
          <a:xfrm>
            <a:off x="4698564" y="3108819"/>
            <a:ext cx="35424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2400"/>
              <a:buNone/>
              <a:defRPr>
                <a:solidFill>
                  <a:srgbClr val="FFFFFF"/>
                </a:solidFill>
              </a:defRPr>
            </a:lvl4pPr>
            <a:lvl5pPr lvl="4" algn="r" rtl="0">
              <a:spcBef>
                <a:spcPts val="0"/>
              </a:spcBef>
              <a:spcAft>
                <a:spcPts val="0"/>
              </a:spcAft>
              <a:buClr>
                <a:srgbClr val="FFFFFF"/>
              </a:buClr>
              <a:buSzPts val="2400"/>
              <a:buNone/>
              <a:defRPr>
                <a:solidFill>
                  <a:srgbClr val="FFFFFF"/>
                </a:solidFill>
              </a:defRPr>
            </a:lvl5pPr>
            <a:lvl6pPr lvl="5" algn="r" rtl="0">
              <a:spcBef>
                <a:spcPts val="0"/>
              </a:spcBef>
              <a:spcAft>
                <a:spcPts val="0"/>
              </a:spcAft>
              <a:buClr>
                <a:srgbClr val="FFFFFF"/>
              </a:buClr>
              <a:buSzPts val="2400"/>
              <a:buNone/>
              <a:defRPr>
                <a:solidFill>
                  <a:srgbClr val="FFFFFF"/>
                </a:solidFill>
              </a:defRPr>
            </a:lvl6pPr>
            <a:lvl7pPr lvl="6" algn="r" rtl="0">
              <a:spcBef>
                <a:spcPts val="0"/>
              </a:spcBef>
              <a:spcAft>
                <a:spcPts val="0"/>
              </a:spcAft>
              <a:buClr>
                <a:srgbClr val="FFFFFF"/>
              </a:buClr>
              <a:buSzPts val="2400"/>
              <a:buNone/>
              <a:defRPr>
                <a:solidFill>
                  <a:srgbClr val="FFFFFF"/>
                </a:solidFill>
              </a:defRPr>
            </a:lvl7pPr>
            <a:lvl8pPr lvl="7" algn="r" rtl="0">
              <a:spcBef>
                <a:spcPts val="0"/>
              </a:spcBef>
              <a:spcAft>
                <a:spcPts val="0"/>
              </a:spcAft>
              <a:buClr>
                <a:srgbClr val="FFFFFF"/>
              </a:buClr>
              <a:buSzPts val="2400"/>
              <a:buNone/>
              <a:defRPr>
                <a:solidFill>
                  <a:srgbClr val="FFFFFF"/>
                </a:solidFill>
              </a:defRPr>
            </a:lvl8pPr>
            <a:lvl9pPr lvl="8" algn="r" rtl="0">
              <a:spcBef>
                <a:spcPts val="0"/>
              </a:spcBef>
              <a:spcAft>
                <a:spcPts val="0"/>
              </a:spcAft>
              <a:buClr>
                <a:srgbClr val="FFFFFF"/>
              </a:buClr>
              <a:buSzPts val="2400"/>
              <a:buNone/>
              <a:defRPr>
                <a:solidFill>
                  <a:srgbClr val="FFFFFF"/>
                </a:solidFill>
              </a:defRPr>
            </a:lvl9pPr>
          </a:lstStyle>
          <a:p>
            <a:endParaRPr/>
          </a:p>
        </p:txBody>
      </p:sp>
      <p:sp>
        <p:nvSpPr>
          <p:cNvPr id="26" name="Google Shape;26;p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1413600" y="2466600"/>
            <a:ext cx="6316800" cy="8199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sz="2400" b="1"/>
            </a:lvl1pPr>
            <a:lvl2pPr marL="914400" lvl="1" indent="-381000" algn="ctr" rtl="0">
              <a:spcBef>
                <a:spcPts val="0"/>
              </a:spcBef>
              <a:spcAft>
                <a:spcPts val="0"/>
              </a:spcAft>
              <a:buSzPts val="2400"/>
              <a:buChar char="▫"/>
              <a:defRPr b="1"/>
            </a:lvl2pPr>
            <a:lvl3pPr marL="1371600" lvl="2" indent="-381000" algn="ctr" rtl="0">
              <a:spcBef>
                <a:spcPts val="0"/>
              </a:spcBef>
              <a:spcAft>
                <a:spcPts val="0"/>
              </a:spcAft>
              <a:buSzPts val="2400"/>
              <a:buChar char="■"/>
              <a:defRPr b="1"/>
            </a:lvl3pPr>
            <a:lvl4pPr marL="1828800" lvl="3" indent="-381000" algn="ctr" rtl="0">
              <a:spcBef>
                <a:spcPts val="0"/>
              </a:spcBef>
              <a:spcAft>
                <a:spcPts val="0"/>
              </a:spcAft>
              <a:buSzPts val="2400"/>
              <a:buChar char="●"/>
              <a:defRPr sz="2400" b="1"/>
            </a:lvl4pPr>
            <a:lvl5pPr marL="2286000" lvl="4" indent="-381000" algn="ctr" rtl="0">
              <a:spcBef>
                <a:spcPts val="0"/>
              </a:spcBef>
              <a:spcAft>
                <a:spcPts val="0"/>
              </a:spcAft>
              <a:buSzPts val="2400"/>
              <a:buChar char="○"/>
              <a:defRPr sz="2400" b="1"/>
            </a:lvl5pPr>
            <a:lvl6pPr marL="2743200" lvl="5" indent="-381000" algn="ctr" rtl="0">
              <a:spcBef>
                <a:spcPts val="0"/>
              </a:spcBef>
              <a:spcAft>
                <a:spcPts val="0"/>
              </a:spcAft>
              <a:buSzPts val="2400"/>
              <a:buChar char="■"/>
              <a:defRPr sz="2400" b="1"/>
            </a:lvl6pPr>
            <a:lvl7pPr marL="3200400" lvl="6" indent="-381000" algn="ctr" rtl="0">
              <a:spcBef>
                <a:spcPts val="0"/>
              </a:spcBef>
              <a:spcAft>
                <a:spcPts val="0"/>
              </a:spcAft>
              <a:buSzPts val="2400"/>
              <a:buChar char="●"/>
              <a:defRPr sz="2400" b="1"/>
            </a:lvl7pPr>
            <a:lvl8pPr marL="3657600" lvl="7" indent="-381000" algn="ctr" rtl="0">
              <a:spcBef>
                <a:spcPts val="0"/>
              </a:spcBef>
              <a:spcAft>
                <a:spcPts val="0"/>
              </a:spcAft>
              <a:buSzPts val="2400"/>
              <a:buChar char="○"/>
              <a:defRPr sz="2400" b="1"/>
            </a:lvl8pPr>
            <a:lvl9pPr marL="4114800" lvl="8" indent="-381000" algn="ctr">
              <a:spcBef>
                <a:spcPts val="0"/>
              </a:spcBef>
              <a:spcAft>
                <a:spcPts val="0"/>
              </a:spcAft>
              <a:buSzPts val="2400"/>
              <a:buChar char="■"/>
              <a:defRPr sz="2400" b="1"/>
            </a:lvl9pPr>
          </a:lstStyle>
          <a:p>
            <a:endParaRPr/>
          </a:p>
        </p:txBody>
      </p:sp>
      <p:grpSp>
        <p:nvGrpSpPr>
          <p:cNvPr id="29" name="Google Shape;29;p4"/>
          <p:cNvGrpSpPr/>
          <p:nvPr/>
        </p:nvGrpSpPr>
        <p:grpSpPr>
          <a:xfrm>
            <a:off x="3954441" y="1078293"/>
            <a:ext cx="1212106" cy="1158543"/>
            <a:chOff x="3754950" y="1132925"/>
            <a:chExt cx="1580939" cy="1544725"/>
          </a:xfrm>
        </p:grpSpPr>
        <p:sp>
          <p:nvSpPr>
            <p:cNvPr id="30" name="Google Shape;30;p4"/>
            <p:cNvSpPr/>
            <p:nvPr/>
          </p:nvSpPr>
          <p:spPr>
            <a:xfrm>
              <a:off x="3907350" y="1285321"/>
              <a:ext cx="1329300" cy="13293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400000">
              <a:off x="3754950" y="1132925"/>
              <a:ext cx="1480500" cy="14805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 name="Google Shape;32;p4"/>
            <p:cNvCxnSpPr>
              <a:endCxn id="30" idx="1"/>
            </p:cNvCxnSpPr>
            <p:nvPr/>
          </p:nvCxnSpPr>
          <p:spPr>
            <a:xfrm>
              <a:off x="3890221" y="1267893"/>
              <a:ext cx="211800" cy="212100"/>
            </a:xfrm>
            <a:prstGeom prst="straightConnector1">
              <a:avLst/>
            </a:prstGeom>
            <a:noFill/>
            <a:ln w="9525" cap="flat" cmpd="sng">
              <a:solidFill>
                <a:srgbClr val="FFFFFF"/>
              </a:solidFill>
              <a:prstDash val="dash"/>
              <a:round/>
              <a:headEnd type="none" w="med" len="med"/>
              <a:tailEnd type="none" w="med" len="med"/>
            </a:ln>
          </p:spPr>
        </p:cxnSp>
        <p:cxnSp>
          <p:nvCxnSpPr>
            <p:cNvPr id="33" name="Google Shape;33;p4"/>
            <p:cNvCxnSpPr/>
            <p:nvPr/>
          </p:nvCxnSpPr>
          <p:spPr>
            <a:xfrm>
              <a:off x="5335889" y="1276425"/>
              <a:ext cx="0" cy="1393500"/>
            </a:xfrm>
            <a:prstGeom prst="straightConnector1">
              <a:avLst/>
            </a:prstGeom>
            <a:noFill/>
            <a:ln w="9525" cap="flat" cmpd="sng">
              <a:solidFill>
                <a:srgbClr val="FFFFFF"/>
              </a:solidFill>
              <a:prstDash val="solid"/>
              <a:round/>
              <a:headEnd type="triangle" w="sm" len="sm"/>
              <a:tailEnd type="triangle" w="sm" len="sm"/>
            </a:ln>
          </p:spPr>
        </p:cxnSp>
        <p:sp>
          <p:nvSpPr>
            <p:cNvPr id="34" name="Google Shape;34;p4"/>
            <p:cNvSpPr/>
            <p:nvPr/>
          </p:nvSpPr>
          <p:spPr>
            <a:xfrm>
              <a:off x="4222975" y="1683233"/>
              <a:ext cx="698050" cy="549925"/>
            </a:xfrm>
            <a:prstGeom prst="rect">
              <a:avLst/>
            </a:prstGeom>
          </p:spPr>
          <p:txBody>
            <a:bodyPr>
              <a:prstTxWarp prst="textPlain">
                <a:avLst/>
              </a:prstTxWarp>
            </a:bodyPr>
            <a:lstStyle/>
            <a:p>
              <a:pPr lvl="0" algn="ctr"/>
              <a:r>
                <a:rPr b="1" i="0">
                  <a:ln w="19050" cap="flat" cmpd="sng">
                    <a:solidFill>
                      <a:srgbClr val="FFFFFF"/>
                    </a:solidFill>
                    <a:prstDash val="solid"/>
                    <a:round/>
                    <a:headEnd type="none" w="sm" len="sm"/>
                    <a:tailEnd type="none" w="sm" len="sm"/>
                  </a:ln>
                  <a:noFill/>
                  <a:latin typeface="Arial"/>
                </a:rPr>
                <a:t>“</a:t>
              </a:r>
            </a:p>
          </p:txBody>
        </p:sp>
        <p:cxnSp>
          <p:nvCxnSpPr>
            <p:cNvPr id="35" name="Google Shape;35;p4"/>
            <p:cNvCxnSpPr>
              <a:stCxn id="30" idx="5"/>
            </p:cNvCxnSpPr>
            <p:nvPr/>
          </p:nvCxnSpPr>
          <p:spPr>
            <a:xfrm>
              <a:off x="5041979" y="2419950"/>
              <a:ext cx="253800" cy="257700"/>
            </a:xfrm>
            <a:prstGeom prst="straightConnector1">
              <a:avLst/>
            </a:prstGeom>
            <a:noFill/>
            <a:ln w="9525" cap="flat" cmpd="sng">
              <a:solidFill>
                <a:srgbClr val="FFFFFF"/>
              </a:solidFill>
              <a:prstDash val="dash"/>
              <a:round/>
              <a:headEnd type="none" w="med" len="med"/>
              <a:tailEnd type="none" w="med" len="med"/>
            </a:ln>
          </p:spPr>
        </p:cxnSp>
        <p:cxnSp>
          <p:nvCxnSpPr>
            <p:cNvPr id="36" name="Google Shape;36;p4"/>
            <p:cNvCxnSpPr/>
            <p:nvPr/>
          </p:nvCxnSpPr>
          <p:spPr>
            <a:xfrm>
              <a:off x="4244700" y="1591869"/>
              <a:ext cx="654600" cy="0"/>
            </a:xfrm>
            <a:prstGeom prst="straightConnector1">
              <a:avLst/>
            </a:prstGeom>
            <a:noFill/>
            <a:ln w="9525" cap="flat" cmpd="sng">
              <a:solidFill>
                <a:srgbClr val="FFFFFF"/>
              </a:solidFill>
              <a:prstDash val="solid"/>
              <a:round/>
              <a:headEnd type="triangle" w="sm" len="sm"/>
              <a:tailEnd type="triangle" w="sm" len="sm"/>
            </a:ln>
          </p:spPr>
        </p:cxnSp>
      </p:grpSp>
      <p:sp>
        <p:nvSpPr>
          <p:cNvPr id="37" name="Google Shape;37;p4"/>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0" name="Google Shape;40;p5"/>
          <p:cNvSpPr txBox="1">
            <a:spLocks noGrp="1"/>
          </p:cNvSpPr>
          <p:nvPr>
            <p:ph type="body" idx="1"/>
          </p:nvPr>
        </p:nvSpPr>
        <p:spPr>
          <a:xfrm>
            <a:off x="343225" y="1125000"/>
            <a:ext cx="8290800" cy="36390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1" name="Google Shape;41;p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4" name="Google Shape;44;p6"/>
          <p:cNvSpPr txBox="1">
            <a:spLocks noGrp="1"/>
          </p:cNvSpPr>
          <p:nvPr>
            <p:ph type="body" idx="1"/>
          </p:nvPr>
        </p:nvSpPr>
        <p:spPr>
          <a:xfrm>
            <a:off x="420778" y="1239803"/>
            <a:ext cx="3994500" cy="37257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5" name="Google Shape;45;p6"/>
          <p:cNvSpPr txBox="1">
            <a:spLocks noGrp="1"/>
          </p:cNvSpPr>
          <p:nvPr>
            <p:ph type="body" idx="2"/>
          </p:nvPr>
        </p:nvSpPr>
        <p:spPr>
          <a:xfrm>
            <a:off x="4731381" y="1239803"/>
            <a:ext cx="3994500" cy="37257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6" name="Google Shape;46;p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9" name="Google Shape;49;p7"/>
          <p:cNvSpPr txBox="1">
            <a:spLocks noGrp="1"/>
          </p:cNvSpPr>
          <p:nvPr>
            <p:ph type="body" idx="1"/>
          </p:nvPr>
        </p:nvSpPr>
        <p:spPr>
          <a:xfrm>
            <a:off x="457200"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0" name="Google Shape;50;p7"/>
          <p:cNvSpPr txBox="1">
            <a:spLocks noGrp="1"/>
          </p:cNvSpPr>
          <p:nvPr>
            <p:ph type="body" idx="2"/>
          </p:nvPr>
        </p:nvSpPr>
        <p:spPr>
          <a:xfrm>
            <a:off x="3223964"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1" name="Google Shape;51;p7"/>
          <p:cNvSpPr txBox="1">
            <a:spLocks noGrp="1"/>
          </p:cNvSpPr>
          <p:nvPr>
            <p:ph type="body" idx="3"/>
          </p:nvPr>
        </p:nvSpPr>
        <p:spPr>
          <a:xfrm>
            <a:off x="5990727"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2" name="Google Shape;52;p7"/>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5" name="Google Shape;55;p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58" name="Google Shape;58;p9"/>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1">
            <a:alphaModFix/>
          </a:blip>
          <a:stretch>
            <a:fillRect/>
          </a:stretch>
        </p:blipFill>
        <p:spPr>
          <a:xfrm>
            <a:off x="1116" y="0"/>
            <a:ext cx="9141767" cy="5143500"/>
          </a:xfrm>
          <a:prstGeom prst="rect">
            <a:avLst/>
          </a:prstGeom>
          <a:noFill/>
          <a:ln>
            <a:noFill/>
          </a:ln>
        </p:spPr>
      </p:pic>
      <p:sp>
        <p:nvSpPr>
          <p:cNvPr id="7" name="Google Shape;7;p1"/>
          <p:cNvSpPr/>
          <p:nvPr/>
        </p:nvSpPr>
        <p:spPr>
          <a:xfrm>
            <a:off x="91700" y="96300"/>
            <a:ext cx="8966100" cy="4945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404330" y="493832"/>
            <a:ext cx="8229600" cy="41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a:endParaRPr/>
          </a:p>
        </p:txBody>
      </p:sp>
      <p:sp>
        <p:nvSpPr>
          <p:cNvPr id="9" name="Google Shape;9;p1"/>
          <p:cNvSpPr txBox="1">
            <a:spLocks noGrp="1"/>
          </p:cNvSpPr>
          <p:nvPr>
            <p:ph type="body" idx="1"/>
          </p:nvPr>
        </p:nvSpPr>
        <p:spPr>
          <a:xfrm>
            <a:off x="457200" y="1125000"/>
            <a:ext cx="8229600" cy="3639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marL="914400" lvl="1"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marL="1371600" lvl="2"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marL="1828800" lvl="3"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marL="2286000" lvl="4"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marL="2743200" lvl="5"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marL="3200400" lvl="6"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marL="3657600" lvl="7"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marL="4114800" lvl="8"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a:endParaRPr/>
          </a:p>
        </p:txBody>
      </p:sp>
      <p:sp>
        <p:nvSpPr>
          <p:cNvPr id="10" name="Google Shape;10;p1"/>
          <p:cNvSpPr txBox="1">
            <a:spLocks noGrp="1"/>
          </p:cNvSpPr>
          <p:nvPr>
            <p:ph type="sldNum" idx="12"/>
          </p:nvPr>
        </p:nvSpPr>
        <p:spPr>
          <a:xfrm>
            <a:off x="8523157" y="4641567"/>
            <a:ext cx="461100" cy="291900"/>
          </a:xfrm>
          <a:prstGeom prst="rect">
            <a:avLst/>
          </a:prstGeom>
          <a:noFill/>
          <a:ln>
            <a:noFill/>
          </a:ln>
        </p:spPr>
        <p:txBody>
          <a:bodyPr spcFirstLastPara="1" wrap="square" lIns="91425" tIns="91425" rIns="91425" bIns="91425" anchor="t" anchorCtr="0">
            <a:noAutofit/>
          </a:bodyPr>
          <a:lstStyle>
            <a:lvl1pPr lvl="0" algn="r">
              <a:buNone/>
              <a:defRPr sz="1000">
                <a:solidFill>
                  <a:schemeClr val="lt1"/>
                </a:solidFill>
                <a:latin typeface="Cousine"/>
                <a:ea typeface="Cousine"/>
                <a:cs typeface="Cousine"/>
                <a:sym typeface="Cousine"/>
              </a:defRPr>
            </a:lvl1pPr>
            <a:lvl2pPr lvl="1" algn="r">
              <a:buNone/>
              <a:defRPr sz="1000">
                <a:solidFill>
                  <a:schemeClr val="lt1"/>
                </a:solidFill>
                <a:latin typeface="Cousine"/>
                <a:ea typeface="Cousine"/>
                <a:cs typeface="Cousine"/>
                <a:sym typeface="Cousine"/>
              </a:defRPr>
            </a:lvl2pPr>
            <a:lvl3pPr lvl="2" algn="r">
              <a:buNone/>
              <a:defRPr sz="1000">
                <a:solidFill>
                  <a:schemeClr val="lt1"/>
                </a:solidFill>
                <a:latin typeface="Cousine"/>
                <a:ea typeface="Cousine"/>
                <a:cs typeface="Cousine"/>
                <a:sym typeface="Cousine"/>
              </a:defRPr>
            </a:lvl3pPr>
            <a:lvl4pPr lvl="3" algn="r">
              <a:buNone/>
              <a:defRPr sz="1000">
                <a:solidFill>
                  <a:schemeClr val="lt1"/>
                </a:solidFill>
                <a:latin typeface="Cousine"/>
                <a:ea typeface="Cousine"/>
                <a:cs typeface="Cousine"/>
                <a:sym typeface="Cousine"/>
              </a:defRPr>
            </a:lvl4pPr>
            <a:lvl5pPr lvl="4" algn="r">
              <a:buNone/>
              <a:defRPr sz="1000">
                <a:solidFill>
                  <a:schemeClr val="lt1"/>
                </a:solidFill>
                <a:latin typeface="Cousine"/>
                <a:ea typeface="Cousine"/>
                <a:cs typeface="Cousine"/>
                <a:sym typeface="Cousine"/>
              </a:defRPr>
            </a:lvl5pPr>
            <a:lvl6pPr lvl="5" algn="r">
              <a:buNone/>
              <a:defRPr sz="1000">
                <a:solidFill>
                  <a:schemeClr val="lt1"/>
                </a:solidFill>
                <a:latin typeface="Cousine"/>
                <a:ea typeface="Cousine"/>
                <a:cs typeface="Cousine"/>
                <a:sym typeface="Cousine"/>
              </a:defRPr>
            </a:lvl6pPr>
            <a:lvl7pPr lvl="6" algn="r">
              <a:buNone/>
              <a:defRPr sz="1000">
                <a:solidFill>
                  <a:schemeClr val="lt1"/>
                </a:solidFill>
                <a:latin typeface="Cousine"/>
                <a:ea typeface="Cousine"/>
                <a:cs typeface="Cousine"/>
                <a:sym typeface="Cousine"/>
              </a:defRPr>
            </a:lvl7pPr>
            <a:lvl8pPr lvl="7" algn="r">
              <a:buNone/>
              <a:defRPr sz="1000">
                <a:solidFill>
                  <a:schemeClr val="lt1"/>
                </a:solidFill>
                <a:latin typeface="Cousine"/>
                <a:ea typeface="Cousine"/>
                <a:cs typeface="Cousine"/>
                <a:sym typeface="Cousine"/>
              </a:defRPr>
            </a:lvl8pPr>
            <a:lvl9pPr lvl="8" algn="r">
              <a:buNone/>
              <a:defRPr sz="1000">
                <a:solidFill>
                  <a:schemeClr val="lt1"/>
                </a:solidFill>
                <a:latin typeface="Cousine"/>
                <a:ea typeface="Cousine"/>
                <a:cs typeface="Cousine"/>
                <a:sym typeface="Cousi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3.xml"/><Relationship Id="rId7"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18.xml"/><Relationship Id="rId5" Type="http://schemas.openxmlformats.org/officeDocument/2006/relationships/slide" Target="slide10.xml"/><Relationship Id="rId10" Type="http://schemas.openxmlformats.org/officeDocument/2006/relationships/image" Target="../media/image2.png"/><Relationship Id="rId4" Type="http://schemas.openxmlformats.org/officeDocument/2006/relationships/slide" Target="slide6.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slide" Target="slide16.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www.youtube.com/watch?v=TgkOAN2SkVk" TargetMode="External"/><Relationship Id="rId5" Type="http://schemas.openxmlformats.org/officeDocument/2006/relationships/hyperlink" Target="https://www.youtube.com/watch?v=TgkOAN2SkVk" TargetMode="External"/><Relationship Id="rId4" Type="http://schemas.openxmlformats.org/officeDocument/2006/relationships/hyperlink" Target="https://drive.google.com/file/d/1zs15ru2w8o0zbhtvLyX2Gb-008R9MShu/view?usp=sharin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1"/>
          <p:cNvSpPr txBox="1">
            <a:spLocks noGrp="1"/>
          </p:cNvSpPr>
          <p:nvPr>
            <p:ph type="ctrTitle"/>
          </p:nvPr>
        </p:nvSpPr>
        <p:spPr>
          <a:xfrm>
            <a:off x="1053675" y="2266480"/>
            <a:ext cx="7212600" cy="2077800"/>
          </a:xfrm>
          <a:prstGeom prst="rect">
            <a:avLst/>
          </a:prstGeom>
        </p:spPr>
        <p:txBody>
          <a:bodyPr spcFirstLastPara="1" wrap="square" lIns="91425" tIns="91425" rIns="91425" bIns="91425" anchor="b" anchorCtr="0">
            <a:noAutofit/>
          </a:bodyPr>
          <a:lstStyle/>
          <a:p>
            <a:pPr algn="ctr"/>
            <a:r>
              <a:rPr lang="en" sz="4000"/>
              <a:t>YEAR 8 DRAMA</a:t>
            </a:r>
            <a:endParaRPr sz="4000"/>
          </a:p>
          <a:p>
            <a:pPr marL="0" lvl="0" indent="0" algn="ctr" rtl="0">
              <a:spcBef>
                <a:spcPts val="0"/>
              </a:spcBef>
              <a:spcAft>
                <a:spcPts val="0"/>
              </a:spcAft>
              <a:buNone/>
            </a:pPr>
            <a:r>
              <a:rPr lang="en" sz="2400" dirty="0"/>
              <a:t>MURDER MYSTERY</a:t>
            </a:r>
            <a:endParaRPr sz="2400" dirty="0"/>
          </a:p>
          <a:p>
            <a:pPr marL="0" lvl="0" indent="0" algn="ctr" rtl="0">
              <a:spcBef>
                <a:spcPts val="0"/>
              </a:spcBef>
              <a:spcAft>
                <a:spcPts val="0"/>
              </a:spcAft>
              <a:buNone/>
            </a:pPr>
            <a:endParaRPr sz="1000" dirty="0"/>
          </a:p>
          <a:p>
            <a:pPr marL="0" lvl="0" indent="0" algn="l" rtl="0">
              <a:spcBef>
                <a:spcPts val="0"/>
              </a:spcBef>
              <a:spcAft>
                <a:spcPts val="0"/>
              </a:spcAft>
              <a:buClr>
                <a:schemeClr val="dk1"/>
              </a:buClr>
              <a:buSzPts val="1100"/>
              <a:buFont typeface="Arial"/>
              <a:buNone/>
            </a:pPr>
            <a:endParaRPr sz="1400" b="0" dirty="0">
              <a:solidFill>
                <a:schemeClr val="dk1"/>
              </a:solidFill>
              <a:highlight>
                <a:srgbClr val="FFFFFF"/>
              </a:highlight>
            </a:endParaRPr>
          </a:p>
          <a:p>
            <a:pPr marL="0" lvl="0" indent="0" algn="l" rtl="0">
              <a:spcBef>
                <a:spcPts val="0"/>
              </a:spcBef>
              <a:spcAft>
                <a:spcPts val="0"/>
              </a:spcAft>
              <a:buNone/>
            </a:pPr>
            <a:r>
              <a:rPr lang="en" sz="1400" b="0" dirty="0">
                <a:solidFill>
                  <a:schemeClr val="dk1"/>
                </a:solidFill>
                <a:highlight>
                  <a:srgbClr val="FFFFFF"/>
                </a:highlight>
              </a:rPr>
              <a:t>You are going to complete a project about a genre of theatre called ‘Murder Mystery’</a:t>
            </a:r>
            <a:endParaRPr sz="2400" dirty="0">
              <a:highlight>
                <a:srgbClr val="FFFFFF"/>
              </a:highlight>
            </a:endParaRPr>
          </a:p>
        </p:txBody>
      </p:sp>
      <p:pic>
        <p:nvPicPr>
          <p:cNvPr id="66" name="Google Shape;66;p11"/>
          <p:cNvPicPr preferRelativeResize="0"/>
          <p:nvPr/>
        </p:nvPicPr>
        <p:blipFill>
          <a:blip r:embed="rId3">
            <a:alphaModFix/>
          </a:blip>
          <a:stretch>
            <a:fillRect/>
          </a:stretch>
        </p:blipFill>
        <p:spPr>
          <a:xfrm>
            <a:off x="2896275" y="233400"/>
            <a:ext cx="2946088" cy="196168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0"/>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3</a:t>
            </a:r>
            <a:endParaRPr sz="6000">
              <a:solidFill>
                <a:srgbClr val="9FC5E8"/>
              </a:solidFill>
            </a:endParaRPr>
          </a:p>
          <a:p>
            <a:pPr marL="0" lvl="0" indent="0" algn="l" rtl="0">
              <a:spcBef>
                <a:spcPts val="0"/>
              </a:spcBef>
              <a:spcAft>
                <a:spcPts val="0"/>
              </a:spcAft>
              <a:buNone/>
            </a:pPr>
            <a:r>
              <a:rPr lang="en"/>
              <a:t>Creating Alibis  </a:t>
            </a:r>
            <a:endParaRPr/>
          </a:p>
        </p:txBody>
      </p:sp>
      <p:sp>
        <p:nvSpPr>
          <p:cNvPr id="177" name="Google Shape;177;p20"/>
          <p:cNvSpPr txBox="1">
            <a:spLocks noGrp="1"/>
          </p:cNvSpPr>
          <p:nvPr>
            <p:ph type="subTitle" idx="1"/>
          </p:nvPr>
        </p:nvSpPr>
        <p:spPr>
          <a:xfrm>
            <a:off x="1128075" y="2974525"/>
            <a:ext cx="71130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Explore character development skills through script writing  </a:t>
            </a:r>
            <a:endParaRPr/>
          </a:p>
        </p:txBody>
      </p:sp>
      <p:sp>
        <p:nvSpPr>
          <p:cNvPr id="178" name="Google Shape;178;p2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185" name="Google Shape;185;p21"/>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3:</a:t>
            </a:r>
            <a:endParaRPr sz="4600" b="1">
              <a:solidFill>
                <a:srgbClr val="FFFFFF"/>
              </a:solidFill>
              <a:latin typeface="Courier New"/>
              <a:ea typeface="Courier New"/>
              <a:cs typeface="Courier New"/>
              <a:sym typeface="Courier New"/>
            </a:endParaRPr>
          </a:p>
        </p:txBody>
      </p:sp>
      <p:sp>
        <p:nvSpPr>
          <p:cNvPr id="186" name="Google Shape;186;p21"/>
          <p:cNvSpPr txBox="1"/>
          <p:nvPr/>
        </p:nvSpPr>
        <p:spPr>
          <a:xfrm>
            <a:off x="485250" y="1131825"/>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back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Now you have identified the possible murder weapons, we need to start interviewing the suspects.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Read through the next few slides explaining who the suspects are... </a:t>
            </a:r>
            <a:endParaRPr>
              <a:latin typeface="Cousine"/>
              <a:ea typeface="Cousine"/>
              <a:cs typeface="Cousine"/>
              <a:sym typeface="Cousine"/>
            </a:endParaRPr>
          </a:p>
        </p:txBody>
      </p:sp>
      <p:pic>
        <p:nvPicPr>
          <p:cNvPr id="187" name="Google Shape;187;p21"/>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188" name="Google Shape;188;p21"/>
          <p:cNvPicPr preferRelativeResize="0"/>
          <p:nvPr/>
        </p:nvPicPr>
        <p:blipFill>
          <a:blip r:embed="rId3">
            <a:alphaModFix/>
          </a:blip>
          <a:stretch>
            <a:fillRect/>
          </a:stretch>
        </p:blipFill>
        <p:spPr>
          <a:xfrm rot="9088347">
            <a:off x="4079724" y="3161725"/>
            <a:ext cx="868912" cy="291900"/>
          </a:xfrm>
          <a:prstGeom prst="rect">
            <a:avLst/>
          </a:prstGeom>
          <a:noFill/>
          <a:ln>
            <a:noFill/>
          </a:ln>
        </p:spPr>
      </p:pic>
      <p:pic>
        <p:nvPicPr>
          <p:cNvPr id="189" name="Google Shape;189;p21"/>
          <p:cNvPicPr preferRelativeResize="0"/>
          <p:nvPr/>
        </p:nvPicPr>
        <p:blipFill rotWithShape="1">
          <a:blip r:embed="rId4">
            <a:alphaModFix/>
          </a:blip>
          <a:srcRect t="-2185" b="10752"/>
          <a:stretch/>
        </p:blipFill>
        <p:spPr>
          <a:xfrm>
            <a:off x="485250" y="3467750"/>
            <a:ext cx="1861675" cy="1327726"/>
          </a:xfrm>
          <a:prstGeom prst="rect">
            <a:avLst/>
          </a:prstGeom>
          <a:noFill/>
          <a:ln>
            <a:noFill/>
          </a:ln>
        </p:spPr>
      </p:pic>
      <p:sp>
        <p:nvSpPr>
          <p:cNvPr id="190" name="Google Shape;190;p21"/>
          <p:cNvSpPr txBox="1"/>
          <p:nvPr/>
        </p:nvSpPr>
        <p:spPr>
          <a:xfrm>
            <a:off x="2807550" y="3746878"/>
            <a:ext cx="3312000" cy="11865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Cousine"/>
                <a:ea typeface="Cousine"/>
                <a:cs typeface="Cousine"/>
                <a:sym typeface="Cousine"/>
              </a:rPr>
              <a:t>What do we know? </a:t>
            </a:r>
            <a:endParaRPr sz="1300">
              <a:latin typeface="Cousine"/>
              <a:ea typeface="Cousine"/>
              <a:cs typeface="Cousine"/>
              <a:sym typeface="Cousine"/>
            </a:endParaRPr>
          </a:p>
          <a:p>
            <a:pPr marL="457200" lvl="0" indent="-311150" algn="l" rtl="0">
              <a:spcBef>
                <a:spcPts val="0"/>
              </a:spcBef>
              <a:spcAft>
                <a:spcPts val="0"/>
              </a:spcAft>
              <a:buSzPts val="1300"/>
              <a:buFont typeface="Cousine"/>
              <a:buChar char="●"/>
            </a:pPr>
            <a:r>
              <a:rPr lang="en" sz="1300">
                <a:latin typeface="Cousine"/>
                <a:ea typeface="Cousine"/>
                <a:cs typeface="Cousine"/>
                <a:sym typeface="Cousine"/>
              </a:rPr>
              <a:t>Murdered in his office </a:t>
            </a:r>
            <a:endParaRPr sz="1300">
              <a:latin typeface="Cousine"/>
              <a:ea typeface="Cousine"/>
              <a:cs typeface="Cousine"/>
              <a:sym typeface="Cousine"/>
            </a:endParaRPr>
          </a:p>
          <a:p>
            <a:pPr marL="457200" lvl="0" indent="-311150" algn="l" rtl="0">
              <a:spcBef>
                <a:spcPts val="0"/>
              </a:spcBef>
              <a:spcAft>
                <a:spcPts val="0"/>
              </a:spcAft>
              <a:buSzPts val="1300"/>
              <a:buFont typeface="Cousine"/>
              <a:buChar char="●"/>
            </a:pPr>
            <a:r>
              <a:rPr lang="en" sz="1300">
                <a:latin typeface="Cousine"/>
                <a:ea typeface="Cousine"/>
                <a:cs typeface="Cousine"/>
                <a:sym typeface="Cousine"/>
              </a:rPr>
              <a:t>Nothing has gone missing</a:t>
            </a:r>
            <a:endParaRPr sz="1300">
              <a:latin typeface="Cousine"/>
              <a:ea typeface="Cousine"/>
              <a:cs typeface="Cousine"/>
              <a:sym typeface="Cousine"/>
            </a:endParaRPr>
          </a:p>
          <a:p>
            <a:pPr marL="457200" lvl="0" indent="-317500" algn="l" rtl="0">
              <a:spcBef>
                <a:spcPts val="0"/>
              </a:spcBef>
              <a:spcAft>
                <a:spcPts val="0"/>
              </a:spcAft>
              <a:buSzPts val="1400"/>
              <a:buFont typeface="Cousine"/>
              <a:buChar char="●"/>
            </a:pPr>
            <a:r>
              <a:rPr lang="en" sz="1300">
                <a:latin typeface="Cousine"/>
                <a:ea typeface="Cousine"/>
                <a:cs typeface="Cousine"/>
                <a:sym typeface="Cousine"/>
              </a:rPr>
              <a:t>The murder weapon must be in the office.</a:t>
            </a:r>
            <a:r>
              <a:rPr lang="en">
                <a:latin typeface="Cousine"/>
                <a:ea typeface="Cousine"/>
                <a:cs typeface="Cousine"/>
                <a:sym typeface="Cousine"/>
              </a:rPr>
              <a:t> </a:t>
            </a:r>
            <a:endParaRPr>
              <a:latin typeface="Cousine"/>
              <a:ea typeface="Cousine"/>
              <a:cs typeface="Cousine"/>
              <a:sym typeface="Cousine"/>
            </a:endParaRPr>
          </a:p>
        </p:txBody>
      </p:sp>
      <p:pic>
        <p:nvPicPr>
          <p:cNvPr id="191" name="Google Shape;191;p21"/>
          <p:cNvPicPr preferRelativeResize="0"/>
          <p:nvPr/>
        </p:nvPicPr>
        <p:blipFill>
          <a:blip r:embed="rId3">
            <a:alphaModFix/>
          </a:blip>
          <a:stretch>
            <a:fillRect/>
          </a:stretch>
        </p:blipFill>
        <p:spPr>
          <a:xfrm rot="9088347">
            <a:off x="5537174" y="4641575"/>
            <a:ext cx="868912" cy="291900"/>
          </a:xfrm>
          <a:prstGeom prst="rect">
            <a:avLst/>
          </a:prstGeom>
          <a:noFill/>
          <a:ln>
            <a:noFill/>
          </a:ln>
        </p:spPr>
      </p:pic>
      <p:pic>
        <p:nvPicPr>
          <p:cNvPr id="192" name="Google Shape;192;p21"/>
          <p:cNvPicPr preferRelativeResize="0"/>
          <p:nvPr/>
        </p:nvPicPr>
        <p:blipFill>
          <a:blip r:embed="rId3">
            <a:alphaModFix/>
          </a:blip>
          <a:stretch>
            <a:fillRect/>
          </a:stretch>
        </p:blipFill>
        <p:spPr>
          <a:xfrm rot="-1851199">
            <a:off x="2441225" y="3669900"/>
            <a:ext cx="868911" cy="291900"/>
          </a:xfrm>
          <a:prstGeom prst="rect">
            <a:avLst/>
          </a:prstGeom>
          <a:noFill/>
          <a:ln>
            <a:noFill/>
          </a:ln>
        </p:spPr>
      </p:pic>
      <p:sp>
        <p:nvSpPr>
          <p:cNvPr id="193" name="Google Shape;193;p21"/>
          <p:cNvSpPr txBox="1"/>
          <p:nvPr/>
        </p:nvSpPr>
        <p:spPr>
          <a:xfrm>
            <a:off x="4965600" y="220425"/>
            <a:ext cx="39504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ousine"/>
                <a:ea typeface="Cousine"/>
                <a:cs typeface="Cousine"/>
                <a:sym typeface="Cousine"/>
              </a:rPr>
              <a:t>Suspects: </a:t>
            </a:r>
            <a:endParaRPr sz="2200" b="1">
              <a:latin typeface="Cousine"/>
              <a:ea typeface="Cousine"/>
              <a:cs typeface="Cousine"/>
              <a:sym typeface="Cousine"/>
            </a:endParaRPr>
          </a:p>
          <a:p>
            <a:pPr marL="0" lvl="0" indent="0" algn="l" rtl="0">
              <a:spcBef>
                <a:spcPts val="0"/>
              </a:spcBef>
              <a:spcAft>
                <a:spcPts val="0"/>
              </a:spcAft>
              <a:buNone/>
            </a:pPr>
            <a:endParaRPr sz="2200" b="1">
              <a:latin typeface="Cousine"/>
              <a:ea typeface="Cousine"/>
              <a:cs typeface="Cousine"/>
              <a:sym typeface="Cousine"/>
            </a:endParaRPr>
          </a:p>
          <a:p>
            <a:pPr marL="0" lvl="0" indent="0" algn="l" rtl="0">
              <a:spcBef>
                <a:spcPts val="0"/>
              </a:spcBef>
              <a:spcAft>
                <a:spcPts val="0"/>
              </a:spcAft>
              <a:buNone/>
            </a:pPr>
            <a:r>
              <a:rPr lang="en" sz="2200" b="1">
                <a:latin typeface="Cousine"/>
                <a:ea typeface="Cousine"/>
                <a:cs typeface="Cousine"/>
                <a:sym typeface="Cousine"/>
              </a:rPr>
              <a:t>Mrs J. Woods</a:t>
            </a:r>
            <a:endParaRPr sz="2200" b="1">
              <a:latin typeface="Cousine"/>
              <a:ea typeface="Cousine"/>
              <a:cs typeface="Cousine"/>
              <a:sym typeface="Cousine"/>
            </a:endParaRPr>
          </a:p>
          <a:p>
            <a:pPr marL="0" lvl="0" indent="0" algn="l" rtl="0">
              <a:spcBef>
                <a:spcPts val="0"/>
              </a:spcBef>
              <a:spcAft>
                <a:spcPts val="0"/>
              </a:spcAft>
              <a:buNone/>
            </a:pPr>
            <a:endParaRPr sz="2200" b="1">
              <a:latin typeface="Cousine"/>
              <a:ea typeface="Cousine"/>
              <a:cs typeface="Cousine"/>
              <a:sym typeface="Cousine"/>
            </a:endParaRPr>
          </a:p>
          <a:p>
            <a:pPr marL="0" lvl="0" indent="0" algn="l" rtl="0">
              <a:spcBef>
                <a:spcPts val="0"/>
              </a:spcBef>
              <a:spcAft>
                <a:spcPts val="0"/>
              </a:spcAft>
              <a:buNone/>
            </a:pPr>
            <a:r>
              <a:rPr lang="en" sz="2200" b="1">
                <a:latin typeface="Cousine"/>
                <a:ea typeface="Cousine"/>
                <a:cs typeface="Cousine"/>
                <a:sym typeface="Cousine"/>
              </a:rPr>
              <a:t>Mr C. Williamson</a:t>
            </a:r>
            <a:endParaRPr sz="2200" b="1">
              <a:latin typeface="Cousine"/>
              <a:ea typeface="Cousine"/>
              <a:cs typeface="Cousine"/>
              <a:sym typeface="Cousine"/>
            </a:endParaRPr>
          </a:p>
          <a:p>
            <a:pPr marL="0" lvl="0" indent="0" algn="l" rtl="0">
              <a:spcBef>
                <a:spcPts val="0"/>
              </a:spcBef>
              <a:spcAft>
                <a:spcPts val="0"/>
              </a:spcAft>
              <a:buNone/>
            </a:pPr>
            <a:endParaRPr sz="2200" b="1">
              <a:latin typeface="Cousine"/>
              <a:ea typeface="Cousine"/>
              <a:cs typeface="Cousine"/>
              <a:sym typeface="Cousine"/>
            </a:endParaRPr>
          </a:p>
          <a:p>
            <a:pPr marL="0" lvl="0" indent="0" algn="l" rtl="0">
              <a:spcBef>
                <a:spcPts val="0"/>
              </a:spcBef>
              <a:spcAft>
                <a:spcPts val="0"/>
              </a:spcAft>
              <a:buNone/>
            </a:pPr>
            <a:r>
              <a:rPr lang="en" sz="2200" b="1">
                <a:latin typeface="Cousine"/>
                <a:ea typeface="Cousine"/>
                <a:cs typeface="Cousine"/>
                <a:sym typeface="Cousine"/>
              </a:rPr>
              <a:t>Mrs G. Robertson </a:t>
            </a:r>
            <a:endParaRPr sz="2200" b="1">
              <a:latin typeface="Cousine"/>
              <a:ea typeface="Cousine"/>
              <a:cs typeface="Cousine"/>
              <a:sym typeface="Cousine"/>
            </a:endParaRPr>
          </a:p>
          <a:p>
            <a:pPr marL="0" lvl="0" indent="0" algn="l" rtl="0">
              <a:spcBef>
                <a:spcPts val="0"/>
              </a:spcBef>
              <a:spcAft>
                <a:spcPts val="0"/>
              </a:spcAft>
              <a:buNone/>
            </a:pPr>
            <a:endParaRPr sz="2200" b="1">
              <a:latin typeface="Cousine"/>
              <a:ea typeface="Cousine"/>
              <a:cs typeface="Cousine"/>
              <a:sym typeface="Cousine"/>
            </a:endParaRPr>
          </a:p>
          <a:p>
            <a:pPr marL="0" lvl="0" indent="0" algn="l" rtl="0">
              <a:spcBef>
                <a:spcPts val="0"/>
              </a:spcBef>
              <a:spcAft>
                <a:spcPts val="0"/>
              </a:spcAft>
              <a:buNone/>
            </a:pPr>
            <a:r>
              <a:rPr lang="en" sz="2200" b="1">
                <a:latin typeface="Cousine"/>
                <a:ea typeface="Cousine"/>
                <a:cs typeface="Cousine"/>
                <a:sym typeface="Cousine"/>
              </a:rPr>
              <a:t>Mr A. Jones</a:t>
            </a:r>
            <a:endParaRPr sz="2200" b="1">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p:txBody>
      </p:sp>
      <p:pic>
        <p:nvPicPr>
          <p:cNvPr id="194" name="Google Shape;194;p21"/>
          <p:cNvPicPr preferRelativeResize="0"/>
          <p:nvPr/>
        </p:nvPicPr>
        <p:blipFill>
          <a:blip r:embed="rId3">
            <a:alphaModFix/>
          </a:blip>
          <a:stretch>
            <a:fillRect/>
          </a:stretch>
        </p:blipFill>
        <p:spPr>
          <a:xfrm rot="9088347">
            <a:off x="8258124" y="3358000"/>
            <a:ext cx="868912" cy="291900"/>
          </a:xfrm>
          <a:prstGeom prst="rect">
            <a:avLst/>
          </a:prstGeom>
          <a:noFill/>
          <a:ln>
            <a:noFill/>
          </a:ln>
        </p:spPr>
      </p:pic>
      <p:pic>
        <p:nvPicPr>
          <p:cNvPr id="195" name="Google Shape;195;p21"/>
          <p:cNvPicPr preferRelativeResize="0"/>
          <p:nvPr/>
        </p:nvPicPr>
        <p:blipFill>
          <a:blip r:embed="rId3">
            <a:alphaModFix/>
          </a:blip>
          <a:stretch>
            <a:fillRect/>
          </a:stretch>
        </p:blipFill>
        <p:spPr>
          <a:xfrm rot="-1851199">
            <a:off x="4524950" y="147300"/>
            <a:ext cx="868911" cy="291900"/>
          </a:xfrm>
          <a:prstGeom prst="rect">
            <a:avLst/>
          </a:prstGeom>
          <a:noFill/>
          <a:ln>
            <a:noFill/>
          </a:ln>
        </p:spPr>
      </p:pic>
      <p:pic>
        <p:nvPicPr>
          <p:cNvPr id="196" name="Google Shape;196;p21"/>
          <p:cNvPicPr preferRelativeResize="0"/>
          <p:nvPr/>
        </p:nvPicPr>
        <p:blipFill>
          <a:blip r:embed="rId5">
            <a:alphaModFix/>
          </a:blip>
          <a:stretch>
            <a:fillRect/>
          </a:stretch>
        </p:blipFill>
        <p:spPr>
          <a:xfrm rot="3860656">
            <a:off x="6690359" y="3457657"/>
            <a:ext cx="1447791" cy="17649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p:nvPr/>
        </p:nvSpPr>
        <p:spPr>
          <a:xfrm>
            <a:off x="6495325" y="2604725"/>
            <a:ext cx="1546800" cy="174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22"/>
          <p:cNvGrpSpPr/>
          <p:nvPr/>
        </p:nvGrpSpPr>
        <p:grpSpPr>
          <a:xfrm>
            <a:off x="6125804" y="2334470"/>
            <a:ext cx="2174335" cy="2111735"/>
            <a:chOff x="5708850" y="3417450"/>
            <a:chExt cx="2931161" cy="2815646"/>
          </a:xfrm>
        </p:grpSpPr>
        <p:sp>
          <p:nvSpPr>
            <p:cNvPr id="203" name="Google Shape;203;p22"/>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5" name="Google Shape;205;p22"/>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6" name="Google Shape;206;p22"/>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 name="Google Shape;207;p22"/>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08" name="Google Shape;208;p22"/>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209" name="Google Shape;209;p22"/>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210" name="Google Shape;210;p22"/>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211" name="Google Shape;211;p22"/>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FFFFFF"/>
                </a:solidFill>
                <a:latin typeface="Courier New"/>
                <a:ea typeface="Courier New"/>
                <a:cs typeface="Courier New"/>
                <a:sym typeface="Courier New"/>
              </a:rPr>
              <a:t>Suspect 1: Mrs J Woods</a:t>
            </a:r>
            <a:endParaRPr sz="4000" b="1">
              <a:solidFill>
                <a:srgbClr val="FFFFFF"/>
              </a:solidFill>
              <a:latin typeface="Courier New"/>
              <a:ea typeface="Courier New"/>
              <a:cs typeface="Courier New"/>
              <a:sym typeface="Courier New"/>
            </a:endParaRPr>
          </a:p>
        </p:txBody>
      </p:sp>
      <p:pic>
        <p:nvPicPr>
          <p:cNvPr id="212" name="Google Shape;212;p22"/>
          <p:cNvPicPr preferRelativeResize="0"/>
          <p:nvPr/>
        </p:nvPicPr>
        <p:blipFill>
          <a:blip r:embed="rId3">
            <a:alphaModFix/>
          </a:blip>
          <a:stretch>
            <a:fillRect/>
          </a:stretch>
        </p:blipFill>
        <p:spPr>
          <a:xfrm rot="-1851199">
            <a:off x="6183150" y="2470775"/>
            <a:ext cx="868911" cy="291900"/>
          </a:xfrm>
          <a:prstGeom prst="rect">
            <a:avLst/>
          </a:prstGeom>
          <a:noFill/>
          <a:ln>
            <a:noFill/>
          </a:ln>
        </p:spPr>
      </p:pic>
      <p:sp>
        <p:nvSpPr>
          <p:cNvPr id="213" name="Google Shape;213;p22"/>
          <p:cNvSpPr txBox="1"/>
          <p:nvPr/>
        </p:nvSpPr>
        <p:spPr>
          <a:xfrm>
            <a:off x="252775" y="1164000"/>
            <a:ext cx="5768400" cy="2815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Case notes:</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Janice is the cleaner that discovered the body. She starts work at 6pm and finishes at 7:30pm.</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Janice cleans the offices of the employees at the Ramelco Incorporation and has known the workers for some time. </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Janice usually gets on well with them however, recently George had caught her with his wallet in her hand and accused her of trying to steal it.</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Janice has a criminal record for petty theft from years ago.</a:t>
            </a:r>
            <a:endParaRPr sz="1200">
              <a:solidFill>
                <a:schemeClr val="dk1"/>
              </a:solidFill>
              <a:highlight>
                <a:srgbClr val="FFFFFF"/>
              </a:highlight>
              <a:latin typeface="Courier New"/>
              <a:ea typeface="Courier New"/>
              <a:cs typeface="Courier New"/>
              <a:sym typeface="Courier New"/>
            </a:endParaRPr>
          </a:p>
          <a:p>
            <a:pPr marL="0" lvl="0" indent="0" algn="l" rtl="0">
              <a:spcBef>
                <a:spcPts val="1000"/>
              </a:spcBef>
              <a:spcAft>
                <a:spcPts val="0"/>
              </a:spcAft>
              <a:buNone/>
            </a:pPr>
            <a:r>
              <a:rPr lang="en" sz="1200">
                <a:solidFill>
                  <a:schemeClr val="dk1"/>
                </a:solidFill>
                <a:highlight>
                  <a:srgbClr val="FFFFFF"/>
                </a:highlight>
                <a:latin typeface="Courier New"/>
                <a:ea typeface="Courier New"/>
                <a:cs typeface="Courier New"/>
                <a:sym typeface="Courier New"/>
              </a:rPr>
              <a:t>Janice has 4 children and an unemployed husband and is worried that she may lose her job.</a:t>
            </a:r>
            <a:r>
              <a:rPr lang="en" sz="3000">
                <a:solidFill>
                  <a:srgbClr val="FFFFFF"/>
                </a:solidFill>
                <a:latin typeface="Courier New"/>
                <a:ea typeface="Courier New"/>
                <a:cs typeface="Courier New"/>
                <a:sym typeface="Courier New"/>
              </a:rPr>
              <a:t> </a:t>
            </a:r>
            <a:endParaRPr sz="3000">
              <a:solidFill>
                <a:srgbClr val="FFFFFF"/>
              </a:solidFill>
              <a:latin typeface="Courier New"/>
              <a:ea typeface="Courier New"/>
              <a:cs typeface="Courier New"/>
              <a:sym typeface="Courier New"/>
            </a:endParaRPr>
          </a:p>
        </p:txBody>
      </p:sp>
      <p:pic>
        <p:nvPicPr>
          <p:cNvPr id="214" name="Google Shape;214;p22"/>
          <p:cNvPicPr preferRelativeResize="0"/>
          <p:nvPr/>
        </p:nvPicPr>
        <p:blipFill>
          <a:blip r:embed="rId4">
            <a:alphaModFix/>
          </a:blip>
          <a:stretch>
            <a:fillRect/>
          </a:stretch>
        </p:blipFill>
        <p:spPr>
          <a:xfrm>
            <a:off x="6495325" y="2807525"/>
            <a:ext cx="1546800" cy="1546800"/>
          </a:xfrm>
          <a:prstGeom prst="rect">
            <a:avLst/>
          </a:prstGeom>
          <a:noFill/>
          <a:ln>
            <a:noFill/>
          </a:ln>
        </p:spPr>
      </p:pic>
      <p:pic>
        <p:nvPicPr>
          <p:cNvPr id="215" name="Google Shape;215;p22"/>
          <p:cNvPicPr preferRelativeResize="0"/>
          <p:nvPr/>
        </p:nvPicPr>
        <p:blipFill>
          <a:blip r:embed="rId3">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3"/>
          <p:cNvSpPr/>
          <p:nvPr/>
        </p:nvSpPr>
        <p:spPr>
          <a:xfrm>
            <a:off x="6495325" y="2604725"/>
            <a:ext cx="1546800" cy="174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23"/>
          <p:cNvGrpSpPr/>
          <p:nvPr/>
        </p:nvGrpSpPr>
        <p:grpSpPr>
          <a:xfrm>
            <a:off x="6125804" y="2334470"/>
            <a:ext cx="2174335" cy="2111735"/>
            <a:chOff x="5708850" y="3417450"/>
            <a:chExt cx="2931161" cy="2815646"/>
          </a:xfrm>
        </p:grpSpPr>
        <p:sp>
          <p:nvSpPr>
            <p:cNvPr id="222" name="Google Shape;222;p23"/>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24" name="Google Shape;224;p23"/>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25" name="Google Shape;225;p23"/>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 name="Google Shape;226;p23"/>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27" name="Google Shape;227;p23"/>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228" name="Google Shape;228;p23"/>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229" name="Google Shape;229;p2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230" name="Google Shape;230;p23"/>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FFFFFF"/>
                </a:solidFill>
                <a:latin typeface="Courier New"/>
                <a:ea typeface="Courier New"/>
                <a:cs typeface="Courier New"/>
                <a:sym typeface="Courier New"/>
              </a:rPr>
              <a:t>Suspect 2: Mr C Williamson</a:t>
            </a:r>
            <a:endParaRPr sz="4000" b="1">
              <a:solidFill>
                <a:srgbClr val="FFFFFF"/>
              </a:solidFill>
              <a:latin typeface="Courier New"/>
              <a:ea typeface="Courier New"/>
              <a:cs typeface="Courier New"/>
              <a:sym typeface="Courier New"/>
            </a:endParaRPr>
          </a:p>
        </p:txBody>
      </p:sp>
      <p:pic>
        <p:nvPicPr>
          <p:cNvPr id="231" name="Google Shape;231;p23"/>
          <p:cNvPicPr preferRelativeResize="0"/>
          <p:nvPr/>
        </p:nvPicPr>
        <p:blipFill>
          <a:blip r:embed="rId3">
            <a:alphaModFix/>
          </a:blip>
          <a:stretch>
            <a:fillRect/>
          </a:stretch>
        </p:blipFill>
        <p:spPr>
          <a:xfrm rot="-1851199">
            <a:off x="6183150" y="2470775"/>
            <a:ext cx="868911" cy="291900"/>
          </a:xfrm>
          <a:prstGeom prst="rect">
            <a:avLst/>
          </a:prstGeom>
          <a:noFill/>
          <a:ln>
            <a:noFill/>
          </a:ln>
        </p:spPr>
      </p:pic>
      <p:sp>
        <p:nvSpPr>
          <p:cNvPr id="232" name="Google Shape;232;p23"/>
          <p:cNvSpPr txBox="1"/>
          <p:nvPr/>
        </p:nvSpPr>
        <p:spPr>
          <a:xfrm>
            <a:off x="252775" y="1164000"/>
            <a:ext cx="5768400" cy="2815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Case notes:</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Colin was Mr Robertson’s boss, he left work at 5pm but arrived back at 6:20pm to collect some papers. </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100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Colin has worked with George for years but has recently had a dispute with him because George discovered that Colin had been taking thousands of pounds out of the business for himself without declaring it. Colin is worried that if George tells anybody then he will be finished and he doesn’t know if he can trust George to keep quiet.</a:t>
            </a:r>
            <a:endParaRPr sz="1200">
              <a:solidFill>
                <a:schemeClr val="dk1"/>
              </a:solidFill>
              <a:highlight>
                <a:srgbClr val="FFFFFF"/>
              </a:highlight>
              <a:latin typeface="Courier New"/>
              <a:ea typeface="Courier New"/>
              <a:cs typeface="Courier New"/>
              <a:sym typeface="Courier New"/>
            </a:endParaRPr>
          </a:p>
        </p:txBody>
      </p:sp>
      <p:pic>
        <p:nvPicPr>
          <p:cNvPr id="233" name="Google Shape;233;p23"/>
          <p:cNvPicPr preferRelativeResize="0"/>
          <p:nvPr/>
        </p:nvPicPr>
        <p:blipFill rotWithShape="1">
          <a:blip r:embed="rId4">
            <a:alphaModFix/>
          </a:blip>
          <a:srcRect l="15190" r="15322" b="8256"/>
          <a:stretch/>
        </p:blipFill>
        <p:spPr>
          <a:xfrm>
            <a:off x="6551463" y="2837677"/>
            <a:ext cx="1434525" cy="1516650"/>
          </a:xfrm>
          <a:prstGeom prst="rect">
            <a:avLst/>
          </a:prstGeom>
          <a:noFill/>
          <a:ln>
            <a:noFill/>
          </a:ln>
        </p:spPr>
      </p:pic>
      <p:pic>
        <p:nvPicPr>
          <p:cNvPr id="234" name="Google Shape;234;p23"/>
          <p:cNvPicPr preferRelativeResize="0"/>
          <p:nvPr/>
        </p:nvPicPr>
        <p:blipFill>
          <a:blip r:embed="rId3">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4"/>
          <p:cNvSpPr/>
          <p:nvPr/>
        </p:nvSpPr>
        <p:spPr>
          <a:xfrm>
            <a:off x="6495325" y="2604725"/>
            <a:ext cx="1546800" cy="174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24"/>
          <p:cNvGrpSpPr/>
          <p:nvPr/>
        </p:nvGrpSpPr>
        <p:grpSpPr>
          <a:xfrm>
            <a:off x="6125804" y="2334470"/>
            <a:ext cx="2174335" cy="2111735"/>
            <a:chOff x="5708850" y="3417450"/>
            <a:chExt cx="2931161" cy="2815646"/>
          </a:xfrm>
        </p:grpSpPr>
        <p:sp>
          <p:nvSpPr>
            <p:cNvPr id="241" name="Google Shape;241;p24"/>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43" name="Google Shape;243;p24"/>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44" name="Google Shape;244;p24"/>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5" name="Google Shape;245;p24"/>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46" name="Google Shape;246;p24"/>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247" name="Google Shape;247;p24"/>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248" name="Google Shape;248;p24"/>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249" name="Google Shape;249;p24"/>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FFFFFF"/>
                </a:solidFill>
                <a:latin typeface="Courier New"/>
                <a:ea typeface="Courier New"/>
                <a:cs typeface="Courier New"/>
                <a:sym typeface="Courier New"/>
              </a:rPr>
              <a:t>Suspect 3: Mrs G Robertson</a:t>
            </a:r>
            <a:endParaRPr sz="4000" b="1">
              <a:solidFill>
                <a:srgbClr val="FFFFFF"/>
              </a:solidFill>
              <a:latin typeface="Courier New"/>
              <a:ea typeface="Courier New"/>
              <a:cs typeface="Courier New"/>
              <a:sym typeface="Courier New"/>
            </a:endParaRPr>
          </a:p>
        </p:txBody>
      </p:sp>
      <p:pic>
        <p:nvPicPr>
          <p:cNvPr id="250" name="Google Shape;250;p24"/>
          <p:cNvPicPr preferRelativeResize="0"/>
          <p:nvPr/>
        </p:nvPicPr>
        <p:blipFill>
          <a:blip r:embed="rId3">
            <a:alphaModFix/>
          </a:blip>
          <a:stretch>
            <a:fillRect/>
          </a:stretch>
        </p:blipFill>
        <p:spPr>
          <a:xfrm rot="-1851199">
            <a:off x="6183150" y="2470775"/>
            <a:ext cx="868911" cy="291900"/>
          </a:xfrm>
          <a:prstGeom prst="rect">
            <a:avLst/>
          </a:prstGeom>
          <a:noFill/>
          <a:ln>
            <a:noFill/>
          </a:ln>
        </p:spPr>
      </p:pic>
      <p:sp>
        <p:nvSpPr>
          <p:cNvPr id="251" name="Google Shape;251;p24"/>
          <p:cNvSpPr txBox="1"/>
          <p:nvPr/>
        </p:nvSpPr>
        <p:spPr>
          <a:xfrm>
            <a:off x="252775" y="1164000"/>
            <a:ext cx="5768400" cy="2815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Case notes:</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highlight>
                <a:srgbClr val="FFFFFF"/>
              </a:highlight>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Gillian was Mr Robertson’s wife. Gillian arrived at the offices at 6:30pm and left at 6:45pm on 30/03/20.</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None/>
            </a:pPr>
            <a:r>
              <a:rPr lang="en" sz="1200">
                <a:solidFill>
                  <a:schemeClr val="dk1"/>
                </a:solidFill>
                <a:highlight>
                  <a:srgbClr val="FFFFFF"/>
                </a:highlight>
                <a:latin typeface="Courier New"/>
                <a:ea typeface="Courier New"/>
                <a:cs typeface="Courier New"/>
                <a:sym typeface="Courier New"/>
              </a:rPr>
              <a:t>Gillian was heard having a big argument with George whilst at the offices. Gillian is sick of George working late and not paying her any attention and has been thinking of leaving him for some time.</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1000"/>
              </a:spcAft>
              <a:buNone/>
            </a:pPr>
            <a:r>
              <a:rPr lang="en" sz="1200">
                <a:solidFill>
                  <a:schemeClr val="dk1"/>
                </a:solidFill>
                <a:highlight>
                  <a:srgbClr val="FFFFFF"/>
                </a:highlight>
                <a:latin typeface="Courier New"/>
                <a:ea typeface="Courier New"/>
                <a:cs typeface="Courier New"/>
                <a:sym typeface="Courier New"/>
              </a:rPr>
              <a:t>Gillian is having an affair with Alan Jones.</a:t>
            </a:r>
            <a:r>
              <a:rPr lang="en" sz="3000">
                <a:solidFill>
                  <a:srgbClr val="FFFFFF"/>
                </a:solidFill>
                <a:latin typeface="Courier New"/>
                <a:ea typeface="Courier New"/>
                <a:cs typeface="Courier New"/>
                <a:sym typeface="Courier New"/>
              </a:rPr>
              <a:t> </a:t>
            </a:r>
            <a:endParaRPr sz="3000">
              <a:solidFill>
                <a:srgbClr val="FFFFFF"/>
              </a:solidFill>
              <a:latin typeface="Courier New"/>
              <a:ea typeface="Courier New"/>
              <a:cs typeface="Courier New"/>
              <a:sym typeface="Courier New"/>
            </a:endParaRPr>
          </a:p>
        </p:txBody>
      </p:sp>
      <p:pic>
        <p:nvPicPr>
          <p:cNvPr id="252" name="Google Shape;252;p24"/>
          <p:cNvPicPr preferRelativeResize="0"/>
          <p:nvPr/>
        </p:nvPicPr>
        <p:blipFill rotWithShape="1">
          <a:blip r:embed="rId4">
            <a:alphaModFix/>
          </a:blip>
          <a:srcRect l="5036" r="6295" b="4807"/>
          <a:stretch/>
        </p:blipFill>
        <p:spPr>
          <a:xfrm>
            <a:off x="6495325" y="2964824"/>
            <a:ext cx="1546800" cy="1407726"/>
          </a:xfrm>
          <a:prstGeom prst="rect">
            <a:avLst/>
          </a:prstGeom>
          <a:noFill/>
          <a:ln>
            <a:noFill/>
          </a:ln>
        </p:spPr>
      </p:pic>
      <p:pic>
        <p:nvPicPr>
          <p:cNvPr id="253" name="Google Shape;253;p24"/>
          <p:cNvPicPr preferRelativeResize="0"/>
          <p:nvPr/>
        </p:nvPicPr>
        <p:blipFill>
          <a:blip r:embed="rId3">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5"/>
          <p:cNvSpPr/>
          <p:nvPr/>
        </p:nvSpPr>
        <p:spPr>
          <a:xfrm>
            <a:off x="6495325" y="2604725"/>
            <a:ext cx="1546800" cy="174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25"/>
          <p:cNvGrpSpPr/>
          <p:nvPr/>
        </p:nvGrpSpPr>
        <p:grpSpPr>
          <a:xfrm>
            <a:off x="6125804" y="2334470"/>
            <a:ext cx="2174335" cy="2111735"/>
            <a:chOff x="5708850" y="3417450"/>
            <a:chExt cx="2931161" cy="2815646"/>
          </a:xfrm>
        </p:grpSpPr>
        <p:sp>
          <p:nvSpPr>
            <p:cNvPr id="260" name="Google Shape;260;p25"/>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62" name="Google Shape;262;p25"/>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63" name="Google Shape;263;p25"/>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4" name="Google Shape;264;p25"/>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65" name="Google Shape;265;p25"/>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266" name="Google Shape;266;p25"/>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267" name="Google Shape;267;p2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268" name="Google Shape;268;p25"/>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Suspect 4: Mr A. Jones</a:t>
            </a:r>
            <a:endParaRPr sz="4600" b="1">
              <a:solidFill>
                <a:srgbClr val="FFFFFF"/>
              </a:solidFill>
              <a:latin typeface="Courier New"/>
              <a:ea typeface="Courier New"/>
              <a:cs typeface="Courier New"/>
              <a:sym typeface="Courier New"/>
            </a:endParaRPr>
          </a:p>
        </p:txBody>
      </p:sp>
      <p:pic>
        <p:nvPicPr>
          <p:cNvPr id="269" name="Google Shape;269;p25"/>
          <p:cNvPicPr preferRelativeResize="0"/>
          <p:nvPr/>
        </p:nvPicPr>
        <p:blipFill>
          <a:blip r:embed="rId3">
            <a:alphaModFix/>
          </a:blip>
          <a:stretch>
            <a:fillRect/>
          </a:stretch>
        </p:blipFill>
        <p:spPr>
          <a:xfrm rot="-1851199">
            <a:off x="6183150" y="2470775"/>
            <a:ext cx="868911" cy="291900"/>
          </a:xfrm>
          <a:prstGeom prst="rect">
            <a:avLst/>
          </a:prstGeom>
          <a:noFill/>
          <a:ln>
            <a:noFill/>
          </a:ln>
        </p:spPr>
      </p:pic>
      <p:sp>
        <p:nvSpPr>
          <p:cNvPr id="270" name="Google Shape;270;p25"/>
          <p:cNvSpPr txBox="1"/>
          <p:nvPr/>
        </p:nvSpPr>
        <p:spPr>
          <a:xfrm>
            <a:off x="252775" y="1164000"/>
            <a:ext cx="5768400" cy="2815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Case notes:</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Alan was a colleague of Mr Robertson and has worked with George for years. Alan was working late that particular night.</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Alan doesn’t like the way that George treats his wife Gillian. He also doesn’t like the way that George gets in his way when he is trying to impress Colin.</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Alan has been having a passionate affair with Gillian for some time.</a:t>
            </a:r>
            <a:endParaRPr sz="1200">
              <a:solidFill>
                <a:schemeClr val="dk1"/>
              </a:solidFill>
              <a:highlight>
                <a:srgbClr val="FFFFFF"/>
              </a:highlight>
              <a:latin typeface="Courier New"/>
              <a:ea typeface="Courier New"/>
              <a:cs typeface="Courier New"/>
              <a:sym typeface="Courier New"/>
            </a:endParaRPr>
          </a:p>
          <a:p>
            <a:pPr marL="0" lvl="0" indent="0" algn="l" rtl="0">
              <a:spcBef>
                <a:spcPts val="1000"/>
              </a:spcBef>
              <a:spcAft>
                <a:spcPts val="0"/>
              </a:spcAft>
              <a:buNone/>
            </a:pPr>
            <a:endParaRPr sz="1200">
              <a:solidFill>
                <a:schemeClr val="dk1"/>
              </a:solidFill>
              <a:highlight>
                <a:srgbClr val="FFFFFF"/>
              </a:highlight>
              <a:latin typeface="Courier New"/>
              <a:ea typeface="Courier New"/>
              <a:cs typeface="Courier New"/>
              <a:sym typeface="Courier New"/>
            </a:endParaRPr>
          </a:p>
        </p:txBody>
      </p:sp>
      <p:pic>
        <p:nvPicPr>
          <p:cNvPr id="271" name="Google Shape;271;p25"/>
          <p:cNvPicPr preferRelativeResize="0"/>
          <p:nvPr/>
        </p:nvPicPr>
        <p:blipFill rotWithShape="1">
          <a:blip r:embed="rId4">
            <a:alphaModFix/>
          </a:blip>
          <a:srcRect l="23930" r="19279"/>
          <a:stretch/>
        </p:blipFill>
        <p:spPr>
          <a:xfrm>
            <a:off x="6546474" y="2870650"/>
            <a:ext cx="1495650" cy="1483675"/>
          </a:xfrm>
          <a:prstGeom prst="rect">
            <a:avLst/>
          </a:prstGeom>
          <a:noFill/>
          <a:ln>
            <a:noFill/>
          </a:ln>
        </p:spPr>
      </p:pic>
      <p:pic>
        <p:nvPicPr>
          <p:cNvPr id="272" name="Google Shape;272;p25"/>
          <p:cNvPicPr preferRelativeResize="0"/>
          <p:nvPr/>
        </p:nvPicPr>
        <p:blipFill>
          <a:blip r:embed="rId3">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278" name="Google Shape;278;p26"/>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3:</a:t>
            </a:r>
            <a:endParaRPr sz="4600" b="1">
              <a:solidFill>
                <a:srgbClr val="FFFFFF"/>
              </a:solidFill>
              <a:latin typeface="Courier New"/>
              <a:ea typeface="Courier New"/>
              <a:cs typeface="Courier New"/>
              <a:sym typeface="Courier New"/>
            </a:endParaRPr>
          </a:p>
        </p:txBody>
      </p:sp>
      <p:sp>
        <p:nvSpPr>
          <p:cNvPr id="279" name="Google Shape;279;p26"/>
          <p:cNvSpPr txBox="1"/>
          <p:nvPr/>
        </p:nvSpPr>
        <p:spPr>
          <a:xfrm>
            <a:off x="485250" y="998725"/>
            <a:ext cx="3950400" cy="22371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u="sng" dirty="0">
                <a:latin typeface="Cousine"/>
                <a:ea typeface="Cousine"/>
                <a:cs typeface="Cousine"/>
                <a:sym typeface="Cousine"/>
              </a:rPr>
              <a:t>Tasks:</a:t>
            </a:r>
            <a:endParaRPr sz="1150" b="1" u="sng" dirty="0">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rabicPeriod"/>
            </a:pPr>
            <a:r>
              <a:rPr lang="en" sz="1150" dirty="0">
                <a:latin typeface="Cousine"/>
                <a:ea typeface="Cousine"/>
                <a:cs typeface="Cousine"/>
                <a:sym typeface="Cousine"/>
              </a:rPr>
              <a:t>Create a new google doc called ‘Murder Mystery Alibis’ </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rabicPeriod"/>
            </a:pPr>
            <a:r>
              <a:rPr lang="en" sz="1150" dirty="0">
                <a:latin typeface="Cousine"/>
                <a:ea typeface="Cousine"/>
                <a:cs typeface="Cousine"/>
                <a:sym typeface="Cousine"/>
              </a:rPr>
              <a:t>For two suspects, write a monologue as if they were explaining to the detective why it wasn’t them.  </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p:txBody>
      </p:sp>
      <p:pic>
        <p:nvPicPr>
          <p:cNvPr id="280" name="Google Shape;280;p26"/>
          <p:cNvPicPr preferRelativeResize="0"/>
          <p:nvPr/>
        </p:nvPicPr>
        <p:blipFill>
          <a:blip r:embed="rId3">
            <a:alphaModFix/>
          </a:blip>
          <a:stretch>
            <a:fillRect/>
          </a:stretch>
        </p:blipFill>
        <p:spPr>
          <a:xfrm rot="9088347">
            <a:off x="3926424" y="3059075"/>
            <a:ext cx="868912" cy="291900"/>
          </a:xfrm>
          <a:prstGeom prst="rect">
            <a:avLst/>
          </a:prstGeom>
          <a:noFill/>
          <a:ln>
            <a:noFill/>
          </a:ln>
        </p:spPr>
      </p:pic>
      <p:pic>
        <p:nvPicPr>
          <p:cNvPr id="281" name="Google Shape;281;p26"/>
          <p:cNvPicPr preferRelativeResize="0"/>
          <p:nvPr/>
        </p:nvPicPr>
        <p:blipFill>
          <a:blip r:embed="rId3">
            <a:alphaModFix/>
          </a:blip>
          <a:stretch>
            <a:fillRect/>
          </a:stretch>
        </p:blipFill>
        <p:spPr>
          <a:xfrm rot="-1851199">
            <a:off x="94275" y="958750"/>
            <a:ext cx="868911" cy="291900"/>
          </a:xfrm>
          <a:prstGeom prst="rect">
            <a:avLst/>
          </a:prstGeom>
          <a:noFill/>
          <a:ln>
            <a:noFill/>
          </a:ln>
        </p:spPr>
      </p:pic>
      <p:sp>
        <p:nvSpPr>
          <p:cNvPr id="282" name="Google Shape;282;p26"/>
          <p:cNvSpPr txBox="1"/>
          <p:nvPr/>
        </p:nvSpPr>
        <p:spPr>
          <a:xfrm>
            <a:off x="485250" y="3540750"/>
            <a:ext cx="3950400" cy="13926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Cousine"/>
                <a:ea typeface="Cousine"/>
                <a:cs typeface="Cousine"/>
                <a:sym typeface="Cousine"/>
              </a:rPr>
              <a:t>Key Words:</a:t>
            </a:r>
            <a:endParaRPr sz="1300" b="1" u="sng">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Alibi</a:t>
            </a:r>
            <a:r>
              <a:rPr lang="en" sz="1300">
                <a:latin typeface="Cousine"/>
                <a:ea typeface="Cousine"/>
                <a:cs typeface="Cousine"/>
                <a:sym typeface="Cousine"/>
              </a:rPr>
              <a:t> - A claim that one was elsewhere when an act, typically illegal, took place; in this case it is a murder. </a:t>
            </a:r>
            <a:endParaRPr sz="1300">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Monologue</a:t>
            </a:r>
            <a:r>
              <a:rPr lang="en" sz="1300">
                <a:latin typeface="Cousine"/>
                <a:ea typeface="Cousine"/>
                <a:cs typeface="Cousine"/>
                <a:sym typeface="Cousine"/>
              </a:rPr>
              <a:t> - A long speech performed by one actor. </a:t>
            </a:r>
            <a:endParaRPr sz="1300">
              <a:latin typeface="Cousine"/>
              <a:ea typeface="Cousine"/>
              <a:cs typeface="Cousine"/>
              <a:sym typeface="Cousine"/>
            </a:endParaRPr>
          </a:p>
          <a:p>
            <a:pPr marL="0" lvl="0" indent="0" algn="l" rtl="0">
              <a:spcBef>
                <a:spcPts val="0"/>
              </a:spcBef>
              <a:spcAft>
                <a:spcPts val="0"/>
              </a:spcAft>
              <a:buNone/>
            </a:pPr>
            <a:endParaRPr sz="1300">
              <a:latin typeface="Cousine"/>
              <a:ea typeface="Cousine"/>
              <a:cs typeface="Cousine"/>
              <a:sym typeface="Cousine"/>
            </a:endParaRPr>
          </a:p>
        </p:txBody>
      </p:sp>
      <p:pic>
        <p:nvPicPr>
          <p:cNvPr id="283" name="Google Shape;283;p26"/>
          <p:cNvPicPr preferRelativeResize="0"/>
          <p:nvPr/>
        </p:nvPicPr>
        <p:blipFill>
          <a:blip r:embed="rId3">
            <a:alphaModFix/>
          </a:blip>
          <a:stretch>
            <a:fillRect/>
          </a:stretch>
        </p:blipFill>
        <p:spPr>
          <a:xfrm rot="9088347">
            <a:off x="3926424" y="4661825"/>
            <a:ext cx="868912" cy="291900"/>
          </a:xfrm>
          <a:prstGeom prst="rect">
            <a:avLst/>
          </a:prstGeom>
          <a:noFill/>
          <a:ln>
            <a:noFill/>
          </a:ln>
        </p:spPr>
      </p:pic>
      <p:pic>
        <p:nvPicPr>
          <p:cNvPr id="284" name="Google Shape;284;p26"/>
          <p:cNvPicPr preferRelativeResize="0"/>
          <p:nvPr/>
        </p:nvPicPr>
        <p:blipFill>
          <a:blip r:embed="rId3">
            <a:alphaModFix/>
          </a:blip>
          <a:stretch>
            <a:fillRect/>
          </a:stretch>
        </p:blipFill>
        <p:spPr>
          <a:xfrm rot="-1851199">
            <a:off x="149250" y="3437975"/>
            <a:ext cx="868911" cy="291900"/>
          </a:xfrm>
          <a:prstGeom prst="rect">
            <a:avLst/>
          </a:prstGeom>
          <a:noFill/>
          <a:ln>
            <a:noFill/>
          </a:ln>
        </p:spPr>
      </p:pic>
      <p:sp>
        <p:nvSpPr>
          <p:cNvPr id="285" name="Google Shape;285;p26"/>
          <p:cNvSpPr txBox="1"/>
          <p:nvPr/>
        </p:nvSpPr>
        <p:spPr>
          <a:xfrm>
            <a:off x="4812300" y="271900"/>
            <a:ext cx="4095000" cy="4414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u="sng">
                <a:latin typeface="Cousine"/>
                <a:ea typeface="Cousine"/>
                <a:cs typeface="Cousine"/>
                <a:sym typeface="Cousine"/>
              </a:rPr>
              <a:t>What should a theatre script look like? </a:t>
            </a:r>
            <a:endParaRPr sz="1150">
              <a:latin typeface="Cousine"/>
              <a:ea typeface="Cousine"/>
              <a:cs typeface="Cousine"/>
              <a:sym typeface="Cousine"/>
            </a:endParaRPr>
          </a:p>
        </p:txBody>
      </p:sp>
      <p:pic>
        <p:nvPicPr>
          <p:cNvPr id="286" name="Google Shape;286;p26"/>
          <p:cNvPicPr preferRelativeResize="0"/>
          <p:nvPr/>
        </p:nvPicPr>
        <p:blipFill rotWithShape="1">
          <a:blip r:embed="rId4">
            <a:alphaModFix/>
          </a:blip>
          <a:srcRect l="2496" t="3555" r="2922" b="5269"/>
          <a:stretch/>
        </p:blipFill>
        <p:spPr>
          <a:xfrm>
            <a:off x="5165475" y="1527675"/>
            <a:ext cx="3516926" cy="1868350"/>
          </a:xfrm>
          <a:prstGeom prst="rect">
            <a:avLst/>
          </a:prstGeom>
          <a:noFill/>
          <a:ln>
            <a:noFill/>
          </a:ln>
        </p:spPr>
      </p:pic>
      <p:sp>
        <p:nvSpPr>
          <p:cNvPr id="287" name="Google Shape;287;p26"/>
          <p:cNvSpPr/>
          <p:nvPr/>
        </p:nvSpPr>
        <p:spPr>
          <a:xfrm>
            <a:off x="7319500" y="1042588"/>
            <a:ext cx="1362900" cy="291900"/>
          </a:xfrm>
          <a:prstGeom prst="wedgeRectCallout">
            <a:avLst>
              <a:gd name="adj1" fmla="val -62895"/>
              <a:gd name="adj2" fmla="val 136652"/>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1. Scene Number</a:t>
            </a:r>
            <a:endParaRPr sz="1000">
              <a:latin typeface="Cousine"/>
              <a:ea typeface="Cousine"/>
              <a:cs typeface="Cousine"/>
              <a:sym typeface="Cousine"/>
            </a:endParaRPr>
          </a:p>
        </p:txBody>
      </p:sp>
      <p:sp>
        <p:nvSpPr>
          <p:cNvPr id="288" name="Google Shape;288;p26"/>
          <p:cNvSpPr/>
          <p:nvPr/>
        </p:nvSpPr>
        <p:spPr>
          <a:xfrm>
            <a:off x="4923700" y="657850"/>
            <a:ext cx="2274900" cy="795000"/>
          </a:xfrm>
          <a:prstGeom prst="wedgeRectCallout">
            <a:avLst>
              <a:gd name="adj1" fmla="val -16666"/>
              <a:gd name="adj2" fmla="val 90428"/>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2. Stage directions should be in italics. E.g. the setting, what the audience see, etc.</a:t>
            </a:r>
            <a:endParaRPr sz="1000">
              <a:latin typeface="Cousine"/>
              <a:ea typeface="Cousine"/>
              <a:cs typeface="Cousine"/>
              <a:sym typeface="Cousine"/>
            </a:endParaRPr>
          </a:p>
        </p:txBody>
      </p:sp>
      <p:sp>
        <p:nvSpPr>
          <p:cNvPr id="289" name="Google Shape;289;p26"/>
          <p:cNvSpPr/>
          <p:nvPr/>
        </p:nvSpPr>
        <p:spPr>
          <a:xfrm>
            <a:off x="4923700" y="3470850"/>
            <a:ext cx="1066200" cy="1170600"/>
          </a:xfrm>
          <a:prstGeom prst="wedgeRectCallout">
            <a:avLst>
              <a:gd name="adj1" fmla="val -16118"/>
              <a:gd name="adj2" fmla="val -80925"/>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Put the character name before they speak, followed by a colon ‘:’</a:t>
            </a:r>
            <a:endParaRPr sz="1000">
              <a:latin typeface="Cousine"/>
              <a:ea typeface="Cousine"/>
              <a:cs typeface="Cousine"/>
              <a:sym typeface="Cousine"/>
            </a:endParaRPr>
          </a:p>
        </p:txBody>
      </p:sp>
      <p:sp>
        <p:nvSpPr>
          <p:cNvPr id="290" name="Google Shape;290;p26"/>
          <p:cNvSpPr/>
          <p:nvPr/>
        </p:nvSpPr>
        <p:spPr>
          <a:xfrm>
            <a:off x="7746825" y="3470850"/>
            <a:ext cx="1066200" cy="1170600"/>
          </a:xfrm>
          <a:prstGeom prst="wedgeRectCallout">
            <a:avLst>
              <a:gd name="adj1" fmla="val -12760"/>
              <a:gd name="adj2" fmla="val -74759"/>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Dialogue is written after their name, it does not need to be in speech marks. </a:t>
            </a:r>
            <a:endParaRPr sz="1000">
              <a:latin typeface="Cousine"/>
              <a:ea typeface="Cousine"/>
              <a:cs typeface="Cousine"/>
              <a:sym typeface="Cousine"/>
            </a:endParaRPr>
          </a:p>
        </p:txBody>
      </p:sp>
      <p:sp>
        <p:nvSpPr>
          <p:cNvPr id="291" name="Google Shape;291;p26"/>
          <p:cNvSpPr/>
          <p:nvPr/>
        </p:nvSpPr>
        <p:spPr>
          <a:xfrm>
            <a:off x="6044700" y="3345875"/>
            <a:ext cx="1637100" cy="1295700"/>
          </a:xfrm>
          <a:prstGeom prst="wedgeRectCallout">
            <a:avLst>
              <a:gd name="adj1" fmla="val -5020"/>
              <a:gd name="adj2" fmla="val -59329"/>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Acting directions (vocal, physical and interaction)  should be in brackets before the dialogue you want the actor to apply it to. </a:t>
            </a:r>
            <a:endParaRPr sz="1000">
              <a:latin typeface="Cousine"/>
              <a:ea typeface="Cousine"/>
              <a:cs typeface="Cousine"/>
              <a:sym typeface="Cousin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7"/>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297" name="Google Shape;297;p27"/>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3:Extension Task</a:t>
            </a:r>
            <a:endParaRPr sz="4600" b="1">
              <a:solidFill>
                <a:srgbClr val="FFFFFF"/>
              </a:solidFill>
              <a:latin typeface="Courier New"/>
              <a:ea typeface="Courier New"/>
              <a:cs typeface="Courier New"/>
              <a:sym typeface="Courier New"/>
            </a:endParaRPr>
          </a:p>
        </p:txBody>
      </p:sp>
      <p:sp>
        <p:nvSpPr>
          <p:cNvPr id="298" name="Google Shape;298;p27"/>
          <p:cNvSpPr txBox="1"/>
          <p:nvPr/>
        </p:nvSpPr>
        <p:spPr>
          <a:xfrm>
            <a:off x="485250" y="1044100"/>
            <a:ext cx="24429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Cousine"/>
                <a:ea typeface="Cousine"/>
                <a:cs typeface="Cousine"/>
                <a:sym typeface="Cousine"/>
              </a:rPr>
              <a:t>Practical activity:</a:t>
            </a:r>
            <a:endParaRPr b="1" u="sng">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Write a monologue for the two remaining suspects.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Using the image to the right, create a profile for each of the characters.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p:txBody>
      </p:sp>
      <p:pic>
        <p:nvPicPr>
          <p:cNvPr id="299" name="Google Shape;299;p27"/>
          <p:cNvPicPr preferRelativeResize="0"/>
          <p:nvPr/>
        </p:nvPicPr>
        <p:blipFill>
          <a:blip r:embed="rId3">
            <a:alphaModFix/>
          </a:blip>
          <a:stretch>
            <a:fillRect/>
          </a:stretch>
        </p:blipFill>
        <p:spPr>
          <a:xfrm rot="9088347">
            <a:off x="2458299" y="4205150"/>
            <a:ext cx="868912" cy="291900"/>
          </a:xfrm>
          <a:prstGeom prst="rect">
            <a:avLst/>
          </a:prstGeom>
          <a:noFill/>
          <a:ln>
            <a:noFill/>
          </a:ln>
        </p:spPr>
      </p:pic>
      <p:pic>
        <p:nvPicPr>
          <p:cNvPr id="300" name="Google Shape;300;p27"/>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301" name="Google Shape;301;p27"/>
          <p:cNvPicPr preferRelativeResize="0"/>
          <p:nvPr/>
        </p:nvPicPr>
        <p:blipFill rotWithShape="1">
          <a:blip r:embed="rId4">
            <a:alphaModFix/>
          </a:blip>
          <a:srcRect/>
          <a:stretch/>
        </p:blipFill>
        <p:spPr>
          <a:xfrm>
            <a:off x="3647675" y="1261200"/>
            <a:ext cx="4875475" cy="3047150"/>
          </a:xfrm>
          <a:prstGeom prst="rect">
            <a:avLst/>
          </a:prstGeom>
          <a:noFill/>
          <a:ln>
            <a:noFill/>
          </a:ln>
        </p:spPr>
      </p:pic>
      <p:pic>
        <p:nvPicPr>
          <p:cNvPr id="302" name="Google Shape;302;p27"/>
          <p:cNvPicPr preferRelativeResize="0"/>
          <p:nvPr/>
        </p:nvPicPr>
        <p:blipFill>
          <a:blip r:embed="rId5">
            <a:alphaModFix/>
          </a:blip>
          <a:stretch>
            <a:fillRect/>
          </a:stretch>
        </p:blipFill>
        <p:spPr>
          <a:xfrm rot="-1214012">
            <a:off x="2684400" y="2133675"/>
            <a:ext cx="1710800" cy="171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8"/>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4</a:t>
            </a:r>
            <a:endParaRPr sz="6000">
              <a:solidFill>
                <a:srgbClr val="9FC5E8"/>
              </a:solidFill>
            </a:endParaRPr>
          </a:p>
          <a:p>
            <a:pPr marL="0" lvl="0" indent="0" algn="l" rtl="0">
              <a:spcBef>
                <a:spcPts val="0"/>
              </a:spcBef>
              <a:spcAft>
                <a:spcPts val="0"/>
              </a:spcAft>
              <a:buNone/>
            </a:pPr>
            <a:r>
              <a:rPr lang="en"/>
              <a:t>Performing Alibis  </a:t>
            </a:r>
            <a:endParaRPr/>
          </a:p>
        </p:txBody>
      </p:sp>
      <p:sp>
        <p:nvSpPr>
          <p:cNvPr id="308" name="Google Shape;308;p28"/>
          <p:cNvSpPr txBox="1">
            <a:spLocks noGrp="1"/>
          </p:cNvSpPr>
          <p:nvPr>
            <p:ph type="subTitle" idx="1"/>
          </p:nvPr>
        </p:nvSpPr>
        <p:spPr>
          <a:xfrm>
            <a:off x="1035350" y="3108825"/>
            <a:ext cx="72057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Develop skills in performing a character through application of vocal and physical skills.   </a:t>
            </a:r>
            <a:endParaRPr/>
          </a:p>
        </p:txBody>
      </p:sp>
      <p:sp>
        <p:nvSpPr>
          <p:cNvPr id="309" name="Google Shape;309;p2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9"/>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316" name="Google Shape;316;p29"/>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4:</a:t>
            </a:r>
            <a:endParaRPr sz="4600" b="1">
              <a:solidFill>
                <a:srgbClr val="FFFFFF"/>
              </a:solidFill>
              <a:latin typeface="Courier New"/>
              <a:ea typeface="Courier New"/>
              <a:cs typeface="Courier New"/>
              <a:sym typeface="Courier New"/>
            </a:endParaRPr>
          </a:p>
        </p:txBody>
      </p:sp>
      <p:sp>
        <p:nvSpPr>
          <p:cNvPr id="317" name="Google Shape;317;p29"/>
          <p:cNvSpPr txBox="1"/>
          <p:nvPr/>
        </p:nvSpPr>
        <p:spPr>
          <a:xfrm>
            <a:off x="485250" y="1131825"/>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back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Now you have identified the possible murder weapons and began interviewing the suspect, you need finish the interview process.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Today you are going to complete the interviews through performing your script.   </a:t>
            </a:r>
            <a:endParaRPr>
              <a:latin typeface="Cousine"/>
              <a:ea typeface="Cousine"/>
              <a:cs typeface="Cousine"/>
              <a:sym typeface="Cousine"/>
            </a:endParaRPr>
          </a:p>
        </p:txBody>
      </p:sp>
      <p:pic>
        <p:nvPicPr>
          <p:cNvPr id="318" name="Google Shape;318;p29"/>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319" name="Google Shape;319;p29"/>
          <p:cNvPicPr preferRelativeResize="0"/>
          <p:nvPr/>
        </p:nvPicPr>
        <p:blipFill>
          <a:blip r:embed="rId3">
            <a:alphaModFix/>
          </a:blip>
          <a:stretch>
            <a:fillRect/>
          </a:stretch>
        </p:blipFill>
        <p:spPr>
          <a:xfrm rot="9088347">
            <a:off x="4079724" y="3161725"/>
            <a:ext cx="868912" cy="291900"/>
          </a:xfrm>
          <a:prstGeom prst="rect">
            <a:avLst/>
          </a:prstGeom>
          <a:noFill/>
          <a:ln>
            <a:noFill/>
          </a:ln>
        </p:spPr>
      </p:pic>
      <p:pic>
        <p:nvPicPr>
          <p:cNvPr id="320" name="Google Shape;320;p29"/>
          <p:cNvPicPr preferRelativeResize="0"/>
          <p:nvPr/>
        </p:nvPicPr>
        <p:blipFill rotWithShape="1">
          <a:blip r:embed="rId4">
            <a:alphaModFix/>
          </a:blip>
          <a:srcRect t="-2185" b="10752"/>
          <a:stretch/>
        </p:blipFill>
        <p:spPr>
          <a:xfrm>
            <a:off x="485250" y="3467750"/>
            <a:ext cx="1861675" cy="1327726"/>
          </a:xfrm>
          <a:prstGeom prst="rect">
            <a:avLst/>
          </a:prstGeom>
          <a:noFill/>
          <a:ln>
            <a:noFill/>
          </a:ln>
        </p:spPr>
      </p:pic>
      <p:sp>
        <p:nvSpPr>
          <p:cNvPr id="321" name="Google Shape;321;p29"/>
          <p:cNvSpPr txBox="1"/>
          <p:nvPr/>
        </p:nvSpPr>
        <p:spPr>
          <a:xfrm>
            <a:off x="2807550" y="3746878"/>
            <a:ext cx="3312000" cy="11865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ousine"/>
                <a:ea typeface="Cousine"/>
                <a:cs typeface="Cousine"/>
                <a:sym typeface="Cousine"/>
              </a:rPr>
              <a:t>How can you perform a character different to yourself? </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Vocal skills</a:t>
            </a:r>
            <a:r>
              <a:rPr lang="en" sz="900">
                <a:latin typeface="Cousine"/>
                <a:ea typeface="Cousine"/>
                <a:cs typeface="Cousine"/>
                <a:sym typeface="Cousine"/>
              </a:rPr>
              <a:t> - pace, pause, pitch, tone, accent. </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Physical skills </a:t>
            </a:r>
            <a:r>
              <a:rPr lang="en" sz="900">
                <a:latin typeface="Cousine"/>
                <a:ea typeface="Cousine"/>
                <a:cs typeface="Cousine"/>
                <a:sym typeface="Cousine"/>
              </a:rPr>
              <a:t>- body language facial expressions, gestures.</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Interaction</a:t>
            </a:r>
            <a:r>
              <a:rPr lang="en" sz="900">
                <a:latin typeface="Cousine"/>
                <a:ea typeface="Cousine"/>
                <a:cs typeface="Cousine"/>
                <a:sym typeface="Cousine"/>
              </a:rPr>
              <a:t> - eye contact / lack of eye contact. </a:t>
            </a:r>
            <a:endParaRPr sz="900">
              <a:latin typeface="Cousine"/>
              <a:ea typeface="Cousine"/>
              <a:cs typeface="Cousine"/>
              <a:sym typeface="Cousine"/>
            </a:endParaRPr>
          </a:p>
        </p:txBody>
      </p:sp>
      <p:pic>
        <p:nvPicPr>
          <p:cNvPr id="322" name="Google Shape;322;p29"/>
          <p:cNvPicPr preferRelativeResize="0"/>
          <p:nvPr/>
        </p:nvPicPr>
        <p:blipFill>
          <a:blip r:embed="rId3">
            <a:alphaModFix/>
          </a:blip>
          <a:stretch>
            <a:fillRect/>
          </a:stretch>
        </p:blipFill>
        <p:spPr>
          <a:xfrm rot="9088347">
            <a:off x="5537174" y="4641575"/>
            <a:ext cx="868912" cy="291900"/>
          </a:xfrm>
          <a:prstGeom prst="rect">
            <a:avLst/>
          </a:prstGeom>
          <a:noFill/>
          <a:ln>
            <a:noFill/>
          </a:ln>
        </p:spPr>
      </p:pic>
      <p:pic>
        <p:nvPicPr>
          <p:cNvPr id="323" name="Google Shape;323;p29"/>
          <p:cNvPicPr preferRelativeResize="0"/>
          <p:nvPr/>
        </p:nvPicPr>
        <p:blipFill>
          <a:blip r:embed="rId3">
            <a:alphaModFix/>
          </a:blip>
          <a:stretch>
            <a:fillRect/>
          </a:stretch>
        </p:blipFill>
        <p:spPr>
          <a:xfrm rot="-1851199">
            <a:off x="2441225" y="3669900"/>
            <a:ext cx="868911" cy="291900"/>
          </a:xfrm>
          <a:prstGeom prst="rect">
            <a:avLst/>
          </a:prstGeom>
          <a:noFill/>
          <a:ln>
            <a:noFill/>
          </a:ln>
        </p:spPr>
      </p:pic>
      <p:pic>
        <p:nvPicPr>
          <p:cNvPr id="324" name="Google Shape;324;p29"/>
          <p:cNvPicPr preferRelativeResize="0"/>
          <p:nvPr/>
        </p:nvPicPr>
        <p:blipFill>
          <a:blip r:embed="rId5">
            <a:alphaModFix/>
          </a:blip>
          <a:stretch>
            <a:fillRect/>
          </a:stretch>
        </p:blipFill>
        <p:spPr>
          <a:xfrm rot="3860656">
            <a:off x="6690359" y="3457657"/>
            <a:ext cx="1447791" cy="1764934"/>
          </a:xfrm>
          <a:prstGeom prst="rect">
            <a:avLst/>
          </a:prstGeom>
          <a:noFill/>
          <a:ln>
            <a:noFill/>
          </a:ln>
        </p:spPr>
      </p:pic>
      <p:sp>
        <p:nvSpPr>
          <p:cNvPr id="325" name="Google Shape;325;p29"/>
          <p:cNvSpPr txBox="1"/>
          <p:nvPr/>
        </p:nvSpPr>
        <p:spPr>
          <a:xfrm>
            <a:off x="4965600" y="210625"/>
            <a:ext cx="37422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dirty="0">
                <a:latin typeface="Cousine"/>
                <a:ea typeface="Cousine"/>
                <a:cs typeface="Cousine"/>
                <a:sym typeface="Cousine"/>
              </a:rPr>
              <a:t>Activities:</a:t>
            </a:r>
            <a:endParaRPr sz="1100" b="1" u="sng" dirty="0">
              <a:latin typeface="Cousine"/>
              <a:ea typeface="Cousine"/>
              <a:cs typeface="Cousine"/>
              <a:sym typeface="Cousine"/>
            </a:endParaRPr>
          </a:p>
          <a:p>
            <a:pPr marL="0" lvl="0" indent="0" algn="l" rtl="0">
              <a:spcBef>
                <a:spcPts val="0"/>
              </a:spcBef>
              <a:spcAft>
                <a:spcPts val="0"/>
              </a:spcAft>
              <a:buNone/>
            </a:pPr>
            <a:endParaRPr sz="1100" b="1" u="sng" dirty="0">
              <a:latin typeface="Cousine"/>
              <a:ea typeface="Cousine"/>
              <a:cs typeface="Cousine"/>
              <a:sym typeface="Cousine"/>
            </a:endParaRPr>
          </a:p>
          <a:p>
            <a:pPr marL="457200" lvl="0" indent="-298450" algn="l" rtl="0">
              <a:spcBef>
                <a:spcPts val="0"/>
              </a:spcBef>
              <a:spcAft>
                <a:spcPts val="0"/>
              </a:spcAft>
              <a:buSzPts val="1100"/>
              <a:buFont typeface="Cousine"/>
              <a:buAutoNum type="arabicPeriod"/>
            </a:pPr>
            <a:r>
              <a:rPr lang="en" sz="1100" dirty="0">
                <a:latin typeface="Cousine"/>
                <a:ea typeface="Cousine"/>
                <a:cs typeface="Cousine"/>
                <a:sym typeface="Cousine"/>
              </a:rPr>
              <a:t>Read through the monologues you wrote last lesson.   </a:t>
            </a:r>
            <a:endParaRPr sz="1100" dirty="0">
              <a:latin typeface="Cousine"/>
              <a:ea typeface="Cousine"/>
              <a:cs typeface="Cousine"/>
              <a:sym typeface="Cousine"/>
            </a:endParaRPr>
          </a:p>
          <a:p>
            <a:pPr marL="0" lvl="0" indent="0" algn="l" rtl="0">
              <a:spcBef>
                <a:spcPts val="0"/>
              </a:spcBef>
              <a:spcAft>
                <a:spcPts val="0"/>
              </a:spcAft>
              <a:buNone/>
            </a:pPr>
            <a:endParaRPr sz="1100" dirty="0">
              <a:latin typeface="Cousine"/>
              <a:ea typeface="Cousine"/>
              <a:cs typeface="Cousine"/>
              <a:sym typeface="Cousine"/>
            </a:endParaRPr>
          </a:p>
          <a:p>
            <a:pPr marL="457200" lvl="0" indent="-298450" algn="l" rtl="0">
              <a:spcBef>
                <a:spcPts val="0"/>
              </a:spcBef>
              <a:spcAft>
                <a:spcPts val="0"/>
              </a:spcAft>
              <a:buSzPts val="1100"/>
              <a:buFont typeface="Cousine"/>
              <a:buAutoNum type="arabicPeriod"/>
            </a:pPr>
            <a:r>
              <a:rPr lang="en" sz="1100" dirty="0">
                <a:latin typeface="Cousine"/>
                <a:ea typeface="Cousine"/>
                <a:cs typeface="Cousine"/>
                <a:sym typeface="Cousine"/>
              </a:rPr>
              <a:t>Pick one to perform. </a:t>
            </a:r>
            <a:endParaRPr sz="1100" dirty="0">
              <a:latin typeface="Cousine"/>
              <a:ea typeface="Cousine"/>
              <a:cs typeface="Cousine"/>
              <a:sym typeface="Cousine"/>
            </a:endParaRPr>
          </a:p>
          <a:p>
            <a:pPr marL="457200" lvl="0" indent="0" algn="l" rtl="0">
              <a:spcBef>
                <a:spcPts val="0"/>
              </a:spcBef>
              <a:spcAft>
                <a:spcPts val="0"/>
              </a:spcAft>
              <a:buNone/>
            </a:pPr>
            <a:endParaRPr sz="1100" dirty="0">
              <a:latin typeface="Cousine"/>
              <a:ea typeface="Cousine"/>
              <a:cs typeface="Cousine"/>
              <a:sym typeface="Cousine"/>
            </a:endParaRPr>
          </a:p>
          <a:p>
            <a:pPr marL="457200" lvl="0" indent="-298450" algn="l" rtl="0">
              <a:spcBef>
                <a:spcPts val="0"/>
              </a:spcBef>
              <a:spcAft>
                <a:spcPts val="0"/>
              </a:spcAft>
              <a:buSzPts val="1100"/>
              <a:buFont typeface="Cousine"/>
              <a:buAutoNum type="arabicPeriod"/>
            </a:pPr>
            <a:r>
              <a:rPr lang="en" sz="1100" dirty="0">
                <a:latin typeface="Cousine"/>
                <a:ea typeface="Cousine"/>
                <a:cs typeface="Cousine"/>
                <a:sym typeface="Cousine"/>
              </a:rPr>
              <a:t>Rehearse the monologue focussing on clearly showing the character that is different from yourself.</a:t>
            </a:r>
            <a:endParaRPr sz="1100" dirty="0">
              <a:latin typeface="Cousine"/>
              <a:ea typeface="Cousine"/>
              <a:cs typeface="Cousine"/>
              <a:sym typeface="Cousine"/>
            </a:endParaRPr>
          </a:p>
          <a:p>
            <a:pPr marL="457200" lvl="0" indent="0" algn="l" rtl="0">
              <a:spcBef>
                <a:spcPts val="0"/>
              </a:spcBef>
              <a:spcAft>
                <a:spcPts val="0"/>
              </a:spcAft>
              <a:buNone/>
            </a:pPr>
            <a:endParaRPr sz="1100" dirty="0">
              <a:latin typeface="Cousine"/>
              <a:ea typeface="Cousine"/>
              <a:cs typeface="Cousine"/>
              <a:sym typeface="Cousine"/>
            </a:endParaRPr>
          </a:p>
          <a:p>
            <a:pPr marL="457200" lvl="0" indent="-298450" algn="l" rtl="0">
              <a:spcBef>
                <a:spcPts val="0"/>
              </a:spcBef>
              <a:spcAft>
                <a:spcPts val="0"/>
              </a:spcAft>
              <a:buSzPts val="1100"/>
              <a:buFont typeface="Cousine"/>
              <a:buAutoNum type="arabicPeriod"/>
            </a:pPr>
            <a:r>
              <a:rPr lang="en" sz="1100" dirty="0">
                <a:latin typeface="Cousine"/>
                <a:ea typeface="Cousine"/>
                <a:cs typeface="Cousine"/>
                <a:sym typeface="Cousine"/>
              </a:rPr>
              <a:t>Film yourself performing the monologue, pretend that the camera is the detective who you are talking to.   </a:t>
            </a:r>
            <a:endParaRPr sz="1100" dirty="0">
              <a:latin typeface="Cousine"/>
              <a:ea typeface="Cousine"/>
              <a:cs typeface="Cousine"/>
              <a:sym typeface="Cousine"/>
            </a:endParaRPr>
          </a:p>
          <a:p>
            <a:pPr marL="457200" lvl="0" indent="0" algn="l" rtl="0">
              <a:spcBef>
                <a:spcPts val="0"/>
              </a:spcBef>
              <a:spcAft>
                <a:spcPts val="0"/>
              </a:spcAft>
              <a:buNone/>
            </a:pPr>
            <a:endParaRPr sz="1100" dirty="0">
              <a:latin typeface="Cousine"/>
              <a:ea typeface="Cousine"/>
              <a:cs typeface="Cousine"/>
              <a:sym typeface="Cousine"/>
            </a:endParaRPr>
          </a:p>
        </p:txBody>
      </p:sp>
      <p:pic>
        <p:nvPicPr>
          <p:cNvPr id="326" name="Google Shape;326;p29"/>
          <p:cNvPicPr preferRelativeResize="0"/>
          <p:nvPr/>
        </p:nvPicPr>
        <p:blipFill>
          <a:blip r:embed="rId3">
            <a:alphaModFix/>
          </a:blip>
          <a:stretch>
            <a:fillRect/>
          </a:stretch>
        </p:blipFill>
        <p:spPr>
          <a:xfrm rot="9088347">
            <a:off x="8258124" y="3358000"/>
            <a:ext cx="868912" cy="291900"/>
          </a:xfrm>
          <a:prstGeom prst="rect">
            <a:avLst/>
          </a:prstGeom>
          <a:noFill/>
          <a:ln>
            <a:noFill/>
          </a:ln>
        </p:spPr>
      </p:pic>
      <p:pic>
        <p:nvPicPr>
          <p:cNvPr id="327" name="Google Shape;327;p29"/>
          <p:cNvPicPr preferRelativeResize="0"/>
          <p:nvPr/>
        </p:nvPicPr>
        <p:blipFill>
          <a:blip r:embed="rId3">
            <a:alphaModFix/>
          </a:blip>
          <a:stretch>
            <a:fillRect/>
          </a:stretch>
        </p:blipFill>
        <p:spPr>
          <a:xfrm rot="-1851199">
            <a:off x="4524950" y="147300"/>
            <a:ext cx="868911" cy="291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INSTRUCTIONS FOR USE</a:t>
            </a:r>
            <a:endParaRPr/>
          </a:p>
        </p:txBody>
      </p:sp>
      <p:sp>
        <p:nvSpPr>
          <p:cNvPr id="72" name="Google Shape;72;p12"/>
          <p:cNvSpPr txBox="1"/>
          <p:nvPr/>
        </p:nvSpPr>
        <p:spPr>
          <a:xfrm>
            <a:off x="457200" y="983608"/>
            <a:ext cx="3776700" cy="16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highlight>
                  <a:srgbClr val="FFFFFF"/>
                </a:highlight>
                <a:latin typeface="Cousine"/>
                <a:ea typeface="Cousine"/>
                <a:cs typeface="Cousine"/>
                <a:sym typeface="Cousine"/>
              </a:rPr>
              <a:t>Click on the lessons and the links will take you to the slide you need.</a:t>
            </a:r>
            <a:endParaRPr>
              <a:solidFill>
                <a:schemeClr val="dk1"/>
              </a:solidFill>
              <a:highlight>
                <a:srgbClr val="FFFFFF"/>
              </a:highlight>
              <a:latin typeface="Cousine"/>
              <a:ea typeface="Cousine"/>
              <a:cs typeface="Cousine"/>
              <a:sym typeface="Cousine"/>
            </a:endParaRPr>
          </a:p>
          <a:p>
            <a:pPr marL="0" lvl="0" indent="0" algn="l" rtl="0">
              <a:spcBef>
                <a:spcPts val="0"/>
              </a:spcBef>
              <a:spcAft>
                <a:spcPts val="0"/>
              </a:spcAft>
              <a:buNone/>
            </a:pPr>
            <a:endParaRPr>
              <a:solidFill>
                <a:schemeClr val="dk1"/>
              </a:solidFill>
              <a:highlight>
                <a:srgbClr val="FFFFFF"/>
              </a:highlight>
              <a:latin typeface="Cousine"/>
              <a:ea typeface="Cousine"/>
              <a:cs typeface="Cousine"/>
              <a:sym typeface="Cousine"/>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Cousine"/>
                <a:ea typeface="Cousine"/>
                <a:cs typeface="Cousine"/>
                <a:sym typeface="Cousine"/>
              </a:rPr>
              <a:t>You should complete one lesson a fortnight. </a:t>
            </a:r>
            <a:endParaRPr>
              <a:solidFill>
                <a:schemeClr val="dk1"/>
              </a:solidFill>
              <a:highlight>
                <a:srgbClr val="FFFFFF"/>
              </a:highlight>
              <a:latin typeface="Cousine"/>
              <a:ea typeface="Cousine"/>
              <a:cs typeface="Cousine"/>
              <a:sym typeface="Cousine"/>
            </a:endParaRPr>
          </a:p>
        </p:txBody>
      </p:sp>
      <p:sp>
        <p:nvSpPr>
          <p:cNvPr id="73" name="Google Shape;73;p12"/>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74" name="Google Shape;74;p12"/>
          <p:cNvSpPr/>
          <p:nvPr/>
        </p:nvSpPr>
        <p:spPr>
          <a:xfrm>
            <a:off x="6000725" y="855450"/>
            <a:ext cx="2835600" cy="3432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u="sng">
                <a:solidFill>
                  <a:schemeClr val="dk1"/>
                </a:solidFill>
                <a:latin typeface="Cousine"/>
                <a:ea typeface="Cousine"/>
                <a:cs typeface="Cousine"/>
                <a:sym typeface="Cousine"/>
              </a:rPr>
              <a:t>CONTENTS</a:t>
            </a:r>
            <a:endParaRPr b="1" u="sng">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None/>
            </a:pPr>
            <a:r>
              <a:rPr lang="en">
                <a:solidFill>
                  <a:schemeClr val="dk1"/>
                </a:solidFill>
                <a:latin typeface="Cousine"/>
                <a:ea typeface="Cousine"/>
                <a:cs typeface="Cousine"/>
                <a:sym typeface="Cousine"/>
              </a:rPr>
              <a:t>Lesson 1 - </a:t>
            </a:r>
            <a:r>
              <a:rPr lang="en" u="sng">
                <a:solidFill>
                  <a:schemeClr val="hlink"/>
                </a:solidFill>
                <a:highlight>
                  <a:srgbClr val="4A86E8"/>
                </a:highlight>
                <a:latin typeface="Cousine"/>
                <a:ea typeface="Cousine"/>
                <a:cs typeface="Cousine"/>
                <a:sym typeface="Cousine"/>
                <a:hlinkClick r:id="rId3" action="ppaction://hlinksldjump"/>
              </a:rPr>
              <a:t>Click here</a:t>
            </a:r>
            <a:endParaRPr>
              <a:solidFill>
                <a:schemeClr val="dk1"/>
              </a:solidFill>
              <a:highlight>
                <a:srgbClr val="4A86E8"/>
              </a:highlight>
              <a:latin typeface="Cousine"/>
              <a:ea typeface="Cousine"/>
              <a:cs typeface="Cousine"/>
              <a:sym typeface="Cousine"/>
            </a:endParaRPr>
          </a:p>
          <a:p>
            <a:pPr marL="0" lvl="0" indent="0" algn="ctr" rtl="0">
              <a:spcBef>
                <a:spcPts val="0"/>
              </a:spcBef>
              <a:spcAft>
                <a:spcPts val="0"/>
              </a:spcAft>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2 - </a:t>
            </a:r>
            <a:r>
              <a:rPr lang="en" u="sng">
                <a:solidFill>
                  <a:schemeClr val="hlink"/>
                </a:solidFill>
                <a:highlight>
                  <a:schemeClr val="accent1"/>
                </a:highlight>
                <a:latin typeface="Cousine"/>
                <a:ea typeface="Cousine"/>
                <a:cs typeface="Cousine"/>
                <a:sym typeface="Cousine"/>
                <a:hlinkClick r:id="rId4" action="ppaction://hlinksldjump"/>
              </a:rPr>
              <a:t>Click here</a:t>
            </a:r>
            <a:endParaRPr>
              <a:solidFill>
                <a:schemeClr val="dk1"/>
              </a:solidFill>
              <a:highlight>
                <a:schemeClr val="accent1"/>
              </a:highlight>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3 - </a:t>
            </a:r>
            <a:r>
              <a:rPr lang="en" u="sng">
                <a:solidFill>
                  <a:schemeClr val="hlink"/>
                </a:solidFill>
                <a:highlight>
                  <a:schemeClr val="accent1"/>
                </a:highlight>
                <a:latin typeface="Cousine"/>
                <a:ea typeface="Cousine"/>
                <a:cs typeface="Cousine"/>
                <a:sym typeface="Cousine"/>
                <a:hlinkClick r:id="rId5" action="ppaction://hlinksldjump"/>
              </a:rPr>
              <a:t>Click here</a:t>
            </a:r>
            <a:endParaRPr>
              <a:solidFill>
                <a:schemeClr val="dk1"/>
              </a:solidFill>
              <a:highlight>
                <a:schemeClr val="accent1"/>
              </a:highlight>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4 - </a:t>
            </a:r>
            <a:r>
              <a:rPr lang="en" u="sng">
                <a:solidFill>
                  <a:schemeClr val="hlink"/>
                </a:solidFill>
                <a:highlight>
                  <a:schemeClr val="accent1"/>
                </a:highlight>
                <a:latin typeface="Cousine"/>
                <a:ea typeface="Cousine"/>
                <a:cs typeface="Cousine"/>
                <a:sym typeface="Cousine"/>
                <a:hlinkClick r:id="rId6" action="ppaction://hlinksldjump"/>
              </a:rPr>
              <a:t>Click here</a:t>
            </a:r>
            <a:endParaRPr>
              <a:solidFill>
                <a:schemeClr val="dk1"/>
              </a:solidFill>
              <a:highlight>
                <a:schemeClr val="accent1"/>
              </a:highlight>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5 - </a:t>
            </a:r>
            <a:r>
              <a:rPr lang="en" u="sng">
                <a:solidFill>
                  <a:schemeClr val="hlink"/>
                </a:solidFill>
                <a:highlight>
                  <a:schemeClr val="accent1"/>
                </a:highlight>
                <a:latin typeface="Cousine"/>
                <a:ea typeface="Cousine"/>
                <a:cs typeface="Cousine"/>
                <a:sym typeface="Cousine"/>
                <a:hlinkClick r:id="rId7" action="ppaction://hlinksldjump"/>
              </a:rPr>
              <a:t>Click here</a:t>
            </a:r>
            <a:endParaRPr>
              <a:solidFill>
                <a:schemeClr val="dk1"/>
              </a:solidFill>
              <a:highlight>
                <a:schemeClr val="accent1"/>
              </a:highlight>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6 - </a:t>
            </a:r>
            <a:r>
              <a:rPr lang="en" u="sng">
                <a:solidFill>
                  <a:schemeClr val="hlink"/>
                </a:solidFill>
                <a:highlight>
                  <a:srgbClr val="4A86E8"/>
                </a:highlight>
                <a:latin typeface="Cousine"/>
                <a:ea typeface="Cousine"/>
                <a:cs typeface="Cousine"/>
                <a:sym typeface="Cousine"/>
                <a:hlinkClick r:id="rId8" action="ppaction://hlinksldjump"/>
              </a:rPr>
              <a:t>Click here</a:t>
            </a:r>
            <a:endParaRPr>
              <a:highlight>
                <a:srgbClr val="4A86E8"/>
              </a:highlight>
              <a:latin typeface="Cousine"/>
              <a:ea typeface="Cousine"/>
              <a:cs typeface="Cousine"/>
              <a:sym typeface="Cousine"/>
            </a:endParaRPr>
          </a:p>
        </p:txBody>
      </p:sp>
      <p:pic>
        <p:nvPicPr>
          <p:cNvPr id="75" name="Google Shape;75;p12"/>
          <p:cNvPicPr preferRelativeResize="0"/>
          <p:nvPr/>
        </p:nvPicPr>
        <p:blipFill>
          <a:blip r:embed="rId9">
            <a:alphaModFix/>
          </a:blip>
          <a:stretch>
            <a:fillRect/>
          </a:stretch>
        </p:blipFill>
        <p:spPr>
          <a:xfrm rot="-1851199">
            <a:off x="5688575" y="778250"/>
            <a:ext cx="868911" cy="291900"/>
          </a:xfrm>
          <a:prstGeom prst="rect">
            <a:avLst/>
          </a:prstGeom>
          <a:noFill/>
          <a:ln>
            <a:noFill/>
          </a:ln>
        </p:spPr>
      </p:pic>
      <p:pic>
        <p:nvPicPr>
          <p:cNvPr id="76" name="Google Shape;76;p12"/>
          <p:cNvPicPr preferRelativeResize="0"/>
          <p:nvPr/>
        </p:nvPicPr>
        <p:blipFill>
          <a:blip r:embed="rId9">
            <a:alphaModFix/>
          </a:blip>
          <a:stretch>
            <a:fillRect/>
          </a:stretch>
        </p:blipFill>
        <p:spPr>
          <a:xfrm rot="9088347">
            <a:off x="8258124" y="4071975"/>
            <a:ext cx="868912" cy="291900"/>
          </a:xfrm>
          <a:prstGeom prst="rect">
            <a:avLst/>
          </a:prstGeom>
          <a:noFill/>
          <a:ln>
            <a:noFill/>
          </a:ln>
        </p:spPr>
      </p:pic>
      <p:pic>
        <p:nvPicPr>
          <p:cNvPr id="77" name="Google Shape;77;p12"/>
          <p:cNvPicPr preferRelativeResize="0"/>
          <p:nvPr/>
        </p:nvPicPr>
        <p:blipFill>
          <a:blip r:embed="rId10">
            <a:alphaModFix/>
          </a:blip>
          <a:stretch>
            <a:fillRect/>
          </a:stretch>
        </p:blipFill>
        <p:spPr>
          <a:xfrm>
            <a:off x="1094025" y="2507908"/>
            <a:ext cx="3303537" cy="21996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333" name="Google Shape;333;p30"/>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FFFFF"/>
                </a:solidFill>
                <a:latin typeface="Courier New"/>
                <a:ea typeface="Courier New"/>
                <a:cs typeface="Courier New"/>
                <a:sym typeface="Courier New"/>
              </a:rPr>
              <a:t>Lesson 4:Extension Tasks</a:t>
            </a:r>
            <a:endParaRPr sz="4500" b="1">
              <a:solidFill>
                <a:srgbClr val="FFFFFF"/>
              </a:solidFill>
              <a:latin typeface="Courier New"/>
              <a:ea typeface="Courier New"/>
              <a:cs typeface="Courier New"/>
              <a:sym typeface="Courier New"/>
            </a:endParaRPr>
          </a:p>
        </p:txBody>
      </p:sp>
      <p:sp>
        <p:nvSpPr>
          <p:cNvPr id="334" name="Google Shape;334;p30"/>
          <p:cNvSpPr txBox="1"/>
          <p:nvPr/>
        </p:nvSpPr>
        <p:spPr>
          <a:xfrm>
            <a:off x="485250" y="1044100"/>
            <a:ext cx="2787000" cy="38895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Cousine"/>
                <a:ea typeface="Cousine"/>
                <a:cs typeface="Cousine"/>
                <a:sym typeface="Cousine"/>
              </a:rPr>
              <a:t>Practical activities:</a:t>
            </a:r>
            <a:endParaRPr b="1" u="sng">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Perform your monologue to someone in your family and get some feedback.</a:t>
            </a:r>
            <a:endParaRPr>
              <a:latin typeface="Cousine"/>
              <a:ea typeface="Cousine"/>
              <a:cs typeface="Cousine"/>
              <a:sym typeface="Cousine"/>
            </a:endParaRPr>
          </a:p>
          <a:p>
            <a:pPr marL="45720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Try out performing another one of your monologues.    </a:t>
            </a:r>
            <a:endParaRPr>
              <a:latin typeface="Cousine"/>
              <a:ea typeface="Cousine"/>
              <a:cs typeface="Cousine"/>
              <a:sym typeface="Cousine"/>
            </a:endParaRPr>
          </a:p>
          <a:p>
            <a:pPr marL="457200" lvl="0" indent="0" algn="l" rtl="0">
              <a:spcBef>
                <a:spcPts val="0"/>
              </a:spcBef>
              <a:spcAft>
                <a:spcPts val="0"/>
              </a:spcAft>
              <a:buNone/>
            </a:pPr>
            <a:endParaRPr>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Create a costume for your character using clothes from your house - re-film your monologue in costume.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p:txBody>
      </p:sp>
      <p:pic>
        <p:nvPicPr>
          <p:cNvPr id="335" name="Google Shape;335;p30"/>
          <p:cNvPicPr preferRelativeResize="0"/>
          <p:nvPr/>
        </p:nvPicPr>
        <p:blipFill>
          <a:blip r:embed="rId3">
            <a:alphaModFix/>
          </a:blip>
          <a:stretch>
            <a:fillRect/>
          </a:stretch>
        </p:blipFill>
        <p:spPr>
          <a:xfrm rot="9088347">
            <a:off x="2776324" y="4641575"/>
            <a:ext cx="868912" cy="291900"/>
          </a:xfrm>
          <a:prstGeom prst="rect">
            <a:avLst/>
          </a:prstGeom>
          <a:noFill/>
          <a:ln>
            <a:noFill/>
          </a:ln>
        </p:spPr>
      </p:pic>
      <p:pic>
        <p:nvPicPr>
          <p:cNvPr id="336" name="Google Shape;336;p30"/>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337" name="Google Shape;337;p30"/>
          <p:cNvPicPr preferRelativeResize="0"/>
          <p:nvPr/>
        </p:nvPicPr>
        <p:blipFill>
          <a:blip r:embed="rId4">
            <a:alphaModFix/>
          </a:blip>
          <a:stretch>
            <a:fillRect/>
          </a:stretch>
        </p:blipFill>
        <p:spPr>
          <a:xfrm rot="-683938">
            <a:off x="3152175" y="911225"/>
            <a:ext cx="1710800" cy="1710800"/>
          </a:xfrm>
          <a:prstGeom prst="rect">
            <a:avLst/>
          </a:prstGeom>
          <a:noFill/>
          <a:ln>
            <a:noFill/>
          </a:ln>
        </p:spPr>
      </p:pic>
      <p:sp>
        <p:nvSpPr>
          <p:cNvPr id="338" name="Google Shape;338;p30"/>
          <p:cNvSpPr/>
          <p:nvPr/>
        </p:nvSpPr>
        <p:spPr>
          <a:xfrm>
            <a:off x="5314150" y="1145400"/>
            <a:ext cx="1546200" cy="855300"/>
          </a:xfrm>
          <a:prstGeom prst="wedgeRoundRectCallout">
            <a:avLst>
              <a:gd name="adj1" fmla="val -62007"/>
              <a:gd name="adj2" fmla="val 39283"/>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Was I believable?</a:t>
            </a:r>
            <a:endParaRPr>
              <a:latin typeface="Cousine"/>
              <a:ea typeface="Cousine"/>
              <a:cs typeface="Cousine"/>
              <a:sym typeface="Cousine"/>
            </a:endParaRPr>
          </a:p>
        </p:txBody>
      </p:sp>
      <p:sp>
        <p:nvSpPr>
          <p:cNvPr id="339" name="Google Shape;339;p30"/>
          <p:cNvSpPr/>
          <p:nvPr/>
        </p:nvSpPr>
        <p:spPr>
          <a:xfrm>
            <a:off x="7086600" y="1824225"/>
            <a:ext cx="1546200" cy="855300"/>
          </a:xfrm>
          <a:prstGeom prst="wedgeRoundRectCallout">
            <a:avLst>
              <a:gd name="adj1" fmla="val 70450"/>
              <a:gd name="adj2" fmla="val 6296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Was I like a different person on stage?</a:t>
            </a:r>
            <a:endParaRPr>
              <a:latin typeface="Cousine"/>
              <a:ea typeface="Cousine"/>
              <a:cs typeface="Cousine"/>
              <a:sym typeface="Cousine"/>
            </a:endParaRPr>
          </a:p>
        </p:txBody>
      </p:sp>
      <p:sp>
        <p:nvSpPr>
          <p:cNvPr id="340" name="Google Shape;340;p30"/>
          <p:cNvSpPr/>
          <p:nvPr/>
        </p:nvSpPr>
        <p:spPr>
          <a:xfrm>
            <a:off x="4256000" y="2437225"/>
            <a:ext cx="1546200" cy="855300"/>
          </a:xfrm>
          <a:prstGeom prst="wedgeRoundRectCallout">
            <a:avLst>
              <a:gd name="adj1" fmla="val -90483"/>
              <a:gd name="adj2" fmla="val 45148"/>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Did I stay focussed the whole time? </a:t>
            </a:r>
            <a:endParaRPr>
              <a:latin typeface="Cousine"/>
              <a:ea typeface="Cousine"/>
              <a:cs typeface="Cousine"/>
              <a:sym typeface="Cousine"/>
            </a:endParaRPr>
          </a:p>
        </p:txBody>
      </p:sp>
      <p:sp>
        <p:nvSpPr>
          <p:cNvPr id="341" name="Google Shape;341;p30"/>
          <p:cNvSpPr/>
          <p:nvPr/>
        </p:nvSpPr>
        <p:spPr>
          <a:xfrm>
            <a:off x="6305700" y="3105075"/>
            <a:ext cx="1546200" cy="1089000"/>
          </a:xfrm>
          <a:prstGeom prst="wedgeRoundRectCallout">
            <a:avLst>
              <a:gd name="adj1" fmla="val 108899"/>
              <a:gd name="adj2" fmla="val 3758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Could you hear and understand everything I said? </a:t>
            </a:r>
            <a:endParaRPr>
              <a:latin typeface="Cousine"/>
              <a:ea typeface="Cousine"/>
              <a:cs typeface="Cousine"/>
              <a:sym typeface="Cousine"/>
            </a:endParaRPr>
          </a:p>
        </p:txBody>
      </p:sp>
      <p:sp>
        <p:nvSpPr>
          <p:cNvPr id="342" name="Google Shape;342;p30"/>
          <p:cNvSpPr/>
          <p:nvPr/>
        </p:nvSpPr>
        <p:spPr>
          <a:xfrm>
            <a:off x="4172463" y="3786275"/>
            <a:ext cx="1546200" cy="855300"/>
          </a:xfrm>
          <a:prstGeom prst="wedgeRoundRectCallout">
            <a:avLst>
              <a:gd name="adj1" fmla="val -62007"/>
              <a:gd name="adj2" fmla="val 39283"/>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Is there anything else I need to improve?</a:t>
            </a:r>
            <a:endParaRPr>
              <a:latin typeface="Cousine"/>
              <a:ea typeface="Cousine"/>
              <a:cs typeface="Cousine"/>
              <a:sym typeface="Cousin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5</a:t>
            </a:r>
            <a:endParaRPr sz="6000">
              <a:solidFill>
                <a:srgbClr val="9FC5E8"/>
              </a:solidFill>
            </a:endParaRPr>
          </a:p>
          <a:p>
            <a:pPr marL="0" lvl="0" indent="0" algn="l" rtl="0">
              <a:spcBef>
                <a:spcPts val="0"/>
              </a:spcBef>
              <a:spcAft>
                <a:spcPts val="0"/>
              </a:spcAft>
              <a:buNone/>
            </a:pPr>
            <a:r>
              <a:rPr lang="en"/>
              <a:t>Closing Monologue</a:t>
            </a:r>
            <a:endParaRPr/>
          </a:p>
        </p:txBody>
      </p:sp>
      <p:sp>
        <p:nvSpPr>
          <p:cNvPr id="348" name="Google Shape;348;p31"/>
          <p:cNvSpPr txBox="1">
            <a:spLocks noGrp="1"/>
          </p:cNvSpPr>
          <p:nvPr>
            <p:ph type="subTitle" idx="1"/>
          </p:nvPr>
        </p:nvSpPr>
        <p:spPr>
          <a:xfrm>
            <a:off x="1439750" y="3108825"/>
            <a:ext cx="68013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Develop skills in creating and  performing a story to engage an audience.   </a:t>
            </a:r>
            <a:endParaRPr/>
          </a:p>
        </p:txBody>
      </p:sp>
      <p:sp>
        <p:nvSpPr>
          <p:cNvPr id="349" name="Google Shape;349;p31"/>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2"/>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356" name="Google Shape;356;p32"/>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5:</a:t>
            </a:r>
            <a:endParaRPr sz="4600" b="1">
              <a:solidFill>
                <a:srgbClr val="FFFFFF"/>
              </a:solidFill>
              <a:latin typeface="Courier New"/>
              <a:ea typeface="Courier New"/>
              <a:cs typeface="Courier New"/>
              <a:sym typeface="Courier New"/>
            </a:endParaRPr>
          </a:p>
        </p:txBody>
      </p:sp>
      <p:sp>
        <p:nvSpPr>
          <p:cNvPr id="357" name="Google Shape;357;p32"/>
          <p:cNvSpPr txBox="1"/>
          <p:nvPr/>
        </p:nvSpPr>
        <p:spPr>
          <a:xfrm>
            <a:off x="485250" y="1131825"/>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back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Now you have collected all of your evidence you need to present your findings to the audience.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Today you are going to write, rehearse and perform your closing speech explaining your findings.  </a:t>
            </a:r>
            <a:endParaRPr>
              <a:latin typeface="Cousine"/>
              <a:ea typeface="Cousine"/>
              <a:cs typeface="Cousine"/>
              <a:sym typeface="Cousine"/>
            </a:endParaRPr>
          </a:p>
        </p:txBody>
      </p:sp>
      <p:pic>
        <p:nvPicPr>
          <p:cNvPr id="358" name="Google Shape;358;p32"/>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359" name="Google Shape;359;p32"/>
          <p:cNvPicPr preferRelativeResize="0"/>
          <p:nvPr/>
        </p:nvPicPr>
        <p:blipFill>
          <a:blip r:embed="rId3">
            <a:alphaModFix/>
          </a:blip>
          <a:stretch>
            <a:fillRect/>
          </a:stretch>
        </p:blipFill>
        <p:spPr>
          <a:xfrm rot="9088347">
            <a:off x="4079724" y="3161725"/>
            <a:ext cx="868912" cy="291900"/>
          </a:xfrm>
          <a:prstGeom prst="rect">
            <a:avLst/>
          </a:prstGeom>
          <a:noFill/>
          <a:ln>
            <a:noFill/>
          </a:ln>
        </p:spPr>
      </p:pic>
      <p:pic>
        <p:nvPicPr>
          <p:cNvPr id="360" name="Google Shape;360;p32"/>
          <p:cNvPicPr preferRelativeResize="0"/>
          <p:nvPr/>
        </p:nvPicPr>
        <p:blipFill rotWithShape="1">
          <a:blip r:embed="rId4">
            <a:alphaModFix/>
          </a:blip>
          <a:srcRect t="-2185" b="10752"/>
          <a:stretch/>
        </p:blipFill>
        <p:spPr>
          <a:xfrm>
            <a:off x="485250" y="3467750"/>
            <a:ext cx="1861675" cy="1327726"/>
          </a:xfrm>
          <a:prstGeom prst="rect">
            <a:avLst/>
          </a:prstGeom>
          <a:noFill/>
          <a:ln>
            <a:noFill/>
          </a:ln>
        </p:spPr>
      </p:pic>
      <p:sp>
        <p:nvSpPr>
          <p:cNvPr id="361" name="Google Shape;361;p32"/>
          <p:cNvSpPr txBox="1"/>
          <p:nvPr/>
        </p:nvSpPr>
        <p:spPr>
          <a:xfrm>
            <a:off x="2807550" y="3746878"/>
            <a:ext cx="3312000" cy="11865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ousine"/>
                <a:ea typeface="Cousine"/>
                <a:cs typeface="Cousine"/>
                <a:sym typeface="Cousine"/>
              </a:rPr>
              <a:t>How can you perform a character different to yourself? </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Vocal skills</a:t>
            </a:r>
            <a:r>
              <a:rPr lang="en" sz="900">
                <a:latin typeface="Cousine"/>
                <a:ea typeface="Cousine"/>
                <a:cs typeface="Cousine"/>
                <a:sym typeface="Cousine"/>
              </a:rPr>
              <a:t> - pace, pause, pitch, tone, accent. </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Physical skills </a:t>
            </a:r>
            <a:r>
              <a:rPr lang="en" sz="900">
                <a:latin typeface="Cousine"/>
                <a:ea typeface="Cousine"/>
                <a:cs typeface="Cousine"/>
                <a:sym typeface="Cousine"/>
              </a:rPr>
              <a:t>- body language facial expressions, gestures.</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Interaction</a:t>
            </a:r>
            <a:r>
              <a:rPr lang="en" sz="900">
                <a:latin typeface="Cousine"/>
                <a:ea typeface="Cousine"/>
                <a:cs typeface="Cousine"/>
                <a:sym typeface="Cousine"/>
              </a:rPr>
              <a:t> - eye contact / lack of eye contact. </a:t>
            </a:r>
            <a:endParaRPr sz="900">
              <a:latin typeface="Cousine"/>
              <a:ea typeface="Cousine"/>
              <a:cs typeface="Cousine"/>
              <a:sym typeface="Cousine"/>
            </a:endParaRPr>
          </a:p>
        </p:txBody>
      </p:sp>
      <p:pic>
        <p:nvPicPr>
          <p:cNvPr id="362" name="Google Shape;362;p32"/>
          <p:cNvPicPr preferRelativeResize="0"/>
          <p:nvPr/>
        </p:nvPicPr>
        <p:blipFill>
          <a:blip r:embed="rId3">
            <a:alphaModFix/>
          </a:blip>
          <a:stretch>
            <a:fillRect/>
          </a:stretch>
        </p:blipFill>
        <p:spPr>
          <a:xfrm rot="9088347">
            <a:off x="5537174" y="4641575"/>
            <a:ext cx="868912" cy="291900"/>
          </a:xfrm>
          <a:prstGeom prst="rect">
            <a:avLst/>
          </a:prstGeom>
          <a:noFill/>
          <a:ln>
            <a:noFill/>
          </a:ln>
        </p:spPr>
      </p:pic>
      <p:pic>
        <p:nvPicPr>
          <p:cNvPr id="363" name="Google Shape;363;p32"/>
          <p:cNvPicPr preferRelativeResize="0"/>
          <p:nvPr/>
        </p:nvPicPr>
        <p:blipFill>
          <a:blip r:embed="rId3">
            <a:alphaModFix/>
          </a:blip>
          <a:stretch>
            <a:fillRect/>
          </a:stretch>
        </p:blipFill>
        <p:spPr>
          <a:xfrm rot="-1851199">
            <a:off x="2441225" y="3669900"/>
            <a:ext cx="868911" cy="291900"/>
          </a:xfrm>
          <a:prstGeom prst="rect">
            <a:avLst/>
          </a:prstGeom>
          <a:noFill/>
          <a:ln>
            <a:noFill/>
          </a:ln>
        </p:spPr>
      </p:pic>
      <p:pic>
        <p:nvPicPr>
          <p:cNvPr id="364" name="Google Shape;364;p32"/>
          <p:cNvPicPr preferRelativeResize="0"/>
          <p:nvPr/>
        </p:nvPicPr>
        <p:blipFill>
          <a:blip r:embed="rId5">
            <a:alphaModFix/>
          </a:blip>
          <a:stretch>
            <a:fillRect/>
          </a:stretch>
        </p:blipFill>
        <p:spPr>
          <a:xfrm rot="3860656">
            <a:off x="6690359" y="3457657"/>
            <a:ext cx="1447791" cy="1764934"/>
          </a:xfrm>
          <a:prstGeom prst="rect">
            <a:avLst/>
          </a:prstGeom>
          <a:noFill/>
          <a:ln>
            <a:noFill/>
          </a:ln>
        </p:spPr>
      </p:pic>
      <p:sp>
        <p:nvSpPr>
          <p:cNvPr id="365" name="Google Shape;365;p32"/>
          <p:cNvSpPr txBox="1"/>
          <p:nvPr/>
        </p:nvSpPr>
        <p:spPr>
          <a:xfrm>
            <a:off x="4913200" y="210625"/>
            <a:ext cx="4014000" cy="34329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dirty="0">
                <a:latin typeface="Cousine"/>
                <a:ea typeface="Cousine"/>
                <a:cs typeface="Cousine"/>
                <a:sym typeface="Cousine"/>
              </a:rPr>
              <a:t>Activities:</a:t>
            </a:r>
            <a:endParaRPr sz="1100" b="1" u="sng" dirty="0">
              <a:latin typeface="Cousine"/>
              <a:ea typeface="Cousine"/>
              <a:cs typeface="Cousine"/>
              <a:sym typeface="Cousine"/>
            </a:endParaRPr>
          </a:p>
          <a:p>
            <a:pPr marL="0" lvl="0" indent="0" algn="l" rtl="0">
              <a:spcBef>
                <a:spcPts val="0"/>
              </a:spcBef>
              <a:spcAft>
                <a:spcPts val="0"/>
              </a:spcAft>
              <a:buNone/>
            </a:pPr>
            <a:endParaRPr sz="1100" b="1" u="sng" dirty="0">
              <a:latin typeface="Cousine"/>
              <a:ea typeface="Cousine"/>
              <a:cs typeface="Cousine"/>
              <a:sym typeface="Cousine"/>
            </a:endParaRPr>
          </a:p>
          <a:p>
            <a:pPr marL="457200" lvl="0" indent="-292100" algn="l" rtl="0">
              <a:spcBef>
                <a:spcPts val="0"/>
              </a:spcBef>
              <a:spcAft>
                <a:spcPts val="0"/>
              </a:spcAft>
              <a:buSzPts val="1000"/>
              <a:buFont typeface="Cousine"/>
              <a:buAutoNum type="arabicPeriod"/>
            </a:pPr>
            <a:r>
              <a:rPr lang="en" sz="1000" dirty="0">
                <a:latin typeface="Cousine"/>
                <a:ea typeface="Cousine"/>
                <a:cs typeface="Cousine"/>
                <a:sym typeface="Cousine"/>
              </a:rPr>
              <a:t>Create a Google Doc and call it ‘Murder Mystery Closing Speech’   </a:t>
            </a:r>
            <a:endParaRPr sz="1000" dirty="0">
              <a:latin typeface="Cousine"/>
              <a:ea typeface="Cousine"/>
              <a:cs typeface="Cousine"/>
              <a:sym typeface="Cousine"/>
            </a:endParaRPr>
          </a:p>
          <a:p>
            <a:pPr marL="0" lvl="0" indent="0" algn="l" rtl="0">
              <a:spcBef>
                <a:spcPts val="0"/>
              </a:spcBef>
              <a:spcAft>
                <a:spcPts val="0"/>
              </a:spcAft>
              <a:buNone/>
            </a:pPr>
            <a:endParaRPr sz="1000" dirty="0">
              <a:latin typeface="Cousine"/>
              <a:ea typeface="Cousine"/>
              <a:cs typeface="Cousine"/>
              <a:sym typeface="Cousine"/>
            </a:endParaRPr>
          </a:p>
          <a:p>
            <a:pPr marL="457200" lvl="0" indent="-292100" algn="l" rtl="0">
              <a:spcBef>
                <a:spcPts val="0"/>
              </a:spcBef>
              <a:spcAft>
                <a:spcPts val="0"/>
              </a:spcAft>
              <a:buSzPts val="1000"/>
              <a:buFont typeface="Cousine"/>
              <a:buAutoNum type="arabicPeriod"/>
            </a:pPr>
            <a:r>
              <a:rPr lang="en" sz="1000" dirty="0">
                <a:latin typeface="Cousine"/>
                <a:ea typeface="Cousine"/>
                <a:cs typeface="Cousine"/>
                <a:sym typeface="Cousine"/>
              </a:rPr>
              <a:t>Write your script for your closing speech. </a:t>
            </a:r>
            <a:r>
              <a:rPr lang="en" sz="1000" u="sng" dirty="0">
                <a:solidFill>
                  <a:schemeClr val="hlink"/>
                </a:solidFill>
                <a:highlight>
                  <a:schemeClr val="accent1"/>
                </a:highlight>
                <a:latin typeface="Cousine"/>
                <a:ea typeface="Cousine"/>
                <a:cs typeface="Cousine"/>
                <a:sym typeface="Cousine"/>
                <a:hlinkClick r:id="rId6" action="ppaction://hlinksldjump"/>
              </a:rPr>
              <a:t>Click here</a:t>
            </a:r>
            <a:r>
              <a:rPr lang="en" sz="1000" dirty="0">
                <a:latin typeface="Cousine"/>
                <a:ea typeface="Cousine"/>
                <a:cs typeface="Cousine"/>
                <a:sym typeface="Cousine"/>
              </a:rPr>
              <a:t> to remind you about what a script should look like. Remember, the closing speech should sum up your findings and reveal who the murderer was.   </a:t>
            </a:r>
            <a:endParaRPr sz="1000" dirty="0">
              <a:latin typeface="Cousine"/>
              <a:ea typeface="Cousine"/>
              <a:cs typeface="Cousine"/>
              <a:sym typeface="Cousine"/>
            </a:endParaRPr>
          </a:p>
          <a:p>
            <a:pPr marL="457200" lvl="0" indent="0" algn="l" rtl="0">
              <a:spcBef>
                <a:spcPts val="0"/>
              </a:spcBef>
              <a:spcAft>
                <a:spcPts val="0"/>
              </a:spcAft>
              <a:buNone/>
            </a:pPr>
            <a:endParaRPr sz="1000" dirty="0">
              <a:latin typeface="Cousine"/>
              <a:ea typeface="Cousine"/>
              <a:cs typeface="Cousine"/>
              <a:sym typeface="Cousine"/>
            </a:endParaRPr>
          </a:p>
          <a:p>
            <a:pPr marL="457200" lvl="0" indent="-292100" algn="l" rtl="0">
              <a:spcBef>
                <a:spcPts val="0"/>
              </a:spcBef>
              <a:spcAft>
                <a:spcPts val="0"/>
              </a:spcAft>
              <a:buSzPts val="1000"/>
              <a:buFont typeface="Cousine"/>
              <a:buAutoNum type="arabicPeriod"/>
            </a:pPr>
            <a:r>
              <a:rPr lang="en" sz="1000" dirty="0">
                <a:latin typeface="Cousine"/>
                <a:ea typeface="Cousine"/>
                <a:cs typeface="Cousine"/>
                <a:sym typeface="Cousine"/>
              </a:rPr>
              <a:t>Rehearse your closing speech focussing on clearly showing the character that is different from yourself and the other characters.</a:t>
            </a:r>
            <a:endParaRPr sz="1000" dirty="0">
              <a:latin typeface="Cousine"/>
              <a:ea typeface="Cousine"/>
              <a:cs typeface="Cousine"/>
              <a:sym typeface="Cousine"/>
            </a:endParaRPr>
          </a:p>
          <a:p>
            <a:pPr marL="457200" lvl="0" indent="0" algn="l" rtl="0">
              <a:spcBef>
                <a:spcPts val="0"/>
              </a:spcBef>
              <a:spcAft>
                <a:spcPts val="0"/>
              </a:spcAft>
              <a:buNone/>
            </a:pPr>
            <a:endParaRPr sz="1000" dirty="0">
              <a:latin typeface="Cousine"/>
              <a:ea typeface="Cousine"/>
              <a:cs typeface="Cousine"/>
              <a:sym typeface="Cousine"/>
            </a:endParaRPr>
          </a:p>
          <a:p>
            <a:pPr marL="457200" lvl="0" indent="-292100" algn="l" rtl="0">
              <a:spcBef>
                <a:spcPts val="0"/>
              </a:spcBef>
              <a:spcAft>
                <a:spcPts val="0"/>
              </a:spcAft>
              <a:buSzPts val="1000"/>
              <a:buFont typeface="Cousine"/>
              <a:buAutoNum type="arabicPeriod"/>
            </a:pPr>
            <a:r>
              <a:rPr lang="en" sz="1000" dirty="0">
                <a:latin typeface="Cousine"/>
                <a:ea typeface="Cousine"/>
                <a:cs typeface="Cousine"/>
                <a:sym typeface="Cousine"/>
              </a:rPr>
              <a:t>Film yourself performing the closing speech, pretend that the suspects are in the room.   </a:t>
            </a:r>
            <a:endParaRPr sz="1000" dirty="0">
              <a:latin typeface="Cousine"/>
              <a:ea typeface="Cousine"/>
              <a:cs typeface="Cousine"/>
              <a:sym typeface="Cousine"/>
            </a:endParaRPr>
          </a:p>
          <a:p>
            <a:pPr marL="457200" lvl="0" indent="0" algn="l" rtl="0">
              <a:spcBef>
                <a:spcPts val="0"/>
              </a:spcBef>
              <a:spcAft>
                <a:spcPts val="0"/>
              </a:spcAft>
              <a:buNone/>
            </a:pPr>
            <a:endParaRPr sz="1000" dirty="0">
              <a:latin typeface="Cousine"/>
              <a:ea typeface="Cousine"/>
              <a:cs typeface="Cousine"/>
              <a:sym typeface="Cousine"/>
            </a:endParaRPr>
          </a:p>
        </p:txBody>
      </p:sp>
      <p:pic>
        <p:nvPicPr>
          <p:cNvPr id="366" name="Google Shape;366;p32"/>
          <p:cNvPicPr preferRelativeResize="0"/>
          <p:nvPr/>
        </p:nvPicPr>
        <p:blipFill>
          <a:blip r:embed="rId3">
            <a:alphaModFix/>
          </a:blip>
          <a:stretch>
            <a:fillRect/>
          </a:stretch>
        </p:blipFill>
        <p:spPr>
          <a:xfrm rot="9088347">
            <a:off x="8258137" y="3569800"/>
            <a:ext cx="868912" cy="291900"/>
          </a:xfrm>
          <a:prstGeom prst="rect">
            <a:avLst/>
          </a:prstGeom>
          <a:noFill/>
          <a:ln>
            <a:noFill/>
          </a:ln>
        </p:spPr>
      </p:pic>
      <p:pic>
        <p:nvPicPr>
          <p:cNvPr id="367" name="Google Shape;367;p32"/>
          <p:cNvPicPr preferRelativeResize="0"/>
          <p:nvPr/>
        </p:nvPicPr>
        <p:blipFill>
          <a:blip r:embed="rId3">
            <a:alphaModFix/>
          </a:blip>
          <a:stretch>
            <a:fillRect/>
          </a:stretch>
        </p:blipFill>
        <p:spPr>
          <a:xfrm rot="-1851199">
            <a:off x="4524950" y="147300"/>
            <a:ext cx="868911" cy="291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373" name="Google Shape;373;p33"/>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FFFFF"/>
                </a:solidFill>
                <a:latin typeface="Courier New"/>
                <a:ea typeface="Courier New"/>
                <a:cs typeface="Courier New"/>
                <a:sym typeface="Courier New"/>
              </a:rPr>
              <a:t>Lesson 5:Extension Tasks</a:t>
            </a:r>
            <a:endParaRPr sz="4500" b="1">
              <a:solidFill>
                <a:srgbClr val="FFFFFF"/>
              </a:solidFill>
              <a:latin typeface="Courier New"/>
              <a:ea typeface="Courier New"/>
              <a:cs typeface="Courier New"/>
              <a:sym typeface="Courier New"/>
            </a:endParaRPr>
          </a:p>
        </p:txBody>
      </p:sp>
      <p:sp>
        <p:nvSpPr>
          <p:cNvPr id="374" name="Google Shape;374;p33"/>
          <p:cNvSpPr txBox="1"/>
          <p:nvPr/>
        </p:nvSpPr>
        <p:spPr>
          <a:xfrm>
            <a:off x="485250" y="1044100"/>
            <a:ext cx="2787000" cy="38895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Cousine"/>
                <a:ea typeface="Cousine"/>
                <a:cs typeface="Cousine"/>
                <a:sym typeface="Cousine"/>
              </a:rPr>
              <a:t>Practical activity:</a:t>
            </a:r>
            <a:endParaRPr b="1" u="sng">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Perform your monologue to someone in your family and get some feedback.</a:t>
            </a:r>
            <a:endParaRPr>
              <a:latin typeface="Cousine"/>
              <a:ea typeface="Cousine"/>
              <a:cs typeface="Cousine"/>
              <a:sym typeface="Cousine"/>
            </a:endParaRPr>
          </a:p>
          <a:p>
            <a:pPr marL="457200" lvl="0" indent="0" algn="l" rtl="0">
              <a:spcBef>
                <a:spcPts val="0"/>
              </a:spcBef>
              <a:spcAft>
                <a:spcPts val="0"/>
              </a:spcAft>
              <a:buNone/>
            </a:pPr>
            <a:endParaRPr>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Apply your feedback. </a:t>
            </a:r>
            <a:endParaRPr>
              <a:latin typeface="Cousine"/>
              <a:ea typeface="Cousine"/>
              <a:cs typeface="Cousine"/>
              <a:sym typeface="Cousine"/>
            </a:endParaRPr>
          </a:p>
          <a:p>
            <a:pPr marL="45720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Create a costume for your character using clothes from your house - re-film your monologue in costume.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p:txBody>
      </p:sp>
      <p:pic>
        <p:nvPicPr>
          <p:cNvPr id="375" name="Google Shape;375;p33"/>
          <p:cNvPicPr preferRelativeResize="0"/>
          <p:nvPr/>
        </p:nvPicPr>
        <p:blipFill>
          <a:blip r:embed="rId3">
            <a:alphaModFix/>
          </a:blip>
          <a:stretch>
            <a:fillRect/>
          </a:stretch>
        </p:blipFill>
        <p:spPr>
          <a:xfrm rot="9088347">
            <a:off x="2776324" y="4641575"/>
            <a:ext cx="868912" cy="291900"/>
          </a:xfrm>
          <a:prstGeom prst="rect">
            <a:avLst/>
          </a:prstGeom>
          <a:noFill/>
          <a:ln>
            <a:noFill/>
          </a:ln>
        </p:spPr>
      </p:pic>
      <p:pic>
        <p:nvPicPr>
          <p:cNvPr id="376" name="Google Shape;376;p33"/>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377" name="Google Shape;377;p33"/>
          <p:cNvPicPr preferRelativeResize="0"/>
          <p:nvPr/>
        </p:nvPicPr>
        <p:blipFill>
          <a:blip r:embed="rId4">
            <a:alphaModFix/>
          </a:blip>
          <a:stretch>
            <a:fillRect/>
          </a:stretch>
        </p:blipFill>
        <p:spPr>
          <a:xfrm rot="-683938">
            <a:off x="3152175" y="911225"/>
            <a:ext cx="1710800" cy="1710800"/>
          </a:xfrm>
          <a:prstGeom prst="rect">
            <a:avLst/>
          </a:prstGeom>
          <a:noFill/>
          <a:ln>
            <a:noFill/>
          </a:ln>
        </p:spPr>
      </p:pic>
      <p:sp>
        <p:nvSpPr>
          <p:cNvPr id="378" name="Google Shape;378;p33"/>
          <p:cNvSpPr/>
          <p:nvPr/>
        </p:nvSpPr>
        <p:spPr>
          <a:xfrm>
            <a:off x="5061925" y="926050"/>
            <a:ext cx="1546200" cy="855300"/>
          </a:xfrm>
          <a:prstGeom prst="wedgeRoundRectCallout">
            <a:avLst>
              <a:gd name="adj1" fmla="val -62007"/>
              <a:gd name="adj2" fmla="val 39283"/>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Was I believable?</a:t>
            </a:r>
            <a:endParaRPr>
              <a:latin typeface="Cousine"/>
              <a:ea typeface="Cousine"/>
              <a:cs typeface="Cousine"/>
              <a:sym typeface="Cousine"/>
            </a:endParaRPr>
          </a:p>
        </p:txBody>
      </p:sp>
      <p:sp>
        <p:nvSpPr>
          <p:cNvPr id="379" name="Google Shape;379;p33"/>
          <p:cNvSpPr/>
          <p:nvPr/>
        </p:nvSpPr>
        <p:spPr>
          <a:xfrm>
            <a:off x="7159325" y="1253950"/>
            <a:ext cx="1546200" cy="855300"/>
          </a:xfrm>
          <a:prstGeom prst="wedgeRoundRectCallout">
            <a:avLst>
              <a:gd name="adj1" fmla="val 70450"/>
              <a:gd name="adj2" fmla="val 6296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Was I like a different person on stage?</a:t>
            </a:r>
            <a:endParaRPr>
              <a:latin typeface="Cousine"/>
              <a:ea typeface="Cousine"/>
              <a:cs typeface="Cousine"/>
              <a:sym typeface="Cousine"/>
            </a:endParaRPr>
          </a:p>
        </p:txBody>
      </p:sp>
      <p:sp>
        <p:nvSpPr>
          <p:cNvPr id="380" name="Google Shape;380;p33"/>
          <p:cNvSpPr/>
          <p:nvPr/>
        </p:nvSpPr>
        <p:spPr>
          <a:xfrm>
            <a:off x="4256000" y="2437225"/>
            <a:ext cx="1546200" cy="855300"/>
          </a:xfrm>
          <a:prstGeom prst="wedgeRoundRectCallout">
            <a:avLst>
              <a:gd name="adj1" fmla="val -90483"/>
              <a:gd name="adj2" fmla="val 45148"/>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Did I stay focussed the whole time? </a:t>
            </a:r>
            <a:endParaRPr>
              <a:latin typeface="Cousine"/>
              <a:ea typeface="Cousine"/>
              <a:cs typeface="Cousine"/>
              <a:sym typeface="Cousine"/>
            </a:endParaRPr>
          </a:p>
        </p:txBody>
      </p:sp>
      <p:sp>
        <p:nvSpPr>
          <p:cNvPr id="381" name="Google Shape;381;p33"/>
          <p:cNvSpPr/>
          <p:nvPr/>
        </p:nvSpPr>
        <p:spPr>
          <a:xfrm>
            <a:off x="6536000" y="2444350"/>
            <a:ext cx="1546200" cy="1089000"/>
          </a:xfrm>
          <a:prstGeom prst="wedgeRoundRectCallout">
            <a:avLst>
              <a:gd name="adj1" fmla="val 108899"/>
              <a:gd name="adj2" fmla="val 3758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Could you hear and understand everything I said? </a:t>
            </a:r>
            <a:endParaRPr>
              <a:latin typeface="Cousine"/>
              <a:ea typeface="Cousine"/>
              <a:cs typeface="Cousine"/>
              <a:sym typeface="Cousine"/>
            </a:endParaRPr>
          </a:p>
        </p:txBody>
      </p:sp>
      <p:sp>
        <p:nvSpPr>
          <p:cNvPr id="382" name="Google Shape;382;p33"/>
          <p:cNvSpPr/>
          <p:nvPr/>
        </p:nvSpPr>
        <p:spPr>
          <a:xfrm>
            <a:off x="3961638" y="3786275"/>
            <a:ext cx="1546200" cy="855300"/>
          </a:xfrm>
          <a:prstGeom prst="wedgeRoundRectCallout">
            <a:avLst>
              <a:gd name="adj1" fmla="val -62007"/>
              <a:gd name="adj2" fmla="val 39283"/>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Is there anything else I need to improve?</a:t>
            </a:r>
            <a:endParaRPr>
              <a:latin typeface="Cousine"/>
              <a:ea typeface="Cousine"/>
              <a:cs typeface="Cousine"/>
              <a:sym typeface="Cousine"/>
            </a:endParaRPr>
          </a:p>
        </p:txBody>
      </p:sp>
      <p:sp>
        <p:nvSpPr>
          <p:cNvPr id="383" name="Google Shape;383;p33"/>
          <p:cNvSpPr/>
          <p:nvPr/>
        </p:nvSpPr>
        <p:spPr>
          <a:xfrm>
            <a:off x="5723300" y="3726325"/>
            <a:ext cx="2015100" cy="1089000"/>
          </a:xfrm>
          <a:prstGeom prst="wedgeRoundRectCallout">
            <a:avLst>
              <a:gd name="adj1" fmla="val 108899"/>
              <a:gd name="adj2" fmla="val 3758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Have I explained enough about the evidence and who the murderer is? </a:t>
            </a:r>
            <a:endParaRPr>
              <a:latin typeface="Cousine"/>
              <a:ea typeface="Cousine"/>
              <a:cs typeface="Cousine"/>
              <a:sym typeface="Cousin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4"/>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6</a:t>
            </a:r>
            <a:endParaRPr sz="6000">
              <a:solidFill>
                <a:srgbClr val="9FC5E8"/>
              </a:solidFill>
            </a:endParaRPr>
          </a:p>
          <a:p>
            <a:pPr marL="0" lvl="0" indent="0" algn="l" rtl="0">
              <a:spcBef>
                <a:spcPts val="0"/>
              </a:spcBef>
              <a:spcAft>
                <a:spcPts val="0"/>
              </a:spcAft>
              <a:buNone/>
            </a:pPr>
            <a:r>
              <a:rPr lang="en"/>
              <a:t>Set Design</a:t>
            </a:r>
            <a:endParaRPr/>
          </a:p>
        </p:txBody>
      </p:sp>
      <p:sp>
        <p:nvSpPr>
          <p:cNvPr id="389" name="Google Shape;389;p34"/>
          <p:cNvSpPr txBox="1">
            <a:spLocks noGrp="1"/>
          </p:cNvSpPr>
          <p:nvPr>
            <p:ph type="subTitle" idx="1"/>
          </p:nvPr>
        </p:nvSpPr>
        <p:spPr>
          <a:xfrm>
            <a:off x="1439750" y="3108825"/>
            <a:ext cx="68013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Explore the use of set to create meaning with the audience.    </a:t>
            </a:r>
            <a:endParaRPr/>
          </a:p>
        </p:txBody>
      </p:sp>
      <p:sp>
        <p:nvSpPr>
          <p:cNvPr id="390" name="Google Shape;390;p34"/>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5"/>
          <p:cNvSpPr txBox="1"/>
          <p:nvPr/>
        </p:nvSpPr>
        <p:spPr>
          <a:xfrm>
            <a:off x="429750" y="3226025"/>
            <a:ext cx="4200900" cy="17076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Cousine"/>
                <a:ea typeface="Cousine"/>
                <a:cs typeface="Cousine"/>
                <a:sym typeface="Cousine"/>
              </a:rPr>
              <a:t>Key Words:</a:t>
            </a:r>
            <a:endParaRPr sz="1300" b="1" u="sng">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Moodboard</a:t>
            </a:r>
            <a:r>
              <a:rPr lang="en" sz="1300">
                <a:latin typeface="Cousine"/>
                <a:ea typeface="Cousine"/>
                <a:cs typeface="Cousine"/>
                <a:sym typeface="Cousine"/>
              </a:rPr>
              <a:t> - A collage of images to show your ideas.  </a:t>
            </a:r>
            <a:endParaRPr sz="1300">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Backdrop</a:t>
            </a:r>
            <a:r>
              <a:rPr lang="en" sz="1300">
                <a:latin typeface="Cousine"/>
                <a:ea typeface="Cousine"/>
                <a:cs typeface="Cousine"/>
                <a:sym typeface="Cousine"/>
              </a:rPr>
              <a:t> - A painted or printed piece of cloth that hangs across the back of the stage</a:t>
            </a:r>
            <a:endParaRPr sz="1300">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Flats - </a:t>
            </a:r>
            <a:r>
              <a:rPr lang="en" sz="1300">
                <a:latin typeface="Cousine"/>
                <a:ea typeface="Cousine"/>
                <a:cs typeface="Cousine"/>
                <a:sym typeface="Cousine"/>
              </a:rPr>
              <a:t>A frame covered in plywood or canvas to help show locations. </a:t>
            </a:r>
            <a:endParaRPr sz="1300">
              <a:latin typeface="Cousine"/>
              <a:ea typeface="Cousine"/>
              <a:cs typeface="Cousine"/>
              <a:sym typeface="Cousine"/>
            </a:endParaRPr>
          </a:p>
          <a:p>
            <a:pPr marL="0" lvl="0" indent="0" algn="l" rtl="0">
              <a:spcBef>
                <a:spcPts val="0"/>
              </a:spcBef>
              <a:spcAft>
                <a:spcPts val="0"/>
              </a:spcAft>
              <a:buNone/>
            </a:pPr>
            <a:endParaRPr sz="1300">
              <a:latin typeface="Cousine"/>
              <a:ea typeface="Cousine"/>
              <a:cs typeface="Cousine"/>
              <a:sym typeface="Cousine"/>
            </a:endParaRPr>
          </a:p>
        </p:txBody>
      </p:sp>
      <p:sp>
        <p:nvSpPr>
          <p:cNvPr id="397" name="Google Shape;397;p3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398" name="Google Shape;398;p35"/>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6:</a:t>
            </a:r>
            <a:endParaRPr sz="4600" b="1">
              <a:solidFill>
                <a:srgbClr val="FFFFFF"/>
              </a:solidFill>
              <a:latin typeface="Courier New"/>
              <a:ea typeface="Courier New"/>
              <a:cs typeface="Courier New"/>
              <a:sym typeface="Courier New"/>
            </a:endParaRPr>
          </a:p>
        </p:txBody>
      </p:sp>
      <p:sp>
        <p:nvSpPr>
          <p:cNvPr id="399" name="Google Shape;399;p35"/>
          <p:cNvSpPr txBox="1"/>
          <p:nvPr/>
        </p:nvSpPr>
        <p:spPr>
          <a:xfrm>
            <a:off x="485250" y="1131825"/>
            <a:ext cx="4145400" cy="1840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back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This is your final lesson creating your Murder Mystery performance. You have created excerpts of the play, now you need to think about how you are bringing this to life with the set.  </a:t>
            </a:r>
            <a:endParaRPr>
              <a:latin typeface="Cousine"/>
              <a:ea typeface="Cousine"/>
              <a:cs typeface="Cousine"/>
              <a:sym typeface="Cousine"/>
            </a:endParaRPr>
          </a:p>
        </p:txBody>
      </p:sp>
      <p:pic>
        <p:nvPicPr>
          <p:cNvPr id="400" name="Google Shape;400;p35"/>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401" name="Google Shape;401;p35"/>
          <p:cNvPicPr preferRelativeResize="0"/>
          <p:nvPr/>
        </p:nvPicPr>
        <p:blipFill>
          <a:blip r:embed="rId3">
            <a:alphaModFix/>
          </a:blip>
          <a:stretch>
            <a:fillRect/>
          </a:stretch>
        </p:blipFill>
        <p:spPr>
          <a:xfrm rot="9088347">
            <a:off x="4027324" y="2744350"/>
            <a:ext cx="868912" cy="291900"/>
          </a:xfrm>
          <a:prstGeom prst="rect">
            <a:avLst/>
          </a:prstGeom>
          <a:noFill/>
          <a:ln>
            <a:noFill/>
          </a:ln>
        </p:spPr>
      </p:pic>
      <p:pic>
        <p:nvPicPr>
          <p:cNvPr id="402" name="Google Shape;402;p35"/>
          <p:cNvPicPr preferRelativeResize="0"/>
          <p:nvPr/>
        </p:nvPicPr>
        <p:blipFill>
          <a:blip r:embed="rId3">
            <a:alphaModFix/>
          </a:blip>
          <a:stretch>
            <a:fillRect/>
          </a:stretch>
        </p:blipFill>
        <p:spPr>
          <a:xfrm rot="9088347">
            <a:off x="4079724" y="4641575"/>
            <a:ext cx="868912" cy="291900"/>
          </a:xfrm>
          <a:prstGeom prst="rect">
            <a:avLst/>
          </a:prstGeom>
          <a:noFill/>
          <a:ln>
            <a:noFill/>
          </a:ln>
        </p:spPr>
      </p:pic>
      <p:pic>
        <p:nvPicPr>
          <p:cNvPr id="403" name="Google Shape;403;p35"/>
          <p:cNvPicPr preferRelativeResize="0"/>
          <p:nvPr/>
        </p:nvPicPr>
        <p:blipFill>
          <a:blip r:embed="rId3">
            <a:alphaModFix/>
          </a:blip>
          <a:stretch>
            <a:fillRect/>
          </a:stretch>
        </p:blipFill>
        <p:spPr>
          <a:xfrm rot="-1851199">
            <a:off x="124500" y="3149350"/>
            <a:ext cx="868911" cy="291900"/>
          </a:xfrm>
          <a:prstGeom prst="rect">
            <a:avLst/>
          </a:prstGeom>
          <a:noFill/>
          <a:ln>
            <a:noFill/>
          </a:ln>
        </p:spPr>
      </p:pic>
      <p:sp>
        <p:nvSpPr>
          <p:cNvPr id="404" name="Google Shape;404;p35"/>
          <p:cNvSpPr txBox="1"/>
          <p:nvPr/>
        </p:nvSpPr>
        <p:spPr>
          <a:xfrm>
            <a:off x="4913200" y="210625"/>
            <a:ext cx="4014000" cy="43689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dirty="0">
                <a:latin typeface="Cousine"/>
                <a:ea typeface="Cousine"/>
                <a:cs typeface="Cousine"/>
                <a:sym typeface="Cousine"/>
              </a:rPr>
              <a:t>Activities:</a:t>
            </a:r>
            <a:endParaRPr sz="1100" b="1" u="sng" dirty="0">
              <a:latin typeface="Cousine"/>
              <a:ea typeface="Cousine"/>
              <a:cs typeface="Cousine"/>
              <a:sym typeface="Cousine"/>
            </a:endParaRPr>
          </a:p>
          <a:p>
            <a:pPr marL="0" lvl="0" indent="0" algn="l" rtl="0">
              <a:spcBef>
                <a:spcPts val="0"/>
              </a:spcBef>
              <a:spcAft>
                <a:spcPts val="0"/>
              </a:spcAft>
              <a:buNone/>
            </a:pPr>
            <a:endParaRPr sz="1100" b="1" u="sng" dirty="0">
              <a:latin typeface="Cousine"/>
              <a:ea typeface="Cousine"/>
              <a:cs typeface="Cousine"/>
              <a:sym typeface="Cousine"/>
            </a:endParaRPr>
          </a:p>
          <a:p>
            <a:pPr marL="457200" lvl="0" indent="-292100" algn="l" rtl="0">
              <a:spcBef>
                <a:spcPts val="0"/>
              </a:spcBef>
              <a:spcAft>
                <a:spcPts val="0"/>
              </a:spcAft>
              <a:buSzPts val="1000"/>
              <a:buFont typeface="Cousine"/>
              <a:buAutoNum type="arabicPeriod"/>
            </a:pPr>
            <a:r>
              <a:rPr lang="en" sz="1000" dirty="0">
                <a:latin typeface="Cousine"/>
                <a:ea typeface="Cousine"/>
                <a:cs typeface="Cousine"/>
                <a:sym typeface="Cousine"/>
              </a:rPr>
              <a:t>Create a powerpoint slide and call it ‘Murder Set Design’   </a:t>
            </a:r>
            <a:endParaRPr sz="1000" dirty="0">
              <a:latin typeface="Cousine"/>
              <a:ea typeface="Cousine"/>
              <a:cs typeface="Cousine"/>
              <a:sym typeface="Cousine"/>
            </a:endParaRPr>
          </a:p>
          <a:p>
            <a:pPr marL="0" lvl="0" indent="0" algn="l" rtl="0">
              <a:spcBef>
                <a:spcPts val="0"/>
              </a:spcBef>
              <a:spcAft>
                <a:spcPts val="0"/>
              </a:spcAft>
              <a:buNone/>
            </a:pPr>
            <a:endParaRPr sz="1000" dirty="0">
              <a:latin typeface="Cousine"/>
              <a:ea typeface="Cousine"/>
              <a:cs typeface="Cousine"/>
              <a:sym typeface="Cousine"/>
            </a:endParaRPr>
          </a:p>
          <a:p>
            <a:pPr marL="457200" lvl="0" indent="-292100" algn="l" rtl="0">
              <a:spcBef>
                <a:spcPts val="0"/>
              </a:spcBef>
              <a:spcAft>
                <a:spcPts val="0"/>
              </a:spcAft>
              <a:buSzPts val="1000"/>
              <a:buFont typeface="Cousine"/>
              <a:buAutoNum type="arabicPeriod"/>
            </a:pPr>
            <a:r>
              <a:rPr lang="en" sz="1000" dirty="0">
                <a:latin typeface="Cousine"/>
                <a:ea typeface="Cousine"/>
                <a:cs typeface="Cousine"/>
                <a:sym typeface="Cousine"/>
              </a:rPr>
              <a:t>Create a moodboard of your set ideas for your Mystery play. This should include ideas for:</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Furniture </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Props </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Colours </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Backdrop </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Flats</a:t>
            </a:r>
            <a:endParaRPr sz="1000" dirty="0">
              <a:latin typeface="Cousine"/>
              <a:ea typeface="Cousine"/>
              <a:cs typeface="Cousine"/>
              <a:sym typeface="Cousine"/>
            </a:endParaRPr>
          </a:p>
          <a:p>
            <a:pPr marL="457200" lvl="0" indent="0" algn="l" rtl="0">
              <a:spcBef>
                <a:spcPts val="0"/>
              </a:spcBef>
              <a:spcAft>
                <a:spcPts val="0"/>
              </a:spcAft>
              <a:buNone/>
            </a:pPr>
            <a:endParaRPr sz="1000" dirty="0">
              <a:latin typeface="Cousine"/>
              <a:ea typeface="Cousine"/>
              <a:cs typeface="Cousine"/>
              <a:sym typeface="Cousine"/>
            </a:endParaRPr>
          </a:p>
          <a:p>
            <a:pPr marL="457200" lvl="0" indent="-292100" algn="l" rtl="0">
              <a:spcBef>
                <a:spcPts val="0"/>
              </a:spcBef>
              <a:spcAft>
                <a:spcPts val="0"/>
              </a:spcAft>
              <a:buSzPts val="1000"/>
              <a:buFont typeface="Cousine"/>
              <a:buAutoNum type="arabicPeriod"/>
            </a:pPr>
            <a:r>
              <a:rPr lang="en" sz="1000" dirty="0">
                <a:latin typeface="Cousine"/>
                <a:ea typeface="Cousine"/>
                <a:cs typeface="Cousine"/>
                <a:sym typeface="Cousine"/>
              </a:rPr>
              <a:t>Create a sketch of your stage with the set on, this can be from the audience's perspective (the front) or a birds eye view sketch.   </a:t>
            </a:r>
            <a:endParaRPr sz="1000" dirty="0">
              <a:latin typeface="Cousine"/>
              <a:ea typeface="Cousine"/>
              <a:cs typeface="Cousine"/>
              <a:sym typeface="Cousine"/>
            </a:endParaRPr>
          </a:p>
          <a:p>
            <a:pPr marL="457200" lvl="0" indent="0" algn="l" rtl="0">
              <a:spcBef>
                <a:spcPts val="0"/>
              </a:spcBef>
              <a:spcAft>
                <a:spcPts val="0"/>
              </a:spcAft>
              <a:buNone/>
            </a:pPr>
            <a:r>
              <a:rPr lang="en" sz="1000" dirty="0">
                <a:latin typeface="Cousine"/>
                <a:ea typeface="Cousine"/>
                <a:cs typeface="Cousine"/>
                <a:sym typeface="Cousine"/>
              </a:rPr>
              <a:t>If you do this by hand, take a photo and upload it to your work. </a:t>
            </a:r>
            <a:endParaRPr sz="1000" dirty="0">
              <a:latin typeface="Cousine"/>
              <a:ea typeface="Cousine"/>
              <a:cs typeface="Cousine"/>
              <a:sym typeface="Cousine"/>
            </a:endParaRPr>
          </a:p>
          <a:p>
            <a:pPr marL="457200" lvl="0" indent="0" algn="l" rtl="0">
              <a:spcBef>
                <a:spcPts val="0"/>
              </a:spcBef>
              <a:spcAft>
                <a:spcPts val="0"/>
              </a:spcAft>
              <a:buNone/>
            </a:pPr>
            <a:endParaRPr sz="1000" dirty="0">
              <a:latin typeface="Cousine"/>
              <a:ea typeface="Cousine"/>
              <a:cs typeface="Cousine"/>
              <a:sym typeface="Cousine"/>
            </a:endParaRPr>
          </a:p>
        </p:txBody>
      </p:sp>
      <p:pic>
        <p:nvPicPr>
          <p:cNvPr id="405" name="Google Shape;405;p35"/>
          <p:cNvPicPr preferRelativeResize="0"/>
          <p:nvPr/>
        </p:nvPicPr>
        <p:blipFill>
          <a:blip r:embed="rId3">
            <a:alphaModFix/>
          </a:blip>
          <a:stretch>
            <a:fillRect/>
          </a:stretch>
        </p:blipFill>
        <p:spPr>
          <a:xfrm rot="9088347">
            <a:off x="8204412" y="4451800"/>
            <a:ext cx="868912" cy="291900"/>
          </a:xfrm>
          <a:prstGeom prst="rect">
            <a:avLst/>
          </a:prstGeom>
          <a:noFill/>
          <a:ln>
            <a:noFill/>
          </a:ln>
        </p:spPr>
      </p:pic>
      <p:pic>
        <p:nvPicPr>
          <p:cNvPr id="406" name="Google Shape;406;p35"/>
          <p:cNvPicPr preferRelativeResize="0"/>
          <p:nvPr/>
        </p:nvPicPr>
        <p:blipFill>
          <a:blip r:embed="rId3">
            <a:alphaModFix/>
          </a:blip>
          <a:stretch>
            <a:fillRect/>
          </a:stretch>
        </p:blipFill>
        <p:spPr>
          <a:xfrm rot="-1851199">
            <a:off x="4524950" y="147300"/>
            <a:ext cx="868911" cy="291900"/>
          </a:xfrm>
          <a:prstGeom prst="rect">
            <a:avLst/>
          </a:prstGeom>
          <a:noFill/>
          <a:ln>
            <a:noFill/>
          </a:ln>
        </p:spPr>
      </p:pic>
      <p:pic>
        <p:nvPicPr>
          <p:cNvPr id="407" name="Google Shape;407;p35"/>
          <p:cNvPicPr preferRelativeResize="0"/>
          <p:nvPr/>
        </p:nvPicPr>
        <p:blipFill>
          <a:blip r:embed="rId4">
            <a:alphaModFix/>
          </a:blip>
          <a:stretch>
            <a:fillRect/>
          </a:stretch>
        </p:blipFill>
        <p:spPr>
          <a:xfrm>
            <a:off x="6667926" y="4092339"/>
            <a:ext cx="1519525" cy="1010825"/>
          </a:xfrm>
          <a:prstGeom prst="rect">
            <a:avLst/>
          </a:prstGeom>
          <a:noFill/>
          <a:ln>
            <a:noFill/>
          </a:ln>
        </p:spPr>
      </p:pic>
      <p:sp>
        <p:nvSpPr>
          <p:cNvPr id="408" name="Google Shape;408;p35"/>
          <p:cNvSpPr txBox="1"/>
          <p:nvPr/>
        </p:nvSpPr>
        <p:spPr>
          <a:xfrm>
            <a:off x="6755050" y="4757550"/>
            <a:ext cx="11952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highlight>
                  <a:schemeClr val="accent1"/>
                </a:highlight>
                <a:latin typeface="Cousine"/>
                <a:ea typeface="Cousine"/>
                <a:cs typeface="Cousine"/>
                <a:sym typeface="Cousine"/>
              </a:rPr>
              <a:t>Flats</a:t>
            </a:r>
            <a:endParaRPr>
              <a:solidFill>
                <a:srgbClr val="FFFFFF"/>
              </a:solidFill>
              <a:highlight>
                <a:schemeClr val="accent1"/>
              </a:highlight>
              <a:latin typeface="Cousine"/>
              <a:ea typeface="Cousine"/>
              <a:cs typeface="Cousine"/>
              <a:sym typeface="Cousine"/>
            </a:endParaRPr>
          </a:p>
        </p:txBody>
      </p:sp>
      <p:pic>
        <p:nvPicPr>
          <p:cNvPr id="409" name="Google Shape;409;p35"/>
          <p:cNvPicPr preferRelativeResize="0"/>
          <p:nvPr/>
        </p:nvPicPr>
        <p:blipFill>
          <a:blip r:embed="rId5">
            <a:alphaModFix/>
          </a:blip>
          <a:stretch>
            <a:fillRect/>
          </a:stretch>
        </p:blipFill>
        <p:spPr>
          <a:xfrm>
            <a:off x="4901775" y="4092337"/>
            <a:ext cx="1582162" cy="1010825"/>
          </a:xfrm>
          <a:prstGeom prst="rect">
            <a:avLst/>
          </a:prstGeom>
          <a:noFill/>
          <a:ln>
            <a:noFill/>
          </a:ln>
        </p:spPr>
      </p:pic>
      <p:sp>
        <p:nvSpPr>
          <p:cNvPr id="410" name="Google Shape;410;p35"/>
          <p:cNvSpPr txBox="1"/>
          <p:nvPr/>
        </p:nvSpPr>
        <p:spPr>
          <a:xfrm>
            <a:off x="5095250" y="4757550"/>
            <a:ext cx="11952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highlight>
                  <a:schemeClr val="accent1"/>
                </a:highlight>
                <a:latin typeface="Cousine"/>
                <a:ea typeface="Cousine"/>
                <a:cs typeface="Cousine"/>
                <a:sym typeface="Cousine"/>
              </a:rPr>
              <a:t>Backdrop</a:t>
            </a:r>
            <a:endParaRPr>
              <a:solidFill>
                <a:srgbClr val="FFFFFF"/>
              </a:solidFill>
              <a:highlight>
                <a:schemeClr val="accent1"/>
              </a:highlight>
              <a:latin typeface="Cousine"/>
              <a:ea typeface="Cousine"/>
              <a:cs typeface="Cousine"/>
              <a:sym typeface="Cousin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416" name="Google Shape;416;p36"/>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6:Extension Task</a:t>
            </a:r>
            <a:endParaRPr sz="4600" b="1">
              <a:solidFill>
                <a:srgbClr val="FFFFFF"/>
              </a:solidFill>
              <a:latin typeface="Courier New"/>
              <a:ea typeface="Courier New"/>
              <a:cs typeface="Courier New"/>
              <a:sym typeface="Courier New"/>
            </a:endParaRPr>
          </a:p>
        </p:txBody>
      </p:sp>
      <p:sp>
        <p:nvSpPr>
          <p:cNvPr id="417" name="Google Shape;417;p36"/>
          <p:cNvSpPr txBox="1"/>
          <p:nvPr/>
        </p:nvSpPr>
        <p:spPr>
          <a:xfrm>
            <a:off x="485250" y="1044100"/>
            <a:ext cx="24429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r>
              <a:rPr lang="en" b="1">
                <a:latin typeface="Cousine"/>
                <a:ea typeface="Cousine"/>
                <a:cs typeface="Cousine"/>
                <a:sym typeface="Cousine"/>
              </a:rPr>
              <a:t>Create 3D model of your set. </a:t>
            </a:r>
            <a:endParaRPr b="1">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You can do this by using an old shoebox, cereal box or any spare cardboard you have at home.</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Take photos of your model and post it  </a:t>
            </a: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 Google </a:t>
            </a: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classroom.  </a:t>
            </a:r>
            <a:endParaRPr>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p:txBody>
      </p:sp>
      <p:pic>
        <p:nvPicPr>
          <p:cNvPr id="418" name="Google Shape;418;p36"/>
          <p:cNvPicPr preferRelativeResize="0"/>
          <p:nvPr/>
        </p:nvPicPr>
        <p:blipFill>
          <a:blip r:embed="rId3">
            <a:alphaModFix/>
          </a:blip>
          <a:stretch>
            <a:fillRect/>
          </a:stretch>
        </p:blipFill>
        <p:spPr>
          <a:xfrm rot="9088347">
            <a:off x="2458299" y="4205150"/>
            <a:ext cx="868912" cy="291900"/>
          </a:xfrm>
          <a:prstGeom prst="rect">
            <a:avLst/>
          </a:prstGeom>
          <a:noFill/>
          <a:ln>
            <a:noFill/>
          </a:ln>
        </p:spPr>
      </p:pic>
      <p:pic>
        <p:nvPicPr>
          <p:cNvPr id="419" name="Google Shape;419;p36"/>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420" name="Google Shape;420;p36"/>
          <p:cNvPicPr preferRelativeResize="0"/>
          <p:nvPr/>
        </p:nvPicPr>
        <p:blipFill>
          <a:blip r:embed="rId4">
            <a:alphaModFix/>
          </a:blip>
          <a:stretch>
            <a:fillRect/>
          </a:stretch>
        </p:blipFill>
        <p:spPr>
          <a:xfrm>
            <a:off x="3241175" y="1141500"/>
            <a:ext cx="2876201" cy="1915750"/>
          </a:xfrm>
          <a:prstGeom prst="rect">
            <a:avLst/>
          </a:prstGeom>
          <a:noFill/>
          <a:ln>
            <a:noFill/>
          </a:ln>
        </p:spPr>
      </p:pic>
      <p:pic>
        <p:nvPicPr>
          <p:cNvPr id="421" name="Google Shape;421;p36"/>
          <p:cNvPicPr preferRelativeResize="0"/>
          <p:nvPr/>
        </p:nvPicPr>
        <p:blipFill>
          <a:blip r:embed="rId5">
            <a:alphaModFix/>
          </a:blip>
          <a:stretch>
            <a:fillRect/>
          </a:stretch>
        </p:blipFill>
        <p:spPr>
          <a:xfrm rot="-1675284">
            <a:off x="2480538" y="2675049"/>
            <a:ext cx="1710800" cy="1710800"/>
          </a:xfrm>
          <a:prstGeom prst="rect">
            <a:avLst/>
          </a:prstGeom>
          <a:noFill/>
          <a:ln>
            <a:noFill/>
          </a:ln>
        </p:spPr>
      </p:pic>
      <p:pic>
        <p:nvPicPr>
          <p:cNvPr id="422" name="Google Shape;422;p36"/>
          <p:cNvPicPr preferRelativeResize="0"/>
          <p:nvPr/>
        </p:nvPicPr>
        <p:blipFill>
          <a:blip r:embed="rId6">
            <a:alphaModFix/>
          </a:blip>
          <a:stretch>
            <a:fillRect/>
          </a:stretch>
        </p:blipFill>
        <p:spPr>
          <a:xfrm>
            <a:off x="5320126" y="2779107"/>
            <a:ext cx="2876200" cy="21543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3"/>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1</a:t>
            </a:r>
            <a:endParaRPr sz="6000">
              <a:solidFill>
                <a:srgbClr val="9FC5E8"/>
              </a:solidFill>
            </a:endParaRPr>
          </a:p>
          <a:p>
            <a:pPr marL="0" lvl="0" indent="0" algn="l" rtl="0">
              <a:spcBef>
                <a:spcPts val="0"/>
              </a:spcBef>
              <a:spcAft>
                <a:spcPts val="0"/>
              </a:spcAft>
              <a:buNone/>
            </a:pPr>
            <a:r>
              <a:rPr lang="en"/>
              <a:t>Introduction </a:t>
            </a:r>
            <a:endParaRPr/>
          </a:p>
        </p:txBody>
      </p:sp>
      <p:sp>
        <p:nvSpPr>
          <p:cNvPr id="83" name="Google Shape;83;p13"/>
          <p:cNvSpPr txBox="1">
            <a:spLocks noGrp="1"/>
          </p:cNvSpPr>
          <p:nvPr>
            <p:ph type="subTitle" idx="1"/>
          </p:nvPr>
        </p:nvSpPr>
        <p:spPr>
          <a:xfrm>
            <a:off x="1415693" y="3342356"/>
            <a:ext cx="68013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Objective: Develop an understanding of ‘Murder Mystery’ theatre and its key features. </a:t>
            </a:r>
            <a:endParaRPr dirty="0"/>
          </a:p>
        </p:txBody>
      </p:sp>
      <p:sp>
        <p:nvSpPr>
          <p:cNvPr id="84" name="Google Shape;84;p1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91" name="Google Shape;91;p14"/>
          <p:cNvSpPr txBox="1"/>
          <p:nvPr/>
        </p:nvSpPr>
        <p:spPr>
          <a:xfrm>
            <a:off x="322500" y="1931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1:</a:t>
            </a:r>
            <a:endParaRPr sz="4600" b="1">
              <a:solidFill>
                <a:srgbClr val="FFFFFF"/>
              </a:solidFill>
              <a:latin typeface="Courier New"/>
              <a:ea typeface="Courier New"/>
              <a:cs typeface="Courier New"/>
              <a:sym typeface="Courier New"/>
            </a:endParaRPr>
          </a:p>
        </p:txBody>
      </p:sp>
      <p:sp>
        <p:nvSpPr>
          <p:cNvPr id="92" name="Google Shape;92;p14"/>
          <p:cNvSpPr txBox="1"/>
          <p:nvPr/>
        </p:nvSpPr>
        <p:spPr>
          <a:xfrm>
            <a:off x="226400" y="1147200"/>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detective!</a:t>
            </a: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Before we get started on your case, you need to gain an understanding of what ‘Murder Mystery’ is in theatre.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Today, you need to research the key features of Murder Mystery and study some examples of performance...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p:txBody>
      </p:sp>
      <p:pic>
        <p:nvPicPr>
          <p:cNvPr id="93" name="Google Shape;93;p14"/>
          <p:cNvPicPr preferRelativeResize="0"/>
          <p:nvPr/>
        </p:nvPicPr>
        <p:blipFill>
          <a:blip r:embed="rId3">
            <a:alphaModFix/>
          </a:blip>
          <a:stretch>
            <a:fillRect/>
          </a:stretch>
        </p:blipFill>
        <p:spPr>
          <a:xfrm rot="-1851199">
            <a:off x="-53750" y="1045875"/>
            <a:ext cx="868911" cy="291900"/>
          </a:xfrm>
          <a:prstGeom prst="rect">
            <a:avLst/>
          </a:prstGeom>
          <a:noFill/>
          <a:ln>
            <a:noFill/>
          </a:ln>
        </p:spPr>
      </p:pic>
      <p:pic>
        <p:nvPicPr>
          <p:cNvPr id="94" name="Google Shape;94;p14"/>
          <p:cNvPicPr preferRelativeResize="0"/>
          <p:nvPr/>
        </p:nvPicPr>
        <p:blipFill>
          <a:blip r:embed="rId3">
            <a:alphaModFix/>
          </a:blip>
          <a:stretch>
            <a:fillRect/>
          </a:stretch>
        </p:blipFill>
        <p:spPr>
          <a:xfrm rot="9088347">
            <a:off x="3820874" y="3177100"/>
            <a:ext cx="868912" cy="291900"/>
          </a:xfrm>
          <a:prstGeom prst="rect">
            <a:avLst/>
          </a:prstGeom>
          <a:noFill/>
          <a:ln>
            <a:noFill/>
          </a:ln>
        </p:spPr>
      </p:pic>
      <p:sp>
        <p:nvSpPr>
          <p:cNvPr id="95" name="Google Shape;95;p14"/>
          <p:cNvSpPr txBox="1"/>
          <p:nvPr/>
        </p:nvSpPr>
        <p:spPr>
          <a:xfrm>
            <a:off x="329925" y="3579600"/>
            <a:ext cx="3474000" cy="13827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Cousine"/>
                <a:ea typeface="Cousine"/>
                <a:cs typeface="Cousine"/>
                <a:sym typeface="Cousine"/>
              </a:rPr>
              <a:t>Task 1:</a:t>
            </a: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Read through the ‘Murder Mystery 9 Key Features’ - </a:t>
            </a:r>
            <a:r>
              <a:rPr lang="en" u="sng">
                <a:solidFill>
                  <a:schemeClr val="hlink"/>
                </a:solidFill>
                <a:highlight>
                  <a:schemeClr val="accent2"/>
                </a:highlight>
                <a:latin typeface="Cousine"/>
                <a:ea typeface="Cousine"/>
                <a:cs typeface="Cousine"/>
                <a:sym typeface="Cousine"/>
                <a:hlinkClick r:id="rId4"/>
              </a:rPr>
              <a:t>click here</a:t>
            </a:r>
            <a:r>
              <a:rPr lang="en">
                <a:latin typeface="Cousine"/>
                <a:ea typeface="Cousine"/>
                <a:cs typeface="Cousine"/>
                <a:sym typeface="Cousine"/>
              </a:rPr>
              <a:t> to access the sheet. </a:t>
            </a:r>
            <a:endParaRPr>
              <a:latin typeface="Cousine"/>
              <a:ea typeface="Cousine"/>
              <a:cs typeface="Cousine"/>
              <a:sym typeface="Cousine"/>
            </a:endParaRPr>
          </a:p>
        </p:txBody>
      </p:sp>
      <p:pic>
        <p:nvPicPr>
          <p:cNvPr id="96" name="Google Shape;96;p14"/>
          <p:cNvPicPr preferRelativeResize="0"/>
          <p:nvPr/>
        </p:nvPicPr>
        <p:blipFill>
          <a:blip r:embed="rId3">
            <a:alphaModFix/>
          </a:blip>
          <a:stretch>
            <a:fillRect/>
          </a:stretch>
        </p:blipFill>
        <p:spPr>
          <a:xfrm rot="9088347">
            <a:off x="3256837" y="4744350"/>
            <a:ext cx="868912" cy="291900"/>
          </a:xfrm>
          <a:prstGeom prst="rect">
            <a:avLst/>
          </a:prstGeom>
          <a:noFill/>
          <a:ln>
            <a:noFill/>
          </a:ln>
        </p:spPr>
      </p:pic>
      <p:pic>
        <p:nvPicPr>
          <p:cNvPr id="97" name="Google Shape;97;p14"/>
          <p:cNvPicPr preferRelativeResize="0"/>
          <p:nvPr/>
        </p:nvPicPr>
        <p:blipFill>
          <a:blip r:embed="rId3">
            <a:alphaModFix/>
          </a:blip>
          <a:stretch>
            <a:fillRect/>
          </a:stretch>
        </p:blipFill>
        <p:spPr>
          <a:xfrm rot="-1851199">
            <a:off x="-53750" y="3524125"/>
            <a:ext cx="868911" cy="291900"/>
          </a:xfrm>
          <a:prstGeom prst="rect">
            <a:avLst/>
          </a:prstGeom>
          <a:noFill/>
          <a:ln>
            <a:noFill/>
          </a:ln>
        </p:spPr>
      </p:pic>
      <p:sp>
        <p:nvSpPr>
          <p:cNvPr id="98" name="Google Shape;98;p14"/>
          <p:cNvSpPr txBox="1"/>
          <p:nvPr/>
        </p:nvSpPr>
        <p:spPr>
          <a:xfrm>
            <a:off x="4706750" y="220424"/>
            <a:ext cx="4313700" cy="3628561"/>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u="sng" dirty="0">
                <a:latin typeface="Cousine"/>
                <a:ea typeface="Cousine"/>
                <a:cs typeface="Cousine"/>
                <a:sym typeface="Cousine"/>
              </a:rPr>
              <a:t>Task 2: </a:t>
            </a:r>
            <a:endParaRPr sz="1150" b="1" u="sng" dirty="0">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lphaLcPeriod"/>
            </a:pPr>
            <a:r>
              <a:rPr lang="en" sz="1150" dirty="0">
                <a:latin typeface="Cousine"/>
                <a:ea typeface="Cousine"/>
                <a:cs typeface="Cousine"/>
                <a:sym typeface="Cousine"/>
              </a:rPr>
              <a:t>Watch this clip from the Murder Mystery Film ‘Knives Out’:</a:t>
            </a:r>
            <a:endParaRPr sz="1150" dirty="0">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0" lvl="0" indent="0" algn="ctr" rtl="0">
              <a:spcBef>
                <a:spcPts val="0"/>
              </a:spcBef>
              <a:spcAft>
                <a:spcPts val="0"/>
              </a:spcAft>
              <a:buNone/>
            </a:pPr>
            <a:r>
              <a:rPr lang="en" sz="1100" u="sng" dirty="0">
                <a:solidFill>
                  <a:schemeClr val="hlink"/>
                </a:solidFill>
                <a:highlight>
                  <a:schemeClr val="accent1"/>
                </a:highlight>
                <a:hlinkClick r:id="rId5"/>
              </a:rPr>
              <a:t>https://www.youtube.com/watch?v=TgkOAN2SkVk</a:t>
            </a:r>
            <a:endParaRPr sz="1150" dirty="0">
              <a:highlight>
                <a:schemeClr val="accent1"/>
              </a:highlight>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lphaLcPeriod"/>
            </a:pPr>
            <a:r>
              <a:rPr lang="en" sz="1150" dirty="0">
                <a:latin typeface="Cousine"/>
                <a:ea typeface="Cousine"/>
                <a:cs typeface="Cousine"/>
                <a:sym typeface="Cousine"/>
              </a:rPr>
              <a:t>Create a Po</a:t>
            </a:r>
            <a:r>
              <a:rPr lang="en-GB" sz="1150" dirty="0" err="1">
                <a:latin typeface="Cousine"/>
                <a:ea typeface="Cousine"/>
                <a:cs typeface="Cousine"/>
                <a:sym typeface="Cousine"/>
              </a:rPr>
              <a:t>werPoint</a:t>
            </a:r>
            <a:r>
              <a:rPr lang="en" sz="1150" dirty="0">
                <a:latin typeface="Cousine"/>
                <a:ea typeface="Cousine"/>
                <a:cs typeface="Cousine"/>
                <a:sym typeface="Cousine"/>
              </a:rPr>
              <a:t> slide and call it ‘Murder Mystery Research’ (</a:t>
            </a:r>
            <a:r>
              <a:rPr lang="en-GB" sz="1150" dirty="0">
                <a:latin typeface="Cousine"/>
                <a:ea typeface="Cousine"/>
                <a:cs typeface="Cousine"/>
                <a:sym typeface="Cousine"/>
              </a:rPr>
              <a:t>you can do this on paper if you prefer)</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lphaLcPeriod"/>
            </a:pPr>
            <a:r>
              <a:rPr lang="en" sz="1150" dirty="0">
                <a:latin typeface="Cousine"/>
                <a:ea typeface="Cousine"/>
                <a:cs typeface="Cousine"/>
                <a:sym typeface="Cousine"/>
              </a:rPr>
              <a:t>Explain which key features of murder mystery you see in the clip.</a:t>
            </a:r>
            <a:endParaRPr sz="1150" dirty="0">
              <a:latin typeface="Cousine"/>
              <a:ea typeface="Cousine"/>
              <a:cs typeface="Cousine"/>
              <a:sym typeface="Cousine"/>
            </a:endParaRPr>
          </a:p>
          <a:p>
            <a:pPr marL="457200" lvl="0" indent="0" algn="l" rtl="0">
              <a:spcBef>
                <a:spcPts val="0"/>
              </a:spcBef>
              <a:spcAft>
                <a:spcPts val="0"/>
              </a:spcAft>
              <a:buNone/>
            </a:pPr>
            <a:r>
              <a:rPr lang="en" sz="1150" dirty="0">
                <a:latin typeface="Cousine"/>
                <a:ea typeface="Cousine"/>
                <a:cs typeface="Cousine"/>
                <a:sym typeface="Cousine"/>
              </a:rPr>
              <a:t>Make sure you use full sentences and give evidence. </a:t>
            </a:r>
            <a:endParaRPr sz="1150" dirty="0">
              <a:latin typeface="Cousine"/>
              <a:ea typeface="Cousine"/>
              <a:cs typeface="Cousine"/>
              <a:sym typeface="Cousine"/>
            </a:endParaRPr>
          </a:p>
          <a:p>
            <a:pPr marL="457200" lvl="0" indent="0" algn="l" rtl="0">
              <a:spcBef>
                <a:spcPts val="0"/>
              </a:spcBef>
              <a:spcAft>
                <a:spcPts val="0"/>
              </a:spcAft>
              <a:buNone/>
            </a:pPr>
            <a:r>
              <a:rPr lang="en" sz="1150" b="1" dirty="0">
                <a:latin typeface="Cousine"/>
                <a:ea typeface="Cousine"/>
                <a:cs typeface="Cousine"/>
                <a:sym typeface="Cousine"/>
              </a:rPr>
              <a:t>Think:</a:t>
            </a:r>
            <a:r>
              <a:rPr lang="en" sz="1150" dirty="0">
                <a:latin typeface="Cousine"/>
                <a:ea typeface="Cousine"/>
                <a:cs typeface="Cousine"/>
                <a:sym typeface="Cousine"/>
              </a:rPr>
              <a:t> Point, Evidence, Explain. </a:t>
            </a:r>
            <a:endParaRPr sz="1150" dirty="0">
              <a:latin typeface="Cousine"/>
              <a:ea typeface="Cousine"/>
              <a:cs typeface="Cousine"/>
              <a:sym typeface="Cousine"/>
            </a:endParaRPr>
          </a:p>
          <a:p>
            <a:pPr marL="0" lvl="0" indent="0" algn="l" rtl="0">
              <a:spcBef>
                <a:spcPts val="0"/>
              </a:spcBef>
              <a:spcAft>
                <a:spcPts val="0"/>
              </a:spcAft>
              <a:buNone/>
            </a:pPr>
            <a:r>
              <a:rPr lang="en" sz="1150" dirty="0">
                <a:latin typeface="Cousine"/>
                <a:ea typeface="Cousine"/>
                <a:cs typeface="Cousine"/>
                <a:sym typeface="Cousine"/>
              </a:rPr>
              <a:t> </a:t>
            </a:r>
            <a:endParaRPr sz="1150" dirty="0">
              <a:latin typeface="Cousine"/>
              <a:ea typeface="Cousine"/>
              <a:cs typeface="Cousine"/>
              <a:sym typeface="Cousine"/>
            </a:endParaRPr>
          </a:p>
        </p:txBody>
      </p:sp>
      <p:pic>
        <p:nvPicPr>
          <p:cNvPr id="99" name="Google Shape;99;p14"/>
          <p:cNvPicPr preferRelativeResize="0"/>
          <p:nvPr/>
        </p:nvPicPr>
        <p:blipFill>
          <a:blip r:embed="rId3">
            <a:alphaModFix/>
          </a:blip>
          <a:stretch>
            <a:fillRect/>
          </a:stretch>
        </p:blipFill>
        <p:spPr>
          <a:xfrm rot="9088347">
            <a:off x="8319237" y="3508750"/>
            <a:ext cx="868912" cy="291900"/>
          </a:xfrm>
          <a:prstGeom prst="rect">
            <a:avLst/>
          </a:prstGeom>
          <a:noFill/>
          <a:ln>
            <a:noFill/>
          </a:ln>
        </p:spPr>
      </p:pic>
      <p:pic>
        <p:nvPicPr>
          <p:cNvPr id="100" name="Google Shape;100;p14"/>
          <p:cNvPicPr preferRelativeResize="0"/>
          <p:nvPr/>
        </p:nvPicPr>
        <p:blipFill>
          <a:blip r:embed="rId3">
            <a:alphaModFix/>
          </a:blip>
          <a:stretch>
            <a:fillRect/>
          </a:stretch>
        </p:blipFill>
        <p:spPr>
          <a:xfrm rot="-1851199">
            <a:off x="4242925" y="202150"/>
            <a:ext cx="868911" cy="291900"/>
          </a:xfrm>
          <a:prstGeom prst="rect">
            <a:avLst/>
          </a:prstGeom>
          <a:noFill/>
          <a:ln>
            <a:noFill/>
          </a:ln>
        </p:spPr>
      </p:pic>
      <p:pic>
        <p:nvPicPr>
          <p:cNvPr id="101" name="Google Shape;101;p14" descr="KNIVES OUT Clip - Ransom (2019)&#10;&#10;PLOT: A detective and a trooper travel to a lush estate to interview the quirky relatives of a patriarch who died during his 85th birthday celebration.&#10;&#10;CAST: Daniel Craig, Ana de Armas, Chris Evans, Jamie Lee Curtis, Toni Collette.&#10;&#10;SUBSCRIBE for more all the latest Movie Clips here: https://bit.ly/31ByDAf&#10;&#10;For more daily movie news updates, check out: http://www.joblo.com/&#10;&#10;Check out all of the JOBLO YOUTUBE channels:&#10;MOVIE TRAILERS: https://bit.ly/1GUxgxm&#10;MOVIE CLIPS: https://bit.ly/31ByDAf&#10;TV TRAILERS: https://bit.ly/2rgxfot&#10;SUPERHEROES: https://bit.ly/2W1GS7r&#10;ANIMATED: https://bit.ly/2Jd1moq&#10;HORROR: https://bit.ly/2p5YhzR&#10;ORIGINAL CONTENT VIDEOS: https://bit.ly/2MCQJh4&#10;CELEBRITY INTERVIEWS: https://bit.ly/2W0EeyK&#10;&#10;#KnivesOut #ChrisEvans" title="KNIVES OUT Clip - Ransom (2019) Chris Evans">
            <a:hlinkClick r:id="rId6"/>
          </p:cNvPr>
          <p:cNvPicPr preferRelativeResize="0"/>
          <p:nvPr/>
        </p:nvPicPr>
        <p:blipFill>
          <a:blip r:embed="rId7">
            <a:alphaModFix/>
          </a:blip>
          <a:stretch>
            <a:fillRect/>
          </a:stretch>
        </p:blipFill>
        <p:spPr>
          <a:xfrm>
            <a:off x="5754973" y="3287205"/>
            <a:ext cx="2829990" cy="1856295"/>
          </a:xfrm>
          <a:prstGeom prst="rect">
            <a:avLst/>
          </a:prstGeom>
          <a:noFill/>
          <a:ln>
            <a:noFill/>
          </a:ln>
        </p:spPr>
      </p:pic>
      <p:pic>
        <p:nvPicPr>
          <p:cNvPr id="102" name="Google Shape;102;p14"/>
          <p:cNvPicPr preferRelativeResize="0"/>
          <p:nvPr/>
        </p:nvPicPr>
        <p:blipFill>
          <a:blip r:embed="rId8">
            <a:alphaModFix/>
          </a:blip>
          <a:stretch>
            <a:fillRect/>
          </a:stretch>
        </p:blipFill>
        <p:spPr>
          <a:xfrm>
            <a:off x="4061950" y="3527232"/>
            <a:ext cx="1873399" cy="124743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108" name="Google Shape;108;p15"/>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1:Extension Task</a:t>
            </a:r>
            <a:endParaRPr sz="4600" b="1">
              <a:solidFill>
                <a:srgbClr val="FFFFFF"/>
              </a:solidFill>
              <a:latin typeface="Courier New"/>
              <a:ea typeface="Courier New"/>
              <a:cs typeface="Courier New"/>
              <a:sym typeface="Courier New"/>
            </a:endParaRPr>
          </a:p>
        </p:txBody>
      </p:sp>
      <p:sp>
        <p:nvSpPr>
          <p:cNvPr id="109" name="Google Shape;109;p15"/>
          <p:cNvSpPr txBox="1"/>
          <p:nvPr/>
        </p:nvSpPr>
        <p:spPr>
          <a:xfrm>
            <a:off x="485250" y="1044100"/>
            <a:ext cx="39504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usine"/>
                <a:ea typeface="Cousine"/>
                <a:cs typeface="Cousine"/>
                <a:sym typeface="Cousine"/>
              </a:rPr>
              <a:t>Watch some more clips of Murder Mysteries on youtube and make notes on how they use the key features:</a:t>
            </a:r>
            <a:endParaRPr sz="1600">
              <a:latin typeface="Cousine"/>
              <a:ea typeface="Cousine"/>
              <a:cs typeface="Cousine"/>
              <a:sym typeface="Cousine"/>
            </a:endParaRPr>
          </a:p>
          <a:p>
            <a:pPr marL="0" lvl="0" indent="0" algn="l" rtl="0">
              <a:spcBef>
                <a:spcPts val="0"/>
              </a:spcBef>
              <a:spcAft>
                <a:spcPts val="0"/>
              </a:spcAft>
              <a:buNone/>
            </a:pP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Diagnosis Murder</a:t>
            </a: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Poirot </a:t>
            </a: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Knives Out</a:t>
            </a: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Murder on the Orient Express </a:t>
            </a: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Murder She Wrote</a:t>
            </a:r>
            <a:endParaRPr sz="1600">
              <a:latin typeface="Cousine"/>
              <a:ea typeface="Cousine"/>
              <a:cs typeface="Cousine"/>
              <a:sym typeface="Cousine"/>
            </a:endParaRPr>
          </a:p>
          <a:p>
            <a:pPr marL="0" lvl="0" indent="0" algn="l" rtl="0">
              <a:spcBef>
                <a:spcPts val="0"/>
              </a:spcBef>
              <a:spcAft>
                <a:spcPts val="0"/>
              </a:spcAft>
              <a:buNone/>
            </a:pPr>
            <a:endParaRPr sz="1600">
              <a:latin typeface="Cousine"/>
              <a:ea typeface="Cousine"/>
              <a:cs typeface="Cousine"/>
              <a:sym typeface="Cousine"/>
            </a:endParaRPr>
          </a:p>
          <a:p>
            <a:pPr marL="0" lvl="0" indent="0" algn="l" rtl="0">
              <a:spcBef>
                <a:spcPts val="0"/>
              </a:spcBef>
              <a:spcAft>
                <a:spcPts val="0"/>
              </a:spcAft>
              <a:buNone/>
            </a:pPr>
            <a:r>
              <a:rPr lang="en" sz="1200" i="1">
                <a:latin typeface="Cousine"/>
                <a:ea typeface="Cousine"/>
                <a:cs typeface="Cousine"/>
                <a:sym typeface="Cousine"/>
              </a:rPr>
              <a:t>Think: How would this work on stage?</a:t>
            </a:r>
            <a:endParaRPr sz="1200" i="1">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p:txBody>
      </p:sp>
      <p:pic>
        <p:nvPicPr>
          <p:cNvPr id="110" name="Google Shape;110;p15"/>
          <p:cNvPicPr preferRelativeResize="0"/>
          <p:nvPr/>
        </p:nvPicPr>
        <p:blipFill>
          <a:blip r:embed="rId3">
            <a:alphaModFix/>
          </a:blip>
          <a:stretch>
            <a:fillRect/>
          </a:stretch>
        </p:blipFill>
        <p:spPr>
          <a:xfrm rot="9088347">
            <a:off x="3905949" y="4194175"/>
            <a:ext cx="868912" cy="291900"/>
          </a:xfrm>
          <a:prstGeom prst="rect">
            <a:avLst/>
          </a:prstGeom>
          <a:noFill/>
          <a:ln>
            <a:noFill/>
          </a:ln>
        </p:spPr>
      </p:pic>
      <p:pic>
        <p:nvPicPr>
          <p:cNvPr id="111" name="Google Shape;111;p15"/>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112" name="Google Shape;112;p15"/>
          <p:cNvPicPr preferRelativeResize="0"/>
          <p:nvPr/>
        </p:nvPicPr>
        <p:blipFill>
          <a:blip r:embed="rId4">
            <a:alphaModFix/>
          </a:blip>
          <a:stretch>
            <a:fillRect/>
          </a:stretch>
        </p:blipFill>
        <p:spPr>
          <a:xfrm>
            <a:off x="4527921" y="1044099"/>
            <a:ext cx="1475075" cy="2010551"/>
          </a:xfrm>
          <a:prstGeom prst="rect">
            <a:avLst/>
          </a:prstGeom>
          <a:noFill/>
          <a:ln>
            <a:noFill/>
          </a:ln>
        </p:spPr>
      </p:pic>
      <p:pic>
        <p:nvPicPr>
          <p:cNvPr id="113" name="Google Shape;113;p15"/>
          <p:cNvPicPr preferRelativeResize="0"/>
          <p:nvPr/>
        </p:nvPicPr>
        <p:blipFill>
          <a:blip r:embed="rId5">
            <a:alphaModFix/>
          </a:blip>
          <a:stretch>
            <a:fillRect/>
          </a:stretch>
        </p:blipFill>
        <p:spPr>
          <a:xfrm>
            <a:off x="6166321" y="1044100"/>
            <a:ext cx="1695989" cy="954000"/>
          </a:xfrm>
          <a:prstGeom prst="rect">
            <a:avLst/>
          </a:prstGeom>
          <a:noFill/>
          <a:ln>
            <a:noFill/>
          </a:ln>
        </p:spPr>
      </p:pic>
      <p:pic>
        <p:nvPicPr>
          <p:cNvPr id="114" name="Google Shape;114;p15"/>
          <p:cNvPicPr preferRelativeResize="0"/>
          <p:nvPr/>
        </p:nvPicPr>
        <p:blipFill>
          <a:blip r:embed="rId6">
            <a:alphaModFix/>
          </a:blip>
          <a:stretch>
            <a:fillRect/>
          </a:stretch>
        </p:blipFill>
        <p:spPr>
          <a:xfrm>
            <a:off x="4791824" y="3155926"/>
            <a:ext cx="1256874" cy="1862028"/>
          </a:xfrm>
          <a:prstGeom prst="rect">
            <a:avLst/>
          </a:prstGeom>
          <a:noFill/>
          <a:ln>
            <a:noFill/>
          </a:ln>
        </p:spPr>
      </p:pic>
      <p:pic>
        <p:nvPicPr>
          <p:cNvPr id="115" name="Google Shape;115;p15"/>
          <p:cNvPicPr preferRelativeResize="0"/>
          <p:nvPr/>
        </p:nvPicPr>
        <p:blipFill>
          <a:blip r:embed="rId7">
            <a:alphaModFix/>
          </a:blip>
          <a:stretch>
            <a:fillRect/>
          </a:stretch>
        </p:blipFill>
        <p:spPr>
          <a:xfrm>
            <a:off x="6310275" y="2219705"/>
            <a:ext cx="2212875" cy="954001"/>
          </a:xfrm>
          <a:prstGeom prst="rect">
            <a:avLst/>
          </a:prstGeom>
          <a:noFill/>
          <a:ln>
            <a:noFill/>
          </a:ln>
        </p:spPr>
      </p:pic>
      <p:pic>
        <p:nvPicPr>
          <p:cNvPr id="116" name="Google Shape;116;p15"/>
          <p:cNvPicPr preferRelativeResize="0"/>
          <p:nvPr/>
        </p:nvPicPr>
        <p:blipFill>
          <a:blip r:embed="rId8">
            <a:alphaModFix/>
          </a:blip>
          <a:stretch>
            <a:fillRect/>
          </a:stretch>
        </p:blipFill>
        <p:spPr>
          <a:xfrm>
            <a:off x="6187177" y="3395325"/>
            <a:ext cx="2459072" cy="1383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2</a:t>
            </a:r>
            <a:endParaRPr sz="6000">
              <a:solidFill>
                <a:srgbClr val="9FC5E8"/>
              </a:solidFill>
            </a:endParaRPr>
          </a:p>
          <a:p>
            <a:pPr marL="0" lvl="0" indent="0" algn="l" rtl="0">
              <a:spcBef>
                <a:spcPts val="0"/>
              </a:spcBef>
              <a:spcAft>
                <a:spcPts val="0"/>
              </a:spcAft>
              <a:buNone/>
            </a:pPr>
            <a:r>
              <a:rPr lang="en"/>
              <a:t>Collecting Evidence </a:t>
            </a:r>
            <a:endParaRPr/>
          </a:p>
        </p:txBody>
      </p:sp>
      <p:sp>
        <p:nvSpPr>
          <p:cNvPr id="122" name="Google Shape;122;p16"/>
          <p:cNvSpPr txBox="1">
            <a:spLocks noGrp="1"/>
          </p:cNvSpPr>
          <p:nvPr>
            <p:ph type="subTitle" idx="1"/>
          </p:nvPr>
        </p:nvSpPr>
        <p:spPr>
          <a:xfrm>
            <a:off x="1439750" y="3108825"/>
            <a:ext cx="68013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Explore the use of props as a stimulus for developing performance.  </a:t>
            </a:r>
            <a:endParaRPr/>
          </a:p>
        </p:txBody>
      </p:sp>
      <p:sp>
        <p:nvSpPr>
          <p:cNvPr id="123" name="Google Shape;123;p1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p:nvPr/>
        </p:nvSpPr>
        <p:spPr>
          <a:xfrm>
            <a:off x="6495325" y="2604725"/>
            <a:ext cx="1546800" cy="174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7"/>
          <p:cNvGrpSpPr/>
          <p:nvPr/>
        </p:nvGrpSpPr>
        <p:grpSpPr>
          <a:xfrm>
            <a:off x="6125804" y="2334470"/>
            <a:ext cx="2174335" cy="2111735"/>
            <a:chOff x="5708850" y="3417450"/>
            <a:chExt cx="2931161" cy="2815646"/>
          </a:xfrm>
        </p:grpSpPr>
        <p:sp>
          <p:nvSpPr>
            <p:cNvPr id="131" name="Google Shape;131;p17"/>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33" name="Google Shape;133;p17"/>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34" name="Google Shape;134;p17"/>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 name="Google Shape;135;p17"/>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36" name="Google Shape;136;p17"/>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137" name="Google Shape;137;p17"/>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138" name="Google Shape;138;p17"/>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139" name="Google Shape;139;p17"/>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Victim: Mr G Robertson</a:t>
            </a:r>
            <a:endParaRPr sz="4600" b="1">
              <a:solidFill>
                <a:srgbClr val="FFFFFF"/>
              </a:solidFill>
              <a:latin typeface="Courier New"/>
              <a:ea typeface="Courier New"/>
              <a:cs typeface="Courier New"/>
              <a:sym typeface="Courier New"/>
            </a:endParaRPr>
          </a:p>
        </p:txBody>
      </p:sp>
      <p:pic>
        <p:nvPicPr>
          <p:cNvPr id="140" name="Google Shape;140;p17"/>
          <p:cNvPicPr preferRelativeResize="0"/>
          <p:nvPr/>
        </p:nvPicPr>
        <p:blipFill rotWithShape="1">
          <a:blip r:embed="rId3">
            <a:alphaModFix/>
          </a:blip>
          <a:srcRect/>
          <a:stretch/>
        </p:blipFill>
        <p:spPr>
          <a:xfrm>
            <a:off x="6539275" y="2754275"/>
            <a:ext cx="1458900" cy="1600099"/>
          </a:xfrm>
          <a:prstGeom prst="rect">
            <a:avLst/>
          </a:prstGeom>
          <a:noFill/>
          <a:ln>
            <a:noFill/>
          </a:ln>
        </p:spPr>
      </p:pic>
      <p:sp>
        <p:nvSpPr>
          <p:cNvPr id="141" name="Google Shape;141;p17"/>
          <p:cNvSpPr txBox="1"/>
          <p:nvPr/>
        </p:nvSpPr>
        <p:spPr>
          <a:xfrm>
            <a:off x="549000" y="879595"/>
            <a:ext cx="4594800" cy="18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Courier New"/>
                <a:ea typeface="Courier New"/>
                <a:cs typeface="Courier New"/>
                <a:sym typeface="Courier New"/>
              </a:rPr>
              <a:t>Case Number:</a:t>
            </a:r>
            <a:endParaRPr sz="3000">
              <a:solidFill>
                <a:srgbClr val="FFFFFF"/>
              </a:solidFill>
              <a:latin typeface="Courier New"/>
              <a:ea typeface="Courier New"/>
              <a:cs typeface="Courier New"/>
              <a:sym typeface="Courier New"/>
            </a:endParaRPr>
          </a:p>
          <a:p>
            <a:pPr marL="0" lvl="0" indent="0" algn="l" rtl="0">
              <a:spcBef>
                <a:spcPts val="0"/>
              </a:spcBef>
              <a:spcAft>
                <a:spcPts val="0"/>
              </a:spcAft>
              <a:buNone/>
            </a:pPr>
            <a:r>
              <a:rPr lang="en" sz="3000">
                <a:solidFill>
                  <a:srgbClr val="FFFFFF"/>
                </a:solidFill>
                <a:latin typeface="Courier New"/>
                <a:ea typeface="Courier New"/>
                <a:cs typeface="Courier New"/>
                <a:sym typeface="Courier New"/>
              </a:rPr>
              <a:t>GR3URd3r</a:t>
            </a:r>
            <a:endParaRPr sz="3000">
              <a:solidFill>
                <a:srgbClr val="FFFFFF"/>
              </a:solidFill>
              <a:latin typeface="Courier New"/>
              <a:ea typeface="Courier New"/>
              <a:cs typeface="Courier New"/>
              <a:sym typeface="Courier New"/>
            </a:endParaRPr>
          </a:p>
        </p:txBody>
      </p:sp>
      <p:sp>
        <p:nvSpPr>
          <p:cNvPr id="142" name="Google Shape;142;p17"/>
          <p:cNvSpPr txBox="1"/>
          <p:nvPr/>
        </p:nvSpPr>
        <p:spPr>
          <a:xfrm>
            <a:off x="549000" y="1919225"/>
            <a:ext cx="5373300" cy="296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FFFFF"/>
                </a:solidFill>
                <a:latin typeface="Courier New"/>
                <a:ea typeface="Courier New"/>
                <a:cs typeface="Courier New"/>
                <a:sym typeface="Courier New"/>
              </a:rPr>
              <a:t>Summary:</a:t>
            </a:r>
            <a:endParaRPr sz="2400" b="1" dirty="0">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dirty="0">
              <a:solidFill>
                <a:srgbClr val="FFFFFF"/>
              </a:solidFill>
              <a:latin typeface="Courier New"/>
              <a:ea typeface="Courier New"/>
              <a:cs typeface="Courier New"/>
              <a:sym typeface="Courier New"/>
            </a:endParaRPr>
          </a:p>
          <a:p>
            <a:pPr marL="0" lvl="0" indent="0" algn="l" rtl="0">
              <a:spcBef>
                <a:spcPts val="0"/>
              </a:spcBef>
              <a:spcAft>
                <a:spcPts val="0"/>
              </a:spcAft>
              <a:buNone/>
            </a:pPr>
            <a:r>
              <a:rPr lang="en" sz="1800" dirty="0">
                <a:solidFill>
                  <a:srgbClr val="FFFFFF"/>
                </a:solidFill>
                <a:latin typeface="Courier New"/>
                <a:ea typeface="Courier New"/>
                <a:cs typeface="Courier New"/>
                <a:sym typeface="Courier New"/>
              </a:rPr>
              <a:t>At 6:30am on 24/09/2020 Mr G. Robertson was found dead in his office. He was discovered by Mrs J Woods. </a:t>
            </a:r>
            <a:endParaRPr sz="1800" dirty="0">
              <a:solidFill>
                <a:srgbClr val="FFFFFF"/>
              </a:solidFill>
              <a:latin typeface="Courier New"/>
              <a:ea typeface="Courier New"/>
              <a:cs typeface="Courier New"/>
              <a:sym typeface="Courier New"/>
            </a:endParaRPr>
          </a:p>
          <a:p>
            <a:pPr marL="0" lvl="0" indent="0" algn="l" rtl="0">
              <a:spcBef>
                <a:spcPts val="0"/>
              </a:spcBef>
              <a:spcAft>
                <a:spcPts val="0"/>
              </a:spcAft>
              <a:buNone/>
            </a:pPr>
            <a:r>
              <a:rPr lang="en" sz="1800" dirty="0">
                <a:solidFill>
                  <a:srgbClr val="FFFFFF"/>
                </a:solidFill>
                <a:latin typeface="Courier New"/>
                <a:ea typeface="Courier New"/>
                <a:cs typeface="Courier New"/>
                <a:sym typeface="Courier New"/>
              </a:rPr>
              <a:t>The police have concluded that he was murdered between 6:00pm and 8:00pm the previous evening.  </a:t>
            </a:r>
            <a:r>
              <a:rPr lang="en" sz="3000" dirty="0">
                <a:solidFill>
                  <a:srgbClr val="FFFFFF"/>
                </a:solidFill>
                <a:latin typeface="Courier New"/>
                <a:ea typeface="Courier New"/>
                <a:cs typeface="Courier New"/>
                <a:sym typeface="Courier New"/>
              </a:rPr>
              <a:t> </a:t>
            </a:r>
            <a:endParaRPr sz="3000" dirty="0">
              <a:solidFill>
                <a:srgbClr val="FFFFFF"/>
              </a:solidFill>
              <a:latin typeface="Courier New"/>
              <a:ea typeface="Courier New"/>
              <a:cs typeface="Courier New"/>
              <a:sym typeface="Courier New"/>
            </a:endParaRPr>
          </a:p>
        </p:txBody>
      </p:sp>
      <p:pic>
        <p:nvPicPr>
          <p:cNvPr id="143" name="Google Shape;143;p17"/>
          <p:cNvPicPr preferRelativeResize="0"/>
          <p:nvPr/>
        </p:nvPicPr>
        <p:blipFill>
          <a:blip r:embed="rId4">
            <a:alphaModFix/>
          </a:blip>
          <a:stretch>
            <a:fillRect/>
          </a:stretch>
        </p:blipFill>
        <p:spPr>
          <a:xfrm rot="-1851199">
            <a:off x="6183150" y="2470775"/>
            <a:ext cx="868911" cy="291900"/>
          </a:xfrm>
          <a:prstGeom prst="rect">
            <a:avLst/>
          </a:prstGeom>
          <a:noFill/>
          <a:ln>
            <a:noFill/>
          </a:ln>
        </p:spPr>
      </p:pic>
      <p:pic>
        <p:nvPicPr>
          <p:cNvPr id="144" name="Google Shape;144;p17"/>
          <p:cNvPicPr preferRelativeResize="0"/>
          <p:nvPr/>
        </p:nvPicPr>
        <p:blipFill>
          <a:blip r:embed="rId4">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150" name="Google Shape;150;p18"/>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2:</a:t>
            </a:r>
            <a:endParaRPr sz="4600" b="1">
              <a:solidFill>
                <a:srgbClr val="FFFFFF"/>
              </a:solidFill>
              <a:latin typeface="Courier New"/>
              <a:ea typeface="Courier New"/>
              <a:cs typeface="Courier New"/>
              <a:sym typeface="Courier New"/>
            </a:endParaRPr>
          </a:p>
        </p:txBody>
      </p:sp>
      <p:sp>
        <p:nvSpPr>
          <p:cNvPr id="151" name="Google Shape;151;p18"/>
          <p:cNvSpPr txBox="1"/>
          <p:nvPr/>
        </p:nvSpPr>
        <p:spPr>
          <a:xfrm>
            <a:off x="485250" y="1131825"/>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You have been hired to help solve the mystery of Mr G. Robertsons murder and to discover who committed this awful crime.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Today, you need to work out how Mr Robertson was murdered... </a:t>
            </a:r>
            <a:endParaRPr>
              <a:latin typeface="Cousine"/>
              <a:ea typeface="Cousine"/>
              <a:cs typeface="Cousine"/>
              <a:sym typeface="Cousine"/>
            </a:endParaRPr>
          </a:p>
        </p:txBody>
      </p:sp>
      <p:pic>
        <p:nvPicPr>
          <p:cNvPr id="152" name="Google Shape;152;p18"/>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153" name="Google Shape;153;p18"/>
          <p:cNvPicPr preferRelativeResize="0"/>
          <p:nvPr/>
        </p:nvPicPr>
        <p:blipFill>
          <a:blip r:embed="rId3">
            <a:alphaModFix/>
          </a:blip>
          <a:stretch>
            <a:fillRect/>
          </a:stretch>
        </p:blipFill>
        <p:spPr>
          <a:xfrm rot="9088347">
            <a:off x="4079724" y="3161725"/>
            <a:ext cx="868912" cy="291900"/>
          </a:xfrm>
          <a:prstGeom prst="rect">
            <a:avLst/>
          </a:prstGeom>
          <a:noFill/>
          <a:ln>
            <a:noFill/>
          </a:ln>
        </p:spPr>
      </p:pic>
      <p:pic>
        <p:nvPicPr>
          <p:cNvPr id="154" name="Google Shape;154;p18"/>
          <p:cNvPicPr preferRelativeResize="0"/>
          <p:nvPr/>
        </p:nvPicPr>
        <p:blipFill rotWithShape="1">
          <a:blip r:embed="rId4">
            <a:alphaModFix/>
          </a:blip>
          <a:srcRect t="-2185" b="10752"/>
          <a:stretch/>
        </p:blipFill>
        <p:spPr>
          <a:xfrm>
            <a:off x="485250" y="3467750"/>
            <a:ext cx="1861675" cy="1327726"/>
          </a:xfrm>
          <a:prstGeom prst="rect">
            <a:avLst/>
          </a:prstGeom>
          <a:noFill/>
          <a:ln>
            <a:noFill/>
          </a:ln>
        </p:spPr>
      </p:pic>
      <p:sp>
        <p:nvSpPr>
          <p:cNvPr id="155" name="Google Shape;155;p18"/>
          <p:cNvSpPr txBox="1"/>
          <p:nvPr/>
        </p:nvSpPr>
        <p:spPr>
          <a:xfrm>
            <a:off x="2807550" y="3746878"/>
            <a:ext cx="3312000" cy="11865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Cousine"/>
                <a:ea typeface="Cousine"/>
                <a:cs typeface="Cousine"/>
                <a:sym typeface="Cousine"/>
              </a:rPr>
              <a:t>What do we know? </a:t>
            </a:r>
            <a:endParaRPr sz="1300">
              <a:latin typeface="Cousine"/>
              <a:ea typeface="Cousine"/>
              <a:cs typeface="Cousine"/>
              <a:sym typeface="Cousine"/>
            </a:endParaRPr>
          </a:p>
          <a:p>
            <a:pPr marL="457200" lvl="0" indent="-311150" algn="l" rtl="0">
              <a:spcBef>
                <a:spcPts val="0"/>
              </a:spcBef>
              <a:spcAft>
                <a:spcPts val="0"/>
              </a:spcAft>
              <a:buSzPts val="1300"/>
              <a:buFont typeface="Cousine"/>
              <a:buChar char="●"/>
            </a:pPr>
            <a:r>
              <a:rPr lang="en" sz="1300">
                <a:latin typeface="Cousine"/>
                <a:ea typeface="Cousine"/>
                <a:cs typeface="Cousine"/>
                <a:sym typeface="Cousine"/>
              </a:rPr>
              <a:t>Murdered in his office </a:t>
            </a:r>
            <a:endParaRPr sz="1300">
              <a:latin typeface="Cousine"/>
              <a:ea typeface="Cousine"/>
              <a:cs typeface="Cousine"/>
              <a:sym typeface="Cousine"/>
            </a:endParaRPr>
          </a:p>
          <a:p>
            <a:pPr marL="457200" lvl="0" indent="-311150" algn="l" rtl="0">
              <a:spcBef>
                <a:spcPts val="0"/>
              </a:spcBef>
              <a:spcAft>
                <a:spcPts val="0"/>
              </a:spcAft>
              <a:buSzPts val="1300"/>
              <a:buFont typeface="Cousine"/>
              <a:buChar char="●"/>
            </a:pPr>
            <a:r>
              <a:rPr lang="en" sz="1300">
                <a:latin typeface="Cousine"/>
                <a:ea typeface="Cousine"/>
                <a:cs typeface="Cousine"/>
                <a:sym typeface="Cousine"/>
              </a:rPr>
              <a:t>Nothing has gone missing</a:t>
            </a:r>
            <a:endParaRPr sz="1300">
              <a:latin typeface="Cousine"/>
              <a:ea typeface="Cousine"/>
              <a:cs typeface="Cousine"/>
              <a:sym typeface="Cousine"/>
            </a:endParaRPr>
          </a:p>
          <a:p>
            <a:pPr marL="457200" lvl="0" indent="-317500" algn="l" rtl="0">
              <a:spcBef>
                <a:spcPts val="0"/>
              </a:spcBef>
              <a:spcAft>
                <a:spcPts val="0"/>
              </a:spcAft>
              <a:buSzPts val="1400"/>
              <a:buFont typeface="Cousine"/>
              <a:buChar char="●"/>
            </a:pPr>
            <a:r>
              <a:rPr lang="en" sz="1300">
                <a:latin typeface="Cousine"/>
                <a:ea typeface="Cousine"/>
                <a:cs typeface="Cousine"/>
                <a:sym typeface="Cousine"/>
              </a:rPr>
              <a:t>The murder weapon must be in the office.</a:t>
            </a:r>
            <a:r>
              <a:rPr lang="en">
                <a:latin typeface="Cousine"/>
                <a:ea typeface="Cousine"/>
                <a:cs typeface="Cousine"/>
                <a:sym typeface="Cousine"/>
              </a:rPr>
              <a:t> </a:t>
            </a:r>
            <a:endParaRPr>
              <a:latin typeface="Cousine"/>
              <a:ea typeface="Cousine"/>
              <a:cs typeface="Cousine"/>
              <a:sym typeface="Cousine"/>
            </a:endParaRPr>
          </a:p>
        </p:txBody>
      </p:sp>
      <p:pic>
        <p:nvPicPr>
          <p:cNvPr id="156" name="Google Shape;156;p18"/>
          <p:cNvPicPr preferRelativeResize="0"/>
          <p:nvPr/>
        </p:nvPicPr>
        <p:blipFill>
          <a:blip r:embed="rId3">
            <a:alphaModFix/>
          </a:blip>
          <a:stretch>
            <a:fillRect/>
          </a:stretch>
        </p:blipFill>
        <p:spPr>
          <a:xfrm rot="9088347">
            <a:off x="5537174" y="4641575"/>
            <a:ext cx="868912" cy="291900"/>
          </a:xfrm>
          <a:prstGeom prst="rect">
            <a:avLst/>
          </a:prstGeom>
          <a:noFill/>
          <a:ln>
            <a:noFill/>
          </a:ln>
        </p:spPr>
      </p:pic>
      <p:pic>
        <p:nvPicPr>
          <p:cNvPr id="157" name="Google Shape;157;p18"/>
          <p:cNvPicPr preferRelativeResize="0"/>
          <p:nvPr/>
        </p:nvPicPr>
        <p:blipFill>
          <a:blip r:embed="rId3">
            <a:alphaModFix/>
          </a:blip>
          <a:stretch>
            <a:fillRect/>
          </a:stretch>
        </p:blipFill>
        <p:spPr>
          <a:xfrm rot="-1851199">
            <a:off x="2441225" y="3669900"/>
            <a:ext cx="868911" cy="291900"/>
          </a:xfrm>
          <a:prstGeom prst="rect">
            <a:avLst/>
          </a:prstGeom>
          <a:noFill/>
          <a:ln>
            <a:noFill/>
          </a:ln>
        </p:spPr>
      </p:pic>
      <p:sp>
        <p:nvSpPr>
          <p:cNvPr id="158" name="Google Shape;158;p18"/>
          <p:cNvSpPr txBox="1"/>
          <p:nvPr/>
        </p:nvSpPr>
        <p:spPr>
          <a:xfrm>
            <a:off x="4965600" y="220425"/>
            <a:ext cx="39504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u="sng" dirty="0">
                <a:latin typeface="Cousine"/>
                <a:ea typeface="Cousine"/>
                <a:cs typeface="Cousine"/>
                <a:sym typeface="Cousine"/>
              </a:rPr>
              <a:t>Tasks:</a:t>
            </a:r>
            <a:endParaRPr sz="1150" b="1" u="sng" dirty="0">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rabicPeriod"/>
            </a:pPr>
            <a:r>
              <a:rPr lang="en" sz="1150" dirty="0">
                <a:latin typeface="Cousine"/>
                <a:ea typeface="Cousine"/>
                <a:cs typeface="Cousine"/>
                <a:sym typeface="Cousine"/>
              </a:rPr>
              <a:t>Have a look around your room / house and find 4 possible murder weapons. </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rabicPeriod"/>
            </a:pPr>
            <a:r>
              <a:rPr lang="en" sz="1150" dirty="0">
                <a:latin typeface="Cousine"/>
                <a:ea typeface="Cousine"/>
                <a:cs typeface="Cousine"/>
                <a:sym typeface="Cousine"/>
              </a:rPr>
              <a:t>Create </a:t>
            </a:r>
            <a:r>
              <a:rPr lang="en-GB" sz="1150" dirty="0" err="1">
                <a:latin typeface="Cousine"/>
                <a:ea typeface="Cousine"/>
                <a:cs typeface="Cousine"/>
                <a:sym typeface="Cousine"/>
              </a:rPr>
              <a:t>Powerpoint</a:t>
            </a:r>
            <a:r>
              <a:rPr lang="en-GB" sz="1150" dirty="0">
                <a:latin typeface="Cousine"/>
                <a:ea typeface="Cousine"/>
                <a:cs typeface="Cousine"/>
                <a:sym typeface="Cousine"/>
              </a:rPr>
              <a:t> Slide or worksheet </a:t>
            </a:r>
            <a:r>
              <a:rPr lang="en" sz="1150" dirty="0">
                <a:latin typeface="Cousine"/>
                <a:ea typeface="Cousine"/>
                <a:cs typeface="Cousine"/>
                <a:sym typeface="Cousine"/>
              </a:rPr>
              <a:t>and call it ‘[your name] - Evidence’ </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rabicPeriod"/>
            </a:pPr>
            <a:r>
              <a:rPr lang="en" sz="1150" dirty="0">
                <a:latin typeface="Cousine"/>
                <a:ea typeface="Cousine"/>
                <a:cs typeface="Cousine"/>
                <a:sym typeface="Cousine"/>
              </a:rPr>
              <a:t>Upload a photograph of each of the possible murder weapons </a:t>
            </a:r>
            <a:r>
              <a:rPr lang="en-GB" sz="1150" dirty="0">
                <a:latin typeface="Cousine"/>
                <a:ea typeface="Cousine"/>
                <a:cs typeface="Cousine"/>
                <a:sym typeface="Cousine"/>
              </a:rPr>
              <a:t>to your </a:t>
            </a:r>
            <a:r>
              <a:rPr lang="en-GB" sz="1150" dirty="0" err="1">
                <a:latin typeface="Cousine"/>
                <a:ea typeface="Cousine"/>
                <a:cs typeface="Cousine"/>
                <a:sym typeface="Cousine"/>
              </a:rPr>
              <a:t>powerpoint</a:t>
            </a:r>
            <a:r>
              <a:rPr lang="en-GB" sz="1150" dirty="0">
                <a:latin typeface="Cousine"/>
                <a:ea typeface="Cousine"/>
                <a:cs typeface="Cousine"/>
                <a:sym typeface="Cousine"/>
              </a:rPr>
              <a:t> or worksheet</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rabicPeriod"/>
            </a:pPr>
            <a:r>
              <a:rPr lang="en" sz="1150" dirty="0">
                <a:latin typeface="Cousine"/>
                <a:ea typeface="Cousine"/>
                <a:cs typeface="Cousine"/>
                <a:sym typeface="Cousine"/>
              </a:rPr>
              <a:t>In full sentences, explain why this could be the murder weapon. </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p:txBody>
      </p:sp>
      <p:pic>
        <p:nvPicPr>
          <p:cNvPr id="159" name="Google Shape;159;p18"/>
          <p:cNvPicPr preferRelativeResize="0"/>
          <p:nvPr/>
        </p:nvPicPr>
        <p:blipFill>
          <a:blip r:embed="rId3">
            <a:alphaModFix/>
          </a:blip>
          <a:stretch>
            <a:fillRect/>
          </a:stretch>
        </p:blipFill>
        <p:spPr>
          <a:xfrm rot="9088347">
            <a:off x="8258124" y="3358000"/>
            <a:ext cx="868912" cy="291900"/>
          </a:xfrm>
          <a:prstGeom prst="rect">
            <a:avLst/>
          </a:prstGeom>
          <a:noFill/>
          <a:ln>
            <a:noFill/>
          </a:ln>
        </p:spPr>
      </p:pic>
      <p:pic>
        <p:nvPicPr>
          <p:cNvPr id="160" name="Google Shape;160;p18"/>
          <p:cNvPicPr preferRelativeResize="0"/>
          <p:nvPr/>
        </p:nvPicPr>
        <p:blipFill>
          <a:blip r:embed="rId3">
            <a:alphaModFix/>
          </a:blip>
          <a:stretch>
            <a:fillRect/>
          </a:stretch>
        </p:blipFill>
        <p:spPr>
          <a:xfrm rot="-1851199">
            <a:off x="4524950" y="147300"/>
            <a:ext cx="868911" cy="291900"/>
          </a:xfrm>
          <a:prstGeom prst="rect">
            <a:avLst/>
          </a:prstGeom>
          <a:noFill/>
          <a:ln>
            <a:noFill/>
          </a:ln>
        </p:spPr>
      </p:pic>
      <p:pic>
        <p:nvPicPr>
          <p:cNvPr id="161" name="Google Shape;161;p18"/>
          <p:cNvPicPr preferRelativeResize="0"/>
          <p:nvPr/>
        </p:nvPicPr>
        <p:blipFill>
          <a:blip r:embed="rId5">
            <a:alphaModFix/>
          </a:blip>
          <a:stretch>
            <a:fillRect/>
          </a:stretch>
        </p:blipFill>
        <p:spPr>
          <a:xfrm rot="3860656">
            <a:off x="6690359" y="3457657"/>
            <a:ext cx="1447791" cy="17649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9"/>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167" name="Google Shape;167;p19"/>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2:Extension Task</a:t>
            </a:r>
            <a:endParaRPr sz="4600" b="1">
              <a:solidFill>
                <a:srgbClr val="FFFFFF"/>
              </a:solidFill>
              <a:latin typeface="Courier New"/>
              <a:ea typeface="Courier New"/>
              <a:cs typeface="Courier New"/>
              <a:sym typeface="Courier New"/>
            </a:endParaRPr>
          </a:p>
        </p:txBody>
      </p:sp>
      <p:sp>
        <p:nvSpPr>
          <p:cNvPr id="168" name="Google Shape;168;p19"/>
          <p:cNvSpPr txBox="1"/>
          <p:nvPr/>
        </p:nvSpPr>
        <p:spPr>
          <a:xfrm>
            <a:off x="485250" y="1044099"/>
            <a:ext cx="3950400" cy="3761817"/>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latin typeface="Cousine"/>
                <a:ea typeface="Cousine"/>
                <a:cs typeface="Cousine"/>
                <a:sym typeface="Cousine"/>
              </a:rPr>
              <a:t>Practical activity:</a:t>
            </a:r>
            <a:endParaRPr b="1" u="sng"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Using your written evidence to help you, create a short performance/</a:t>
            </a:r>
            <a:r>
              <a:rPr lang="en-GB" dirty="0">
                <a:latin typeface="Cousine"/>
                <a:ea typeface="Cousine"/>
                <a:cs typeface="Cousine"/>
                <a:sym typeface="Cousine"/>
              </a:rPr>
              <a:t>script</a:t>
            </a:r>
            <a:r>
              <a:rPr lang="en" dirty="0">
                <a:latin typeface="Cousine"/>
                <a:ea typeface="Cousine"/>
                <a:cs typeface="Cousine"/>
                <a:sym typeface="Cousine"/>
              </a:rPr>
              <a:t> as the detective </a:t>
            </a:r>
            <a:r>
              <a:rPr lang="en" b="1" dirty="0">
                <a:latin typeface="Cousine"/>
                <a:ea typeface="Cousine"/>
                <a:cs typeface="Cousine"/>
                <a:sym typeface="Cousine"/>
              </a:rPr>
              <a:t>explaining what the weapons are and why you think they could be the murder weapon</a:t>
            </a:r>
            <a:r>
              <a:rPr lang="en" dirty="0">
                <a:latin typeface="Cousine"/>
                <a:ea typeface="Cousine"/>
                <a:cs typeface="Cousine"/>
                <a:sym typeface="Cousine"/>
              </a:rPr>
              <a:t>. </a:t>
            </a:r>
            <a:endParaRPr dirty="0">
              <a:latin typeface="Cousine"/>
              <a:ea typeface="Cousine"/>
              <a:cs typeface="Cousine"/>
              <a:sym typeface="Cousine"/>
            </a:endParaRPr>
          </a:p>
          <a:p>
            <a:pPr marL="457200" lvl="0" indent="0" algn="l" rtl="0">
              <a:spcBef>
                <a:spcPts val="0"/>
              </a:spcBef>
              <a:spcAft>
                <a:spcPts val="0"/>
              </a:spcAft>
              <a:buNone/>
            </a:pPr>
            <a:endParaRPr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Rehearse your performance.</a:t>
            </a:r>
            <a:endParaRPr dirty="0">
              <a:latin typeface="Cousine"/>
              <a:ea typeface="Cousine"/>
              <a:cs typeface="Cousine"/>
              <a:sym typeface="Cousine"/>
            </a:endParaRPr>
          </a:p>
          <a:p>
            <a:pPr marL="457200" lvl="0" indent="0" algn="l" rtl="0">
              <a:spcBef>
                <a:spcPts val="0"/>
              </a:spcBef>
              <a:spcAft>
                <a:spcPts val="0"/>
              </a:spcAft>
              <a:buNone/>
            </a:pPr>
            <a:endParaRPr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Film your performance and </a:t>
            </a:r>
            <a:r>
              <a:rPr lang="en-GB" dirty="0">
                <a:latin typeface="Cousine"/>
                <a:ea typeface="Cousine"/>
                <a:cs typeface="Cousine"/>
                <a:sym typeface="Cousine"/>
              </a:rPr>
              <a:t>email it to your teacher. </a:t>
            </a:r>
            <a:endParaRPr b="1" u="sng"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r>
              <a:rPr lang="en" dirty="0">
                <a:latin typeface="Cousine"/>
                <a:ea typeface="Cousine"/>
                <a:cs typeface="Cousine"/>
                <a:sym typeface="Cousine"/>
              </a:rPr>
              <a:t> </a:t>
            </a:r>
            <a:endParaRPr dirty="0">
              <a:latin typeface="Cousine"/>
              <a:ea typeface="Cousine"/>
              <a:cs typeface="Cousine"/>
              <a:sym typeface="Cousine"/>
            </a:endParaRPr>
          </a:p>
        </p:txBody>
      </p:sp>
      <p:pic>
        <p:nvPicPr>
          <p:cNvPr id="169" name="Google Shape;169;p19"/>
          <p:cNvPicPr preferRelativeResize="0"/>
          <p:nvPr/>
        </p:nvPicPr>
        <p:blipFill>
          <a:blip r:embed="rId3">
            <a:alphaModFix/>
          </a:blip>
          <a:stretch>
            <a:fillRect/>
          </a:stretch>
        </p:blipFill>
        <p:spPr>
          <a:xfrm rot="9088347">
            <a:off x="3905949" y="4194175"/>
            <a:ext cx="868912" cy="291900"/>
          </a:xfrm>
          <a:prstGeom prst="rect">
            <a:avLst/>
          </a:prstGeom>
          <a:noFill/>
          <a:ln>
            <a:noFill/>
          </a:ln>
        </p:spPr>
      </p:pic>
      <p:pic>
        <p:nvPicPr>
          <p:cNvPr id="170" name="Google Shape;170;p19"/>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171" name="Google Shape;171;p19"/>
          <p:cNvPicPr preferRelativeResize="0"/>
          <p:nvPr/>
        </p:nvPicPr>
        <p:blipFill>
          <a:blip r:embed="rId4">
            <a:alphaModFix/>
          </a:blip>
          <a:stretch>
            <a:fillRect/>
          </a:stretch>
        </p:blipFill>
        <p:spPr>
          <a:xfrm>
            <a:off x="4686975" y="1348899"/>
            <a:ext cx="3983262" cy="2655508"/>
          </a:xfrm>
          <a:prstGeom prst="rect">
            <a:avLst/>
          </a:prstGeom>
          <a:noFill/>
          <a:ln>
            <a:noFill/>
          </a:ln>
        </p:spPr>
      </p:pic>
    </p:spTree>
  </p:cSld>
  <p:clrMapOvr>
    <a:masterClrMapping/>
  </p:clrMapOvr>
</p:sld>
</file>

<file path=ppt/theme/theme1.xml><?xml version="1.0" encoding="utf-8"?>
<a:theme xmlns:a="http://schemas.openxmlformats.org/drawingml/2006/main" name="Valentine template">
  <a:themeElements>
    <a:clrScheme name="Custom 347">
      <a:dk1>
        <a:srgbClr val="000000"/>
      </a:dk1>
      <a:lt1>
        <a:srgbClr val="FFFFFF"/>
      </a:lt1>
      <a:dk2>
        <a:srgbClr val="434343"/>
      </a:dk2>
      <a:lt2>
        <a:srgbClr val="F3F3F3"/>
      </a:lt2>
      <a:accent1>
        <a:srgbClr val="3D85C6"/>
      </a:accent1>
      <a:accent2>
        <a:srgbClr val="6FA8DC"/>
      </a:accent2>
      <a:accent3>
        <a:srgbClr val="9FC5E8"/>
      </a:accent3>
      <a:accent4>
        <a:srgbClr val="CFE2F3"/>
      </a:accent4>
      <a:accent5>
        <a:srgbClr val="EFEFEF"/>
      </a:accent5>
      <a:accent6>
        <a:srgbClr val="D9D9D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383A68F83C6A47BFB95B29838E2CE4" ma:contentTypeVersion="13" ma:contentTypeDescription="Create a new document." ma:contentTypeScope="" ma:versionID="2793a5c04a7cd238eb459fc47ead991b">
  <xsd:schema xmlns:xsd="http://www.w3.org/2001/XMLSchema" xmlns:xs="http://www.w3.org/2001/XMLSchema" xmlns:p="http://schemas.microsoft.com/office/2006/metadata/properties" xmlns:ns2="256cee14-f636-4681-b71d-45a30a133b2b" xmlns:ns3="6f14df77-98d2-4ed4-8da8-6de542f49458" targetNamespace="http://schemas.microsoft.com/office/2006/metadata/properties" ma:root="true" ma:fieldsID="b540711167b4bee9c7c5cfa3f311e1ed" ns2:_="" ns3:_="">
    <xsd:import namespace="256cee14-f636-4681-b71d-45a30a133b2b"/>
    <xsd:import namespace="6f14df77-98d2-4ed4-8da8-6de542f494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No_x002e_Less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6cee14-f636-4681-b71d-45a30a133b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_x002e_Lessons" ma:index="20" nillable="true" ma:displayName="No. Lessons" ma:description="How many lessons in the project&#10;" ma:format="Dropdown" ma:internalName="No_x002e_Lessons"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f14df77-98d2-4ed4-8da8-6de542f4945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_x002e_Lessons xmlns="256cee14-f636-4681-b71d-45a30a133b2b" xsi:nil="true"/>
  </documentManagement>
</p:properties>
</file>

<file path=customXml/itemProps1.xml><?xml version="1.0" encoding="utf-8"?>
<ds:datastoreItem xmlns:ds="http://schemas.openxmlformats.org/officeDocument/2006/customXml" ds:itemID="{41B16E35-BA73-480C-8635-C2149EC383A7}">
  <ds:schemaRefs>
    <ds:schemaRef ds:uri="http://schemas.microsoft.com/sharepoint/v3/contenttype/forms"/>
  </ds:schemaRefs>
</ds:datastoreItem>
</file>

<file path=customXml/itemProps2.xml><?xml version="1.0" encoding="utf-8"?>
<ds:datastoreItem xmlns:ds="http://schemas.openxmlformats.org/officeDocument/2006/customXml" ds:itemID="{B9516F8A-BFA3-406A-AB71-1DD01071D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6cee14-f636-4681-b71d-45a30a133b2b"/>
    <ds:schemaRef ds:uri="6f14df77-98d2-4ed4-8da8-6de542f494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F5BAC9-6283-4A65-8F41-A699DAF3E921}">
  <ds:schemaRefs>
    <ds:schemaRef ds:uri="http://schemas.microsoft.com/office/2006/metadata/properties"/>
    <ds:schemaRef ds:uri="http://schemas.microsoft.com/office/infopath/2007/PartnerControls"/>
    <ds:schemaRef ds:uri="256cee14-f636-4681-b71d-45a30a133b2b"/>
  </ds:schemaRefs>
</ds:datastoreItem>
</file>

<file path=docProps/app.xml><?xml version="1.0" encoding="utf-8"?>
<Properties xmlns="http://schemas.openxmlformats.org/officeDocument/2006/extended-properties" xmlns:vt="http://schemas.openxmlformats.org/officeDocument/2006/docPropsVTypes">
  <TotalTime>83</TotalTime>
  <Words>1980</Words>
  <Application>Microsoft Office PowerPoint</Application>
  <PresentationFormat>On-screen Show (16:9)</PresentationFormat>
  <Paragraphs>322</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Valentine template</vt:lpstr>
      <vt:lpstr>YEAR 8 DRAMA MURDER MYSTERY   You are going to complete a project about a genre of theatre called ‘Murder Mystery’</vt:lpstr>
      <vt:lpstr>INSTRUCTIONS FOR USE</vt:lpstr>
      <vt:lpstr>1 Introduction </vt:lpstr>
      <vt:lpstr>PowerPoint Presentation</vt:lpstr>
      <vt:lpstr>PowerPoint Presentation</vt:lpstr>
      <vt:lpstr>2 Collecting Evidence </vt:lpstr>
      <vt:lpstr>PowerPoint Presentation</vt:lpstr>
      <vt:lpstr>PowerPoint Presentation</vt:lpstr>
      <vt:lpstr>PowerPoint Presentation</vt:lpstr>
      <vt:lpstr>3 Creating Alibis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Performing Alibis  </vt:lpstr>
      <vt:lpstr>PowerPoint Presentation</vt:lpstr>
      <vt:lpstr>PowerPoint Presentation</vt:lpstr>
      <vt:lpstr>5 Closing Monologue</vt:lpstr>
      <vt:lpstr>PowerPoint Presentation</vt:lpstr>
      <vt:lpstr>PowerPoint Presentation</vt:lpstr>
      <vt:lpstr>6 Set Design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7 DRAMA MURDER MYSTERY   You are going to complete a project about a genre of theatre called ‘Murder Mystery’</dc:title>
  <dc:creator>Ralls-Perry</dc:creator>
  <cp:lastModifiedBy>FirthJ</cp:lastModifiedBy>
  <cp:revision>6</cp:revision>
  <dcterms:modified xsi:type="dcterms:W3CDTF">2020-09-22T12:25:32Z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0x010100F1383A68F83C6A47BFB95B29838E2CE4</vt:lpwstr>
  </property>
</Properties>
</file>