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31"/>
  </p:notesMasterIdLst>
  <p:sldIdLst>
    <p:sldId id="260" r:id="rId5"/>
    <p:sldId id="261" r:id="rId6"/>
    <p:sldId id="291" r:id="rId7"/>
    <p:sldId id="274" r:id="rId8"/>
    <p:sldId id="280" r:id="rId9"/>
    <p:sldId id="281" r:id="rId10"/>
    <p:sldId id="298" r:id="rId11"/>
    <p:sldId id="299" r:id="rId12"/>
    <p:sldId id="300" r:id="rId13"/>
    <p:sldId id="301" r:id="rId14"/>
    <p:sldId id="307" r:id="rId15"/>
    <p:sldId id="308" r:id="rId16"/>
    <p:sldId id="317" r:id="rId17"/>
    <p:sldId id="319" r:id="rId18"/>
    <p:sldId id="326" r:id="rId19"/>
    <p:sldId id="327" r:id="rId20"/>
    <p:sldId id="330" r:id="rId21"/>
    <p:sldId id="335" r:id="rId22"/>
    <p:sldId id="342" r:id="rId23"/>
    <p:sldId id="349" r:id="rId24"/>
    <p:sldId id="345" r:id="rId25"/>
    <p:sldId id="350" r:id="rId26"/>
    <p:sldId id="356" r:id="rId27"/>
    <p:sldId id="357" r:id="rId28"/>
    <p:sldId id="363" r:id="rId29"/>
    <p:sldId id="364" r:id="rId30"/>
  </p:sldIdLst>
  <p:sldSz cx="9144000" cy="5143500" type="screen16x9"/>
  <p:notesSz cx="6858000" cy="9144000"/>
  <p:embeddedFontLst>
    <p:embeddedFont>
      <p:font typeface="Cambria" panose="02040503050406030204" pitchFamily="18" charset="0"/>
      <p:regular r:id="rId32"/>
      <p:bold r:id="rId33"/>
      <p:italic r:id="rId34"/>
      <p:boldItalic r:id="rId35"/>
    </p:embeddedFont>
    <p:embeddedFont>
      <p:font typeface="Century Gothic" panose="020B0502020202020204" pitchFamily="34" charset="0"/>
      <p:regular r:id="rId36"/>
      <p:bold r:id="rId37"/>
      <p:italic r:id="rId38"/>
      <p:boldItalic r:id="rId39"/>
    </p:embeddedFont>
    <p:embeddedFont>
      <p:font typeface="Source Sans Pro" panose="020B0503030403020204" pitchFamily="34"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124" roundtripDataSignature="AMtx7miurbA33at7aQDFLk3CjmC3VGyvw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AE52EC-25E2-86AA-3964-741B9EC51838}" v="29" dt="2020-09-18T06:39:18.291"/>
  </p1510:revLst>
</p1510:revInfo>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730" y="8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8.fntdata"/><Relationship Id="rId21" Type="http://schemas.openxmlformats.org/officeDocument/2006/relationships/slide" Target="slides/slide17.xml"/><Relationship Id="rId34" Type="http://schemas.openxmlformats.org/officeDocument/2006/relationships/font" Target="fonts/font3.fntdata"/><Relationship Id="rId42" Type="http://schemas.openxmlformats.org/officeDocument/2006/relationships/font" Target="fonts/font11.fntdata"/><Relationship Id="rId12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12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5.fntdata"/><Relationship Id="rId12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13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4.fntdata"/><Relationship Id="rId43" Type="http://schemas.openxmlformats.org/officeDocument/2006/relationships/font" Target="fonts/font12.fntdata"/><Relationship Id="rId126"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font" Target="fonts/font7.fntdata"/><Relationship Id="rId124" Type="http://customschemas.google.com/relationships/presentationmetadata" Target="metadata"/><Relationship Id="rId129"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rk-Lyons-Richard" userId="S::clark-lyons-richard@mayfield.portsmouth.sch.uk::4e030bf3-1c70-4b5f-a17b-32dbfd1f5212" providerId="AD" clId="Web-{C4AE52EC-25E2-86AA-3964-741B9EC51838}"/>
    <pc:docChg chg="modSld">
      <pc:chgData name="Clark-Lyons-Richard" userId="S::clark-lyons-richard@mayfield.portsmouth.sch.uk::4e030bf3-1c70-4b5f-a17b-32dbfd1f5212" providerId="AD" clId="Web-{C4AE52EC-25E2-86AA-3964-741B9EC51838}" dt="2020-09-18T06:39:17.853" v="26" actId="20577"/>
      <pc:docMkLst>
        <pc:docMk/>
      </pc:docMkLst>
      <pc:sldChg chg="modSp">
        <pc:chgData name="Clark-Lyons-Richard" userId="S::clark-lyons-richard@mayfield.portsmouth.sch.uk::4e030bf3-1c70-4b5f-a17b-32dbfd1f5212" providerId="AD" clId="Web-{C4AE52EC-25E2-86AA-3964-741B9EC51838}" dt="2020-09-18T06:39:17.853" v="26" actId="20577"/>
        <pc:sldMkLst>
          <pc:docMk/>
          <pc:sldMk cId="0" sldId="260"/>
        </pc:sldMkLst>
        <pc:spChg chg="mod">
          <ac:chgData name="Clark-Lyons-Richard" userId="S::clark-lyons-richard@mayfield.portsmouth.sch.uk::4e030bf3-1c70-4b5f-a17b-32dbfd1f5212" providerId="AD" clId="Web-{C4AE52EC-25E2-86AA-3964-741B9EC51838}" dt="2020-09-18T06:39:17.853" v="26" actId="20577"/>
          <ac:spMkLst>
            <pc:docMk/>
            <pc:sldMk cId="0" sldId="260"/>
            <ac:spMk id="126"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31460595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2" name="Google Shape;222;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 name="Google Shape;10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6" name="Google Shape;15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9" name="Google Shape;1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7" name="Google Shape;25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5" name="Google Shape;315;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 name="Google Shape;11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 name="Google Shape;13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77" name="Google Shape;17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1" name="Google Shape;231;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9"/>
          <p:cNvSpPr txBox="1">
            <a:spLocks noGrp="1"/>
          </p:cNvSpPr>
          <p:nvPr>
            <p:ph type="ctrTitle"/>
          </p:nvPr>
        </p:nvSpPr>
        <p:spPr>
          <a:xfrm>
            <a:off x="685800" y="1597819"/>
            <a:ext cx="7772400" cy="1102519"/>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9"/>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4" name="Google Shape;14;p2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9"/>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38"/>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8"/>
          <p:cNvSpPr txBox="1">
            <a:spLocks noGrp="1"/>
          </p:cNvSpPr>
          <p:nvPr>
            <p:ph type="body" idx="1"/>
          </p:nvPr>
        </p:nvSpPr>
        <p:spPr>
          <a:xfrm rot="5400000">
            <a:off x="2874764" y="-1217413"/>
            <a:ext cx="3394472"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3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8"/>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39"/>
          <p:cNvSpPr txBox="1">
            <a:spLocks noGrp="1"/>
          </p:cNvSpPr>
          <p:nvPr>
            <p:ph type="title"/>
          </p:nvPr>
        </p:nvSpPr>
        <p:spPr>
          <a:xfrm rot="5400000">
            <a:off x="5463778" y="1371601"/>
            <a:ext cx="4388644"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9"/>
          <p:cNvSpPr txBox="1">
            <a:spLocks noGrp="1"/>
          </p:cNvSpPr>
          <p:nvPr>
            <p:ph type="body" idx="1"/>
          </p:nvPr>
        </p:nvSpPr>
        <p:spPr>
          <a:xfrm rot="5400000">
            <a:off x="1272778" y="-609599"/>
            <a:ext cx="4388644"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3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9"/>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30"/>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0"/>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 name="Google Shape;20;p3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0"/>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31"/>
          <p:cNvSpPr txBox="1">
            <a:spLocks noGrp="1"/>
          </p:cNvSpPr>
          <p:nvPr>
            <p:ph type="title"/>
          </p:nvPr>
        </p:nvSpPr>
        <p:spPr>
          <a:xfrm>
            <a:off x="722313" y="3305176"/>
            <a:ext cx="7772400" cy="1021556"/>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Source Sans Pro"/>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31"/>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26" name="Google Shape;26;p3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3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32"/>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32"/>
          <p:cNvSpPr txBox="1">
            <a:spLocks noGrp="1"/>
          </p:cNvSpPr>
          <p:nvPr>
            <p:ph type="body" idx="1"/>
          </p:nvPr>
        </p:nvSpPr>
        <p:spPr>
          <a:xfrm>
            <a:off x="457200" y="1200151"/>
            <a:ext cx="4038600" cy="3394472"/>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2" name="Google Shape;32;p32"/>
          <p:cNvSpPr txBox="1">
            <a:spLocks noGrp="1"/>
          </p:cNvSpPr>
          <p:nvPr>
            <p:ph type="body" idx="2"/>
          </p:nvPr>
        </p:nvSpPr>
        <p:spPr>
          <a:xfrm>
            <a:off x="4648200" y="1200151"/>
            <a:ext cx="4038600" cy="3394472"/>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3" name="Google Shape;33;p32"/>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2"/>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3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Source Sans Pro"/>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33"/>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9" name="Google Shape;39;p33"/>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0" name="Google Shape;40;p33"/>
          <p:cNvSpPr txBox="1">
            <a:spLocks noGrp="1"/>
          </p:cNvSpPr>
          <p:nvPr>
            <p:ph type="body" idx="3"/>
          </p:nvPr>
        </p:nvSpPr>
        <p:spPr>
          <a:xfrm>
            <a:off x="4645026" y="1151335"/>
            <a:ext cx="4041775" cy="47982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1" name="Google Shape;41;p33"/>
          <p:cNvSpPr txBox="1">
            <a:spLocks noGrp="1"/>
          </p:cNvSpPr>
          <p:nvPr>
            <p:ph type="body" idx="4"/>
          </p:nvPr>
        </p:nvSpPr>
        <p:spPr>
          <a:xfrm>
            <a:off x="4645026" y="1631156"/>
            <a:ext cx="4041775" cy="2963466"/>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2" name="Google Shape;42;p3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3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34"/>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3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3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35"/>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5"/>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36"/>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Source Sans Pro"/>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6"/>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36"/>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3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6"/>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solidFill>
                <a:srgbClr val="88A44E"/>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37"/>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Source Sans Pro"/>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7"/>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Source Sans Pro"/>
                <a:ea typeface="Source Sans Pro"/>
                <a:cs typeface="Source Sans Pro"/>
                <a:sym typeface="Source Sans Pro"/>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Source Sans Pro"/>
                <a:ea typeface="Source Sans Pro"/>
                <a:cs typeface="Source Sans Pro"/>
                <a:sym typeface="Source Sans Pro"/>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Source Sans Pro"/>
                <a:ea typeface="Source Sans Pro"/>
                <a:cs typeface="Source Sans Pro"/>
                <a:sym typeface="Source Sans Pro"/>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Source Sans Pro"/>
                <a:ea typeface="Source Sans Pro"/>
                <a:cs typeface="Source Sans Pro"/>
                <a:sym typeface="Source Sans Pro"/>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Source Sans Pro"/>
                <a:ea typeface="Source Sans Pro"/>
                <a:cs typeface="Source Sans Pro"/>
                <a:sym typeface="Source Sans Pro"/>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Source Sans Pro"/>
                <a:ea typeface="Source Sans Pro"/>
                <a:cs typeface="Source Sans Pro"/>
                <a:sym typeface="Source Sans Pro"/>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Source Sans Pro"/>
                <a:ea typeface="Source Sans Pro"/>
                <a:cs typeface="Source Sans Pro"/>
                <a:sym typeface="Source Sans Pro"/>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Source Sans Pro"/>
                <a:ea typeface="Source Sans Pro"/>
                <a:cs typeface="Source Sans Pro"/>
                <a:sym typeface="Source Sans Pro"/>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Source Sans Pro"/>
                <a:ea typeface="Source Sans Pro"/>
                <a:cs typeface="Source Sans Pro"/>
                <a:sym typeface="Source Sans Pro"/>
              </a:defRPr>
            </a:lvl9pPr>
          </a:lstStyle>
          <a:p>
            <a:endParaRPr/>
          </a:p>
        </p:txBody>
      </p:sp>
      <p:sp>
        <p:nvSpPr>
          <p:cNvPr id="64" name="Google Shape;64;p37"/>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37"/>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7"/>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mt="37000"/>
          </a:blip>
          <a:stretch>
            <a:fillRect/>
          </a:stretch>
        </a:blipFill>
        <a:effectLst/>
      </p:bgPr>
    </p:bg>
    <p:spTree>
      <p:nvGrpSpPr>
        <p:cNvPr id="1" name="Shape 5"/>
        <p:cNvGrpSpPr/>
        <p:nvPr/>
      </p:nvGrpSpPr>
      <p:grpSpPr>
        <a:xfrm>
          <a:off x="0" y="0"/>
          <a:ext cx="0" cy="0"/>
          <a:chOff x="0" y="0"/>
          <a:chExt cx="0" cy="0"/>
        </a:xfrm>
      </p:grpSpPr>
      <p:sp>
        <p:nvSpPr>
          <p:cNvPr id="6" name="Google Shape;6;p28"/>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Source Sans Pro"/>
              <a:buNone/>
              <a:defRPr sz="4400" b="0" i="0" u="none" strike="noStrike" cap="none">
                <a:solidFill>
                  <a:schemeClr val="dk1"/>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8"/>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Source Sans Pro"/>
                <a:ea typeface="Source Sans Pro"/>
                <a:cs typeface="Source Sans Pro"/>
                <a:sym typeface="Source Sans Pro"/>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Source Sans Pro"/>
                <a:ea typeface="Source Sans Pro"/>
                <a:cs typeface="Source Sans Pro"/>
                <a:sym typeface="Source Sans Pro"/>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Source Sans Pro"/>
                <a:ea typeface="Source Sans Pro"/>
                <a:cs typeface="Source Sans Pro"/>
                <a:sym typeface="Source Sans Pro"/>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9pPr>
          </a:lstStyle>
          <a:p>
            <a:endParaRPr/>
          </a:p>
        </p:txBody>
      </p:sp>
      <p:sp>
        <p:nvSpPr>
          <p:cNvPr id="8" name="Google Shape;8;p2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9" name="Google Shape;9;p28"/>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10" name="Google Shape;10;p2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Source Sans Pro"/>
                <a:ea typeface="Source Sans Pro"/>
                <a:cs typeface="Source Sans Pro"/>
                <a:sym typeface="Source Sans Pro"/>
              </a:defRPr>
            </a:lvl1pPr>
            <a:lvl2pPr marL="0" marR="0" lvl="1" indent="0" algn="r" rtl="0">
              <a:spcBef>
                <a:spcPts val="0"/>
              </a:spcBef>
              <a:buNone/>
              <a:defRPr sz="1200" b="0" i="0" u="none" strike="noStrike" cap="none">
                <a:solidFill>
                  <a:srgbClr val="888888"/>
                </a:solidFill>
                <a:latin typeface="Source Sans Pro"/>
                <a:ea typeface="Source Sans Pro"/>
                <a:cs typeface="Source Sans Pro"/>
                <a:sym typeface="Source Sans Pro"/>
              </a:defRPr>
            </a:lvl2pPr>
            <a:lvl3pPr marL="0" marR="0" lvl="2" indent="0" algn="r" rtl="0">
              <a:spcBef>
                <a:spcPts val="0"/>
              </a:spcBef>
              <a:buNone/>
              <a:defRPr sz="1200" b="0" i="0" u="none" strike="noStrike" cap="none">
                <a:solidFill>
                  <a:srgbClr val="888888"/>
                </a:solidFill>
                <a:latin typeface="Source Sans Pro"/>
                <a:ea typeface="Source Sans Pro"/>
                <a:cs typeface="Source Sans Pro"/>
                <a:sym typeface="Source Sans Pro"/>
              </a:defRPr>
            </a:lvl3pPr>
            <a:lvl4pPr marL="0" marR="0" lvl="3" indent="0" algn="r" rtl="0">
              <a:spcBef>
                <a:spcPts val="0"/>
              </a:spcBef>
              <a:buNone/>
              <a:defRPr sz="1200" b="0" i="0" u="none" strike="noStrike" cap="none">
                <a:solidFill>
                  <a:srgbClr val="888888"/>
                </a:solidFill>
                <a:latin typeface="Source Sans Pro"/>
                <a:ea typeface="Source Sans Pro"/>
                <a:cs typeface="Source Sans Pro"/>
                <a:sym typeface="Source Sans Pro"/>
              </a:defRPr>
            </a:lvl4pPr>
            <a:lvl5pPr marL="0" marR="0" lvl="4" indent="0" algn="r" rtl="0">
              <a:spcBef>
                <a:spcPts val="0"/>
              </a:spcBef>
              <a:buNone/>
              <a:defRPr sz="1200" b="0" i="0" u="none" strike="noStrike" cap="none">
                <a:solidFill>
                  <a:srgbClr val="888888"/>
                </a:solidFill>
                <a:latin typeface="Source Sans Pro"/>
                <a:ea typeface="Source Sans Pro"/>
                <a:cs typeface="Source Sans Pro"/>
                <a:sym typeface="Source Sans Pro"/>
              </a:defRPr>
            </a:lvl5pPr>
            <a:lvl6pPr marL="0" marR="0" lvl="5" indent="0" algn="r" rtl="0">
              <a:spcBef>
                <a:spcPts val="0"/>
              </a:spcBef>
              <a:buNone/>
              <a:defRPr sz="1200" b="0" i="0" u="none" strike="noStrike" cap="none">
                <a:solidFill>
                  <a:srgbClr val="888888"/>
                </a:solidFill>
                <a:latin typeface="Source Sans Pro"/>
                <a:ea typeface="Source Sans Pro"/>
                <a:cs typeface="Source Sans Pro"/>
                <a:sym typeface="Source Sans Pro"/>
              </a:defRPr>
            </a:lvl6pPr>
            <a:lvl7pPr marL="0" marR="0" lvl="6" indent="0" algn="r" rtl="0">
              <a:spcBef>
                <a:spcPts val="0"/>
              </a:spcBef>
              <a:buNone/>
              <a:defRPr sz="1200" b="0" i="0" u="none" strike="noStrike" cap="none">
                <a:solidFill>
                  <a:srgbClr val="888888"/>
                </a:solidFill>
                <a:latin typeface="Source Sans Pro"/>
                <a:ea typeface="Source Sans Pro"/>
                <a:cs typeface="Source Sans Pro"/>
                <a:sym typeface="Source Sans Pro"/>
              </a:defRPr>
            </a:lvl7pPr>
            <a:lvl8pPr marL="0" marR="0" lvl="7" indent="0" algn="r" rtl="0">
              <a:spcBef>
                <a:spcPts val="0"/>
              </a:spcBef>
              <a:buNone/>
              <a:defRPr sz="1200" b="0" i="0" u="none" strike="noStrike" cap="none">
                <a:solidFill>
                  <a:srgbClr val="888888"/>
                </a:solidFill>
                <a:latin typeface="Source Sans Pro"/>
                <a:ea typeface="Source Sans Pro"/>
                <a:cs typeface="Source Sans Pro"/>
                <a:sym typeface="Source Sans Pro"/>
              </a:defRPr>
            </a:lvl8pPr>
            <a:lvl9pPr marL="0" marR="0" lvl="8" indent="0" algn="r" rtl="0">
              <a:spcBef>
                <a:spcPts val="0"/>
              </a:spcBef>
              <a:buNone/>
              <a:defRPr sz="1200" b="0" i="0" u="none" strike="noStrike" cap="none">
                <a:solidFill>
                  <a:srgbClr val="888888"/>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mayfieldschoolpo2.sharepoint.com/:w:/r/admin-staff/_layouts/15/Doc.aspx?sourcedoc=%7B28C79930-838D-4C6F-A80D-CFAB86782913%7D&amp;file=Wind%20in%20the%20Willows%20text.docx&amp;action=default&amp;mobileredirect=true"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mayfieldschoolpo2.sharepoint.com/:w:/r/admin-staff/_layouts/15/Doc.aspx?sourcedoc=%7BB4EA9D7F-E0BF-4132-88AF-7A0F15F511D6%7D&amp;file=The%20Wind%20in%20the%20Willows%20Booklet.docx&amp;action=default&amp;mobileredirect=true"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5"/>
          <p:cNvSpPr/>
          <p:nvPr/>
        </p:nvSpPr>
        <p:spPr>
          <a:xfrm>
            <a:off x="155222" y="112889"/>
            <a:ext cx="8833556" cy="4924778"/>
          </a:xfrm>
          <a:prstGeom prst="rect">
            <a:avLst/>
          </a:prstGeom>
          <a:noFill/>
          <a:ln w="57150" cap="flat" cmpd="sng">
            <a:solidFill>
              <a:srgbClr val="4F6128"/>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ource Sans Pro"/>
              <a:ea typeface="Source Sans Pro"/>
              <a:cs typeface="Source Sans Pro"/>
              <a:sym typeface="Source Sans Pro"/>
            </a:endParaRPr>
          </a:p>
        </p:txBody>
      </p:sp>
      <p:sp>
        <p:nvSpPr>
          <p:cNvPr id="124" name="Google Shape;124;p5"/>
          <p:cNvSpPr txBox="1"/>
          <p:nvPr/>
        </p:nvSpPr>
        <p:spPr>
          <a:xfrm>
            <a:off x="2885722" y="182006"/>
            <a:ext cx="6103056" cy="722490"/>
          </a:xfrm>
          <a:prstGeom prst="rect">
            <a:avLst/>
          </a:prstGeom>
          <a:solidFill>
            <a:schemeClr val="accent3"/>
          </a:solidFill>
          <a:ln w="25400" cap="flat" cmpd="sng">
            <a:solidFill>
              <a:srgbClr val="718840"/>
            </a:solidFill>
            <a:prstDash val="solid"/>
            <a:round/>
            <a:headEnd type="none" w="sm" len="sm"/>
            <a:tailEnd type="none" w="sm" len="sm"/>
          </a:ln>
        </p:spPr>
        <p:txBody>
          <a:bodyPr spcFirstLastPara="1" wrap="square" lIns="91425" tIns="45700" rIns="91425" bIns="45700" anchor="t" anchorCtr="0">
            <a:normAutofit/>
          </a:bodyPr>
          <a:lstStyle/>
          <a:p>
            <a:pPr marL="0" marR="0" lvl="0" indent="0" algn="ctr" rtl="0">
              <a:spcBef>
                <a:spcPts val="0"/>
              </a:spcBef>
              <a:spcAft>
                <a:spcPts val="0"/>
              </a:spcAft>
              <a:buClr>
                <a:srgbClr val="000000"/>
              </a:buClr>
              <a:buSzPts val="4000"/>
              <a:buFont typeface="Arial"/>
              <a:buNone/>
            </a:pPr>
            <a:r>
              <a:rPr lang="en-US" sz="4000" b="1">
                <a:solidFill>
                  <a:srgbClr val="000000"/>
                </a:solidFill>
                <a:latin typeface="Source Sans Pro"/>
                <a:ea typeface="Source Sans Pro"/>
                <a:cs typeface="Source Sans Pro"/>
                <a:sym typeface="Source Sans Pro"/>
              </a:rPr>
              <a:t>Reading Chapter 1</a:t>
            </a:r>
            <a:endParaRPr sz="4000">
              <a:solidFill>
                <a:srgbClr val="000000"/>
              </a:solidFill>
              <a:latin typeface="Source Sans Pro"/>
              <a:ea typeface="Source Sans Pro"/>
              <a:cs typeface="Source Sans Pro"/>
              <a:sym typeface="Source Sans Pro"/>
            </a:endParaRPr>
          </a:p>
          <a:p>
            <a:pPr marL="342900" marR="0" lvl="0" indent="-215900" algn="l" rtl="0">
              <a:spcBef>
                <a:spcPts val="400"/>
              </a:spcBef>
              <a:spcAft>
                <a:spcPts val="0"/>
              </a:spcAft>
              <a:buClr>
                <a:schemeClr val="lt1"/>
              </a:buClr>
              <a:buSzPts val="2000"/>
              <a:buFont typeface="Arial"/>
              <a:buNone/>
            </a:pPr>
            <a:endParaRPr sz="2000">
              <a:solidFill>
                <a:srgbClr val="000000"/>
              </a:solidFill>
              <a:latin typeface="Source Sans Pro"/>
              <a:ea typeface="Source Sans Pro"/>
              <a:cs typeface="Source Sans Pro"/>
              <a:sym typeface="Source Sans Pro"/>
            </a:endParaRPr>
          </a:p>
        </p:txBody>
      </p:sp>
      <p:sp>
        <p:nvSpPr>
          <p:cNvPr id="125" name="Google Shape;125;p5"/>
          <p:cNvSpPr txBox="1"/>
          <p:nvPr/>
        </p:nvSpPr>
        <p:spPr>
          <a:xfrm>
            <a:off x="268110" y="2123723"/>
            <a:ext cx="8452557" cy="2585323"/>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1800"/>
              <a:buFont typeface="Source Sans Pro"/>
              <a:buAutoNum type="arabicPeriod"/>
            </a:pPr>
            <a:r>
              <a:rPr lang="en-US" sz="1800" b="1">
                <a:solidFill>
                  <a:schemeClr val="dk1"/>
                </a:solidFill>
                <a:latin typeface="Source Sans Pro"/>
                <a:ea typeface="Source Sans Pro"/>
                <a:cs typeface="Source Sans Pro"/>
                <a:sym typeface="Source Sans Pro"/>
              </a:rPr>
              <a:t>Why does Mole leave his home? </a:t>
            </a:r>
            <a:endParaRPr/>
          </a:p>
          <a:p>
            <a:pPr marL="342900" marR="0" lvl="0" indent="-228600" algn="l" rtl="0">
              <a:spcBef>
                <a:spcPts val="0"/>
              </a:spcBef>
              <a:spcAft>
                <a:spcPts val="0"/>
              </a:spcAft>
              <a:buClr>
                <a:schemeClr val="dk1"/>
              </a:buClr>
              <a:buSzPts val="1800"/>
              <a:buFont typeface="Source Sans Pro"/>
              <a:buNone/>
            </a:pPr>
            <a:endParaRPr sz="1800" b="1">
              <a:solidFill>
                <a:schemeClr val="dk1"/>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chemeClr val="dk1"/>
                </a:solidFill>
                <a:latin typeface="Source Sans Pro"/>
                <a:ea typeface="Source Sans Pro"/>
                <a:cs typeface="Source Sans Pro"/>
                <a:sym typeface="Source Sans Pro"/>
              </a:rPr>
              <a:t>2. Apart from the Riverbank, what places does Ratty talk about? Describe them.</a:t>
            </a:r>
            <a:endParaRPr/>
          </a:p>
          <a:p>
            <a:pPr marL="0" marR="0" lvl="0" indent="0" algn="l" rtl="0">
              <a:spcBef>
                <a:spcPts val="0"/>
              </a:spcBef>
              <a:spcAft>
                <a:spcPts val="0"/>
              </a:spcAft>
              <a:buNone/>
            </a:pPr>
            <a:endParaRPr sz="1800" b="1">
              <a:solidFill>
                <a:schemeClr val="dk1"/>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chemeClr val="dk1"/>
                </a:solidFill>
                <a:latin typeface="Source Sans Pro"/>
                <a:ea typeface="Source Sans Pro"/>
                <a:cs typeface="Source Sans Pro"/>
                <a:sym typeface="Source Sans Pro"/>
              </a:rPr>
              <a:t>3. What other characters do Mole and Ratty meet/see on the River? What do we think of them?</a:t>
            </a:r>
            <a:endParaRPr/>
          </a:p>
          <a:p>
            <a:pPr marL="0" marR="0" lvl="0" indent="0" algn="l" rtl="0">
              <a:spcBef>
                <a:spcPts val="0"/>
              </a:spcBef>
              <a:spcAft>
                <a:spcPts val="0"/>
              </a:spcAft>
              <a:buNone/>
            </a:pPr>
            <a:endParaRPr sz="1800" b="1">
              <a:solidFill>
                <a:schemeClr val="dk1"/>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chemeClr val="dk1"/>
                </a:solidFill>
                <a:latin typeface="Source Sans Pro"/>
                <a:ea typeface="Source Sans Pro"/>
                <a:cs typeface="Source Sans Pro"/>
                <a:sym typeface="Source Sans Pro"/>
              </a:rPr>
              <a:t>4. How does Rat respond when the boat capsizes? </a:t>
            </a:r>
            <a:endParaRPr/>
          </a:p>
        </p:txBody>
      </p:sp>
      <p:sp>
        <p:nvSpPr>
          <p:cNvPr id="126" name="Google Shape;126;p5"/>
          <p:cNvSpPr/>
          <p:nvPr/>
        </p:nvSpPr>
        <p:spPr>
          <a:xfrm>
            <a:off x="3610866" y="904496"/>
            <a:ext cx="5279134" cy="1671159"/>
          </a:xfrm>
          <a:prstGeom prst="wedgeEllipseCallout">
            <a:avLst>
              <a:gd name="adj1" fmla="val -39856"/>
              <a:gd name="adj2" fmla="val 50077"/>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r>
              <a:rPr lang="en-US" sz="1800" dirty="0">
                <a:solidFill>
                  <a:schemeClr val="dk1"/>
                </a:solidFill>
                <a:latin typeface="Source Sans Pro"/>
                <a:ea typeface="Source Sans Pro"/>
                <a:cs typeface="Source Sans Pro"/>
                <a:sym typeface="Source Sans Pro"/>
              </a:rPr>
              <a:t>As we read the text </a:t>
            </a:r>
            <a:r>
              <a:rPr lang="en-US" sz="1800" dirty="0">
                <a:solidFill>
                  <a:schemeClr val="dk1"/>
                </a:solidFill>
                <a:latin typeface="Source Sans Pro"/>
                <a:ea typeface="Source Sans Pro"/>
                <a:cs typeface="Source Sans Pro"/>
                <a:sym typeface="Source Sans Pro"/>
                <a:hlinkClick r:id="rId3">
                  <a:extLst>
                    <a:ext uri="{A12FA001-AC4F-418D-AE19-62706E023703}">
                      <ahyp:hlinkClr xmlns:ahyp="http://schemas.microsoft.com/office/drawing/2018/hyperlinkcolor" val="tx"/>
                    </a:ext>
                  </a:extLst>
                </a:hlinkClick>
              </a:rPr>
              <a:t>(found here)</a:t>
            </a:r>
            <a:r>
              <a:rPr lang="en-US" sz="1800" dirty="0">
                <a:solidFill>
                  <a:schemeClr val="dk1"/>
                </a:solidFill>
                <a:latin typeface="Source Sans Pro"/>
                <a:ea typeface="Source Sans Pro"/>
                <a:cs typeface="Source Sans Pro"/>
                <a:sym typeface="Source Sans Pro"/>
              </a:rPr>
              <a:t>, answer these questions in full sentences </a:t>
            </a:r>
            <a:r>
              <a:rPr lang="en-US" sz="1800" b="1" dirty="0">
                <a:solidFill>
                  <a:schemeClr val="dk1"/>
                </a:solidFill>
                <a:latin typeface="Source Sans Pro"/>
                <a:ea typeface="Source Sans Pro"/>
                <a:cs typeface="Source Sans Pro"/>
                <a:sym typeface="Source Sans Pro"/>
              </a:rPr>
              <a:t>in the </a:t>
            </a:r>
            <a:r>
              <a:rPr lang="en-US" sz="1800" b="1" dirty="0">
                <a:solidFill>
                  <a:schemeClr val="dk1"/>
                </a:solidFill>
                <a:latin typeface="Source Sans Pro"/>
                <a:ea typeface="Source Sans Pro"/>
                <a:cs typeface="Source Sans Pro"/>
                <a:sym typeface="Source Sans Pro"/>
                <a:hlinkClick r:id="rId4">
                  <a:extLst>
                    <a:ext uri="{A12FA001-AC4F-418D-AE19-62706E023703}">
                      <ahyp:hlinkClr xmlns:ahyp="http://schemas.microsoft.com/office/drawing/2018/hyperlinkcolor" val="tx"/>
                    </a:ext>
                  </a:extLst>
                </a:hlinkClick>
              </a:rPr>
              <a:t>booklets found here</a:t>
            </a:r>
            <a:r>
              <a:rPr lang="en-US" sz="1800" b="1" dirty="0">
                <a:solidFill>
                  <a:schemeClr val="dk1"/>
                </a:solidFill>
                <a:latin typeface="Source Sans Pro"/>
                <a:ea typeface="Source Sans Pro"/>
                <a:cs typeface="Source Sans Pro"/>
                <a:sym typeface="Source Sans Pro"/>
              </a:rPr>
              <a:t> (or on paper). </a:t>
            </a:r>
            <a:r>
              <a:rPr lang="en-US" sz="1800" dirty="0">
                <a:solidFill>
                  <a:schemeClr val="dk1"/>
                </a:solidFill>
                <a:latin typeface="Source Sans Pro"/>
                <a:ea typeface="Source Sans Pro"/>
                <a:cs typeface="Source Sans Pro"/>
                <a:sym typeface="Source Sans Pro"/>
              </a:rPr>
              <a:t>(Some of them have more than one answer…)</a:t>
            </a:r>
            <a:endParaRPr>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10E2BF-FAB1-499C-9353-4E0EF8027935}"/>
              </a:ext>
            </a:extLst>
          </p:cNvPr>
          <p:cNvSpPr txBox="1">
            <a:spLocks/>
          </p:cNvSpPr>
          <p:nvPr/>
        </p:nvSpPr>
        <p:spPr>
          <a:xfrm>
            <a:off x="4634475" y="289202"/>
            <a:ext cx="4211351" cy="59806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lt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lt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lt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lt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lgn="ctr">
              <a:buFont typeface="Arial"/>
              <a:buNone/>
            </a:pPr>
            <a:r>
              <a:rPr lang="en-GB" sz="4000" b="1" dirty="0">
                <a:solidFill>
                  <a:srgbClr val="000000"/>
                </a:solidFill>
                <a:latin typeface="Source Sans Pro" panose="020B0503030403020204" pitchFamily="34" charset="0"/>
                <a:ea typeface="Source Sans Pro" panose="020B0503030403020204" pitchFamily="34" charset="0"/>
              </a:rPr>
              <a:t>Example</a:t>
            </a:r>
          </a:p>
        </p:txBody>
      </p:sp>
      <p:sp>
        <p:nvSpPr>
          <p:cNvPr id="6" name="TextBox 5">
            <a:extLst>
              <a:ext uri="{FF2B5EF4-FFF2-40B4-BE49-F238E27FC236}">
                <a16:creationId xmlns:a16="http://schemas.microsoft.com/office/drawing/2014/main" id="{B0C558A1-F5DB-45EB-BEBE-0728AF37EFAD}"/>
              </a:ext>
            </a:extLst>
          </p:cNvPr>
          <p:cNvSpPr txBox="1"/>
          <p:nvPr/>
        </p:nvSpPr>
        <p:spPr>
          <a:xfrm>
            <a:off x="215821" y="1037141"/>
            <a:ext cx="6443396" cy="4016484"/>
          </a:xfrm>
          <a:prstGeom prst="rect">
            <a:avLst/>
          </a:prstGeom>
          <a:solidFill>
            <a:schemeClr val="tx2"/>
          </a:solidFill>
        </p:spPr>
        <p:txBody>
          <a:bodyPr wrap="square">
            <a:spAutoFit/>
          </a:bodyPr>
          <a:lstStyle/>
          <a:p>
            <a:r>
              <a:rPr lang="en-GB" sz="1500" b="0" i="0" dirty="0">
                <a:solidFill>
                  <a:srgbClr val="000000"/>
                </a:solidFill>
                <a:effectLst/>
                <a:highlight>
                  <a:srgbClr val="C0C0C0"/>
                </a:highlight>
                <a:latin typeface="Source Sans Pro" panose="020B0503030403020204" pitchFamily="34" charset="0"/>
                <a:ea typeface="Source Sans Pro" panose="020B0503030403020204" pitchFamily="34" charset="0"/>
              </a:rPr>
              <a:t>P: Grahame presents Toad as a selfish and inconsiderate animal, because he harasses Ratty and Mole until they agree to his plans. </a:t>
            </a:r>
          </a:p>
          <a:p>
            <a:r>
              <a:rPr lang="en-GB" sz="1500" b="0" i="0" dirty="0" err="1">
                <a:solidFill>
                  <a:srgbClr val="000000"/>
                </a:solidFill>
                <a:effectLst/>
                <a:highlight>
                  <a:srgbClr val="FFFF00"/>
                </a:highlight>
                <a:latin typeface="Source Sans Pro" panose="020B0503030403020204" pitchFamily="34" charset="0"/>
                <a:ea typeface="Source Sans Pro" panose="020B0503030403020204" pitchFamily="34" charset="0"/>
              </a:rPr>
              <a:t>Ev</a:t>
            </a:r>
            <a:r>
              <a:rPr lang="en-GB" sz="1500" b="0" i="0" dirty="0">
                <a:solidFill>
                  <a:srgbClr val="000000"/>
                </a:solidFill>
                <a:effectLst/>
                <a:highlight>
                  <a:srgbClr val="FFFF00"/>
                </a:highlight>
                <a:latin typeface="Source Sans Pro" panose="020B0503030403020204" pitchFamily="34" charset="0"/>
                <a:ea typeface="Source Sans Pro" panose="020B0503030403020204" pitchFamily="34" charset="0"/>
              </a:rPr>
              <a:t>: Grahame describes how Toad manipulated the naïve Mole by writing that Toad played upon ‘the inexperienced Mole as on a harp’. </a:t>
            </a:r>
          </a:p>
          <a:p>
            <a:r>
              <a:rPr lang="en-GB" sz="1500" b="0" i="0" dirty="0" err="1">
                <a:solidFill>
                  <a:srgbClr val="000000"/>
                </a:solidFill>
                <a:effectLst/>
                <a:highlight>
                  <a:srgbClr val="00FF00"/>
                </a:highlight>
                <a:latin typeface="Source Sans Pro" panose="020B0503030403020204" pitchFamily="34" charset="0"/>
                <a:ea typeface="Source Sans Pro" panose="020B0503030403020204" pitchFamily="34" charset="0"/>
              </a:rPr>
              <a:t>Exn</a:t>
            </a:r>
            <a:r>
              <a:rPr lang="en-GB" sz="1500" b="0" i="0" dirty="0">
                <a:solidFill>
                  <a:srgbClr val="000000"/>
                </a:solidFill>
                <a:effectLst/>
                <a:highlight>
                  <a:srgbClr val="00FF00"/>
                </a:highlight>
                <a:latin typeface="Source Sans Pro" panose="020B0503030403020204" pitchFamily="34" charset="0"/>
                <a:ea typeface="Source Sans Pro" panose="020B0503030403020204" pitchFamily="34" charset="0"/>
              </a:rPr>
              <a:t>: This simile suggests that Toad understands how he can manipulate others to get his own way; he knows that Mole is easily persuaded, and that Rat will follow along out of kindness even if he doesn’t really want to. This shows that he is not considerate of what others think or feel, as long as he gets what he wants. </a:t>
            </a:r>
          </a:p>
          <a:p>
            <a:r>
              <a:rPr lang="en-GB" sz="1500" b="0" i="0" dirty="0" err="1">
                <a:solidFill>
                  <a:srgbClr val="000000"/>
                </a:solidFill>
                <a:effectLst/>
                <a:highlight>
                  <a:srgbClr val="FF00FF"/>
                </a:highlight>
                <a:latin typeface="Source Sans Pro" panose="020B0503030403020204" pitchFamily="34" charset="0"/>
                <a:ea typeface="Source Sans Pro" panose="020B0503030403020204" pitchFamily="34" charset="0"/>
              </a:rPr>
              <a:t>Exr</a:t>
            </a:r>
            <a:r>
              <a:rPr lang="en-GB" sz="1500" b="0" i="0" dirty="0">
                <a:solidFill>
                  <a:srgbClr val="000000"/>
                </a:solidFill>
                <a:effectLst/>
                <a:highlight>
                  <a:srgbClr val="FF00FF"/>
                </a:highlight>
                <a:latin typeface="Source Sans Pro" panose="020B0503030403020204" pitchFamily="34" charset="0"/>
                <a:ea typeface="Source Sans Pro" panose="020B0503030403020204" pitchFamily="34" charset="0"/>
              </a:rPr>
              <a:t>: This might make the reader feel suspicious of Toad when we first meet him in Chapter 2; though he seems welcoming there appears to be an </a:t>
            </a:r>
            <a:r>
              <a:rPr lang="en-GB" sz="1500" b="0" i="0" dirty="0" err="1">
                <a:solidFill>
                  <a:srgbClr val="000000"/>
                </a:solidFill>
                <a:effectLst/>
                <a:highlight>
                  <a:srgbClr val="FF00FF"/>
                </a:highlight>
                <a:latin typeface="Source Sans Pro" panose="020B0503030403020204" pitchFamily="34" charset="0"/>
                <a:ea typeface="Source Sans Pro" panose="020B0503030403020204" pitchFamily="34" charset="0"/>
              </a:rPr>
              <a:t>alterier</a:t>
            </a:r>
            <a:r>
              <a:rPr lang="en-GB" sz="1500" b="0" i="0" dirty="0">
                <a:solidFill>
                  <a:srgbClr val="000000"/>
                </a:solidFill>
                <a:effectLst/>
                <a:highlight>
                  <a:srgbClr val="FF00FF"/>
                </a:highlight>
                <a:latin typeface="Source Sans Pro" panose="020B0503030403020204" pitchFamily="34" charset="0"/>
                <a:ea typeface="Source Sans Pro" panose="020B0503030403020204" pitchFamily="34" charset="0"/>
              </a:rPr>
              <a:t> motive to his kindness. Furthermore, the adjective ‘voluble’ suggests that Toad simply grinds down Mole and Rat by incessantly talking until they agree with his ideas. </a:t>
            </a:r>
          </a:p>
          <a:p>
            <a:r>
              <a:rPr lang="en-GB" sz="1500" b="0" i="0" dirty="0">
                <a:solidFill>
                  <a:srgbClr val="000000"/>
                </a:solidFill>
                <a:effectLst/>
                <a:highlight>
                  <a:srgbClr val="00FFFF"/>
                </a:highlight>
                <a:latin typeface="Source Sans Pro" panose="020B0503030403020204" pitchFamily="34" charset="0"/>
                <a:ea typeface="Source Sans Pro" panose="020B0503030403020204" pitchFamily="34" charset="0"/>
              </a:rPr>
              <a:t>L: These methods link to Grahame’s portrayal of Toad as inconsiderate, because he doesn’t listen </a:t>
            </a:r>
            <a:r>
              <a:rPr lang="en-GB" sz="1500" i="0" dirty="0">
                <a:solidFill>
                  <a:srgbClr val="000000"/>
                </a:solidFill>
                <a:effectLst/>
                <a:highlight>
                  <a:srgbClr val="00FFFF"/>
                </a:highlight>
                <a:latin typeface="Source Sans Pro" panose="020B0503030403020204" pitchFamily="34" charset="0"/>
                <a:ea typeface="Source Sans Pro" panose="020B0503030403020204" pitchFamily="34" charset="0"/>
              </a:rPr>
              <a:t>to</a:t>
            </a:r>
            <a:r>
              <a:rPr lang="en-GB" sz="1500" b="0" i="0" dirty="0">
                <a:solidFill>
                  <a:srgbClr val="000000"/>
                </a:solidFill>
                <a:effectLst/>
                <a:highlight>
                  <a:srgbClr val="00FFFF"/>
                </a:highlight>
                <a:latin typeface="Source Sans Pro" panose="020B0503030403020204" pitchFamily="34" charset="0"/>
                <a:ea typeface="Source Sans Pro" panose="020B0503030403020204" pitchFamily="34" charset="0"/>
              </a:rPr>
              <a:t> what anyone else wants, he just presses ahead with his own plans.</a:t>
            </a:r>
            <a:endParaRPr lang="en-GB" sz="1500" dirty="0">
              <a:highlight>
                <a:srgbClr val="00FFFF"/>
              </a:highlight>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42492700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6A2E242-3F27-4191-A756-C8793C45D68D}"/>
              </a:ext>
            </a:extLst>
          </p:cNvPr>
          <p:cNvSpPr txBox="1"/>
          <p:nvPr/>
        </p:nvSpPr>
        <p:spPr>
          <a:xfrm>
            <a:off x="101600" y="86836"/>
            <a:ext cx="4572000" cy="1200329"/>
          </a:xfrm>
          <a:prstGeom prst="rect">
            <a:avLst/>
          </a:prstGeom>
          <a:noFill/>
        </p:spPr>
        <p:txBody>
          <a:bodyPr wrap="square">
            <a:spAutoFit/>
          </a:bodyPr>
          <a:lstStyle/>
          <a:p>
            <a:r>
              <a:rPr lang="en-GB" b="1" dirty="0"/>
              <a:t>“How does Grahame present your chosen character at the start of The Wind in the Willows?”.</a:t>
            </a:r>
            <a:br>
              <a:rPr lang="en-GB" b="1" dirty="0"/>
            </a:br>
            <a:endParaRPr lang="en-GB" b="1" dirty="0"/>
          </a:p>
        </p:txBody>
      </p:sp>
      <p:pic>
        <p:nvPicPr>
          <p:cNvPr id="8194" name="Picture 2" descr="Character Designs (The Wind in the Willows) by Erik Krenz, via ...">
            <a:extLst>
              <a:ext uri="{FF2B5EF4-FFF2-40B4-BE49-F238E27FC236}">
                <a16:creationId xmlns:a16="http://schemas.microsoft.com/office/drawing/2014/main" id="{F580321A-3E90-46F1-B01E-0C17BCCF18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4550" y="950382"/>
            <a:ext cx="2925763" cy="390101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a:extLst>
              <a:ext uri="{FF2B5EF4-FFF2-40B4-BE49-F238E27FC236}">
                <a16:creationId xmlns:a16="http://schemas.microsoft.com/office/drawing/2014/main" id="{D7EC85CB-0FD5-40AC-8FCF-8ED0DF7DDB92}"/>
              </a:ext>
            </a:extLst>
          </p:cNvPr>
          <p:cNvSpPr txBox="1"/>
          <p:nvPr/>
        </p:nvSpPr>
        <p:spPr>
          <a:xfrm>
            <a:off x="171450" y="1330344"/>
            <a:ext cx="2978150" cy="3477875"/>
          </a:xfrm>
          <a:prstGeom prst="rect">
            <a:avLst/>
          </a:prstGeom>
          <a:solidFill>
            <a:schemeClr val="accent3"/>
          </a:solidFill>
        </p:spPr>
        <p:txBody>
          <a:bodyPr wrap="square" rtlCol="0">
            <a:spAutoFit/>
          </a:bodyPr>
          <a:lstStyle/>
          <a:p>
            <a:pPr marL="342900" indent="-342900">
              <a:buFont typeface="Arial" panose="020B0604020202020204" pitchFamily="34" charset="0"/>
              <a:buChar char="•"/>
            </a:pPr>
            <a:r>
              <a:rPr lang="en-GB" sz="2000" dirty="0">
                <a:latin typeface="Source Sans Pro" panose="020B0503030403020204" pitchFamily="34" charset="0"/>
                <a:ea typeface="Source Sans Pro" panose="020B0503030403020204" pitchFamily="34" charset="0"/>
              </a:rPr>
              <a:t>Mind map examples from the text used to present your chosen character. </a:t>
            </a:r>
          </a:p>
          <a:p>
            <a:endParaRPr lang="en-GB" sz="2000" dirty="0">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GB" sz="2000" dirty="0">
                <a:latin typeface="Source Sans Pro" panose="020B0503030403020204" pitchFamily="34" charset="0"/>
                <a:ea typeface="Source Sans Pro" panose="020B0503030403020204" pitchFamily="34" charset="0"/>
              </a:rPr>
              <a:t>Try to find a minimum of three examples</a:t>
            </a:r>
          </a:p>
          <a:p>
            <a:pPr marL="342900" indent="-342900">
              <a:buFont typeface="Arial" panose="020B0604020202020204" pitchFamily="34" charset="0"/>
              <a:buChar char="•"/>
            </a:pPr>
            <a:endParaRPr lang="en-GB" sz="2000" dirty="0">
              <a:latin typeface="Source Sans Pro" panose="020B0503030403020204" pitchFamily="34" charset="0"/>
              <a:ea typeface="Source Sans Pro" panose="020B0503030403020204" pitchFamily="34" charset="0"/>
            </a:endParaRPr>
          </a:p>
          <a:p>
            <a:r>
              <a:rPr lang="en-GB" sz="2000" dirty="0">
                <a:latin typeface="Source Sans Pro" panose="020B0503030403020204" pitchFamily="34" charset="0"/>
                <a:ea typeface="Source Sans Pro" panose="020B0503030403020204" pitchFamily="34" charset="0"/>
              </a:rPr>
              <a:t>CHALLENGE: Identify the language devices used in the quotes.</a:t>
            </a:r>
          </a:p>
        </p:txBody>
      </p:sp>
      <p:cxnSp>
        <p:nvCxnSpPr>
          <p:cNvPr id="4" name="Straight Arrow Connector 3">
            <a:extLst>
              <a:ext uri="{FF2B5EF4-FFF2-40B4-BE49-F238E27FC236}">
                <a16:creationId xmlns:a16="http://schemas.microsoft.com/office/drawing/2014/main" id="{2F1A9B56-4E02-460B-A263-034FF44E2CF1}"/>
              </a:ext>
            </a:extLst>
          </p:cNvPr>
          <p:cNvCxnSpPr>
            <a:cxnSpLocks/>
          </p:cNvCxnSpPr>
          <p:nvPr/>
        </p:nvCxnSpPr>
        <p:spPr>
          <a:xfrm flipV="1">
            <a:off x="5734050" y="1287165"/>
            <a:ext cx="1149350" cy="68768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1FB2740C-AE6F-40EE-B4DB-58AE65F3F8B8}"/>
              </a:ext>
            </a:extLst>
          </p:cNvPr>
          <p:cNvSpPr txBox="1"/>
          <p:nvPr/>
        </p:nvSpPr>
        <p:spPr>
          <a:xfrm>
            <a:off x="6965950" y="413950"/>
            <a:ext cx="2006600" cy="2523768"/>
          </a:xfrm>
          <a:prstGeom prst="rect">
            <a:avLst/>
          </a:prstGeom>
          <a:solidFill>
            <a:schemeClr val="tx2"/>
          </a:solidFill>
        </p:spPr>
        <p:txBody>
          <a:bodyPr wrap="square" rtlCol="0">
            <a:spAutoFit/>
          </a:bodyPr>
          <a:lstStyle/>
          <a:p>
            <a:r>
              <a:rPr lang="en-GB" dirty="0">
                <a:latin typeface="Source Sans Pro" panose="020B0503030403020204" pitchFamily="34" charset="0"/>
                <a:ea typeface="Source Sans Pro" panose="020B0503030403020204" pitchFamily="34" charset="0"/>
              </a:rPr>
              <a:t>Example:</a:t>
            </a:r>
          </a:p>
          <a:p>
            <a:endParaRPr lang="en-GB" dirty="0">
              <a:latin typeface="Source Sans Pro" panose="020B0503030403020204" pitchFamily="34" charset="0"/>
              <a:ea typeface="Source Sans Pro" panose="020B0503030403020204" pitchFamily="34" charset="0"/>
            </a:endParaRPr>
          </a:p>
          <a:p>
            <a:r>
              <a:rPr lang="en-GB" dirty="0">
                <a:solidFill>
                  <a:srgbClr val="000000"/>
                </a:solidFill>
                <a:latin typeface="Source Sans Pro" panose="020B0503030403020204" pitchFamily="34" charset="0"/>
                <a:ea typeface="Source Sans Pro" panose="020B0503030403020204" pitchFamily="34" charset="0"/>
              </a:rPr>
              <a:t>“</a:t>
            </a:r>
            <a:r>
              <a:rPr lang="en-GB" sz="1800" b="0" i="0" dirty="0">
                <a:solidFill>
                  <a:srgbClr val="000000"/>
                </a:solidFill>
                <a:effectLst/>
                <a:latin typeface="Source Sans Pro" panose="020B0503030403020204" pitchFamily="34" charset="0"/>
                <a:ea typeface="Source Sans Pro" panose="020B0503030403020204" pitchFamily="34" charset="0"/>
              </a:rPr>
              <a:t>He looked kindly down on them and patted both their heads”</a:t>
            </a:r>
          </a:p>
          <a:p>
            <a:endParaRPr lang="en-GB" dirty="0">
              <a:solidFill>
                <a:srgbClr val="000000"/>
              </a:solidFill>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GB" sz="1500" b="0" i="0" dirty="0">
                <a:solidFill>
                  <a:srgbClr val="000000"/>
                </a:solidFill>
                <a:effectLst/>
                <a:latin typeface="Source Sans Pro" panose="020B0503030403020204" pitchFamily="34" charset="0"/>
                <a:ea typeface="Source Sans Pro" panose="020B0503030403020204" pitchFamily="34" charset="0"/>
              </a:rPr>
              <a:t>Adverb ‘kindly’</a:t>
            </a:r>
          </a:p>
          <a:p>
            <a:pPr marL="285750" indent="-285750">
              <a:buFont typeface="Arial" panose="020B0604020202020204" pitchFamily="34" charset="0"/>
              <a:buChar char="•"/>
            </a:pPr>
            <a:r>
              <a:rPr lang="en-GB" sz="1500" dirty="0">
                <a:solidFill>
                  <a:srgbClr val="000000"/>
                </a:solidFill>
                <a:latin typeface="Source Sans Pro" panose="020B0503030403020204" pitchFamily="34" charset="0"/>
                <a:ea typeface="Source Sans Pro" panose="020B0503030403020204" pitchFamily="34" charset="0"/>
              </a:rPr>
              <a:t>Verb ‘patted’</a:t>
            </a:r>
            <a:endParaRPr lang="en-GB" sz="1500" b="0" i="0" dirty="0">
              <a:solidFill>
                <a:srgbClr val="000000"/>
              </a:solidFill>
              <a:effectLst/>
              <a:latin typeface="Source Sans Pro" panose="020B0503030403020204" pitchFamily="34" charset="0"/>
              <a:ea typeface="Source Sans Pro" panose="020B0503030403020204" pitchFamily="34" charset="0"/>
            </a:endParaRPr>
          </a:p>
          <a:p>
            <a:endParaRPr lang="en-GB" dirty="0"/>
          </a:p>
        </p:txBody>
      </p:sp>
    </p:spTree>
    <p:extLst>
      <p:ext uri="{BB962C8B-B14F-4D97-AF65-F5344CB8AC3E}">
        <p14:creationId xmlns:p14="http://schemas.microsoft.com/office/powerpoint/2010/main" val="9826063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8814"/>
            <a:ext cx="9144000" cy="552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A960F8-A555-4998-A7C8-05BC94DCF15B}"/>
              </a:ext>
            </a:extLst>
          </p:cNvPr>
          <p:cNvSpPr>
            <a:spLocks noGrp="1"/>
          </p:cNvSpPr>
          <p:nvPr>
            <p:ph type="title"/>
          </p:nvPr>
        </p:nvSpPr>
        <p:spPr>
          <a:xfrm>
            <a:off x="417399" y="482600"/>
            <a:ext cx="8408193" cy="558627"/>
          </a:xfrm>
        </p:spPr>
        <p:txBody>
          <a:bodyPr vert="horz" lIns="91440" tIns="45720" rIns="91440" bIns="45720" rtlCol="0" anchor="ctr">
            <a:normAutofit/>
          </a:bodyPr>
          <a:lstStyle/>
          <a:p>
            <a:pPr>
              <a:lnSpc>
                <a:spcPct val="90000"/>
              </a:lnSpc>
              <a:spcBef>
                <a:spcPct val="0"/>
              </a:spcBef>
            </a:pPr>
            <a:r>
              <a:rPr lang="en-US" sz="1100" b="0" i="0" kern="1200" dirty="0">
                <a:solidFill>
                  <a:schemeClr val="bg1"/>
                </a:solidFill>
                <a:effectLst/>
                <a:latin typeface="+mj-lt"/>
                <a:ea typeface="+mj-ea"/>
                <a:cs typeface="+mj-cs"/>
              </a:rPr>
              <a:t>“How does Grahame present your chosen character at the start of The Wind in the Willows?”.</a:t>
            </a:r>
            <a:br>
              <a:rPr lang="en-US" sz="1100" b="0" i="0" kern="1200" dirty="0">
                <a:solidFill>
                  <a:schemeClr val="bg1"/>
                </a:solidFill>
                <a:effectLst/>
                <a:latin typeface="+mj-lt"/>
                <a:ea typeface="+mj-ea"/>
                <a:cs typeface="+mj-cs"/>
              </a:rPr>
            </a:br>
            <a:r>
              <a:rPr lang="en-US" sz="1100" b="0" i="0" kern="1200" dirty="0">
                <a:solidFill>
                  <a:schemeClr val="bg1"/>
                </a:solidFill>
                <a:effectLst/>
                <a:latin typeface="+mj-lt"/>
                <a:ea typeface="+mj-ea"/>
                <a:cs typeface="+mj-cs"/>
              </a:rPr>
              <a:t>Use this table to plan your answer (you can use bullet points). Aim to write 2 paragraphs</a:t>
            </a:r>
            <a:br>
              <a:rPr lang="en-US" sz="1100" b="0" i="0" kern="1200" dirty="0">
                <a:solidFill>
                  <a:schemeClr val="bg1"/>
                </a:solidFill>
                <a:effectLst/>
                <a:latin typeface="+mj-lt"/>
                <a:ea typeface="+mj-ea"/>
                <a:cs typeface="+mj-cs"/>
              </a:rPr>
            </a:br>
            <a:endParaRPr lang="en-US" sz="1100" kern="1200" dirty="0">
              <a:solidFill>
                <a:schemeClr val="bg1"/>
              </a:solidFill>
              <a:latin typeface="+mj-lt"/>
              <a:ea typeface="+mj-ea"/>
              <a:cs typeface="+mj-cs"/>
            </a:endParaRPr>
          </a:p>
        </p:txBody>
      </p:sp>
      <p:graphicFrame>
        <p:nvGraphicFramePr>
          <p:cNvPr id="4" name="Table 3">
            <a:extLst>
              <a:ext uri="{FF2B5EF4-FFF2-40B4-BE49-F238E27FC236}">
                <a16:creationId xmlns:a16="http://schemas.microsoft.com/office/drawing/2014/main" id="{4E54C152-DF10-4704-9ED8-352314978F82}"/>
              </a:ext>
            </a:extLst>
          </p:cNvPr>
          <p:cNvGraphicFramePr/>
          <p:nvPr>
            <p:extLst>
              <p:ext uri="{D42A27DB-BD31-4B8C-83A1-F6EECF244321}">
                <p14:modId xmlns:p14="http://schemas.microsoft.com/office/powerpoint/2010/main" val="944431827"/>
              </p:ext>
            </p:extLst>
          </p:nvPr>
        </p:nvGraphicFramePr>
        <p:xfrm>
          <a:off x="592307" y="1256420"/>
          <a:ext cx="7959384" cy="3295651"/>
        </p:xfrm>
        <a:graphic>
          <a:graphicData uri="http://schemas.openxmlformats.org/drawingml/2006/table">
            <a:tbl>
              <a:tblPr firstRow="1" firstCol="1" bandRow="1"/>
              <a:tblGrid>
                <a:gridCol w="7392681">
                  <a:extLst>
                    <a:ext uri="{9D8B030D-6E8A-4147-A177-3AD203B41FA5}">
                      <a16:colId xmlns:a16="http://schemas.microsoft.com/office/drawing/2014/main" val="4145034120"/>
                    </a:ext>
                  </a:extLst>
                </a:gridCol>
                <a:gridCol w="566703">
                  <a:extLst>
                    <a:ext uri="{9D8B030D-6E8A-4147-A177-3AD203B41FA5}">
                      <a16:colId xmlns:a16="http://schemas.microsoft.com/office/drawing/2014/main" val="2039057115"/>
                    </a:ext>
                  </a:extLst>
                </a:gridCol>
              </a:tblGrid>
              <a:tr h="518444">
                <a:tc>
                  <a:txBody>
                    <a:bodyPr/>
                    <a:lstStyle/>
                    <a:p>
                      <a:pPr algn="l" fontAlgn="t">
                        <a:spcBef>
                          <a:spcPts val="0"/>
                        </a:spcBef>
                        <a:spcAft>
                          <a:spcPts val="0"/>
                        </a:spcAft>
                      </a:pPr>
                      <a:r>
                        <a:rPr lang="en-GB" sz="1500" b="1" i="0" u="none" strike="noStrike">
                          <a:effectLst/>
                          <a:highlight>
                            <a:srgbClr val="FFFF00"/>
                          </a:highlight>
                          <a:latin typeface="Century Gothic" panose="020B0502020202020204" pitchFamily="34" charset="0"/>
                          <a:ea typeface="MS Mincho" panose="02020609040205080304" pitchFamily="49" charset="-128"/>
                          <a:cs typeface="Times New Roman" panose="02020603050405020304" pitchFamily="18" charset="0"/>
                        </a:rPr>
                        <a:t>P- Point</a:t>
                      </a:r>
                      <a:r>
                        <a:rPr lang="en-GB" sz="1500" b="1" i="0" u="none" strike="noStrike">
                          <a:effectLst/>
                          <a:latin typeface="Century Gothic" panose="020B0502020202020204" pitchFamily="34" charset="0"/>
                          <a:ea typeface="MS Mincho" panose="02020609040205080304" pitchFamily="49" charset="-128"/>
                          <a:cs typeface="Times New Roman" panose="02020603050405020304" pitchFamily="18" charset="0"/>
                        </a:rPr>
                        <a:t>- How is your character presented? </a:t>
                      </a:r>
                      <a:r>
                        <a:rPr lang="en-GB" sz="1500" b="0" i="0" u="none" strike="noStrike">
                          <a:effectLst/>
                          <a:latin typeface="Century Gothic" panose="020B0502020202020204" pitchFamily="34" charset="0"/>
                          <a:ea typeface="MS Mincho" panose="02020609040205080304" pitchFamily="49" charset="-128"/>
                          <a:cs typeface="Times New Roman" panose="02020603050405020304" pitchFamily="18" charset="0"/>
                        </a:rPr>
                        <a:t>(Use your character vocabulary grid to help you get started…)</a:t>
                      </a:r>
                      <a:endParaRPr lang="en-GB" sz="2300" b="0" i="0" u="none" strike="noStrike">
                        <a:effectLst/>
                        <a:latin typeface="Arial" panose="020B0604020202020204" pitchFamily="34" charset="0"/>
                      </a:endParaRPr>
                    </a:p>
                  </a:txBody>
                  <a:tcPr marL="86219" marR="86219" marT="11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en-GB" sz="1500" b="0" i="0" u="none" strike="noStrike">
                          <a:effectLst/>
                          <a:latin typeface="Century Gothic" panose="020B0502020202020204" pitchFamily="34" charset="0"/>
                          <a:ea typeface="MS Mincho" panose="02020609040205080304" pitchFamily="49" charset="-128"/>
                          <a:cs typeface="Times New Roman" panose="02020603050405020304" pitchFamily="18" charset="0"/>
                        </a:rPr>
                        <a:t> </a:t>
                      </a:r>
                      <a:endParaRPr lang="en-GB" sz="2300" b="0" i="0" u="none" strike="noStrike">
                        <a:effectLst/>
                        <a:latin typeface="Arial" panose="020B0604020202020204" pitchFamily="34" charset="0"/>
                      </a:endParaRPr>
                    </a:p>
                  </a:txBody>
                  <a:tcPr marL="86219" marR="86219" marT="11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9592413"/>
                  </a:ext>
                </a:extLst>
              </a:tr>
              <a:tr h="752921">
                <a:tc>
                  <a:txBody>
                    <a:bodyPr/>
                    <a:lstStyle/>
                    <a:p>
                      <a:pPr algn="l" fontAlgn="t">
                        <a:spcBef>
                          <a:spcPts val="0"/>
                        </a:spcBef>
                        <a:spcAft>
                          <a:spcPts val="0"/>
                        </a:spcAft>
                      </a:pPr>
                      <a:r>
                        <a:rPr lang="en-GB" sz="1500" b="1" i="0" u="none" strike="noStrike">
                          <a:effectLst/>
                          <a:highlight>
                            <a:srgbClr val="FF00FF"/>
                          </a:highlight>
                          <a:latin typeface="Century Gothic" panose="020B0502020202020204" pitchFamily="34" charset="0"/>
                          <a:ea typeface="MS Mincho" panose="02020609040205080304" pitchFamily="49" charset="-128"/>
                          <a:cs typeface="Times New Roman" panose="02020603050405020304" pitchFamily="18" charset="0"/>
                        </a:rPr>
                        <a:t>E-Evidence</a:t>
                      </a:r>
                      <a:r>
                        <a:rPr lang="en-GB" sz="1500" b="1" i="0" u="none" strike="noStrike">
                          <a:effectLst/>
                          <a:latin typeface="Century Gothic" panose="020B0502020202020204" pitchFamily="34" charset="0"/>
                          <a:ea typeface="MS Mincho" panose="02020609040205080304" pitchFamily="49" charset="-128"/>
                          <a:cs typeface="Times New Roman" panose="02020603050405020304" pitchFamily="18" charset="0"/>
                        </a:rPr>
                        <a:t>- What quotation can you use to support your point? </a:t>
                      </a:r>
                      <a:r>
                        <a:rPr lang="en-GB" sz="1500" b="0" i="0" u="none" strike="noStrike">
                          <a:effectLst/>
                          <a:latin typeface="Century Gothic" panose="020B0502020202020204" pitchFamily="34" charset="0"/>
                          <a:ea typeface="MS Mincho" panose="02020609040205080304" pitchFamily="49" charset="-128"/>
                          <a:cs typeface="Times New Roman" panose="02020603050405020304" pitchFamily="18" charset="0"/>
                        </a:rPr>
                        <a:t> </a:t>
                      </a:r>
                      <a:br>
                        <a:rPr lang="en-GB" sz="1500" b="0" i="0" u="none" strike="noStrike">
                          <a:effectLst/>
                          <a:latin typeface="Century Gothic" panose="020B0502020202020204" pitchFamily="34" charset="0"/>
                          <a:ea typeface="MS Mincho" panose="02020609040205080304" pitchFamily="49" charset="-128"/>
                          <a:cs typeface="Times New Roman" panose="02020603050405020304" pitchFamily="18" charset="0"/>
                        </a:rPr>
                      </a:br>
                      <a:r>
                        <a:rPr lang="en-GB" sz="1500" b="0" i="0" u="none" strike="noStrike">
                          <a:effectLst/>
                          <a:latin typeface="Century Gothic" panose="020B0502020202020204" pitchFamily="34" charset="0"/>
                          <a:ea typeface="MS Mincho" panose="02020609040205080304" pitchFamily="49" charset="-128"/>
                          <a:cs typeface="Times New Roman" panose="02020603050405020304" pitchFamily="18" charset="0"/>
                        </a:rPr>
                        <a:t>(Go back to your character profiles, where you’ve already identified key quotations!)</a:t>
                      </a:r>
                      <a:endParaRPr lang="en-GB" sz="2300" b="0" i="0" u="none" strike="noStrike">
                        <a:effectLst/>
                        <a:latin typeface="Arial" panose="020B0604020202020204" pitchFamily="34" charset="0"/>
                      </a:endParaRPr>
                    </a:p>
                  </a:txBody>
                  <a:tcPr marL="86219" marR="86219" marT="11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en-GB" sz="1500" b="0" i="0" u="none" strike="noStrike">
                          <a:effectLst/>
                          <a:latin typeface="Century Gothic" panose="020B0502020202020204" pitchFamily="34" charset="0"/>
                          <a:ea typeface="MS Mincho" panose="02020609040205080304" pitchFamily="49" charset="-128"/>
                          <a:cs typeface="Times New Roman" panose="02020603050405020304" pitchFamily="18" charset="0"/>
                        </a:rPr>
                        <a:t> </a:t>
                      </a:r>
                      <a:endParaRPr lang="en-GB" sz="2300" b="0" i="0" u="none" strike="noStrike">
                        <a:effectLst/>
                        <a:latin typeface="Arial" panose="020B0604020202020204" pitchFamily="34" charset="0"/>
                      </a:endParaRPr>
                    </a:p>
                  </a:txBody>
                  <a:tcPr marL="86219" marR="86219" marT="11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1530040"/>
                  </a:ext>
                </a:extLst>
              </a:tr>
              <a:tr h="752921">
                <a:tc>
                  <a:txBody>
                    <a:bodyPr/>
                    <a:lstStyle/>
                    <a:p>
                      <a:pPr algn="l" fontAlgn="t">
                        <a:spcBef>
                          <a:spcPts val="0"/>
                        </a:spcBef>
                        <a:spcAft>
                          <a:spcPts val="0"/>
                        </a:spcAft>
                      </a:pPr>
                      <a:r>
                        <a:rPr lang="en-GB" sz="1500" b="1" i="0" u="none" strike="noStrike">
                          <a:effectLst/>
                          <a:highlight>
                            <a:srgbClr val="00FFFF"/>
                          </a:highlight>
                          <a:latin typeface="Century Gothic" panose="020B0502020202020204" pitchFamily="34" charset="0"/>
                          <a:ea typeface="MS Mincho" panose="02020609040205080304" pitchFamily="49" charset="-128"/>
                          <a:cs typeface="Times New Roman" panose="02020603050405020304" pitchFamily="18" charset="0"/>
                        </a:rPr>
                        <a:t>E- Explain</a:t>
                      </a:r>
                      <a:r>
                        <a:rPr lang="en-GB" sz="1500" b="1" i="0" u="none" strike="noStrike">
                          <a:effectLst/>
                          <a:latin typeface="Century Gothic" panose="020B0502020202020204" pitchFamily="34" charset="0"/>
                          <a:ea typeface="MS Mincho" panose="02020609040205080304" pitchFamily="49" charset="-128"/>
                          <a:cs typeface="Times New Roman" panose="02020603050405020304" pitchFamily="18" charset="0"/>
                        </a:rPr>
                        <a:t>-</a:t>
                      </a:r>
                      <a:r>
                        <a:rPr lang="en-GB" sz="1500" b="0" i="0" u="none" strike="noStrike">
                          <a:effectLst/>
                          <a:latin typeface="Century Gothic" panose="020B0502020202020204" pitchFamily="34" charset="0"/>
                          <a:ea typeface="MS Mincho" panose="02020609040205080304" pitchFamily="49" charset="-128"/>
                          <a:cs typeface="Times New Roman" panose="02020603050405020304" pitchFamily="18" charset="0"/>
                        </a:rPr>
                        <a:t> </a:t>
                      </a:r>
                      <a:r>
                        <a:rPr lang="en-GB" sz="1500" b="1" i="0" u="none" strike="noStrike">
                          <a:effectLst/>
                          <a:latin typeface="Century Gothic" panose="020B0502020202020204" pitchFamily="34" charset="0"/>
                          <a:ea typeface="MS Mincho" panose="02020609040205080304" pitchFamily="49" charset="-128"/>
                          <a:cs typeface="Times New Roman" panose="02020603050405020304" pitchFamily="18" charset="0"/>
                        </a:rPr>
                        <a:t>What method does the writer use in this quotation and what is the effect? </a:t>
                      </a:r>
                      <a:br>
                        <a:rPr lang="en-GB" sz="1500" b="1" i="0" u="none" strike="noStrike">
                          <a:effectLst/>
                          <a:latin typeface="Century Gothic" panose="020B0502020202020204" pitchFamily="34" charset="0"/>
                          <a:ea typeface="MS Mincho" panose="02020609040205080304" pitchFamily="49" charset="-128"/>
                          <a:cs typeface="Times New Roman" panose="02020603050405020304" pitchFamily="18" charset="0"/>
                        </a:rPr>
                      </a:br>
                      <a:r>
                        <a:rPr lang="en-GB" sz="1500" b="0" i="0" u="none" strike="noStrike">
                          <a:effectLst/>
                          <a:latin typeface="Century Gothic" panose="020B0502020202020204" pitchFamily="34" charset="0"/>
                          <a:ea typeface="MS Mincho" panose="02020609040205080304" pitchFamily="49" charset="-128"/>
                          <a:cs typeface="Times New Roman" panose="02020603050405020304" pitchFamily="18" charset="0"/>
                        </a:rPr>
                        <a:t>(Remember SPAMROD…)</a:t>
                      </a:r>
                      <a:endParaRPr lang="en-GB" sz="2300" b="0" i="0" u="none" strike="noStrike">
                        <a:effectLst/>
                        <a:latin typeface="Arial" panose="020B0604020202020204" pitchFamily="34" charset="0"/>
                      </a:endParaRPr>
                    </a:p>
                  </a:txBody>
                  <a:tcPr marL="86219" marR="86219" marT="11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en-GB" sz="1500" b="0" i="0" u="none" strike="noStrike">
                          <a:effectLst/>
                          <a:latin typeface="Century Gothic" panose="020B0502020202020204" pitchFamily="34" charset="0"/>
                          <a:ea typeface="MS Mincho" panose="02020609040205080304" pitchFamily="49" charset="-128"/>
                          <a:cs typeface="Times New Roman" panose="02020603050405020304" pitchFamily="18" charset="0"/>
                        </a:rPr>
                        <a:t> </a:t>
                      </a:r>
                      <a:endParaRPr lang="en-GB" sz="2300" b="0" i="0" u="none" strike="noStrike">
                        <a:effectLst/>
                        <a:latin typeface="Arial" panose="020B0604020202020204" pitchFamily="34" charset="0"/>
                      </a:endParaRPr>
                    </a:p>
                  </a:txBody>
                  <a:tcPr marL="86219" marR="86219" marT="11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345721"/>
                  </a:ext>
                </a:extLst>
              </a:tr>
              <a:tr h="752921">
                <a:tc>
                  <a:txBody>
                    <a:bodyPr/>
                    <a:lstStyle/>
                    <a:p>
                      <a:pPr algn="l" fontAlgn="t">
                        <a:spcBef>
                          <a:spcPts val="0"/>
                        </a:spcBef>
                        <a:spcAft>
                          <a:spcPts val="0"/>
                        </a:spcAft>
                      </a:pPr>
                      <a:r>
                        <a:rPr lang="en-GB" sz="1500" b="1" i="0" u="none" strike="noStrike">
                          <a:effectLst/>
                          <a:highlight>
                            <a:srgbClr val="00FF00"/>
                          </a:highlight>
                          <a:latin typeface="Century Gothic" panose="020B0502020202020204" pitchFamily="34" charset="0"/>
                          <a:ea typeface="MS Mincho" panose="02020609040205080304" pitchFamily="49" charset="-128"/>
                          <a:cs typeface="Times New Roman" panose="02020603050405020304" pitchFamily="18" charset="0"/>
                        </a:rPr>
                        <a:t>E-Explore</a:t>
                      </a:r>
                      <a:r>
                        <a:rPr lang="en-GB" sz="1500" b="1" i="0" u="none" strike="noStrike">
                          <a:effectLst/>
                          <a:latin typeface="Century Gothic" panose="020B0502020202020204" pitchFamily="34" charset="0"/>
                          <a:ea typeface="MS Mincho" panose="02020609040205080304" pitchFamily="49" charset="-128"/>
                          <a:cs typeface="Times New Roman" panose="02020603050405020304" pitchFamily="18" charset="0"/>
                        </a:rPr>
                        <a:t>- How might this make the reader feel about the character? </a:t>
                      </a:r>
                      <a:br>
                        <a:rPr lang="en-GB" sz="1500" b="1" i="0" u="none" strike="noStrike">
                          <a:effectLst/>
                          <a:latin typeface="Century Gothic" panose="020B0502020202020204" pitchFamily="34" charset="0"/>
                          <a:ea typeface="MS Mincho" panose="02020609040205080304" pitchFamily="49" charset="-128"/>
                          <a:cs typeface="Times New Roman" panose="02020603050405020304" pitchFamily="18" charset="0"/>
                        </a:rPr>
                      </a:br>
                      <a:r>
                        <a:rPr lang="en-GB" sz="1500" b="0" i="0" u="none" strike="noStrike">
                          <a:effectLst/>
                          <a:latin typeface="Century Gothic" panose="020B0502020202020204" pitchFamily="34" charset="0"/>
                          <a:ea typeface="MS Mincho" panose="02020609040205080304" pitchFamily="49" charset="-128"/>
                          <a:cs typeface="Times New Roman" panose="02020603050405020304" pitchFamily="18" charset="0"/>
                        </a:rPr>
                        <a:t>(Try discussing how different people might feel- why might people like or dislike them?)</a:t>
                      </a:r>
                      <a:endParaRPr lang="en-GB" sz="2300" b="0" i="0" u="none" strike="noStrike">
                        <a:effectLst/>
                        <a:latin typeface="Arial" panose="020B0604020202020204" pitchFamily="34" charset="0"/>
                      </a:endParaRPr>
                    </a:p>
                  </a:txBody>
                  <a:tcPr marL="86219" marR="86219" marT="11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en-GB" sz="1500" b="0" i="0" u="none" strike="noStrike">
                          <a:effectLst/>
                          <a:latin typeface="Century Gothic" panose="020B0502020202020204" pitchFamily="34" charset="0"/>
                          <a:ea typeface="MS Mincho" panose="02020609040205080304" pitchFamily="49" charset="-128"/>
                          <a:cs typeface="Times New Roman" panose="02020603050405020304" pitchFamily="18" charset="0"/>
                        </a:rPr>
                        <a:t> </a:t>
                      </a:r>
                      <a:endParaRPr lang="en-GB" sz="2300" b="0" i="0" u="none" strike="noStrike">
                        <a:effectLst/>
                        <a:latin typeface="Arial" panose="020B0604020202020204" pitchFamily="34" charset="0"/>
                      </a:endParaRPr>
                    </a:p>
                  </a:txBody>
                  <a:tcPr marL="86219" marR="86219" marT="11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9052211"/>
                  </a:ext>
                </a:extLst>
              </a:tr>
              <a:tr h="518444">
                <a:tc>
                  <a:txBody>
                    <a:bodyPr/>
                    <a:lstStyle/>
                    <a:p>
                      <a:pPr algn="l" fontAlgn="t">
                        <a:spcBef>
                          <a:spcPts val="0"/>
                        </a:spcBef>
                        <a:spcAft>
                          <a:spcPts val="0"/>
                        </a:spcAft>
                      </a:pPr>
                      <a:r>
                        <a:rPr lang="en-GB" sz="1500" b="1" i="0" u="none" strike="noStrike">
                          <a:effectLst/>
                          <a:highlight>
                            <a:srgbClr val="D3D3D3"/>
                          </a:highlight>
                          <a:latin typeface="Century Gothic" panose="020B0502020202020204" pitchFamily="34" charset="0"/>
                          <a:ea typeface="MS Mincho" panose="02020609040205080304" pitchFamily="49" charset="-128"/>
                          <a:cs typeface="Times New Roman" panose="02020603050405020304" pitchFamily="18" charset="0"/>
                        </a:rPr>
                        <a:t>L-Link</a:t>
                      </a:r>
                      <a:r>
                        <a:rPr lang="en-GB" sz="1500" b="1" i="0" u="none" strike="noStrike">
                          <a:effectLst/>
                          <a:latin typeface="Century Gothic" panose="020B0502020202020204" pitchFamily="34" charset="0"/>
                          <a:ea typeface="MS Mincho" panose="02020609040205080304" pitchFamily="49" charset="-128"/>
                          <a:cs typeface="Times New Roman" panose="02020603050405020304" pitchFamily="18" charset="0"/>
                        </a:rPr>
                        <a:t>- How does this link bck to the original question?</a:t>
                      </a:r>
                      <a:r>
                        <a:rPr lang="en-GB" sz="1500" b="0" i="0" u="none" strike="noStrike">
                          <a:effectLst/>
                          <a:latin typeface="Century Gothic" panose="020B0502020202020204" pitchFamily="34" charset="0"/>
                          <a:ea typeface="MS Mincho" panose="02020609040205080304" pitchFamily="49" charset="-128"/>
                          <a:cs typeface="Times New Roman" panose="02020603050405020304" pitchFamily="18" charset="0"/>
                        </a:rPr>
                        <a:t> </a:t>
                      </a:r>
                      <a:br>
                        <a:rPr lang="en-GB" sz="1500" b="0" i="0" u="none" strike="noStrike">
                          <a:effectLst/>
                          <a:latin typeface="Century Gothic" panose="020B0502020202020204" pitchFamily="34" charset="0"/>
                          <a:ea typeface="MS Mincho" panose="02020609040205080304" pitchFamily="49" charset="-128"/>
                          <a:cs typeface="Times New Roman" panose="02020603050405020304" pitchFamily="18" charset="0"/>
                        </a:rPr>
                      </a:br>
                      <a:r>
                        <a:rPr lang="en-GB" sz="1500" b="0" i="0" u="none" strike="noStrike">
                          <a:effectLst/>
                          <a:latin typeface="Century Gothic" panose="020B0502020202020204" pitchFamily="34" charset="0"/>
                          <a:ea typeface="MS Mincho" panose="02020609040205080304" pitchFamily="49" charset="-128"/>
                          <a:cs typeface="Times New Roman" panose="02020603050405020304" pitchFamily="18" charset="0"/>
                        </a:rPr>
                        <a:t>(Try to summarise your ideas into one sentence…)</a:t>
                      </a:r>
                      <a:endParaRPr lang="en-GB" sz="2300" b="0" i="0" u="none" strike="noStrike">
                        <a:effectLst/>
                        <a:latin typeface="Arial" panose="020B0604020202020204" pitchFamily="34" charset="0"/>
                      </a:endParaRPr>
                    </a:p>
                  </a:txBody>
                  <a:tcPr marL="86219" marR="86219" marT="11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en-GB" sz="1500" b="0" i="0" u="none" strike="noStrike">
                          <a:effectLst/>
                          <a:latin typeface="Century Gothic" panose="020B0502020202020204" pitchFamily="34" charset="0"/>
                          <a:ea typeface="MS Mincho" panose="02020609040205080304" pitchFamily="49" charset="-128"/>
                          <a:cs typeface="Times New Roman" panose="02020603050405020304" pitchFamily="18" charset="0"/>
                        </a:rPr>
                        <a:t> </a:t>
                      </a:r>
                      <a:endParaRPr lang="en-GB" sz="2300" b="0" i="0" u="none" strike="noStrike">
                        <a:effectLst/>
                        <a:latin typeface="Arial" panose="020B0604020202020204" pitchFamily="34" charset="0"/>
                      </a:endParaRPr>
                    </a:p>
                  </a:txBody>
                  <a:tcPr marL="86219" marR="86219" marT="11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8966988"/>
                  </a:ext>
                </a:extLst>
              </a:tr>
            </a:tbl>
          </a:graphicData>
        </a:graphic>
      </p:graphicFrame>
    </p:spTree>
    <p:extLst>
      <p:ext uri="{BB962C8B-B14F-4D97-AF65-F5344CB8AC3E}">
        <p14:creationId xmlns:p14="http://schemas.microsoft.com/office/powerpoint/2010/main" val="38634857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5222" y="112889"/>
            <a:ext cx="8833556" cy="4924778"/>
          </a:xfrm>
          <a:prstGeom prst="rect">
            <a:avLst/>
          </a:prstGeom>
          <a:noFill/>
          <a:ln w="57150" cmpd="sng">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tent Placeholder 2"/>
          <p:cNvSpPr txBox="1">
            <a:spLocks/>
          </p:cNvSpPr>
          <p:nvPr/>
        </p:nvSpPr>
        <p:spPr>
          <a:xfrm>
            <a:off x="2730500" y="299066"/>
            <a:ext cx="6103056" cy="72249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lt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lt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lt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lt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lgn="ctr">
              <a:buFont typeface="Arial"/>
              <a:buNone/>
            </a:pPr>
            <a:r>
              <a:rPr lang="en-GB" sz="4000" b="1" dirty="0">
                <a:solidFill>
                  <a:srgbClr val="000000"/>
                </a:solidFill>
              </a:rPr>
              <a:t>Reading Chapter 6</a:t>
            </a:r>
            <a:endParaRPr lang="en-GB" sz="4000" dirty="0">
              <a:solidFill>
                <a:srgbClr val="000000"/>
              </a:solidFill>
            </a:endParaRPr>
          </a:p>
          <a:p>
            <a:endParaRPr lang="en-US" sz="2000" dirty="0">
              <a:solidFill>
                <a:srgbClr val="000000"/>
              </a:solidFill>
            </a:endParaRPr>
          </a:p>
        </p:txBody>
      </p:sp>
      <p:sp>
        <p:nvSpPr>
          <p:cNvPr id="10" name="Oval Callout 9"/>
          <p:cNvSpPr/>
          <p:nvPr/>
        </p:nvSpPr>
        <p:spPr>
          <a:xfrm>
            <a:off x="326329" y="1113400"/>
            <a:ext cx="2842173" cy="2303196"/>
          </a:xfrm>
          <a:prstGeom prst="wedgeEllipseCallout">
            <a:avLst>
              <a:gd name="adj1" fmla="val -34841"/>
              <a:gd name="adj2" fmla="val -58091"/>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500" dirty="0"/>
              <a:t>Whilst reading, write a list of </a:t>
            </a:r>
            <a:r>
              <a:rPr lang="en-GB" sz="1500" b="1" dirty="0"/>
              <a:t>all the decisions Toad makes in the chapter</a:t>
            </a:r>
            <a:r>
              <a:rPr lang="en-GB" sz="1500" dirty="0"/>
              <a:t>, both good and bad  </a:t>
            </a:r>
            <a:endParaRPr lang="en-US" sz="1500" b="1" dirty="0"/>
          </a:p>
        </p:txBody>
      </p:sp>
      <p:sp>
        <p:nvSpPr>
          <p:cNvPr id="6" name="TextBox 5">
            <a:extLst>
              <a:ext uri="{FF2B5EF4-FFF2-40B4-BE49-F238E27FC236}">
                <a16:creationId xmlns:a16="http://schemas.microsoft.com/office/drawing/2014/main" id="{90D9AA65-57D7-4596-8E46-3713EFB2F966}"/>
              </a:ext>
            </a:extLst>
          </p:cNvPr>
          <p:cNvSpPr txBox="1"/>
          <p:nvPr/>
        </p:nvSpPr>
        <p:spPr>
          <a:xfrm>
            <a:off x="3339609" y="1462333"/>
            <a:ext cx="5004291" cy="2862322"/>
          </a:xfrm>
          <a:prstGeom prst="rect">
            <a:avLst/>
          </a:prstGeom>
          <a:noFill/>
        </p:spPr>
        <p:txBody>
          <a:bodyPr wrap="square">
            <a:spAutoFit/>
          </a:bodyPr>
          <a:lstStyle/>
          <a:p>
            <a:pPr lvl="0">
              <a:spcAft>
                <a:spcPts val="0"/>
              </a:spcAft>
              <a:tabLst>
                <a:tab pos="90170" algn="l"/>
                <a:tab pos="139700" algn="l"/>
                <a:tab pos="457200" algn="l"/>
              </a:tabLst>
            </a:pPr>
            <a:r>
              <a:rPr lang="en-US" sz="1500" b="1" u="sng" dirty="0">
                <a:effectLst/>
                <a:latin typeface="Century Gothic" panose="020B0502020202020204" pitchFamily="34" charset="0"/>
                <a:ea typeface="MS Mincho" panose="02020609040205080304" pitchFamily="49" charset="-128"/>
                <a:cs typeface="Helvetica" panose="020B0604020202020204" pitchFamily="34" charset="0"/>
              </a:rPr>
              <a:t>Answer the following questions in full sentences based on what </a:t>
            </a:r>
            <a:r>
              <a:rPr lang="en-US" sz="1500" b="1" u="sng" dirty="0">
                <a:latin typeface="Century Gothic" panose="020B0502020202020204" pitchFamily="34" charset="0"/>
                <a:ea typeface="MS Mincho" panose="02020609040205080304" pitchFamily="49" charset="-128"/>
                <a:cs typeface="Helvetica" panose="020B0604020202020204" pitchFamily="34" charset="0"/>
              </a:rPr>
              <a:t>you</a:t>
            </a:r>
            <a:r>
              <a:rPr lang="en-US" sz="1500" b="1" u="sng" dirty="0">
                <a:effectLst/>
                <a:latin typeface="Century Gothic" panose="020B0502020202020204" pitchFamily="34" charset="0"/>
                <a:ea typeface="MS Mincho" panose="02020609040205080304" pitchFamily="49" charset="-128"/>
                <a:cs typeface="Helvetica" panose="020B0604020202020204" pitchFamily="34" charset="0"/>
              </a:rPr>
              <a:t> have just read:</a:t>
            </a:r>
          </a:p>
          <a:p>
            <a:pPr lvl="0">
              <a:spcAft>
                <a:spcPts val="0"/>
              </a:spcAft>
              <a:tabLst>
                <a:tab pos="90170" algn="l"/>
                <a:tab pos="139700" algn="l"/>
                <a:tab pos="457200" algn="l"/>
              </a:tabLst>
            </a:pPr>
            <a:endParaRPr lang="en-US" sz="1500" b="1" u="sng" dirty="0">
              <a:effectLst/>
              <a:latin typeface="Century Gothic" panose="020B0502020202020204" pitchFamily="34" charset="0"/>
              <a:ea typeface="MS Mincho" panose="02020609040205080304" pitchFamily="49" charset="-128"/>
              <a:cs typeface="Helvetica" panose="020B0604020202020204" pitchFamily="34" charset="0"/>
            </a:endParaRPr>
          </a:p>
          <a:p>
            <a:pPr lvl="0">
              <a:spcAft>
                <a:spcPts val="0"/>
              </a:spcAft>
              <a:tabLst>
                <a:tab pos="90170" algn="l"/>
                <a:tab pos="139700" algn="l"/>
                <a:tab pos="457200" algn="l"/>
              </a:tabLst>
            </a:pPr>
            <a:r>
              <a:rPr lang="en-US" sz="1500" b="1" dirty="0">
                <a:effectLst/>
                <a:latin typeface="Century Gothic" panose="020B0502020202020204" pitchFamily="34" charset="0"/>
                <a:ea typeface="MS Mincho" panose="02020609040205080304" pitchFamily="49" charset="-128"/>
                <a:cs typeface="Helvetica" panose="020B0604020202020204" pitchFamily="34" charset="0"/>
              </a:rPr>
              <a:t>Why does Badger come to the Riverbank? </a:t>
            </a:r>
            <a:endParaRPr lang="en-GB" sz="1500" dirty="0">
              <a:effectLst/>
              <a:latin typeface="Cambria" panose="02040503050406030204" pitchFamily="18" charset="0"/>
              <a:ea typeface="MS Mincho" panose="02020609040205080304" pitchFamily="49" charset="-128"/>
              <a:cs typeface="Times New Roman" panose="02020603050405020304" pitchFamily="18" charset="0"/>
            </a:endParaRPr>
          </a:p>
          <a:p>
            <a:pPr marL="457200">
              <a:spcAft>
                <a:spcPts val="0"/>
              </a:spcAft>
              <a:tabLst>
                <a:tab pos="90170" algn="l"/>
                <a:tab pos="139700" algn="l"/>
                <a:tab pos="457200" algn="l"/>
              </a:tabLst>
            </a:pPr>
            <a:r>
              <a:rPr lang="en-US" sz="1500" b="1" dirty="0">
                <a:effectLst/>
                <a:latin typeface="Century Gothic" panose="020B0502020202020204" pitchFamily="34" charset="0"/>
                <a:ea typeface="MS Mincho" panose="02020609040205080304" pitchFamily="49" charset="-128"/>
                <a:cs typeface="Helvetica" panose="020B0604020202020204" pitchFamily="34" charset="0"/>
              </a:rPr>
              <a:t>  </a:t>
            </a:r>
            <a:endParaRPr lang="en-GB" sz="1500" dirty="0">
              <a:effectLst/>
              <a:latin typeface="Cambria" panose="02040503050406030204" pitchFamily="18" charset="0"/>
              <a:ea typeface="MS Mincho" panose="02020609040205080304" pitchFamily="49" charset="-128"/>
              <a:cs typeface="Times New Roman" panose="02020603050405020304" pitchFamily="18" charset="0"/>
            </a:endParaRPr>
          </a:p>
          <a:p>
            <a:pPr lvl="0">
              <a:spcAft>
                <a:spcPts val="0"/>
              </a:spcAft>
              <a:tabLst>
                <a:tab pos="90170" algn="l"/>
                <a:tab pos="139700" algn="l"/>
                <a:tab pos="457200" algn="l"/>
              </a:tabLst>
            </a:pPr>
            <a:r>
              <a:rPr lang="en-US" sz="1500" b="1" dirty="0">
                <a:effectLst/>
                <a:latin typeface="Century Gothic" panose="020B0502020202020204" pitchFamily="34" charset="0"/>
                <a:ea typeface="MS Mincho" panose="02020609040205080304" pitchFamily="49" charset="-128"/>
                <a:cs typeface="Helvetica" panose="020B0604020202020204" pitchFamily="34" charset="0"/>
              </a:rPr>
              <a:t>What different things do Toad’s friends do to try and help him overcome his obsession with motorcars? </a:t>
            </a:r>
            <a:endParaRPr lang="en-GB" sz="1500" dirty="0">
              <a:effectLst/>
              <a:latin typeface="Cambria" panose="02040503050406030204" pitchFamily="18" charset="0"/>
              <a:ea typeface="MS Mincho" panose="02020609040205080304" pitchFamily="49" charset="-128"/>
              <a:cs typeface="Times New Roman" panose="02020603050405020304" pitchFamily="18" charset="0"/>
            </a:endParaRPr>
          </a:p>
          <a:p>
            <a:pPr marL="457200">
              <a:spcAft>
                <a:spcPts val="0"/>
              </a:spcAft>
              <a:tabLst>
                <a:tab pos="90170" algn="l"/>
                <a:tab pos="139700" algn="l"/>
                <a:tab pos="457200" algn="l"/>
              </a:tabLst>
            </a:pPr>
            <a:r>
              <a:rPr lang="en-US" sz="1500" b="1" dirty="0">
                <a:effectLst/>
                <a:latin typeface="Century Gothic" panose="020B0502020202020204" pitchFamily="34" charset="0"/>
                <a:ea typeface="MS Mincho" panose="02020609040205080304" pitchFamily="49" charset="-128"/>
                <a:cs typeface="Helvetica" panose="020B0604020202020204" pitchFamily="34" charset="0"/>
              </a:rPr>
              <a:t> </a:t>
            </a:r>
            <a:endParaRPr lang="en-GB" sz="1500" dirty="0">
              <a:effectLst/>
              <a:latin typeface="Cambria" panose="02040503050406030204" pitchFamily="18" charset="0"/>
              <a:ea typeface="MS Mincho" panose="02020609040205080304" pitchFamily="49" charset="-128"/>
              <a:cs typeface="Times New Roman" panose="02020603050405020304" pitchFamily="18" charset="0"/>
            </a:endParaRPr>
          </a:p>
          <a:p>
            <a:pPr lvl="0">
              <a:spcAft>
                <a:spcPts val="0"/>
              </a:spcAft>
              <a:tabLst>
                <a:tab pos="90170" algn="l"/>
                <a:tab pos="139700" algn="l"/>
                <a:tab pos="457200" algn="l"/>
              </a:tabLst>
            </a:pPr>
            <a:r>
              <a:rPr lang="en-US" sz="1500" b="1" dirty="0">
                <a:effectLst/>
                <a:latin typeface="Century Gothic" panose="020B0502020202020204" pitchFamily="34" charset="0"/>
                <a:ea typeface="MS Mincho" panose="02020609040205080304" pitchFamily="49" charset="-128"/>
                <a:cs typeface="Helvetica" panose="020B0604020202020204" pitchFamily="34" charset="0"/>
              </a:rPr>
              <a:t>How does Toad manage to escape from his friends?</a:t>
            </a:r>
            <a:endParaRPr lang="en-GB" sz="1500" dirty="0">
              <a:effectLst/>
              <a:latin typeface="Cambria" panose="02040503050406030204" pitchFamily="18" charset="0"/>
              <a:ea typeface="MS Mincho" panose="02020609040205080304" pitchFamily="49" charset="-128"/>
              <a:cs typeface="Times New Roman" panose="02020603050405020304" pitchFamily="18" charset="0"/>
            </a:endParaRPr>
          </a:p>
          <a:p>
            <a:pPr marL="457200">
              <a:spcAft>
                <a:spcPts val="0"/>
              </a:spcAft>
              <a:tabLst>
                <a:tab pos="90170" algn="l"/>
                <a:tab pos="139700" algn="l"/>
                <a:tab pos="457200" algn="l"/>
              </a:tabLst>
            </a:pPr>
            <a:endParaRPr lang="en-GB" sz="1500" dirty="0">
              <a:effectLst/>
              <a:latin typeface="Cambria" panose="02040503050406030204" pitchFamily="18" charset="0"/>
              <a:ea typeface="MS Mincho" panose="02020609040205080304" pitchFamily="49" charset="-128"/>
              <a:cs typeface="Times New Roman" panose="02020603050405020304" pitchFamily="18" charset="0"/>
            </a:endParaRPr>
          </a:p>
          <a:p>
            <a:pPr lvl="0">
              <a:spcAft>
                <a:spcPts val="0"/>
              </a:spcAft>
              <a:tabLst>
                <a:tab pos="90170" algn="l"/>
                <a:tab pos="139700" algn="l"/>
                <a:tab pos="457200" algn="l"/>
              </a:tabLst>
            </a:pPr>
            <a:r>
              <a:rPr lang="en-US" sz="1500" b="1" dirty="0">
                <a:effectLst/>
                <a:latin typeface="Century Gothic" panose="020B0502020202020204" pitchFamily="34" charset="0"/>
                <a:ea typeface="MS Mincho" panose="02020609040205080304" pitchFamily="49" charset="-128"/>
                <a:cs typeface="Helvetica" panose="020B0604020202020204" pitchFamily="34" charset="0"/>
              </a:rPr>
              <a:t>What does the Magistrate accuse Toad of? What is his punishment?</a:t>
            </a:r>
            <a:endParaRPr lang="en-GB" sz="1500" dirty="0">
              <a:effectLst/>
              <a:latin typeface="Cambria" panose="02040503050406030204"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3557307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165F32F-4203-4F36-8E0B-00C510A216CB}"/>
              </a:ext>
            </a:extLst>
          </p:cNvPr>
          <p:cNvSpPr txBox="1">
            <a:spLocks/>
          </p:cNvSpPr>
          <p:nvPr/>
        </p:nvSpPr>
        <p:spPr>
          <a:xfrm>
            <a:off x="410534" y="133966"/>
            <a:ext cx="8556372" cy="72249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lt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lt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lt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lt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lgn="ctr">
              <a:buNone/>
            </a:pPr>
            <a:r>
              <a:rPr lang="en-US" sz="4000" b="1" dirty="0">
                <a:solidFill>
                  <a:srgbClr val="000000"/>
                </a:solidFill>
                <a:latin typeface="Source Sans Pro" panose="020B0503030403020204" pitchFamily="34" charset="0"/>
                <a:ea typeface="Source Sans Pro" panose="020B0503030403020204" pitchFamily="34" charset="0"/>
              </a:rPr>
              <a:t>Assessing Toad’s actions</a:t>
            </a:r>
          </a:p>
        </p:txBody>
      </p:sp>
      <p:sp>
        <p:nvSpPr>
          <p:cNvPr id="6" name="TextBox 5">
            <a:extLst>
              <a:ext uri="{FF2B5EF4-FFF2-40B4-BE49-F238E27FC236}">
                <a16:creationId xmlns:a16="http://schemas.microsoft.com/office/drawing/2014/main" id="{3E24347B-6406-4128-82FE-137BC2C2663C}"/>
              </a:ext>
            </a:extLst>
          </p:cNvPr>
          <p:cNvSpPr txBox="1"/>
          <p:nvPr/>
        </p:nvSpPr>
        <p:spPr>
          <a:xfrm>
            <a:off x="388056" y="1186475"/>
            <a:ext cx="8578850" cy="3647153"/>
          </a:xfrm>
          <a:prstGeom prst="rect">
            <a:avLst/>
          </a:prstGeom>
          <a:solidFill>
            <a:schemeClr val="accent3"/>
          </a:solidFill>
        </p:spPr>
        <p:txBody>
          <a:bodyPr wrap="square">
            <a:spAutoFit/>
          </a:bodyPr>
          <a:lstStyle/>
          <a:p>
            <a:pPr>
              <a:spcAft>
                <a:spcPts val="0"/>
              </a:spcAft>
            </a:pPr>
            <a:r>
              <a:rPr lang="en-GB" sz="1500" dirty="0">
                <a:effectLst/>
                <a:latin typeface="Source Sans Pro" panose="020B0503030403020204" pitchFamily="34" charset="0"/>
                <a:ea typeface="Source Sans Pro" panose="020B0503030403020204" pitchFamily="34" charset="0"/>
                <a:cs typeface="Times New Roman" panose="02020603050405020304" pitchFamily="18" charset="0"/>
              </a:rPr>
              <a:t>Different people can look at situations in different ways. Let’s explore how some of the characters might view Toad’s actions, using full sentences to explore their thoughts…</a:t>
            </a:r>
          </a:p>
          <a:p>
            <a:pPr marL="285750" indent="-285750">
              <a:spcAft>
                <a:spcPts val="0"/>
              </a:spcAft>
              <a:buFont typeface="Arial" panose="020B0604020202020204" pitchFamily="34" charset="0"/>
              <a:buChar char="•"/>
            </a:pPr>
            <a:endParaRPr lang="en-GB" sz="1500" dirty="0">
              <a:latin typeface="Source Sans Pro" panose="020B0503030403020204" pitchFamily="34" charset="0"/>
              <a:ea typeface="Source Sans Pro" panose="020B0503030403020204" pitchFamily="34" charset="0"/>
              <a:cs typeface="Times New Roman" panose="02020603050405020304" pitchFamily="18" charset="0"/>
            </a:endParaRPr>
          </a:p>
          <a:p>
            <a:pPr marL="285750" indent="-285750">
              <a:buFont typeface="Arial" panose="020B0604020202020204" pitchFamily="34" charset="0"/>
              <a:buChar char="•"/>
            </a:pPr>
            <a:r>
              <a:rPr lang="en-GB" sz="1500" b="1" dirty="0">
                <a:effectLst/>
                <a:latin typeface="Century Gothic" panose="020B0502020202020204" pitchFamily="34" charset="0"/>
                <a:ea typeface="MS Mincho" panose="02020609040205080304" pitchFamily="49" charset="-128"/>
                <a:cs typeface="Times New Roman" panose="02020603050405020304" pitchFamily="18" charset="0"/>
              </a:rPr>
              <a:t>What might Mole think of Toad’s actions? Would he blame Toad? </a:t>
            </a:r>
            <a:endParaRPr lang="en-GB" sz="1500" dirty="0">
              <a:effectLst/>
              <a:latin typeface="Cambria" panose="02040503050406030204" pitchFamily="18" charset="0"/>
              <a:ea typeface="MS Mincho" panose="02020609040205080304" pitchFamily="49" charset="-128"/>
              <a:cs typeface="Times New Roman" panose="02020603050405020304" pitchFamily="18" charset="0"/>
            </a:endParaRPr>
          </a:p>
          <a:p>
            <a:pPr marL="285750" indent="-285750">
              <a:spcAft>
                <a:spcPts val="0"/>
              </a:spcAft>
              <a:buFont typeface="Arial" panose="020B0604020202020204" pitchFamily="34" charset="0"/>
              <a:buChar char="•"/>
            </a:pPr>
            <a:endParaRPr lang="en-GB" sz="1500" dirty="0">
              <a:effectLst/>
              <a:latin typeface="Source Sans Pro" panose="020B0503030403020204" pitchFamily="34" charset="0"/>
              <a:ea typeface="Source Sans Pro" panose="020B0503030403020204" pitchFamily="34" charset="0"/>
              <a:cs typeface="Times New Roman" panose="02020603050405020304" pitchFamily="18" charset="0"/>
            </a:endParaRPr>
          </a:p>
          <a:p>
            <a:pPr marL="285750" indent="-285750">
              <a:buFont typeface="Arial" panose="020B0604020202020204" pitchFamily="34" charset="0"/>
              <a:buChar char="•"/>
            </a:pPr>
            <a:r>
              <a:rPr lang="en-GB" sz="1500" b="1" dirty="0">
                <a:effectLst/>
                <a:latin typeface="Century Gothic" panose="020B0502020202020204" pitchFamily="34" charset="0"/>
                <a:ea typeface="MS Mincho" panose="02020609040205080304" pitchFamily="49" charset="-128"/>
                <a:cs typeface="Times New Roman" panose="02020603050405020304" pitchFamily="18" charset="0"/>
              </a:rPr>
              <a:t>What might Rat think of Toad’s actions? Would he blame Toad? </a:t>
            </a:r>
            <a:endParaRPr lang="en-GB" sz="1500" dirty="0">
              <a:effectLst/>
              <a:latin typeface="Cambria" panose="02040503050406030204" pitchFamily="18" charset="0"/>
              <a:ea typeface="MS Mincho" panose="02020609040205080304" pitchFamily="49" charset="-128"/>
              <a:cs typeface="Times New Roman" panose="02020603050405020304" pitchFamily="18" charset="0"/>
            </a:endParaRPr>
          </a:p>
          <a:p>
            <a:pPr marL="285750" indent="-285750">
              <a:spcAft>
                <a:spcPts val="0"/>
              </a:spcAft>
              <a:buFont typeface="Arial" panose="020B0604020202020204" pitchFamily="34" charset="0"/>
              <a:buChar char="•"/>
            </a:pPr>
            <a:endParaRPr lang="en-GB" sz="1500" dirty="0">
              <a:latin typeface="Source Sans Pro" panose="020B0503030403020204" pitchFamily="34" charset="0"/>
              <a:ea typeface="Source Sans Pro" panose="020B0503030403020204" pitchFamily="34" charset="0"/>
              <a:cs typeface="Times New Roman" panose="02020603050405020304" pitchFamily="18" charset="0"/>
            </a:endParaRPr>
          </a:p>
          <a:p>
            <a:pPr marL="285750" indent="-285750">
              <a:buFont typeface="Arial" panose="020B0604020202020204" pitchFamily="34" charset="0"/>
              <a:buChar char="•"/>
            </a:pPr>
            <a:r>
              <a:rPr lang="en-GB" sz="1500" b="1" dirty="0">
                <a:effectLst/>
                <a:latin typeface="Century Gothic" panose="020B0502020202020204" pitchFamily="34" charset="0"/>
                <a:ea typeface="MS Mincho" panose="02020609040205080304" pitchFamily="49" charset="-128"/>
                <a:cs typeface="Times New Roman" panose="02020603050405020304" pitchFamily="18" charset="0"/>
              </a:rPr>
              <a:t>What might Badger think of Toad’s actions? Would he blame Toad?</a:t>
            </a:r>
            <a:endParaRPr lang="en-GB" sz="1500" dirty="0">
              <a:effectLst/>
              <a:latin typeface="Cambria" panose="02040503050406030204" pitchFamily="18" charset="0"/>
              <a:ea typeface="MS Mincho" panose="02020609040205080304" pitchFamily="49" charset="-128"/>
              <a:cs typeface="Times New Roman" panose="02020603050405020304" pitchFamily="18" charset="0"/>
            </a:endParaRPr>
          </a:p>
          <a:p>
            <a:pPr marL="285750" indent="-285750">
              <a:spcAft>
                <a:spcPts val="0"/>
              </a:spcAft>
              <a:buFont typeface="Arial" panose="020B0604020202020204" pitchFamily="34" charset="0"/>
              <a:buChar char="•"/>
            </a:pPr>
            <a:endParaRPr lang="en-GB" sz="1500" dirty="0">
              <a:effectLst/>
              <a:latin typeface="Source Sans Pro" panose="020B0503030403020204" pitchFamily="34" charset="0"/>
              <a:ea typeface="Source Sans Pro" panose="020B0503030403020204" pitchFamily="34" charset="0"/>
              <a:cs typeface="Times New Roman" panose="02020603050405020304" pitchFamily="18" charset="0"/>
            </a:endParaRPr>
          </a:p>
          <a:p>
            <a:pPr marL="285750" indent="-285750">
              <a:buFont typeface="Arial" panose="020B0604020202020204" pitchFamily="34" charset="0"/>
              <a:buChar char="•"/>
            </a:pPr>
            <a:r>
              <a:rPr lang="en-GB" sz="1500" b="1" dirty="0">
                <a:effectLst/>
                <a:latin typeface="Century Gothic" panose="020B0502020202020204" pitchFamily="34" charset="0"/>
                <a:ea typeface="MS Mincho" panose="02020609040205080304" pitchFamily="49" charset="-128"/>
                <a:cs typeface="Times New Roman" panose="02020603050405020304" pitchFamily="18" charset="0"/>
              </a:rPr>
              <a:t>What might the owner of the motorcar think of Toad’s actions? Would he blame Toad? </a:t>
            </a:r>
            <a:endParaRPr lang="en-GB" sz="1500" dirty="0">
              <a:effectLst/>
              <a:latin typeface="Cambria" panose="02040503050406030204" pitchFamily="18" charset="0"/>
              <a:ea typeface="MS Mincho" panose="02020609040205080304" pitchFamily="49" charset="-128"/>
              <a:cs typeface="Times New Roman" panose="02020603050405020304" pitchFamily="18" charset="0"/>
            </a:endParaRPr>
          </a:p>
          <a:p>
            <a:pPr marL="285750" indent="-285750">
              <a:spcAft>
                <a:spcPts val="0"/>
              </a:spcAft>
              <a:buFont typeface="Arial" panose="020B0604020202020204" pitchFamily="34" charset="0"/>
              <a:buChar char="•"/>
            </a:pPr>
            <a:endParaRPr lang="en-GB" sz="1500" dirty="0">
              <a:latin typeface="Source Sans Pro" panose="020B0503030403020204" pitchFamily="34" charset="0"/>
              <a:ea typeface="Source Sans Pro" panose="020B0503030403020204" pitchFamily="34" charset="0"/>
              <a:cs typeface="Times New Roman" panose="02020603050405020304" pitchFamily="18" charset="0"/>
            </a:endParaRPr>
          </a:p>
          <a:p>
            <a:pPr marL="285750" indent="-285750">
              <a:buFont typeface="Arial" panose="020B0604020202020204" pitchFamily="34" charset="0"/>
              <a:buChar char="•"/>
            </a:pPr>
            <a:r>
              <a:rPr lang="en-GB" sz="1500" b="1" dirty="0">
                <a:effectLst/>
                <a:latin typeface="Century Gothic" panose="020B0502020202020204" pitchFamily="34" charset="0"/>
                <a:ea typeface="MS Mincho" panose="02020609040205080304" pitchFamily="49" charset="-128"/>
                <a:cs typeface="Times New Roman" panose="02020603050405020304" pitchFamily="18" charset="0"/>
              </a:rPr>
              <a:t>What might the Policeman think of Toad’s actions? Would he blame Toad? </a:t>
            </a:r>
          </a:p>
          <a:p>
            <a:pPr marL="285750" indent="-285750">
              <a:buFont typeface="Arial" panose="020B0604020202020204" pitchFamily="34" charset="0"/>
              <a:buChar char="•"/>
            </a:pPr>
            <a:endParaRPr lang="en-GB" sz="1500" b="1" dirty="0">
              <a:latin typeface="Century Gothic" panose="020B0502020202020204" pitchFamily="34" charset="0"/>
              <a:ea typeface="MS Mincho" panose="02020609040205080304" pitchFamily="49" charset="-128"/>
              <a:cs typeface="Times New Roman" panose="02020603050405020304" pitchFamily="18" charset="0"/>
            </a:endParaRPr>
          </a:p>
          <a:p>
            <a:pPr marL="285750" indent="-285750">
              <a:buFont typeface="Arial" panose="020B0604020202020204" pitchFamily="34" charset="0"/>
              <a:buChar char="•"/>
            </a:pPr>
            <a:r>
              <a:rPr lang="en-GB" sz="1800" b="1" dirty="0">
                <a:effectLst/>
                <a:latin typeface="Century Gothic" panose="020B0502020202020204" pitchFamily="34" charset="0"/>
                <a:ea typeface="MS Mincho" panose="02020609040205080304" pitchFamily="49" charset="-128"/>
                <a:cs typeface="Times New Roman" panose="02020603050405020304" pitchFamily="18" charset="0"/>
              </a:rPr>
              <a:t>What do you think of Toad’s actions? Do you blame Toad? Your opinion is important too! </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42590050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DE4E0D5-558E-40CB-AA3A-E743DC18DFFE}"/>
              </a:ext>
            </a:extLst>
          </p:cNvPr>
          <p:cNvSpPr txBox="1"/>
          <p:nvPr/>
        </p:nvSpPr>
        <p:spPr>
          <a:xfrm>
            <a:off x="228600" y="66586"/>
            <a:ext cx="4572000" cy="1292662"/>
          </a:xfrm>
          <a:prstGeom prst="rect">
            <a:avLst/>
          </a:prstGeom>
          <a:solidFill>
            <a:schemeClr val="accent3"/>
          </a:solidFill>
        </p:spPr>
        <p:txBody>
          <a:bodyPr wrap="square">
            <a:spAutoFit/>
          </a:bodyPr>
          <a:lstStyle/>
          <a:p>
            <a:pPr>
              <a:spcAft>
                <a:spcPts val="0"/>
              </a:spcAft>
            </a:pPr>
            <a:r>
              <a:rPr lang="en-GB" sz="2000" b="1" dirty="0">
                <a:effectLst/>
                <a:latin typeface="Source Sans Pro" panose="020B0503030403020204" pitchFamily="34" charset="0"/>
                <a:ea typeface="Source Sans Pro" panose="020B0503030403020204" pitchFamily="34" charset="0"/>
                <a:cs typeface="Times New Roman" panose="02020603050405020304" pitchFamily="18" charset="0"/>
              </a:rPr>
              <a:t>Before writing a script- can you remember how they are different to a novel? </a:t>
            </a:r>
          </a:p>
          <a:p>
            <a:pPr>
              <a:spcAft>
                <a:spcPts val="0"/>
              </a:spcAft>
            </a:pPr>
            <a:r>
              <a:rPr lang="en-GB" sz="1800" b="1" dirty="0">
                <a:effectLst/>
                <a:latin typeface="Century Gothic" panose="020B0502020202020204" pitchFamily="34" charset="0"/>
                <a:ea typeface="MS Mincho" panose="02020609040205080304" pitchFamily="49" charset="-128"/>
                <a:cs typeface="Times New Roman" panose="02020603050405020304" pitchFamily="18" charset="0"/>
              </a:rPr>
              <a:t> </a:t>
            </a:r>
            <a:endParaRPr lang="en-GB" sz="1600" dirty="0">
              <a:effectLst/>
              <a:latin typeface="Cambria" panose="02040503050406030204" pitchFamily="18" charset="0"/>
              <a:ea typeface="MS Mincho" panose="02020609040205080304" pitchFamily="49" charset="-128"/>
              <a:cs typeface="Times New Roman" panose="02020603050405020304" pitchFamily="18" charset="0"/>
            </a:endParaRPr>
          </a:p>
        </p:txBody>
      </p:sp>
      <p:sp>
        <p:nvSpPr>
          <p:cNvPr id="7" name="TextBox 6">
            <a:extLst>
              <a:ext uri="{FF2B5EF4-FFF2-40B4-BE49-F238E27FC236}">
                <a16:creationId xmlns:a16="http://schemas.microsoft.com/office/drawing/2014/main" id="{52B9C1DB-3CA7-4AFE-B3ED-821E9108C2F9}"/>
              </a:ext>
            </a:extLst>
          </p:cNvPr>
          <p:cNvSpPr txBox="1"/>
          <p:nvPr/>
        </p:nvSpPr>
        <p:spPr>
          <a:xfrm>
            <a:off x="228600" y="1494294"/>
            <a:ext cx="6858000" cy="3416320"/>
          </a:xfrm>
          <a:prstGeom prst="rect">
            <a:avLst/>
          </a:prstGeom>
          <a:noFill/>
        </p:spPr>
        <p:txBody>
          <a:bodyPr wrap="square">
            <a:spAutoFit/>
          </a:bodyPr>
          <a:lstStyle/>
          <a:p>
            <a:pPr marL="285750" indent="-285750">
              <a:spcAft>
                <a:spcPts val="0"/>
              </a:spcAft>
              <a:buFont typeface="Arial" panose="020B0604020202020204" pitchFamily="34" charset="0"/>
              <a:buChar char="•"/>
            </a:pPr>
            <a:r>
              <a:rPr lang="en-GB" sz="1800" dirty="0">
                <a:effectLst/>
                <a:latin typeface="Source Sans Pro" panose="020B0503030403020204" pitchFamily="34" charset="0"/>
                <a:ea typeface="Source Sans Pro" panose="020B0503030403020204" pitchFamily="34" charset="0"/>
                <a:cs typeface="Times New Roman" panose="02020603050405020304" pitchFamily="18" charset="0"/>
              </a:rPr>
              <a:t>Scripts contain two key things: </a:t>
            </a:r>
            <a:r>
              <a:rPr lang="en-GB" sz="1800" b="1" dirty="0">
                <a:effectLst/>
                <a:latin typeface="Source Sans Pro" panose="020B0503030403020204" pitchFamily="34" charset="0"/>
                <a:ea typeface="Source Sans Pro" panose="020B0503030403020204" pitchFamily="34" charset="0"/>
                <a:cs typeface="Times New Roman" panose="02020603050405020304" pitchFamily="18" charset="0"/>
              </a:rPr>
              <a:t>Dialogue and Action</a:t>
            </a:r>
            <a:r>
              <a:rPr lang="en-GB" sz="1800" dirty="0">
                <a:effectLst/>
                <a:latin typeface="Source Sans Pro" panose="020B0503030403020204" pitchFamily="34" charset="0"/>
                <a:ea typeface="Source Sans Pro" panose="020B0503030403020204" pitchFamily="34" charset="0"/>
                <a:cs typeface="Times New Roman" panose="02020603050405020304" pitchFamily="18" charset="0"/>
              </a:rPr>
              <a:t>. They show </a:t>
            </a:r>
            <a:r>
              <a:rPr lang="en-GB" sz="1800" b="1" dirty="0">
                <a:effectLst/>
                <a:latin typeface="Source Sans Pro" panose="020B0503030403020204" pitchFamily="34" charset="0"/>
                <a:ea typeface="Source Sans Pro" panose="020B0503030403020204" pitchFamily="34" charset="0"/>
                <a:cs typeface="Times New Roman" panose="02020603050405020304" pitchFamily="18" charset="0"/>
              </a:rPr>
              <a:t>the lines spoken by the different characters</a:t>
            </a:r>
            <a:r>
              <a:rPr lang="en-GB" sz="1800" dirty="0">
                <a:effectLst/>
                <a:latin typeface="Source Sans Pro" panose="020B0503030403020204" pitchFamily="34" charset="0"/>
                <a:ea typeface="Source Sans Pro" panose="020B0503030403020204" pitchFamily="34" charset="0"/>
                <a:cs typeface="Times New Roman" panose="02020603050405020304" pitchFamily="18" charset="0"/>
              </a:rPr>
              <a:t>, laid out like this: </a:t>
            </a:r>
          </a:p>
          <a:p>
            <a:pPr>
              <a:spcAft>
                <a:spcPts val="0"/>
              </a:spcAft>
            </a:pPr>
            <a:endParaRPr lang="en-GB" sz="1800" dirty="0">
              <a:effectLst/>
              <a:latin typeface="Source Sans Pro" panose="020B0503030403020204" pitchFamily="34" charset="0"/>
              <a:ea typeface="Source Sans Pro" panose="020B0503030403020204" pitchFamily="34" charset="0"/>
              <a:cs typeface="Times New Roman" panose="02020603050405020304" pitchFamily="18" charset="0"/>
            </a:endParaRPr>
          </a:p>
          <a:p>
            <a:pPr marL="285750" indent="-285750">
              <a:spcAft>
                <a:spcPts val="0"/>
              </a:spcAft>
              <a:buFont typeface="Arial" panose="020B0604020202020204" pitchFamily="34" charset="0"/>
              <a:buChar char="•"/>
            </a:pPr>
            <a:r>
              <a:rPr lang="en-GB" sz="1800" dirty="0">
                <a:effectLst/>
                <a:latin typeface="Source Sans Pro" panose="020B0503030403020204" pitchFamily="34" charset="0"/>
                <a:ea typeface="Source Sans Pro" panose="020B0503030403020204" pitchFamily="34" charset="0"/>
                <a:cs typeface="Times New Roman" panose="02020603050405020304" pitchFamily="18" charset="0"/>
              </a:rPr>
              <a:t>Toad: But Ratty…</a:t>
            </a:r>
          </a:p>
          <a:p>
            <a:pPr>
              <a:spcAft>
                <a:spcPts val="0"/>
              </a:spcAft>
            </a:pPr>
            <a:r>
              <a:rPr lang="en-GB" sz="1800" dirty="0">
                <a:effectLst/>
                <a:latin typeface="Source Sans Pro" panose="020B0503030403020204" pitchFamily="34" charset="0"/>
                <a:ea typeface="Source Sans Pro" panose="020B0503030403020204" pitchFamily="34" charset="0"/>
                <a:cs typeface="Times New Roman" panose="02020603050405020304" pitchFamily="18" charset="0"/>
              </a:rPr>
              <a:t> </a:t>
            </a:r>
          </a:p>
          <a:p>
            <a:pPr marL="285750" indent="-285750">
              <a:spcAft>
                <a:spcPts val="0"/>
              </a:spcAft>
              <a:buFont typeface="Arial" panose="020B0604020202020204" pitchFamily="34" charset="0"/>
              <a:buChar char="•"/>
            </a:pPr>
            <a:r>
              <a:rPr lang="en-GB" sz="1800" dirty="0">
                <a:effectLst/>
                <a:latin typeface="Source Sans Pro" panose="020B0503030403020204" pitchFamily="34" charset="0"/>
                <a:ea typeface="Source Sans Pro" panose="020B0503030403020204" pitchFamily="34" charset="0"/>
                <a:cs typeface="Times New Roman" panose="02020603050405020304" pitchFamily="18" charset="0"/>
              </a:rPr>
              <a:t>Rat: Oh do be quiet Toady! </a:t>
            </a:r>
          </a:p>
          <a:p>
            <a:pPr marL="285750" indent="-285750">
              <a:spcAft>
                <a:spcPts val="0"/>
              </a:spcAft>
              <a:buFont typeface="Arial" panose="020B0604020202020204" pitchFamily="34" charset="0"/>
              <a:buChar char="•"/>
            </a:pPr>
            <a:endParaRPr lang="en-GB" sz="1800" dirty="0">
              <a:effectLst/>
              <a:latin typeface="Source Sans Pro" panose="020B0503030403020204" pitchFamily="34" charset="0"/>
              <a:ea typeface="Source Sans Pro" panose="020B0503030403020204" pitchFamily="34" charset="0"/>
              <a:cs typeface="Times New Roman" panose="02020603050405020304" pitchFamily="18" charset="0"/>
            </a:endParaRPr>
          </a:p>
          <a:p>
            <a:pPr marL="285750" indent="-285750">
              <a:spcAft>
                <a:spcPts val="0"/>
              </a:spcAft>
              <a:buFont typeface="Arial" panose="020B0604020202020204" pitchFamily="34" charset="0"/>
              <a:buChar char="•"/>
            </a:pPr>
            <a:r>
              <a:rPr lang="en-GB" sz="1800" dirty="0">
                <a:effectLst/>
                <a:latin typeface="Source Sans Pro" panose="020B0503030403020204" pitchFamily="34" charset="0"/>
                <a:ea typeface="Source Sans Pro" panose="020B0503030403020204" pitchFamily="34" charset="0"/>
                <a:cs typeface="Times New Roman" panose="02020603050405020304" pitchFamily="18" charset="0"/>
              </a:rPr>
              <a:t>Scripts also show </a:t>
            </a:r>
            <a:r>
              <a:rPr lang="en-GB" sz="1800" b="1" dirty="0">
                <a:effectLst/>
                <a:latin typeface="Source Sans Pro" panose="020B0503030403020204" pitchFamily="34" charset="0"/>
                <a:ea typeface="Source Sans Pro" panose="020B0503030403020204" pitchFamily="34" charset="0"/>
                <a:cs typeface="Times New Roman" panose="02020603050405020304" pitchFamily="18" charset="0"/>
              </a:rPr>
              <a:t>the action that takes place on the stage</a:t>
            </a:r>
            <a:r>
              <a:rPr lang="en-GB" sz="1800" dirty="0">
                <a:effectLst/>
                <a:latin typeface="Source Sans Pro" panose="020B0503030403020204" pitchFamily="34" charset="0"/>
                <a:ea typeface="Source Sans Pro" panose="020B0503030403020204" pitchFamily="34" charset="0"/>
                <a:cs typeface="Times New Roman" panose="02020603050405020304" pitchFamily="18" charset="0"/>
              </a:rPr>
              <a:t> (or in the film) </a:t>
            </a:r>
            <a:r>
              <a:rPr lang="en-GB" sz="1800" b="1" dirty="0">
                <a:effectLst/>
                <a:latin typeface="Source Sans Pro" panose="020B0503030403020204" pitchFamily="34" charset="0"/>
                <a:ea typeface="Source Sans Pro" panose="020B0503030403020204" pitchFamily="34" charset="0"/>
                <a:cs typeface="Times New Roman" panose="02020603050405020304" pitchFamily="18" charset="0"/>
              </a:rPr>
              <a:t>called stage directions</a:t>
            </a:r>
            <a:r>
              <a:rPr lang="en-GB" sz="1800" dirty="0">
                <a:effectLst/>
                <a:latin typeface="Source Sans Pro" panose="020B0503030403020204" pitchFamily="34" charset="0"/>
                <a:ea typeface="Source Sans Pro" panose="020B0503030403020204" pitchFamily="34" charset="0"/>
                <a:cs typeface="Times New Roman" panose="02020603050405020304" pitchFamily="18" charset="0"/>
              </a:rPr>
              <a:t>, laid out in brackets, like this: </a:t>
            </a:r>
          </a:p>
          <a:p>
            <a:pPr>
              <a:spcAft>
                <a:spcPts val="0"/>
              </a:spcAft>
            </a:pPr>
            <a:endParaRPr lang="en-GB" sz="1800" dirty="0">
              <a:effectLst/>
              <a:latin typeface="Source Sans Pro" panose="020B0503030403020204" pitchFamily="34" charset="0"/>
              <a:ea typeface="Source Sans Pro" panose="020B0503030403020204" pitchFamily="34" charset="0"/>
              <a:cs typeface="Times New Roman" panose="02020603050405020304" pitchFamily="18" charset="0"/>
            </a:endParaRPr>
          </a:p>
          <a:p>
            <a:pPr marL="285750" indent="-285750">
              <a:spcAft>
                <a:spcPts val="0"/>
              </a:spcAft>
              <a:buFont typeface="Arial" panose="020B0604020202020204" pitchFamily="34" charset="0"/>
              <a:buChar char="•"/>
            </a:pPr>
            <a:r>
              <a:rPr lang="en-GB" sz="1800" i="1" dirty="0">
                <a:effectLst/>
                <a:latin typeface="Source Sans Pro" panose="020B0503030403020204" pitchFamily="34" charset="0"/>
                <a:ea typeface="Source Sans Pro" panose="020B0503030403020204" pitchFamily="34" charset="0"/>
                <a:cs typeface="Times New Roman" panose="02020603050405020304" pitchFamily="18" charset="0"/>
              </a:rPr>
              <a:t>(Rat grabs Toad’s shoulder and forces him to sit down. Toad throws a small tantrum, then stops to listen to his friends.)</a:t>
            </a:r>
            <a:r>
              <a:rPr lang="en-GB" sz="1800" dirty="0">
                <a:effectLst/>
                <a:latin typeface="Source Sans Pro" panose="020B0503030403020204" pitchFamily="34" charset="0"/>
                <a:ea typeface="Source Sans Pro" panose="020B0503030403020204" pitchFamily="34" charset="0"/>
                <a:cs typeface="Times New Roman" panose="02020603050405020304" pitchFamily="18" charset="0"/>
              </a:rPr>
              <a:t> </a:t>
            </a:r>
          </a:p>
        </p:txBody>
      </p:sp>
      <p:pic>
        <p:nvPicPr>
          <p:cNvPr id="9218" name="Picture 2" descr="Introduction Icon Png - Transparent Script Icon Png , Transparent ...">
            <a:extLst>
              <a:ext uri="{FF2B5EF4-FFF2-40B4-BE49-F238E27FC236}">
                <a16:creationId xmlns:a16="http://schemas.microsoft.com/office/drawing/2014/main" id="{CD4DF83C-D24B-4657-A0CA-31D1D51310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8798" y="279400"/>
            <a:ext cx="979752" cy="10223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1169723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5222" y="112889"/>
            <a:ext cx="8833556" cy="4924778"/>
          </a:xfrm>
          <a:prstGeom prst="rect">
            <a:avLst/>
          </a:prstGeom>
          <a:noFill/>
          <a:ln w="57150" cmpd="sng">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tent Placeholder 2"/>
          <p:cNvSpPr txBox="1">
            <a:spLocks/>
          </p:cNvSpPr>
          <p:nvPr/>
        </p:nvSpPr>
        <p:spPr>
          <a:xfrm>
            <a:off x="2080217" y="272276"/>
            <a:ext cx="6801556" cy="40132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40" tIns="45720" rIns="91440" bIns="45720" rtlCol="0">
            <a:normAutofit fontScale="55000" lnSpcReduction="20000"/>
          </a:bodyPr>
          <a:lstStyle>
            <a:lvl1pPr marL="342900" indent="-342900" algn="l" defTabSz="457200" rtl="0" eaLnBrk="1" latinLnBrk="0" hangingPunct="1">
              <a:spcBef>
                <a:spcPct val="20000"/>
              </a:spcBef>
              <a:buFont typeface="Arial"/>
              <a:buChar char="•"/>
              <a:defRPr sz="3200" kern="1200">
                <a:solidFill>
                  <a:schemeClr val="lt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lt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lt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lt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lgn="ctr">
              <a:buFont typeface="Arial"/>
              <a:buNone/>
            </a:pPr>
            <a:r>
              <a:rPr lang="en-GB" sz="4500" b="1" dirty="0">
                <a:solidFill>
                  <a:srgbClr val="000000"/>
                </a:solidFill>
              </a:rPr>
              <a:t>Writing the courtroom as a dramatic scene</a:t>
            </a:r>
            <a:endParaRPr lang="en-GB" sz="4500" dirty="0">
              <a:solidFill>
                <a:srgbClr val="000000"/>
              </a:solidFill>
            </a:endParaRPr>
          </a:p>
          <a:p>
            <a:endParaRPr lang="en-US" sz="2000" dirty="0">
              <a:solidFill>
                <a:srgbClr val="000000"/>
              </a:solidFill>
            </a:endParaRPr>
          </a:p>
        </p:txBody>
      </p:sp>
      <p:sp>
        <p:nvSpPr>
          <p:cNvPr id="17" name="Rectangle 16"/>
          <p:cNvSpPr/>
          <p:nvPr/>
        </p:nvSpPr>
        <p:spPr>
          <a:xfrm>
            <a:off x="430809" y="832988"/>
            <a:ext cx="4179291" cy="4038236"/>
          </a:xfrm>
          <a:prstGeom prst="rect">
            <a:avLst/>
          </a:prstGeom>
          <a:solidFill>
            <a:schemeClr val="tx2"/>
          </a:solidFill>
          <a:ln w="57150" cmpd="sng"/>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sz="1500" b="1" dirty="0">
              <a:solidFill>
                <a:srgbClr val="000000"/>
              </a:solidFill>
              <a:latin typeface="Source Sans Pro" panose="020B0503030403020204" pitchFamily="34" charset="0"/>
              <a:ea typeface="Source Sans Pro" panose="020B0503030403020204" pitchFamily="34" charset="0"/>
            </a:endParaRPr>
          </a:p>
          <a:p>
            <a:endParaRPr lang="en-US" sz="1500" b="1" dirty="0">
              <a:solidFill>
                <a:srgbClr val="000000"/>
              </a:solidFill>
              <a:latin typeface="Source Sans Pro" panose="020B0503030403020204" pitchFamily="34" charset="0"/>
              <a:ea typeface="Source Sans Pro" panose="020B0503030403020204" pitchFamily="34" charset="0"/>
            </a:endParaRPr>
          </a:p>
          <a:p>
            <a:r>
              <a:rPr lang="en-US" sz="1500" b="1" dirty="0">
                <a:solidFill>
                  <a:srgbClr val="000000"/>
                </a:solidFill>
                <a:latin typeface="Source Sans Pro" panose="020B0503030403020204" pitchFamily="34" charset="0"/>
                <a:ea typeface="Source Sans Pro" panose="020B0503030403020204" pitchFamily="34" charset="0"/>
              </a:rPr>
              <a:t>Write and prepare a performance (no longer than 5 minutes) of the courtroom scene where Toad is sentenced to prison. </a:t>
            </a:r>
          </a:p>
          <a:p>
            <a:r>
              <a:rPr lang="en-US" sz="1500" b="1" dirty="0">
                <a:solidFill>
                  <a:srgbClr val="000000"/>
                </a:solidFill>
                <a:latin typeface="Source Sans Pro" panose="020B0503030403020204" pitchFamily="34" charset="0"/>
                <a:ea typeface="Source Sans Pro" panose="020B0503030403020204" pitchFamily="34" charset="0"/>
              </a:rPr>
              <a:t>You must include:</a:t>
            </a:r>
          </a:p>
          <a:p>
            <a:endParaRPr lang="en-US" sz="1500" b="1" dirty="0">
              <a:solidFill>
                <a:srgbClr val="000000"/>
              </a:solidFill>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GB" sz="1500" dirty="0">
                <a:solidFill>
                  <a:srgbClr val="000000"/>
                </a:solidFill>
                <a:latin typeface="Source Sans Pro" panose="020B0503030403020204" pitchFamily="34" charset="0"/>
                <a:ea typeface="Source Sans Pro" panose="020B0503030403020204" pitchFamily="34" charset="0"/>
              </a:rPr>
              <a:t>Testimonies from Toad’s friends, the motorcar owner and the policeman, as well as dialogue from the magistrate sentencing Toad to prison. </a:t>
            </a:r>
          </a:p>
          <a:p>
            <a:pPr marL="285750" indent="-285750">
              <a:buFont typeface="Arial" panose="020B0604020202020204" pitchFamily="34" charset="0"/>
              <a:buChar char="•"/>
            </a:pPr>
            <a:r>
              <a:rPr lang="en-GB" sz="1500" dirty="0">
                <a:solidFill>
                  <a:srgbClr val="000000"/>
                </a:solidFill>
                <a:latin typeface="Source Sans Pro" panose="020B0503030403020204" pitchFamily="34" charset="0"/>
                <a:ea typeface="Source Sans Pro" panose="020B0503030403020204" pitchFamily="34" charset="0"/>
              </a:rPr>
              <a:t>Some action, described using stage directions</a:t>
            </a:r>
          </a:p>
          <a:p>
            <a:pPr marL="285750" indent="-285750">
              <a:buFont typeface="Arial" panose="020B0604020202020204" pitchFamily="34" charset="0"/>
              <a:buChar char="•"/>
            </a:pPr>
            <a:r>
              <a:rPr lang="en-GB" sz="1500" dirty="0">
                <a:solidFill>
                  <a:srgbClr val="000000"/>
                </a:solidFill>
                <a:latin typeface="Source Sans Pro" panose="020B0503030403020204" pitchFamily="34" charset="0"/>
                <a:ea typeface="Source Sans Pro" panose="020B0503030403020204" pitchFamily="34" charset="0"/>
              </a:rPr>
              <a:t>Proper scrip layout for dialogue and action</a:t>
            </a:r>
          </a:p>
          <a:p>
            <a:pPr marL="285750" indent="-285750">
              <a:buFont typeface="Arial" panose="020B0604020202020204" pitchFamily="34" charset="0"/>
              <a:buChar char="•"/>
            </a:pPr>
            <a:r>
              <a:rPr lang="en-GB" sz="1500" dirty="0">
                <a:solidFill>
                  <a:srgbClr val="000000"/>
                </a:solidFill>
                <a:latin typeface="Source Sans Pro" panose="020B0503030403020204" pitchFamily="34" charset="0"/>
                <a:ea typeface="Source Sans Pro" panose="020B0503030403020204" pitchFamily="34" charset="0"/>
              </a:rPr>
              <a:t>An exciting variety of vocabulary, mimicking how the different characters might speak. </a:t>
            </a:r>
          </a:p>
          <a:p>
            <a:endParaRPr lang="en-US" sz="2000" b="1" dirty="0">
              <a:solidFill>
                <a:srgbClr val="000000"/>
              </a:solidFill>
            </a:endParaRPr>
          </a:p>
          <a:p>
            <a:endParaRPr lang="en-US" sz="2000" b="1" dirty="0">
              <a:solidFill>
                <a:srgbClr val="000000"/>
              </a:solidFill>
            </a:endParaRPr>
          </a:p>
        </p:txBody>
      </p:sp>
      <p:pic>
        <p:nvPicPr>
          <p:cNvPr id="3" name="Picture 2">
            <a:extLst>
              <a:ext uri="{FF2B5EF4-FFF2-40B4-BE49-F238E27FC236}">
                <a16:creationId xmlns:a16="http://schemas.microsoft.com/office/drawing/2014/main" id="{67C974C8-5274-44DF-8BC9-F646592C0AC4}"/>
              </a:ext>
            </a:extLst>
          </p:cNvPr>
          <p:cNvPicPr>
            <a:picLocks noChangeAspect="1"/>
          </p:cNvPicPr>
          <p:nvPr/>
        </p:nvPicPr>
        <p:blipFill>
          <a:blip r:embed="rId2"/>
          <a:stretch>
            <a:fillRect/>
          </a:stretch>
        </p:blipFill>
        <p:spPr>
          <a:xfrm>
            <a:off x="4885687" y="896066"/>
            <a:ext cx="2374258" cy="1780694"/>
          </a:xfrm>
          <a:prstGeom prst="rect">
            <a:avLst/>
          </a:prstGeom>
        </p:spPr>
      </p:pic>
      <p:pic>
        <p:nvPicPr>
          <p:cNvPr id="5" name="Picture 4">
            <a:extLst>
              <a:ext uri="{FF2B5EF4-FFF2-40B4-BE49-F238E27FC236}">
                <a16:creationId xmlns:a16="http://schemas.microsoft.com/office/drawing/2014/main" id="{D859D515-48F0-4512-B118-DF44900E784B}"/>
              </a:ext>
            </a:extLst>
          </p:cNvPr>
          <p:cNvPicPr>
            <a:picLocks noChangeAspect="1"/>
          </p:cNvPicPr>
          <p:nvPr/>
        </p:nvPicPr>
        <p:blipFill>
          <a:blip r:embed="rId3"/>
          <a:stretch>
            <a:fillRect/>
          </a:stretch>
        </p:blipFill>
        <p:spPr>
          <a:xfrm>
            <a:off x="6110902" y="2899225"/>
            <a:ext cx="2447925" cy="1866900"/>
          </a:xfrm>
          <a:prstGeom prst="rect">
            <a:avLst/>
          </a:prstGeom>
        </p:spPr>
      </p:pic>
    </p:spTree>
    <p:extLst>
      <p:ext uri="{BB962C8B-B14F-4D97-AF65-F5344CB8AC3E}">
        <p14:creationId xmlns:p14="http://schemas.microsoft.com/office/powerpoint/2010/main" val="7979180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5"/>
          <p:cNvSpPr/>
          <p:nvPr/>
        </p:nvSpPr>
        <p:spPr>
          <a:xfrm>
            <a:off x="155222" y="112889"/>
            <a:ext cx="8833556" cy="4924778"/>
          </a:xfrm>
          <a:prstGeom prst="rect">
            <a:avLst/>
          </a:prstGeom>
          <a:noFill/>
          <a:ln w="57150" cap="flat" cmpd="sng">
            <a:solidFill>
              <a:srgbClr val="4F6128"/>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ource Sans Pro"/>
              <a:ea typeface="Source Sans Pro"/>
              <a:cs typeface="Source Sans Pro"/>
              <a:sym typeface="Source Sans Pro"/>
            </a:endParaRPr>
          </a:p>
        </p:txBody>
      </p:sp>
      <p:sp>
        <p:nvSpPr>
          <p:cNvPr id="122" name="Google Shape;122;p5"/>
          <p:cNvSpPr txBox="1"/>
          <p:nvPr/>
        </p:nvSpPr>
        <p:spPr>
          <a:xfrm>
            <a:off x="2885722" y="134883"/>
            <a:ext cx="6103056" cy="572520"/>
          </a:xfrm>
          <a:prstGeom prst="rect">
            <a:avLst/>
          </a:prstGeom>
          <a:solidFill>
            <a:schemeClr val="accent3"/>
          </a:solidFill>
          <a:ln w="25400" cap="flat" cmpd="sng">
            <a:solidFill>
              <a:srgbClr val="718840"/>
            </a:solidFill>
            <a:prstDash val="solid"/>
            <a:round/>
            <a:headEnd type="none" w="sm" len="sm"/>
            <a:tailEnd type="none" w="sm" len="sm"/>
          </a:ln>
        </p:spPr>
        <p:txBody>
          <a:bodyPr spcFirstLastPara="1" wrap="square" lIns="91425" tIns="45700" rIns="91425" bIns="45700" anchor="t" anchorCtr="0">
            <a:normAutofit/>
          </a:bodyPr>
          <a:lstStyle/>
          <a:p>
            <a:pPr marL="0" marR="0" lvl="0" indent="0" algn="ctr" rtl="0">
              <a:lnSpc>
                <a:spcPct val="80000"/>
              </a:lnSpc>
              <a:spcBef>
                <a:spcPts val="0"/>
              </a:spcBef>
              <a:spcAft>
                <a:spcPts val="0"/>
              </a:spcAft>
              <a:buClr>
                <a:srgbClr val="000000"/>
              </a:buClr>
              <a:buSzPts val="3700"/>
              <a:buFont typeface="Arial"/>
              <a:buNone/>
            </a:pPr>
            <a:r>
              <a:rPr lang="en-US" sz="3700" b="1">
                <a:solidFill>
                  <a:srgbClr val="000000"/>
                </a:solidFill>
                <a:latin typeface="Source Sans Pro"/>
                <a:ea typeface="Source Sans Pro"/>
                <a:cs typeface="Source Sans Pro"/>
                <a:sym typeface="Source Sans Pro"/>
              </a:rPr>
              <a:t>Summarising chapter 7</a:t>
            </a:r>
            <a:endParaRPr sz="3700">
              <a:solidFill>
                <a:srgbClr val="000000"/>
              </a:solidFill>
              <a:latin typeface="Source Sans Pro"/>
              <a:ea typeface="Source Sans Pro"/>
              <a:cs typeface="Source Sans Pro"/>
              <a:sym typeface="Source Sans Pro"/>
            </a:endParaRPr>
          </a:p>
        </p:txBody>
      </p:sp>
      <p:sp>
        <p:nvSpPr>
          <p:cNvPr id="123" name="Google Shape;123;p5"/>
          <p:cNvSpPr/>
          <p:nvPr/>
        </p:nvSpPr>
        <p:spPr>
          <a:xfrm>
            <a:off x="476655" y="802534"/>
            <a:ext cx="8190690" cy="680936"/>
          </a:xfrm>
          <a:prstGeom prst="rect">
            <a:avLst/>
          </a:prstGeom>
          <a:gradFill>
            <a:gsLst>
              <a:gs pos="0">
                <a:srgbClr val="A0C94A"/>
              </a:gs>
              <a:gs pos="100000">
                <a:srgbClr val="DBFF9C"/>
              </a:gs>
            </a:gsLst>
            <a:lin ang="16200000" scaled="0"/>
          </a:gradFill>
          <a:ln w="9525" cap="flat" cmpd="sng">
            <a:solidFill>
              <a:srgbClr val="97B853"/>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dk1"/>
                </a:solidFill>
                <a:latin typeface="Source Sans Pro"/>
                <a:ea typeface="Source Sans Pro"/>
                <a:cs typeface="Source Sans Pro"/>
                <a:sym typeface="Source Sans Pro"/>
              </a:rPr>
              <a:t>1. Rat tells Mole that Otter’s son, Portly, has been missing for an unusually long period. Otter is so worried he waits at the old forge bridge every night for him. </a:t>
            </a:r>
            <a:endParaRPr/>
          </a:p>
        </p:txBody>
      </p:sp>
      <p:sp>
        <p:nvSpPr>
          <p:cNvPr id="124" name="Google Shape;124;p5"/>
          <p:cNvSpPr/>
          <p:nvPr/>
        </p:nvSpPr>
        <p:spPr>
          <a:xfrm>
            <a:off x="476655" y="1401777"/>
            <a:ext cx="8190690" cy="680936"/>
          </a:xfrm>
          <a:prstGeom prst="rect">
            <a:avLst/>
          </a:prstGeom>
          <a:gradFill>
            <a:gsLst>
              <a:gs pos="0">
                <a:srgbClr val="A0C94A"/>
              </a:gs>
              <a:gs pos="100000">
                <a:srgbClr val="DBFF9C"/>
              </a:gs>
            </a:gsLst>
            <a:lin ang="16200000" scaled="0"/>
          </a:gradFill>
          <a:ln w="9525" cap="flat" cmpd="sng">
            <a:solidFill>
              <a:srgbClr val="97B853"/>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dk1"/>
                </a:solidFill>
                <a:latin typeface="Source Sans Pro"/>
                <a:ea typeface="Source Sans Pro"/>
                <a:cs typeface="Source Sans Pro"/>
                <a:sym typeface="Source Sans Pro"/>
              </a:rPr>
              <a:t>2. Rat and Mole try to enjoy their evening, but are too concerned about Portly’s safety. Late at night, they take the boat up the river, searching for him. </a:t>
            </a:r>
            <a:endParaRPr sz="1400">
              <a:solidFill>
                <a:schemeClr val="dk1"/>
              </a:solidFill>
              <a:latin typeface="Source Sans Pro"/>
              <a:ea typeface="Source Sans Pro"/>
              <a:cs typeface="Source Sans Pro"/>
              <a:sym typeface="Source Sans Pro"/>
            </a:endParaRPr>
          </a:p>
        </p:txBody>
      </p:sp>
      <p:sp>
        <p:nvSpPr>
          <p:cNvPr id="125" name="Google Shape;125;p5"/>
          <p:cNvSpPr/>
          <p:nvPr/>
        </p:nvSpPr>
        <p:spPr>
          <a:xfrm>
            <a:off x="476655" y="2063076"/>
            <a:ext cx="8190690" cy="774961"/>
          </a:xfrm>
          <a:prstGeom prst="rect">
            <a:avLst/>
          </a:prstGeom>
          <a:gradFill>
            <a:gsLst>
              <a:gs pos="0">
                <a:srgbClr val="A0C94A"/>
              </a:gs>
              <a:gs pos="100000">
                <a:srgbClr val="DBFF9C"/>
              </a:gs>
            </a:gsLst>
            <a:lin ang="16200000" scaled="0"/>
          </a:gradFill>
          <a:ln w="9525" cap="flat" cmpd="sng">
            <a:solidFill>
              <a:srgbClr val="97B853"/>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dk1"/>
                </a:solidFill>
                <a:latin typeface="Source Sans Pro"/>
                <a:ea typeface="Source Sans Pro"/>
                <a:cs typeface="Source Sans Pro"/>
                <a:sym typeface="Source Sans Pro"/>
              </a:rPr>
              <a:t>3. After several hours, with no luck, Rat becomes transfixed on a melody only he can hear. Soon, Mole too becomes entranced by the beautiful music whistling down the river. </a:t>
            </a:r>
            <a:endParaRPr/>
          </a:p>
        </p:txBody>
      </p:sp>
      <p:sp>
        <p:nvSpPr>
          <p:cNvPr id="126" name="Google Shape;126;p5"/>
          <p:cNvSpPr/>
          <p:nvPr/>
        </p:nvSpPr>
        <p:spPr>
          <a:xfrm>
            <a:off x="476655" y="2838037"/>
            <a:ext cx="8190690" cy="774961"/>
          </a:xfrm>
          <a:prstGeom prst="rect">
            <a:avLst/>
          </a:prstGeom>
          <a:gradFill>
            <a:gsLst>
              <a:gs pos="0">
                <a:srgbClr val="A0C94A"/>
              </a:gs>
              <a:gs pos="100000">
                <a:srgbClr val="DBFF9C"/>
              </a:gs>
            </a:gsLst>
            <a:lin ang="16200000" scaled="0"/>
          </a:gradFill>
          <a:ln w="9525" cap="flat" cmpd="sng">
            <a:solidFill>
              <a:srgbClr val="97B853"/>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dk1"/>
                </a:solidFill>
                <a:latin typeface="Source Sans Pro"/>
                <a:ea typeface="Source Sans Pro"/>
                <a:cs typeface="Source Sans Pro"/>
                <a:sym typeface="Source Sans Pro"/>
              </a:rPr>
              <a:t>4. They follow this music to a small island and see a faun (half man, half goat) holding panpipes, playing them to a sleeping baby otter. He is Pan, the demigod of music and nature. </a:t>
            </a:r>
            <a:endParaRPr sz="1600">
              <a:solidFill>
                <a:schemeClr val="dk1"/>
              </a:solidFill>
              <a:latin typeface="Source Sans Pro"/>
              <a:ea typeface="Source Sans Pro"/>
              <a:cs typeface="Source Sans Pro"/>
              <a:sym typeface="Source Sans Pro"/>
            </a:endParaRPr>
          </a:p>
        </p:txBody>
      </p:sp>
      <p:sp>
        <p:nvSpPr>
          <p:cNvPr id="127" name="Google Shape;127;p5"/>
          <p:cNvSpPr/>
          <p:nvPr/>
        </p:nvSpPr>
        <p:spPr>
          <a:xfrm>
            <a:off x="476655" y="3579778"/>
            <a:ext cx="8190690" cy="632299"/>
          </a:xfrm>
          <a:prstGeom prst="rect">
            <a:avLst/>
          </a:prstGeom>
          <a:gradFill>
            <a:gsLst>
              <a:gs pos="0">
                <a:srgbClr val="A0C94A"/>
              </a:gs>
              <a:gs pos="100000">
                <a:srgbClr val="DBFF9C"/>
              </a:gs>
            </a:gsLst>
            <a:lin ang="16200000" scaled="0"/>
          </a:gradFill>
          <a:ln w="9525" cap="flat" cmpd="sng">
            <a:solidFill>
              <a:srgbClr val="97B853"/>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dk1"/>
                </a:solidFill>
                <a:latin typeface="Source Sans Pro"/>
                <a:ea typeface="Source Sans Pro"/>
                <a:cs typeface="Source Sans Pro"/>
                <a:sym typeface="Source Sans Pro"/>
              </a:rPr>
              <a:t>5. As dawn breaks, Mole and Rat awake from the trance and find Portly. They quickly return him to Otter. </a:t>
            </a:r>
            <a:endParaRPr sz="1600">
              <a:solidFill>
                <a:schemeClr val="dk1"/>
              </a:solidFill>
              <a:latin typeface="Source Sans Pro"/>
              <a:ea typeface="Source Sans Pro"/>
              <a:cs typeface="Source Sans Pro"/>
              <a:sym typeface="Source Sans Pro"/>
            </a:endParaRPr>
          </a:p>
        </p:txBody>
      </p:sp>
      <p:sp>
        <p:nvSpPr>
          <p:cNvPr id="128" name="Google Shape;128;p5"/>
          <p:cNvSpPr/>
          <p:nvPr/>
        </p:nvSpPr>
        <p:spPr>
          <a:xfrm>
            <a:off x="476655" y="4146295"/>
            <a:ext cx="8190690" cy="832043"/>
          </a:xfrm>
          <a:prstGeom prst="rect">
            <a:avLst/>
          </a:prstGeom>
          <a:gradFill>
            <a:gsLst>
              <a:gs pos="0">
                <a:srgbClr val="A0C94A"/>
              </a:gs>
              <a:gs pos="100000">
                <a:srgbClr val="DBFF9C"/>
              </a:gs>
            </a:gsLst>
            <a:lin ang="16200000" scaled="0"/>
          </a:gradFill>
          <a:ln w="9525" cap="flat" cmpd="sng">
            <a:solidFill>
              <a:srgbClr val="97B853"/>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dk1"/>
                </a:solidFill>
                <a:latin typeface="Source Sans Pro"/>
                <a:ea typeface="Source Sans Pro"/>
                <a:cs typeface="Source Sans Pro"/>
                <a:sym typeface="Source Sans Pro"/>
              </a:rPr>
              <a:t>6. Both Rat and Mole spend time trying to recollect their experience and identify whether they really saw Pan. Rat writes a poem, describing how part of Pan’s power is to make travellers forget they ever saw him. </a:t>
            </a:r>
            <a:endParaRPr sz="1600">
              <a:solidFill>
                <a:schemeClr val="dk1"/>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41902843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6"/>
          <p:cNvSpPr/>
          <p:nvPr/>
        </p:nvSpPr>
        <p:spPr>
          <a:xfrm>
            <a:off x="155222" y="112889"/>
            <a:ext cx="8833556" cy="4924778"/>
          </a:xfrm>
          <a:prstGeom prst="rect">
            <a:avLst/>
          </a:prstGeom>
          <a:noFill/>
          <a:ln w="57150" cap="flat" cmpd="sng">
            <a:solidFill>
              <a:srgbClr val="4F6128"/>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ource Sans Pro"/>
              <a:ea typeface="Source Sans Pro"/>
              <a:cs typeface="Source Sans Pro"/>
              <a:sym typeface="Source Sans Pro"/>
            </a:endParaRPr>
          </a:p>
        </p:txBody>
      </p:sp>
      <p:sp>
        <p:nvSpPr>
          <p:cNvPr id="134" name="Google Shape;134;p6"/>
          <p:cNvSpPr txBox="1"/>
          <p:nvPr/>
        </p:nvSpPr>
        <p:spPr>
          <a:xfrm>
            <a:off x="2208179" y="289281"/>
            <a:ext cx="4727642" cy="598060"/>
          </a:xfrm>
          <a:prstGeom prst="rect">
            <a:avLst/>
          </a:prstGeom>
          <a:solidFill>
            <a:schemeClr val="accent3"/>
          </a:solidFill>
          <a:ln w="25400" cap="flat" cmpd="sng">
            <a:solidFill>
              <a:srgbClr val="718840"/>
            </a:solidFill>
            <a:prstDash val="solid"/>
            <a:round/>
            <a:headEnd type="none" w="sm" len="sm"/>
            <a:tailEnd type="none" w="sm" len="sm"/>
          </a:ln>
        </p:spPr>
        <p:txBody>
          <a:bodyPr spcFirstLastPara="1" wrap="square" lIns="91425" tIns="45700" rIns="91425" bIns="45700" anchor="t" anchorCtr="0">
            <a:normAutofit/>
          </a:bodyPr>
          <a:lstStyle/>
          <a:p>
            <a:pPr marL="0" marR="0" lvl="0" indent="0" algn="ctr" rtl="0">
              <a:lnSpc>
                <a:spcPct val="80000"/>
              </a:lnSpc>
              <a:spcBef>
                <a:spcPts val="0"/>
              </a:spcBef>
              <a:spcAft>
                <a:spcPts val="0"/>
              </a:spcAft>
              <a:buClr>
                <a:srgbClr val="000000"/>
              </a:buClr>
              <a:buSzPts val="3700"/>
              <a:buFont typeface="Arial"/>
              <a:buNone/>
            </a:pPr>
            <a:r>
              <a:rPr lang="en-US" sz="3700" b="1">
                <a:solidFill>
                  <a:srgbClr val="000000"/>
                </a:solidFill>
                <a:latin typeface="Source Sans Pro"/>
                <a:ea typeface="Source Sans Pro"/>
                <a:cs typeface="Source Sans Pro"/>
                <a:sym typeface="Source Sans Pro"/>
              </a:rPr>
              <a:t>Reading Chapter 8</a:t>
            </a:r>
            <a:endParaRPr sz="3700">
              <a:solidFill>
                <a:srgbClr val="000000"/>
              </a:solidFill>
              <a:latin typeface="Source Sans Pro"/>
              <a:ea typeface="Source Sans Pro"/>
              <a:cs typeface="Source Sans Pro"/>
              <a:sym typeface="Source Sans Pro"/>
            </a:endParaRPr>
          </a:p>
        </p:txBody>
      </p:sp>
      <p:sp>
        <p:nvSpPr>
          <p:cNvPr id="135" name="Google Shape;135;p6"/>
          <p:cNvSpPr/>
          <p:nvPr/>
        </p:nvSpPr>
        <p:spPr>
          <a:xfrm>
            <a:off x="4766134" y="910899"/>
            <a:ext cx="4222644" cy="3881076"/>
          </a:xfrm>
          <a:prstGeom prst="rect">
            <a:avLst/>
          </a:prstGeom>
          <a:gradFill>
            <a:gsLst>
              <a:gs pos="0">
                <a:srgbClr val="A0C94A"/>
              </a:gs>
              <a:gs pos="100000">
                <a:srgbClr val="DBFF9C"/>
              </a:gs>
            </a:gsLst>
            <a:lin ang="16200000" scaled="0"/>
          </a:gradFill>
          <a:ln w="9525" cap="flat" cmpd="sng">
            <a:solidFill>
              <a:srgbClr val="97B853"/>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1" dirty="0">
              <a:solidFill>
                <a:schemeClr val="dk1"/>
              </a:solidFill>
              <a:latin typeface="Source Sans Pro"/>
              <a:ea typeface="Source Sans Pro"/>
              <a:cs typeface="Source Sans Pro"/>
              <a:sym typeface="Source Sans Pro"/>
            </a:endParaRPr>
          </a:p>
          <a:p>
            <a:pPr marL="0" marR="0" lvl="0" indent="0" algn="ctr" rtl="0">
              <a:spcBef>
                <a:spcPts val="0"/>
              </a:spcBef>
              <a:spcAft>
                <a:spcPts val="0"/>
              </a:spcAft>
              <a:buNone/>
            </a:pPr>
            <a:endParaRPr lang="en-US" sz="1800" b="1" dirty="0">
              <a:solidFill>
                <a:schemeClr val="dk1"/>
              </a:solidFill>
              <a:latin typeface="Source Sans Pro"/>
              <a:ea typeface="Source Sans Pro"/>
              <a:cs typeface="Source Sans Pro"/>
              <a:sym typeface="Source Sans Pro"/>
            </a:endParaRPr>
          </a:p>
          <a:p>
            <a:pPr marL="0" marR="0" lvl="0" indent="0" algn="ctr" rtl="0">
              <a:spcBef>
                <a:spcPts val="0"/>
              </a:spcBef>
              <a:spcAft>
                <a:spcPts val="0"/>
              </a:spcAft>
              <a:buNone/>
            </a:pPr>
            <a:r>
              <a:rPr lang="en-US" sz="1800" b="1" dirty="0">
                <a:solidFill>
                  <a:schemeClr val="dk1"/>
                </a:solidFill>
                <a:latin typeface="Source Sans Pro"/>
                <a:ea typeface="Source Sans Pro"/>
                <a:cs typeface="Source Sans Pro"/>
                <a:sym typeface="Source Sans Pro"/>
              </a:rPr>
              <a:t>Track Toad’s journey from prison to Toad Hall</a:t>
            </a:r>
            <a:endParaRPr dirty="0"/>
          </a:p>
          <a:p>
            <a:pPr marL="285750" marR="0" lvl="0" indent="-285750" rtl="0">
              <a:spcBef>
                <a:spcPts val="0"/>
              </a:spcBef>
              <a:spcAft>
                <a:spcPts val="0"/>
              </a:spcAft>
              <a:buFont typeface="Arial" panose="020B0604020202020204" pitchFamily="34" charset="0"/>
              <a:buChar char="•"/>
            </a:pPr>
            <a:endParaRPr lang="en-GB" sz="1800" b="1" dirty="0">
              <a:solidFill>
                <a:schemeClr val="dk1"/>
              </a:solidFill>
              <a:latin typeface="Source Sans Pro"/>
              <a:ea typeface="Source Sans Pro"/>
              <a:cs typeface="Source Sans Pro"/>
              <a:sym typeface="Source Sans Pro"/>
            </a:endParaRPr>
          </a:p>
          <a:p>
            <a:pPr marL="285750" indent="-285750">
              <a:buFont typeface="Arial" panose="020B0604020202020204" pitchFamily="34" charset="0"/>
              <a:buChar char="•"/>
            </a:pPr>
            <a:r>
              <a:rPr lang="en-GB" sz="1800" dirty="0">
                <a:latin typeface="Source Sans Pro" panose="020B0503030403020204" pitchFamily="34" charset="0"/>
                <a:ea typeface="Source Sans Pro" panose="020B0503030403020204" pitchFamily="34" charset="0"/>
              </a:rPr>
              <a:t>For each event, include a quotation and explanation of what happens. </a:t>
            </a:r>
          </a:p>
          <a:p>
            <a:pPr marL="285750" indent="-285750">
              <a:buFont typeface="Arial" panose="020B0604020202020204" pitchFamily="34" charset="0"/>
              <a:buChar char="•"/>
            </a:pPr>
            <a:r>
              <a:rPr lang="en-GB" sz="1800" dirty="0">
                <a:latin typeface="Source Sans Pro" panose="020B0503030403020204" pitchFamily="34" charset="0"/>
                <a:ea typeface="Source Sans Pro" panose="020B0503030403020204" pitchFamily="34" charset="0"/>
              </a:rPr>
              <a:t>Identify at least 8 events. </a:t>
            </a:r>
          </a:p>
          <a:p>
            <a:pPr marL="285750" indent="-285750">
              <a:buFont typeface="Arial" panose="020B0604020202020204" pitchFamily="34" charset="0"/>
              <a:buChar char="•"/>
            </a:pPr>
            <a:r>
              <a:rPr lang="en-GB" sz="1800" dirty="0">
                <a:latin typeface="Source Sans Pro" panose="020B0503030403020204" pitchFamily="34" charset="0"/>
                <a:ea typeface="Source Sans Pro" panose="020B0503030403020204" pitchFamily="34" charset="0"/>
              </a:rPr>
              <a:t>An example has been done for you in your booklets.</a:t>
            </a:r>
          </a:p>
          <a:p>
            <a:endParaRPr lang="en-GB" sz="1800" dirty="0">
              <a:latin typeface="Source Sans Pro" panose="020B0503030403020204" pitchFamily="34" charset="0"/>
              <a:ea typeface="Source Sans Pro" panose="020B0503030403020204" pitchFamily="34" charset="0"/>
            </a:endParaRPr>
          </a:p>
          <a:p>
            <a:r>
              <a:rPr lang="en-GB" sz="1800" b="1" u="sng" dirty="0">
                <a:latin typeface="Source Sans Pro" panose="020B0503030403020204" pitchFamily="34" charset="0"/>
                <a:ea typeface="Source Sans Pro" panose="020B0503030403020204" pitchFamily="34" charset="0"/>
              </a:rPr>
              <a:t>CHALLENGE: </a:t>
            </a:r>
            <a:r>
              <a:rPr lang="en-GB" sz="1800" dirty="0">
                <a:latin typeface="Source Sans Pro" panose="020B0503030403020204" pitchFamily="34" charset="0"/>
                <a:ea typeface="Source Sans Pro" panose="020B0503030403020204" pitchFamily="34" charset="0"/>
              </a:rPr>
              <a:t>To think about Toad’s character a little more, try answering the questions in your booklet about each event you plot on his road to freedom…</a:t>
            </a:r>
          </a:p>
          <a:p>
            <a:pPr marL="0" marR="0" lvl="0" indent="0" algn="ctr" rtl="0">
              <a:spcBef>
                <a:spcPts val="0"/>
              </a:spcBef>
              <a:spcAft>
                <a:spcPts val="0"/>
              </a:spcAft>
              <a:buNone/>
            </a:pPr>
            <a:endParaRPr sz="1800" b="1" dirty="0">
              <a:solidFill>
                <a:schemeClr val="dk1"/>
              </a:solidFill>
              <a:latin typeface="Source Sans Pro"/>
              <a:ea typeface="Source Sans Pro"/>
              <a:cs typeface="Source Sans Pro"/>
              <a:sym typeface="Source Sans Pro"/>
            </a:endParaRPr>
          </a:p>
        </p:txBody>
      </p:sp>
      <p:sp>
        <p:nvSpPr>
          <p:cNvPr id="6" name="Google Shape;135;p6">
            <a:extLst>
              <a:ext uri="{FF2B5EF4-FFF2-40B4-BE49-F238E27FC236}">
                <a16:creationId xmlns:a16="http://schemas.microsoft.com/office/drawing/2014/main" id="{2F570600-B58A-412B-B89C-7066A6F94539}"/>
              </a:ext>
            </a:extLst>
          </p:cNvPr>
          <p:cNvSpPr/>
          <p:nvPr/>
        </p:nvSpPr>
        <p:spPr>
          <a:xfrm>
            <a:off x="281429" y="891556"/>
            <a:ext cx="4484705" cy="3919761"/>
          </a:xfrm>
          <a:prstGeom prst="rect">
            <a:avLst/>
          </a:prstGeom>
          <a:gradFill>
            <a:gsLst>
              <a:gs pos="0">
                <a:srgbClr val="A0C94A"/>
              </a:gs>
              <a:gs pos="100000">
                <a:srgbClr val="DBFF9C"/>
              </a:gs>
            </a:gsLst>
            <a:lin ang="16200000" scaled="0"/>
          </a:gradFill>
          <a:ln w="9525" cap="flat" cmpd="sng">
            <a:solidFill>
              <a:srgbClr val="97B853"/>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rtl="0">
              <a:spcBef>
                <a:spcPts val="0"/>
              </a:spcBef>
              <a:spcAft>
                <a:spcPts val="0"/>
              </a:spcAft>
              <a:buNone/>
            </a:pPr>
            <a:r>
              <a:rPr lang="en-GB" sz="1800" b="1" dirty="0">
                <a:latin typeface="Source Sans Pro" panose="020B0503030403020204" pitchFamily="34" charset="0"/>
                <a:ea typeface="Source Sans Pro" panose="020B0503030403020204" pitchFamily="34" charset="0"/>
              </a:rPr>
              <a:t>Whilst reading, answer the following questions: </a:t>
            </a:r>
          </a:p>
          <a:p>
            <a:pPr marL="0" marR="0" lvl="0" indent="0" rtl="0">
              <a:spcBef>
                <a:spcPts val="0"/>
              </a:spcBef>
              <a:spcAft>
                <a:spcPts val="0"/>
              </a:spcAft>
              <a:buNone/>
            </a:pPr>
            <a:endParaRPr lang="en-GB" sz="1800" dirty="0">
              <a:latin typeface="Source Sans Pro" panose="020B0503030403020204" pitchFamily="34" charset="0"/>
              <a:ea typeface="Source Sans Pro" panose="020B0503030403020204" pitchFamily="34" charset="0"/>
            </a:endParaRPr>
          </a:p>
          <a:p>
            <a:r>
              <a:rPr lang="en-GB" sz="1800" b="0" i="0" dirty="0">
                <a:solidFill>
                  <a:srgbClr val="000000"/>
                </a:solidFill>
                <a:effectLst/>
                <a:latin typeface="Source Sans Pro" panose="020B0503030403020204" pitchFamily="34" charset="0"/>
                <a:ea typeface="Source Sans Pro" panose="020B0503030403020204" pitchFamily="34" charset="0"/>
              </a:rPr>
              <a:t>1. Why do the Gaoler and the Gaoler’s daughter take particular interest in Toad (their reasons are very different!)?</a:t>
            </a:r>
          </a:p>
          <a:p>
            <a:r>
              <a:rPr lang="en-GB" sz="1800" b="0" i="0" dirty="0">
                <a:solidFill>
                  <a:srgbClr val="000000"/>
                </a:solidFill>
                <a:effectLst/>
                <a:latin typeface="Source Sans Pro" panose="020B0503030403020204" pitchFamily="34" charset="0"/>
                <a:ea typeface="Source Sans Pro" panose="020B0503030403020204" pitchFamily="34" charset="0"/>
              </a:rPr>
              <a:t>2. How does Toad escape from prison? Who does he rely on to help him?</a:t>
            </a:r>
          </a:p>
          <a:p>
            <a:r>
              <a:rPr lang="en-GB" sz="1800" b="0" i="0" dirty="0">
                <a:solidFill>
                  <a:srgbClr val="000000"/>
                </a:solidFill>
                <a:effectLst/>
                <a:latin typeface="Source Sans Pro" panose="020B0503030403020204" pitchFamily="34" charset="0"/>
                <a:ea typeface="Source Sans Pro" panose="020B0503030403020204" pitchFamily="34" charset="0"/>
              </a:rPr>
              <a:t>3. What does Toad leave behind in his cell? What problems does this cause him as he continues on his journey?</a:t>
            </a:r>
          </a:p>
          <a:p>
            <a:r>
              <a:rPr lang="en-GB" sz="1800" b="0" i="0" dirty="0">
                <a:solidFill>
                  <a:srgbClr val="000000"/>
                </a:solidFill>
                <a:effectLst/>
                <a:latin typeface="Source Sans Pro" panose="020B0503030403020204" pitchFamily="34" charset="0"/>
                <a:ea typeface="Source Sans Pro" panose="020B0503030403020204" pitchFamily="34" charset="0"/>
              </a:rPr>
              <a:t>4. How does Toad convince the engine driver to help him?</a:t>
            </a:r>
          </a:p>
          <a:p>
            <a:pPr marL="0" marR="0" lvl="0" indent="0" algn="ctr" rtl="0">
              <a:spcBef>
                <a:spcPts val="0"/>
              </a:spcBef>
              <a:spcAft>
                <a:spcPts val="0"/>
              </a:spcAft>
              <a:buNone/>
            </a:pPr>
            <a:endParaRPr dirty="0"/>
          </a:p>
        </p:txBody>
      </p:sp>
    </p:spTree>
    <p:extLst>
      <p:ext uri="{BB962C8B-B14F-4D97-AF65-F5344CB8AC3E}">
        <p14:creationId xmlns:p14="http://schemas.microsoft.com/office/powerpoint/2010/main" val="19975857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1"/>
          <p:cNvSpPr/>
          <p:nvPr/>
        </p:nvSpPr>
        <p:spPr>
          <a:xfrm>
            <a:off x="155222" y="112889"/>
            <a:ext cx="8833556" cy="4924778"/>
          </a:xfrm>
          <a:prstGeom prst="rect">
            <a:avLst/>
          </a:prstGeom>
          <a:noFill/>
          <a:ln w="57150" cap="flat" cmpd="sng">
            <a:solidFill>
              <a:srgbClr val="4F6128"/>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ource Sans Pro"/>
              <a:ea typeface="Source Sans Pro"/>
              <a:cs typeface="Source Sans Pro"/>
              <a:sym typeface="Source Sans Pro"/>
            </a:endParaRPr>
          </a:p>
        </p:txBody>
      </p:sp>
      <p:sp>
        <p:nvSpPr>
          <p:cNvPr id="180" name="Google Shape;180;p11"/>
          <p:cNvSpPr txBox="1"/>
          <p:nvPr/>
        </p:nvSpPr>
        <p:spPr>
          <a:xfrm>
            <a:off x="2232791" y="312839"/>
            <a:ext cx="4727642" cy="598060"/>
          </a:xfrm>
          <a:prstGeom prst="rect">
            <a:avLst/>
          </a:prstGeom>
          <a:solidFill>
            <a:schemeClr val="accent3"/>
          </a:solidFill>
          <a:ln w="25400" cap="flat" cmpd="sng">
            <a:solidFill>
              <a:srgbClr val="718840"/>
            </a:solidFill>
            <a:prstDash val="solid"/>
            <a:round/>
            <a:headEnd type="none" w="sm" len="sm"/>
            <a:tailEnd type="none" w="sm" len="sm"/>
          </a:ln>
        </p:spPr>
        <p:txBody>
          <a:bodyPr spcFirstLastPara="1" wrap="square" lIns="91425" tIns="45700" rIns="91425" bIns="45700" anchor="t" anchorCtr="0">
            <a:normAutofit fontScale="85000" lnSpcReduction="10000"/>
          </a:bodyPr>
          <a:lstStyle/>
          <a:p>
            <a:pPr marL="0" marR="0" lvl="0" indent="0" algn="ctr" rtl="0">
              <a:lnSpc>
                <a:spcPct val="80000"/>
              </a:lnSpc>
              <a:spcBef>
                <a:spcPts val="0"/>
              </a:spcBef>
              <a:spcAft>
                <a:spcPts val="0"/>
              </a:spcAft>
              <a:buClr>
                <a:srgbClr val="000000"/>
              </a:buClr>
              <a:buSzPts val="3700"/>
              <a:buFont typeface="Arial"/>
              <a:buNone/>
            </a:pPr>
            <a:r>
              <a:rPr lang="en-US" sz="3700" b="1" dirty="0">
                <a:solidFill>
                  <a:srgbClr val="000000"/>
                </a:solidFill>
                <a:latin typeface="Source Sans Pro"/>
                <a:ea typeface="Source Sans Pro"/>
                <a:cs typeface="Source Sans Pro"/>
                <a:sym typeface="Source Sans Pro"/>
              </a:rPr>
              <a:t>Reading Chapter 9 and 10</a:t>
            </a:r>
            <a:endParaRPr sz="3700" dirty="0">
              <a:solidFill>
                <a:srgbClr val="000000"/>
              </a:solidFill>
              <a:latin typeface="Source Sans Pro"/>
              <a:ea typeface="Source Sans Pro"/>
              <a:cs typeface="Source Sans Pro"/>
              <a:sym typeface="Source Sans Pro"/>
            </a:endParaRPr>
          </a:p>
        </p:txBody>
      </p:sp>
      <p:sp>
        <p:nvSpPr>
          <p:cNvPr id="181" name="Google Shape;181;p11"/>
          <p:cNvSpPr/>
          <p:nvPr/>
        </p:nvSpPr>
        <p:spPr>
          <a:xfrm>
            <a:off x="4260295" y="1110849"/>
            <a:ext cx="4450017" cy="3719812"/>
          </a:xfrm>
          <a:prstGeom prst="rect">
            <a:avLst/>
          </a:prstGeom>
          <a:gradFill>
            <a:gsLst>
              <a:gs pos="0">
                <a:srgbClr val="A0C94A"/>
              </a:gs>
              <a:gs pos="100000">
                <a:srgbClr val="DBFF9C"/>
              </a:gs>
            </a:gsLst>
            <a:lin ang="16200000" scaled="0"/>
          </a:gradFill>
          <a:ln w="9525" cap="flat" cmpd="sng">
            <a:solidFill>
              <a:srgbClr val="97B853"/>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dirty="0">
                <a:solidFill>
                  <a:schemeClr val="dk1"/>
                </a:solidFill>
                <a:latin typeface="Source Sans Pro"/>
                <a:ea typeface="Source Sans Pro"/>
                <a:cs typeface="Source Sans Pro"/>
                <a:sym typeface="Source Sans Pro"/>
              </a:rPr>
              <a:t>Now, finish tracking Toad’s journey from prison to Toad Hall</a:t>
            </a:r>
            <a:endParaRPr dirty="0"/>
          </a:p>
          <a:p>
            <a:pPr marL="0" marR="0" lvl="0" indent="0" algn="ctr" rtl="0">
              <a:spcBef>
                <a:spcPts val="0"/>
              </a:spcBef>
              <a:spcAft>
                <a:spcPts val="0"/>
              </a:spcAft>
              <a:buNone/>
            </a:pPr>
            <a:endParaRPr lang="en-GB" sz="1800" b="1" dirty="0">
              <a:solidFill>
                <a:schemeClr val="dk1"/>
              </a:solidFill>
              <a:latin typeface="Source Sans Pro"/>
              <a:ea typeface="Source Sans Pro"/>
              <a:cs typeface="Source Sans Pro"/>
              <a:sym typeface="Source Sans Pro"/>
            </a:endParaRPr>
          </a:p>
          <a:p>
            <a:pPr marL="342900" marR="0" lvl="0" indent="-342900" rtl="0">
              <a:spcBef>
                <a:spcPts val="0"/>
              </a:spcBef>
              <a:spcAft>
                <a:spcPts val="0"/>
              </a:spcAft>
              <a:buFont typeface="Arial" panose="020B0604020202020204" pitchFamily="34" charset="0"/>
              <a:buChar char="•"/>
            </a:pPr>
            <a:r>
              <a:rPr lang="en-GB" sz="1800" b="0" i="0" dirty="0">
                <a:solidFill>
                  <a:srgbClr val="000000"/>
                </a:solidFill>
                <a:effectLst/>
                <a:latin typeface="Source Sans Pro" panose="020B0503030403020204" pitchFamily="34" charset="0"/>
                <a:ea typeface="Source Sans Pro" panose="020B0503030403020204" pitchFamily="34" charset="0"/>
              </a:rPr>
              <a:t>Identify 5 actions Toad takes or decisions he makes. </a:t>
            </a:r>
          </a:p>
          <a:p>
            <a:pPr marL="342900" marR="0" lvl="0" indent="-342900" rtl="0">
              <a:spcBef>
                <a:spcPts val="0"/>
              </a:spcBef>
              <a:spcAft>
                <a:spcPts val="0"/>
              </a:spcAft>
              <a:buFont typeface="Arial" panose="020B0604020202020204" pitchFamily="34" charset="0"/>
              <a:buChar char="•"/>
            </a:pPr>
            <a:r>
              <a:rPr lang="en-GB" sz="1800" b="0" i="0" dirty="0">
                <a:solidFill>
                  <a:srgbClr val="000000"/>
                </a:solidFill>
                <a:effectLst/>
                <a:latin typeface="Source Sans Pro" panose="020B0503030403020204" pitchFamily="34" charset="0"/>
                <a:ea typeface="Source Sans Pro" panose="020B0503030403020204" pitchFamily="34" charset="0"/>
              </a:rPr>
              <a:t>Then use a quotation to show this action or decision, then summarise whether you think it was right or wrong of Toad to act this way.</a:t>
            </a:r>
          </a:p>
          <a:p>
            <a:pPr marR="0" lvl="0" rtl="0">
              <a:spcBef>
                <a:spcPts val="0"/>
              </a:spcBef>
              <a:spcAft>
                <a:spcPts val="0"/>
              </a:spcAft>
            </a:pPr>
            <a:endParaRPr lang="en-GB" sz="1800" b="1" dirty="0">
              <a:solidFill>
                <a:schemeClr val="dk1"/>
              </a:solidFill>
              <a:latin typeface="Source Sans Pro" panose="020B0503030403020204" pitchFamily="34" charset="0"/>
              <a:ea typeface="Source Sans Pro" panose="020B0503030403020204" pitchFamily="34" charset="0"/>
              <a:cs typeface="Source Sans Pro"/>
              <a:sym typeface="Source Sans Pro"/>
            </a:endParaRPr>
          </a:p>
          <a:p>
            <a:pPr marR="0" lvl="0" rtl="0">
              <a:spcBef>
                <a:spcPts val="0"/>
              </a:spcBef>
              <a:spcAft>
                <a:spcPts val="0"/>
              </a:spcAft>
            </a:pPr>
            <a:r>
              <a:rPr lang="en-GB" sz="1800" b="1" dirty="0">
                <a:solidFill>
                  <a:schemeClr val="dk1"/>
                </a:solidFill>
                <a:latin typeface="Source Sans Pro" panose="020B0503030403020204" pitchFamily="34" charset="0"/>
                <a:ea typeface="Source Sans Pro" panose="020B0503030403020204" pitchFamily="34" charset="0"/>
                <a:cs typeface="Source Sans Pro"/>
                <a:sym typeface="Source Sans Pro"/>
              </a:rPr>
              <a:t>CHALLENGE: </a:t>
            </a:r>
            <a:r>
              <a:rPr lang="en-GB" sz="1800" dirty="0">
                <a:solidFill>
                  <a:schemeClr val="dk1"/>
                </a:solidFill>
                <a:latin typeface="Source Sans Pro" panose="020B0503030403020204" pitchFamily="34" charset="0"/>
                <a:ea typeface="Source Sans Pro" panose="020B0503030403020204" pitchFamily="34" charset="0"/>
                <a:cs typeface="Source Sans Pro"/>
                <a:sym typeface="Source Sans Pro"/>
              </a:rPr>
              <a:t>To think about Toad’s character a little more, try answering the questions in your booklet about each event you plot on his road to freedom…</a:t>
            </a:r>
            <a:endParaRPr lang="en-GB" sz="1800" dirty="0">
              <a:latin typeface="Source Sans Pro" panose="020B0503030403020204" pitchFamily="34" charset="0"/>
              <a:ea typeface="Source Sans Pro" panose="020B0503030403020204" pitchFamily="34" charset="0"/>
              <a:cs typeface="Source Sans Pro"/>
              <a:sym typeface="Source Sans Pro"/>
            </a:endParaRPr>
          </a:p>
        </p:txBody>
      </p:sp>
      <p:pic>
        <p:nvPicPr>
          <p:cNvPr id="183" name="Google Shape;183;p11"/>
          <p:cNvPicPr preferRelativeResize="0"/>
          <p:nvPr/>
        </p:nvPicPr>
        <p:blipFill rotWithShape="1">
          <a:blip r:embed="rId3">
            <a:alphaModFix/>
          </a:blip>
          <a:srcRect/>
          <a:stretch/>
        </p:blipFill>
        <p:spPr>
          <a:xfrm>
            <a:off x="131655" y="887075"/>
            <a:ext cx="3958076" cy="2445372"/>
          </a:xfrm>
          <a:prstGeom prst="rect">
            <a:avLst/>
          </a:prstGeom>
          <a:noFill/>
          <a:ln>
            <a:noFill/>
          </a:ln>
        </p:spPr>
      </p:pic>
      <p:sp>
        <p:nvSpPr>
          <p:cNvPr id="6" name="Google Shape;181;p11">
            <a:extLst>
              <a:ext uri="{FF2B5EF4-FFF2-40B4-BE49-F238E27FC236}">
                <a16:creationId xmlns:a16="http://schemas.microsoft.com/office/drawing/2014/main" id="{1BC86C4D-2028-471A-82D9-882C2D348F57}"/>
              </a:ext>
            </a:extLst>
          </p:cNvPr>
          <p:cNvSpPr/>
          <p:nvPr/>
        </p:nvSpPr>
        <p:spPr>
          <a:xfrm>
            <a:off x="205288" y="1110849"/>
            <a:ext cx="4055007" cy="3719812"/>
          </a:xfrm>
          <a:prstGeom prst="rect">
            <a:avLst/>
          </a:prstGeom>
          <a:gradFill>
            <a:gsLst>
              <a:gs pos="0">
                <a:srgbClr val="A0C94A"/>
              </a:gs>
              <a:gs pos="100000">
                <a:srgbClr val="DBFF9C"/>
              </a:gs>
            </a:gsLst>
            <a:lin ang="16200000" scaled="0"/>
          </a:gradFill>
          <a:ln w="9525" cap="flat" cmpd="sng">
            <a:solidFill>
              <a:srgbClr val="97B853"/>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b="1" dirty="0">
                <a:solidFill>
                  <a:schemeClr val="dk1"/>
                </a:solidFill>
                <a:latin typeface="Source Sans Pro"/>
                <a:ea typeface="Source Sans Pro"/>
                <a:cs typeface="Source Sans Pro"/>
                <a:sym typeface="Source Sans Pro"/>
              </a:rPr>
              <a:t>Whilst reading, answer the following questions to check your understanding of the text: </a:t>
            </a:r>
          </a:p>
          <a:p>
            <a:pPr marL="0" marR="0" lvl="0" indent="0" algn="ctr" rtl="0">
              <a:spcBef>
                <a:spcPts val="0"/>
              </a:spcBef>
              <a:spcAft>
                <a:spcPts val="0"/>
              </a:spcAft>
              <a:buNone/>
            </a:pPr>
            <a:endParaRPr lang="en-US" sz="1500" b="1" dirty="0">
              <a:solidFill>
                <a:schemeClr val="dk1"/>
              </a:solidFill>
              <a:latin typeface="Source Sans Pro"/>
              <a:ea typeface="Source Sans Pro"/>
              <a:cs typeface="Source Sans Pro"/>
              <a:sym typeface="Source Sans Pro"/>
            </a:endParaRPr>
          </a:p>
          <a:p>
            <a:pPr marL="285750" marR="0" lvl="0" indent="-285750" rtl="0">
              <a:spcBef>
                <a:spcPts val="0"/>
              </a:spcBef>
              <a:spcAft>
                <a:spcPts val="0"/>
              </a:spcAft>
              <a:buFont typeface="Arial" panose="020B0604020202020204" pitchFamily="34" charset="0"/>
              <a:buChar char="•"/>
            </a:pPr>
            <a:r>
              <a:rPr lang="en-GB" sz="1500" dirty="0">
                <a:solidFill>
                  <a:schemeClr val="dk1"/>
                </a:solidFill>
                <a:latin typeface="Source Sans Pro"/>
                <a:ea typeface="Source Sans Pro"/>
                <a:cs typeface="Source Sans Pro"/>
                <a:sym typeface="Source Sans Pro"/>
              </a:rPr>
              <a:t>How does the Bargewoman react to Toad’s presence on her barge? What does she quickly work out about him?</a:t>
            </a:r>
          </a:p>
          <a:p>
            <a:pPr marL="285750" marR="0" lvl="0" indent="-285750" rtl="0">
              <a:spcBef>
                <a:spcPts val="0"/>
              </a:spcBef>
              <a:spcAft>
                <a:spcPts val="0"/>
              </a:spcAft>
              <a:buFont typeface="Arial" panose="020B0604020202020204" pitchFamily="34" charset="0"/>
              <a:buChar char="•"/>
            </a:pPr>
            <a:endParaRPr lang="en-GB" sz="1500" dirty="0">
              <a:solidFill>
                <a:schemeClr val="dk1"/>
              </a:solidFill>
              <a:latin typeface="Source Sans Pro"/>
              <a:ea typeface="Source Sans Pro"/>
              <a:cs typeface="Source Sans Pro"/>
              <a:sym typeface="Source Sans Pro"/>
            </a:endParaRPr>
          </a:p>
          <a:p>
            <a:pPr marL="285750" marR="0" lvl="0" indent="-285750" rtl="0">
              <a:spcBef>
                <a:spcPts val="0"/>
              </a:spcBef>
              <a:spcAft>
                <a:spcPts val="0"/>
              </a:spcAft>
              <a:buFont typeface="Arial" panose="020B0604020202020204" pitchFamily="34" charset="0"/>
              <a:buChar char="•"/>
            </a:pPr>
            <a:r>
              <a:rPr lang="en-GB" sz="1500" dirty="0">
                <a:solidFill>
                  <a:schemeClr val="dk1"/>
                </a:solidFill>
                <a:latin typeface="Source Sans Pro"/>
                <a:ea typeface="Source Sans Pro"/>
                <a:cs typeface="Source Sans Pro"/>
                <a:sym typeface="Source Sans Pro"/>
              </a:rPr>
              <a:t>How does Toad treat the Gypsy? What might this tell us about Toad’s character?</a:t>
            </a:r>
          </a:p>
          <a:p>
            <a:pPr marL="285750" marR="0" lvl="0" indent="-285750" rtl="0">
              <a:spcBef>
                <a:spcPts val="0"/>
              </a:spcBef>
              <a:spcAft>
                <a:spcPts val="0"/>
              </a:spcAft>
              <a:buFont typeface="Arial" panose="020B0604020202020204" pitchFamily="34" charset="0"/>
              <a:buChar char="•"/>
            </a:pPr>
            <a:endParaRPr lang="en-GB" sz="1500" dirty="0">
              <a:solidFill>
                <a:schemeClr val="dk1"/>
              </a:solidFill>
              <a:latin typeface="Source Sans Pro"/>
              <a:ea typeface="Source Sans Pro"/>
              <a:cs typeface="Source Sans Pro"/>
              <a:sym typeface="Source Sans Pro"/>
            </a:endParaRPr>
          </a:p>
          <a:p>
            <a:pPr marL="285750" marR="0" lvl="0" indent="-285750" rtl="0">
              <a:spcBef>
                <a:spcPts val="0"/>
              </a:spcBef>
              <a:spcAft>
                <a:spcPts val="0"/>
              </a:spcAft>
              <a:buFont typeface="Arial" panose="020B0604020202020204" pitchFamily="34" charset="0"/>
              <a:buChar char="•"/>
            </a:pPr>
            <a:r>
              <a:rPr lang="en-GB" sz="1500" dirty="0">
                <a:solidFill>
                  <a:schemeClr val="dk1"/>
                </a:solidFill>
                <a:latin typeface="Source Sans Pro"/>
                <a:ea typeface="Source Sans Pro"/>
                <a:cs typeface="Source Sans Pro"/>
                <a:sym typeface="Source Sans Pro"/>
              </a:rPr>
              <a:t>Why does Toad respond to the motorcar by committing the same crime twice? Has Toad learned from his mistakes?</a:t>
            </a:r>
            <a:endParaRPr lang="en-US" sz="1500" dirty="0">
              <a:solidFill>
                <a:schemeClr val="dk1"/>
              </a:solidFill>
              <a:latin typeface="Source Sans Pro"/>
              <a:ea typeface="Source Sans Pro"/>
              <a:cs typeface="Source Sans Pro"/>
              <a:sym typeface="Source Sans Pro"/>
            </a:endParaRPr>
          </a:p>
          <a:p>
            <a:pPr marL="0" marR="0" lvl="0" indent="0" algn="ctr" rtl="0">
              <a:spcBef>
                <a:spcPts val="0"/>
              </a:spcBef>
              <a:spcAft>
                <a:spcPts val="0"/>
              </a:spcAft>
              <a:buNone/>
            </a:pPr>
            <a:endParaRPr sz="1800" b="1" dirty="0">
              <a:solidFill>
                <a:schemeClr val="dk1"/>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307042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6"/>
          <p:cNvSpPr/>
          <p:nvPr/>
        </p:nvSpPr>
        <p:spPr>
          <a:xfrm>
            <a:off x="155222" y="112889"/>
            <a:ext cx="8833500" cy="4924800"/>
          </a:xfrm>
          <a:prstGeom prst="rect">
            <a:avLst/>
          </a:prstGeom>
          <a:noFill/>
          <a:ln w="57150" cap="flat" cmpd="sng">
            <a:solidFill>
              <a:srgbClr val="4F6128"/>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ource Sans Pro"/>
              <a:ea typeface="Source Sans Pro"/>
              <a:cs typeface="Source Sans Pro"/>
              <a:sym typeface="Source Sans Pro"/>
            </a:endParaRPr>
          </a:p>
        </p:txBody>
      </p:sp>
      <p:sp>
        <p:nvSpPr>
          <p:cNvPr id="133" name="Google Shape;133;p6"/>
          <p:cNvSpPr txBox="1"/>
          <p:nvPr/>
        </p:nvSpPr>
        <p:spPr>
          <a:xfrm>
            <a:off x="2683590" y="509353"/>
            <a:ext cx="6103056" cy="722490"/>
          </a:xfrm>
          <a:prstGeom prst="rect">
            <a:avLst/>
          </a:prstGeom>
          <a:solidFill>
            <a:schemeClr val="accent3"/>
          </a:solidFill>
          <a:ln w="25400" cap="flat" cmpd="sng">
            <a:solidFill>
              <a:srgbClr val="718840"/>
            </a:solidFill>
            <a:prstDash val="solid"/>
            <a:round/>
            <a:headEnd type="none" w="sm" len="sm"/>
            <a:tailEnd type="none" w="sm" len="sm"/>
          </a:ln>
        </p:spPr>
        <p:txBody>
          <a:bodyPr spcFirstLastPara="1" wrap="square" lIns="91425" tIns="45700" rIns="91425" bIns="45700" anchor="t" anchorCtr="0">
            <a:normAutofit/>
          </a:bodyPr>
          <a:lstStyle/>
          <a:p>
            <a:pPr marL="0" marR="0" lvl="0" indent="0" algn="ctr" rtl="0">
              <a:spcBef>
                <a:spcPts val="0"/>
              </a:spcBef>
              <a:spcAft>
                <a:spcPts val="0"/>
              </a:spcAft>
              <a:buClr>
                <a:srgbClr val="000000"/>
              </a:buClr>
              <a:buSzPts val="4000"/>
              <a:buFont typeface="Arial"/>
              <a:buNone/>
            </a:pPr>
            <a:r>
              <a:rPr lang="en-US" sz="4000" b="1" dirty="0">
                <a:solidFill>
                  <a:srgbClr val="000000"/>
                </a:solidFill>
                <a:latin typeface="Source Sans Pro"/>
                <a:ea typeface="Source Sans Pro"/>
                <a:cs typeface="Source Sans Pro"/>
                <a:sym typeface="Source Sans Pro"/>
              </a:rPr>
              <a:t>Meeting Mole and Ratty</a:t>
            </a:r>
            <a:endParaRPr sz="4000" dirty="0">
              <a:solidFill>
                <a:srgbClr val="000000"/>
              </a:solidFill>
              <a:latin typeface="Source Sans Pro"/>
              <a:ea typeface="Source Sans Pro"/>
              <a:cs typeface="Source Sans Pro"/>
              <a:sym typeface="Source Sans Pro"/>
            </a:endParaRPr>
          </a:p>
          <a:p>
            <a:pPr marL="342900" marR="0" lvl="0" indent="-215900" algn="l" rtl="0">
              <a:spcBef>
                <a:spcPts val="400"/>
              </a:spcBef>
              <a:spcAft>
                <a:spcPts val="0"/>
              </a:spcAft>
              <a:buClr>
                <a:schemeClr val="lt1"/>
              </a:buClr>
              <a:buSzPts val="2000"/>
              <a:buFont typeface="Arial"/>
              <a:buNone/>
            </a:pPr>
            <a:endParaRPr sz="2000" dirty="0">
              <a:solidFill>
                <a:srgbClr val="000000"/>
              </a:solidFill>
              <a:latin typeface="Source Sans Pro"/>
              <a:ea typeface="Source Sans Pro"/>
              <a:cs typeface="Source Sans Pro"/>
              <a:sym typeface="Source Sans Pro"/>
            </a:endParaRPr>
          </a:p>
        </p:txBody>
      </p:sp>
      <p:pic>
        <p:nvPicPr>
          <p:cNvPr id="134" name="Google Shape;134;p6"/>
          <p:cNvPicPr preferRelativeResize="0"/>
          <p:nvPr/>
        </p:nvPicPr>
        <p:blipFill rotWithShape="1">
          <a:blip r:embed="rId3">
            <a:alphaModFix/>
          </a:blip>
          <a:srcRect/>
          <a:stretch/>
        </p:blipFill>
        <p:spPr>
          <a:xfrm>
            <a:off x="4854843" y="1308834"/>
            <a:ext cx="2399926" cy="1671233"/>
          </a:xfrm>
          <a:prstGeom prst="rect">
            <a:avLst/>
          </a:prstGeom>
          <a:noFill/>
          <a:ln>
            <a:noFill/>
          </a:ln>
        </p:spPr>
      </p:pic>
      <p:cxnSp>
        <p:nvCxnSpPr>
          <p:cNvPr id="135" name="Google Shape;135;p6"/>
          <p:cNvCxnSpPr/>
          <p:nvPr/>
        </p:nvCxnSpPr>
        <p:spPr>
          <a:xfrm rot="10800000" flipH="1">
            <a:off x="6786613" y="1139639"/>
            <a:ext cx="1721556" cy="775450"/>
          </a:xfrm>
          <a:prstGeom prst="straightConnector1">
            <a:avLst/>
          </a:prstGeom>
          <a:noFill/>
          <a:ln w="57150" cap="flat" cmpd="sng">
            <a:solidFill>
              <a:srgbClr val="17365D"/>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36" name="Google Shape;136;p6"/>
          <p:cNvCxnSpPr/>
          <p:nvPr/>
        </p:nvCxnSpPr>
        <p:spPr>
          <a:xfrm>
            <a:off x="6786613" y="2022644"/>
            <a:ext cx="1879600" cy="0"/>
          </a:xfrm>
          <a:prstGeom prst="straightConnector1">
            <a:avLst/>
          </a:prstGeom>
          <a:noFill/>
          <a:ln w="57150" cap="flat" cmpd="sng">
            <a:solidFill>
              <a:srgbClr val="17365D"/>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37" name="Google Shape;137;p6"/>
          <p:cNvCxnSpPr/>
          <p:nvPr/>
        </p:nvCxnSpPr>
        <p:spPr>
          <a:xfrm>
            <a:off x="6932537" y="2144451"/>
            <a:ext cx="1721556" cy="560211"/>
          </a:xfrm>
          <a:prstGeom prst="straightConnector1">
            <a:avLst/>
          </a:prstGeom>
          <a:noFill/>
          <a:ln w="57150" cap="flat" cmpd="sng">
            <a:solidFill>
              <a:srgbClr val="17365D"/>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38" name="Google Shape;138;p6"/>
          <p:cNvCxnSpPr/>
          <p:nvPr/>
        </p:nvCxnSpPr>
        <p:spPr>
          <a:xfrm rot="10800000">
            <a:off x="3500363" y="1750409"/>
            <a:ext cx="1634068" cy="1"/>
          </a:xfrm>
          <a:prstGeom prst="straightConnector1">
            <a:avLst/>
          </a:prstGeom>
          <a:noFill/>
          <a:ln w="57150" cap="flat" cmpd="sng">
            <a:solidFill>
              <a:srgbClr val="953734"/>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39" name="Google Shape;139;p6"/>
          <p:cNvCxnSpPr/>
          <p:nvPr/>
        </p:nvCxnSpPr>
        <p:spPr>
          <a:xfrm flipH="1">
            <a:off x="3390606" y="2022644"/>
            <a:ext cx="1786468" cy="440266"/>
          </a:xfrm>
          <a:prstGeom prst="straightConnector1">
            <a:avLst/>
          </a:prstGeom>
          <a:noFill/>
          <a:ln w="57150" cap="flat" cmpd="sng">
            <a:solidFill>
              <a:srgbClr val="953734"/>
            </a:solidFill>
            <a:prstDash val="solid"/>
            <a:round/>
            <a:headEnd type="none" w="sm" len="sm"/>
            <a:tailEnd type="stealth" w="med" len="med"/>
          </a:ln>
          <a:effectLst>
            <a:outerShdw blurRad="40000" dist="20000" dir="5400000" rotWithShape="0">
              <a:srgbClr val="000000">
                <a:alpha val="37647"/>
              </a:srgbClr>
            </a:outerShdw>
          </a:effectLst>
        </p:spPr>
      </p:cxnSp>
      <p:sp>
        <p:nvSpPr>
          <p:cNvPr id="140" name="Google Shape;140;p6"/>
          <p:cNvSpPr/>
          <p:nvPr/>
        </p:nvSpPr>
        <p:spPr>
          <a:xfrm>
            <a:off x="252519" y="1171023"/>
            <a:ext cx="3100211" cy="1146090"/>
          </a:xfrm>
          <a:prstGeom prst="wedgeEllipseCallout">
            <a:avLst>
              <a:gd name="adj1" fmla="val -39856"/>
              <a:gd name="adj2" fmla="val 50077"/>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dk1"/>
                </a:solidFill>
                <a:latin typeface="Source Sans Pro"/>
                <a:ea typeface="Source Sans Pro"/>
                <a:cs typeface="Source Sans Pro"/>
                <a:sym typeface="Source Sans Pro"/>
              </a:rPr>
              <a:t>Select </a:t>
            </a:r>
            <a:r>
              <a:rPr lang="en-US" sz="1800" b="1" dirty="0">
                <a:solidFill>
                  <a:schemeClr val="dk1"/>
                </a:solidFill>
                <a:latin typeface="Source Sans Pro"/>
                <a:ea typeface="Source Sans Pro"/>
                <a:cs typeface="Source Sans Pro"/>
                <a:sym typeface="Source Sans Pro"/>
              </a:rPr>
              <a:t>3 quotations </a:t>
            </a:r>
            <a:r>
              <a:rPr lang="en-US" sz="1800" dirty="0">
                <a:solidFill>
                  <a:schemeClr val="dk1"/>
                </a:solidFill>
                <a:latin typeface="Source Sans Pro"/>
                <a:ea typeface="Source Sans Pro"/>
                <a:cs typeface="Source Sans Pro"/>
                <a:sym typeface="Source Sans Pro"/>
              </a:rPr>
              <a:t>for each character</a:t>
            </a:r>
            <a:endParaRPr dirty="0"/>
          </a:p>
        </p:txBody>
      </p:sp>
      <p:cxnSp>
        <p:nvCxnSpPr>
          <p:cNvPr id="141" name="Google Shape;141;p6"/>
          <p:cNvCxnSpPr/>
          <p:nvPr/>
        </p:nvCxnSpPr>
        <p:spPr>
          <a:xfrm rot="10800000">
            <a:off x="3667763" y="1265278"/>
            <a:ext cx="1634067" cy="329119"/>
          </a:xfrm>
          <a:prstGeom prst="straightConnector1">
            <a:avLst/>
          </a:prstGeom>
          <a:noFill/>
          <a:ln w="57150" cap="flat" cmpd="sng">
            <a:solidFill>
              <a:srgbClr val="953734"/>
            </a:solidFill>
            <a:prstDash val="solid"/>
            <a:round/>
            <a:headEnd type="none" w="sm" len="sm"/>
            <a:tailEnd type="stealth" w="med" len="med"/>
          </a:ln>
          <a:effectLst>
            <a:outerShdw blurRad="40000" dist="20000" dir="5400000" rotWithShape="0">
              <a:srgbClr val="000000">
                <a:alpha val="37647"/>
              </a:srgbClr>
            </a:outerShdw>
          </a:effectLst>
        </p:spPr>
      </p:cxnSp>
      <p:sp>
        <p:nvSpPr>
          <p:cNvPr id="142" name="Google Shape;142;p6"/>
          <p:cNvSpPr/>
          <p:nvPr/>
        </p:nvSpPr>
        <p:spPr>
          <a:xfrm>
            <a:off x="300965" y="2375168"/>
            <a:ext cx="3100211" cy="1146090"/>
          </a:xfrm>
          <a:prstGeom prst="wedgeEllipseCallout">
            <a:avLst>
              <a:gd name="adj1" fmla="val -39856"/>
              <a:gd name="adj2" fmla="val 50077"/>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Source Sans Pro"/>
                <a:ea typeface="Source Sans Pro"/>
                <a:cs typeface="Source Sans Pro"/>
                <a:sym typeface="Source Sans Pro"/>
              </a:rPr>
              <a:t>How does Grahame </a:t>
            </a:r>
            <a:r>
              <a:rPr lang="en-US" sz="1800" b="1">
                <a:solidFill>
                  <a:schemeClr val="dk1"/>
                </a:solidFill>
                <a:latin typeface="Source Sans Pro"/>
                <a:ea typeface="Source Sans Pro"/>
                <a:cs typeface="Source Sans Pro"/>
                <a:sym typeface="Source Sans Pro"/>
              </a:rPr>
              <a:t>present his character </a:t>
            </a:r>
            <a:r>
              <a:rPr lang="en-US" sz="1800">
                <a:solidFill>
                  <a:schemeClr val="dk1"/>
                </a:solidFill>
                <a:latin typeface="Source Sans Pro"/>
                <a:ea typeface="Source Sans Pro"/>
                <a:cs typeface="Source Sans Pro"/>
                <a:sym typeface="Source Sans Pro"/>
              </a:rPr>
              <a:t>in this quotation?</a:t>
            </a:r>
            <a:endParaRPr/>
          </a:p>
        </p:txBody>
      </p:sp>
      <p:sp>
        <p:nvSpPr>
          <p:cNvPr id="143" name="Google Shape;143;p6"/>
          <p:cNvSpPr/>
          <p:nvPr/>
        </p:nvSpPr>
        <p:spPr>
          <a:xfrm>
            <a:off x="266662" y="3698205"/>
            <a:ext cx="3100211" cy="1146090"/>
          </a:xfrm>
          <a:prstGeom prst="wedgeEllipseCallout">
            <a:avLst>
              <a:gd name="adj1" fmla="val -39856"/>
              <a:gd name="adj2" fmla="val 50077"/>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Source Sans Pro"/>
                <a:ea typeface="Source Sans Pro"/>
                <a:cs typeface="Source Sans Pro"/>
                <a:sym typeface="Source Sans Pro"/>
              </a:rPr>
              <a:t>How does the quotation </a:t>
            </a:r>
            <a:r>
              <a:rPr lang="en-US" sz="1800" b="1">
                <a:solidFill>
                  <a:schemeClr val="dk1"/>
                </a:solidFill>
                <a:latin typeface="Source Sans Pro"/>
                <a:ea typeface="Source Sans Pro"/>
                <a:cs typeface="Source Sans Pro"/>
                <a:sym typeface="Source Sans Pro"/>
              </a:rPr>
              <a:t>make you feel </a:t>
            </a:r>
            <a:r>
              <a:rPr lang="en-US" sz="1800">
                <a:solidFill>
                  <a:schemeClr val="dk1"/>
                </a:solidFill>
                <a:latin typeface="Source Sans Pro"/>
                <a:ea typeface="Source Sans Pro"/>
                <a:cs typeface="Source Sans Pro"/>
                <a:sym typeface="Source Sans Pro"/>
              </a:rPr>
              <a:t>about the character?</a:t>
            </a:r>
            <a:endParaRPr/>
          </a:p>
        </p:txBody>
      </p:sp>
      <p:sp>
        <p:nvSpPr>
          <p:cNvPr id="2" name="TextBox 1">
            <a:extLst>
              <a:ext uri="{FF2B5EF4-FFF2-40B4-BE49-F238E27FC236}">
                <a16:creationId xmlns:a16="http://schemas.microsoft.com/office/drawing/2014/main" id="{56FD0695-65DC-47C2-B6D8-5CA35A239E90}"/>
              </a:ext>
            </a:extLst>
          </p:cNvPr>
          <p:cNvSpPr txBox="1"/>
          <p:nvPr/>
        </p:nvSpPr>
        <p:spPr>
          <a:xfrm>
            <a:off x="5134431" y="3149781"/>
            <a:ext cx="3695295" cy="1708160"/>
          </a:xfrm>
          <a:prstGeom prst="rect">
            <a:avLst/>
          </a:prstGeom>
          <a:solidFill>
            <a:schemeClr val="accent3"/>
          </a:solidFill>
        </p:spPr>
        <p:txBody>
          <a:bodyPr wrap="square" rtlCol="0">
            <a:spAutoFit/>
          </a:bodyPr>
          <a:lstStyle/>
          <a:p>
            <a:r>
              <a:rPr lang="en-GB" b="1" u="sng" dirty="0">
                <a:latin typeface="Source Sans Pro" panose="020B0503030403020204" pitchFamily="34" charset="0"/>
                <a:ea typeface="Source Sans Pro" panose="020B0503030403020204" pitchFamily="34" charset="0"/>
              </a:rPr>
              <a:t>CHALLENGE! </a:t>
            </a:r>
            <a:endParaRPr lang="en-GB" b="0" i="0" dirty="0">
              <a:solidFill>
                <a:srgbClr val="000000"/>
              </a:solidFill>
              <a:effectLst/>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GB" sz="1300" b="0" i="0" dirty="0">
                <a:solidFill>
                  <a:srgbClr val="000000"/>
                </a:solidFill>
                <a:effectLst/>
                <a:latin typeface="Source Sans Pro" panose="020B0503030403020204" pitchFamily="34" charset="0"/>
                <a:ea typeface="Source Sans Pro" panose="020B0503030403020204" pitchFamily="34" charset="0"/>
              </a:rPr>
              <a:t>Instead of saying “Mole is nice” or “Rat is caring”, let’s discover some new and more exciting words to use in our descriptions! </a:t>
            </a:r>
          </a:p>
          <a:p>
            <a:pPr marL="285750" indent="-285750">
              <a:buFont typeface="Arial" panose="020B0604020202020204" pitchFamily="34" charset="0"/>
              <a:buChar char="•"/>
            </a:pPr>
            <a:r>
              <a:rPr lang="en-GB" sz="1300" b="0" i="0" dirty="0">
                <a:solidFill>
                  <a:srgbClr val="000000"/>
                </a:solidFill>
                <a:effectLst/>
                <a:latin typeface="Source Sans Pro" panose="020B0503030403020204" pitchFamily="34" charset="0"/>
                <a:ea typeface="Source Sans Pro" panose="020B0503030403020204" pitchFamily="34" charset="0"/>
              </a:rPr>
              <a:t>Use the adjective word banks to help you improve your descriptions. </a:t>
            </a:r>
          </a:p>
          <a:p>
            <a:pPr marL="285750" indent="-285750">
              <a:buFont typeface="Arial" panose="020B0604020202020204" pitchFamily="34" charset="0"/>
              <a:buChar char="•"/>
            </a:pPr>
            <a:r>
              <a:rPr lang="en-GB" sz="1300" b="0" i="0" dirty="0">
                <a:solidFill>
                  <a:srgbClr val="000000"/>
                </a:solidFill>
                <a:effectLst/>
                <a:latin typeface="Source Sans Pro" panose="020B0503030403020204" pitchFamily="34" charset="0"/>
                <a:ea typeface="Source Sans Pro" panose="020B0503030403020204" pitchFamily="34" charset="0"/>
              </a:rPr>
              <a:t>If you are unsure of any of the words, use a dictionary to find the meanings.</a:t>
            </a:r>
            <a:endParaRPr lang="en-GB" sz="1300"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17"/>
          <p:cNvSpPr/>
          <p:nvPr/>
        </p:nvSpPr>
        <p:spPr>
          <a:xfrm>
            <a:off x="155222" y="112889"/>
            <a:ext cx="8833556" cy="4924778"/>
          </a:xfrm>
          <a:prstGeom prst="rect">
            <a:avLst/>
          </a:prstGeom>
          <a:noFill/>
          <a:ln w="57150" cap="flat" cmpd="sng">
            <a:solidFill>
              <a:srgbClr val="4F6128"/>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ource Sans Pro"/>
              <a:ea typeface="Source Sans Pro"/>
              <a:cs typeface="Source Sans Pro"/>
              <a:sym typeface="Source Sans Pro"/>
            </a:endParaRPr>
          </a:p>
        </p:txBody>
      </p:sp>
      <p:sp>
        <p:nvSpPr>
          <p:cNvPr id="234" name="Google Shape;234;p17"/>
          <p:cNvSpPr txBox="1"/>
          <p:nvPr/>
        </p:nvSpPr>
        <p:spPr>
          <a:xfrm>
            <a:off x="4066163" y="312839"/>
            <a:ext cx="4727642" cy="598060"/>
          </a:xfrm>
          <a:prstGeom prst="rect">
            <a:avLst/>
          </a:prstGeom>
          <a:solidFill>
            <a:schemeClr val="accent3"/>
          </a:solidFill>
          <a:ln w="25400" cap="flat" cmpd="sng">
            <a:solidFill>
              <a:srgbClr val="718840"/>
            </a:solidFill>
            <a:prstDash val="solid"/>
            <a:round/>
            <a:headEnd type="none" w="sm" len="sm"/>
            <a:tailEnd type="none" w="sm" len="sm"/>
          </a:ln>
        </p:spPr>
        <p:txBody>
          <a:bodyPr spcFirstLastPara="1" wrap="square" lIns="91425" tIns="45700" rIns="91425" bIns="45700" anchor="t" anchorCtr="0">
            <a:normAutofit/>
          </a:bodyPr>
          <a:lstStyle/>
          <a:p>
            <a:pPr marL="0" marR="0" lvl="0" indent="0" algn="ctr" rtl="0">
              <a:lnSpc>
                <a:spcPct val="80000"/>
              </a:lnSpc>
              <a:spcBef>
                <a:spcPts val="0"/>
              </a:spcBef>
              <a:spcAft>
                <a:spcPts val="0"/>
              </a:spcAft>
              <a:buClr>
                <a:srgbClr val="000000"/>
              </a:buClr>
              <a:buSzPts val="3700"/>
              <a:buFont typeface="Arial"/>
              <a:buNone/>
            </a:pPr>
            <a:r>
              <a:rPr lang="en-US" sz="3700" b="1">
                <a:solidFill>
                  <a:srgbClr val="000000"/>
                </a:solidFill>
                <a:latin typeface="Source Sans Pro"/>
                <a:ea typeface="Source Sans Pro"/>
                <a:cs typeface="Source Sans Pro"/>
                <a:sym typeface="Source Sans Pro"/>
              </a:rPr>
              <a:t>Reading Chapter 11</a:t>
            </a:r>
            <a:endParaRPr sz="3700">
              <a:solidFill>
                <a:srgbClr val="000000"/>
              </a:solidFill>
              <a:latin typeface="Source Sans Pro"/>
              <a:ea typeface="Source Sans Pro"/>
              <a:cs typeface="Source Sans Pro"/>
              <a:sym typeface="Source Sans Pro"/>
            </a:endParaRPr>
          </a:p>
        </p:txBody>
      </p:sp>
      <p:sp>
        <p:nvSpPr>
          <p:cNvPr id="235" name="Google Shape;235;p17"/>
          <p:cNvSpPr/>
          <p:nvPr/>
        </p:nvSpPr>
        <p:spPr>
          <a:xfrm>
            <a:off x="4318662" y="1694419"/>
            <a:ext cx="4222644" cy="2258911"/>
          </a:xfrm>
          <a:prstGeom prst="rect">
            <a:avLst/>
          </a:prstGeom>
          <a:gradFill>
            <a:gsLst>
              <a:gs pos="0">
                <a:srgbClr val="A0C94A"/>
              </a:gs>
              <a:gs pos="100000">
                <a:srgbClr val="DBFF9C"/>
              </a:gs>
            </a:gsLst>
            <a:lin ang="16200000" scaled="0"/>
          </a:gradFill>
          <a:ln w="9525" cap="flat" cmpd="sng">
            <a:solidFill>
              <a:srgbClr val="97B853"/>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Source Sans Pro"/>
                <a:ea typeface="Source Sans Pro"/>
                <a:cs typeface="Source Sans Pro"/>
                <a:sym typeface="Source Sans Pro"/>
              </a:rPr>
              <a:t>Whilst reading, make a list of all the emotions felt by Mole, Rat, Toad and Banger. </a:t>
            </a:r>
            <a:endParaRPr/>
          </a:p>
          <a:p>
            <a:pPr marL="0" marR="0" lvl="0" indent="0" algn="ctr" rtl="0">
              <a:spcBef>
                <a:spcPts val="0"/>
              </a:spcBef>
              <a:spcAft>
                <a:spcPts val="0"/>
              </a:spcAft>
              <a:buNone/>
            </a:pPr>
            <a:endParaRPr sz="1800" b="1">
              <a:solidFill>
                <a:schemeClr val="dk1"/>
              </a:solidFill>
              <a:latin typeface="Source Sans Pro"/>
              <a:ea typeface="Source Sans Pro"/>
              <a:cs typeface="Source Sans Pro"/>
              <a:sym typeface="Source Sans Pro"/>
            </a:endParaRPr>
          </a:p>
          <a:p>
            <a:pPr marL="0" marR="0" lvl="0" indent="0" algn="ctr" rtl="0">
              <a:spcBef>
                <a:spcPts val="0"/>
              </a:spcBef>
              <a:spcAft>
                <a:spcPts val="0"/>
              </a:spcAft>
              <a:buNone/>
            </a:pPr>
            <a:r>
              <a:rPr lang="en-US" sz="1800" b="1">
                <a:solidFill>
                  <a:schemeClr val="dk1"/>
                </a:solidFill>
                <a:latin typeface="Source Sans Pro"/>
                <a:ea typeface="Source Sans Pro"/>
                <a:cs typeface="Source Sans Pro"/>
                <a:sym typeface="Source Sans Pro"/>
              </a:rPr>
              <a:t>Highlight/underline this emotion if you feel it as a reader too.</a:t>
            </a:r>
            <a:endParaRPr/>
          </a:p>
        </p:txBody>
      </p:sp>
      <p:pic>
        <p:nvPicPr>
          <p:cNvPr id="238" name="Google Shape;238;p17"/>
          <p:cNvPicPr preferRelativeResize="0"/>
          <p:nvPr/>
        </p:nvPicPr>
        <p:blipFill rotWithShape="1">
          <a:blip r:embed="rId3">
            <a:alphaModFix/>
          </a:blip>
          <a:srcRect/>
          <a:stretch/>
        </p:blipFill>
        <p:spPr>
          <a:xfrm>
            <a:off x="770092" y="1871358"/>
            <a:ext cx="2933700" cy="1762125"/>
          </a:xfrm>
          <a:prstGeom prst="rect">
            <a:avLst/>
          </a:prstGeom>
          <a:noFill/>
          <a:ln>
            <a:noFill/>
          </a:ln>
        </p:spPr>
      </p:pic>
    </p:spTree>
    <p:extLst>
      <p:ext uri="{BB962C8B-B14F-4D97-AF65-F5344CB8AC3E}">
        <p14:creationId xmlns:p14="http://schemas.microsoft.com/office/powerpoint/2010/main" val="3619526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16"/>
          <p:cNvSpPr/>
          <p:nvPr/>
        </p:nvSpPr>
        <p:spPr>
          <a:xfrm>
            <a:off x="155222" y="112889"/>
            <a:ext cx="8833556" cy="4924778"/>
          </a:xfrm>
          <a:prstGeom prst="rect">
            <a:avLst/>
          </a:prstGeom>
          <a:noFill/>
          <a:ln w="57150" cap="flat" cmpd="sng">
            <a:solidFill>
              <a:srgbClr val="4F6128"/>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ource Sans Pro"/>
              <a:ea typeface="Source Sans Pro"/>
              <a:cs typeface="Source Sans Pro"/>
              <a:sym typeface="Source Sans Pro"/>
            </a:endParaRPr>
          </a:p>
        </p:txBody>
      </p:sp>
      <p:pic>
        <p:nvPicPr>
          <p:cNvPr id="226" name="Google Shape;226;p16"/>
          <p:cNvPicPr preferRelativeResize="0"/>
          <p:nvPr/>
        </p:nvPicPr>
        <p:blipFill rotWithShape="1">
          <a:blip r:embed="rId3">
            <a:alphaModFix/>
          </a:blip>
          <a:srcRect/>
          <a:stretch/>
        </p:blipFill>
        <p:spPr>
          <a:xfrm>
            <a:off x="350832" y="905987"/>
            <a:ext cx="2958256" cy="1967361"/>
          </a:xfrm>
          <a:prstGeom prst="rect">
            <a:avLst/>
          </a:prstGeom>
          <a:noFill/>
          <a:ln>
            <a:noFill/>
          </a:ln>
        </p:spPr>
      </p:pic>
      <p:sp>
        <p:nvSpPr>
          <p:cNvPr id="227" name="Google Shape;227;p16"/>
          <p:cNvSpPr/>
          <p:nvPr/>
        </p:nvSpPr>
        <p:spPr>
          <a:xfrm>
            <a:off x="3784060" y="319050"/>
            <a:ext cx="4902740" cy="3764233"/>
          </a:xfrm>
          <a:prstGeom prst="wedgeEllipseCallout">
            <a:avLst>
              <a:gd name="adj1" fmla="val -79389"/>
              <a:gd name="adj2" fmla="val -9484"/>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Source Sans Pro"/>
                <a:ea typeface="Source Sans Pro"/>
                <a:cs typeface="Source Sans Pro"/>
                <a:sym typeface="Source Sans Pro"/>
              </a:rPr>
              <a:t>Tension</a:t>
            </a:r>
            <a:r>
              <a:rPr lang="en-US" sz="1800">
                <a:solidFill>
                  <a:schemeClr val="dk1"/>
                </a:solidFill>
                <a:latin typeface="Source Sans Pro"/>
                <a:ea typeface="Source Sans Pro"/>
                <a:cs typeface="Source Sans Pro"/>
                <a:sym typeface="Source Sans Pro"/>
              </a:rPr>
              <a:t> is when a story </a:t>
            </a:r>
            <a:r>
              <a:rPr lang="en-US" sz="1800" b="1">
                <a:solidFill>
                  <a:schemeClr val="dk1"/>
                </a:solidFill>
                <a:latin typeface="Source Sans Pro"/>
                <a:ea typeface="Source Sans Pro"/>
                <a:cs typeface="Source Sans Pro"/>
                <a:sym typeface="Source Sans Pro"/>
              </a:rPr>
              <a:t>evokes emotions such as worry, anxiety, fear and stress on the part of both the reader and the characters</a:t>
            </a:r>
            <a:r>
              <a:rPr lang="en-US" sz="1800">
                <a:solidFill>
                  <a:schemeClr val="dk1"/>
                </a:solidFill>
                <a:latin typeface="Source Sans Pro"/>
                <a:ea typeface="Source Sans Pro"/>
                <a:cs typeface="Source Sans Pro"/>
                <a:sym typeface="Source Sans Pro"/>
              </a:rPr>
              <a:t>. </a:t>
            </a:r>
            <a:endParaRPr/>
          </a:p>
          <a:p>
            <a:pPr marL="0" marR="0" lvl="0" indent="0" algn="ctr" rtl="0">
              <a:spcBef>
                <a:spcPts val="0"/>
              </a:spcBef>
              <a:spcAft>
                <a:spcPts val="0"/>
              </a:spcAft>
              <a:buNone/>
            </a:pPr>
            <a:r>
              <a:rPr lang="en-US" sz="1800">
                <a:solidFill>
                  <a:schemeClr val="dk1"/>
                </a:solidFill>
                <a:latin typeface="Source Sans Pro"/>
                <a:ea typeface="Source Sans Pro"/>
                <a:cs typeface="Source Sans Pro"/>
                <a:sym typeface="Source Sans Pro"/>
              </a:rPr>
              <a:t>Tension is built to </a:t>
            </a:r>
            <a:r>
              <a:rPr lang="en-US" sz="1800" b="1">
                <a:solidFill>
                  <a:schemeClr val="dk1"/>
                </a:solidFill>
                <a:latin typeface="Source Sans Pro"/>
                <a:ea typeface="Source Sans Pro"/>
                <a:cs typeface="Source Sans Pro"/>
                <a:sym typeface="Source Sans Pro"/>
              </a:rPr>
              <a:t>keep the reader turning pages </a:t>
            </a:r>
            <a:r>
              <a:rPr lang="en-US" sz="1800">
                <a:solidFill>
                  <a:schemeClr val="dk1"/>
                </a:solidFill>
                <a:latin typeface="Source Sans Pro"/>
                <a:ea typeface="Source Sans Pro"/>
                <a:cs typeface="Source Sans Pro"/>
                <a:sym typeface="Source Sans Pro"/>
              </a:rPr>
              <a:t>and wondering what will happen next.</a:t>
            </a:r>
            <a:endParaRPr/>
          </a:p>
        </p:txBody>
      </p:sp>
      <p:sp>
        <p:nvSpPr>
          <p:cNvPr id="228" name="Google Shape;228;p16"/>
          <p:cNvSpPr txBox="1"/>
          <p:nvPr/>
        </p:nvSpPr>
        <p:spPr>
          <a:xfrm>
            <a:off x="525162" y="3918981"/>
            <a:ext cx="391709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Source Sans Pro"/>
                <a:ea typeface="Source Sans Pro"/>
                <a:cs typeface="Source Sans Pro"/>
                <a:sym typeface="Source Sans Pro"/>
              </a:rPr>
              <a:t>Can you think of a book you’ve read that builds tension?</a:t>
            </a:r>
            <a:endParaRPr/>
          </a:p>
        </p:txBody>
      </p:sp>
    </p:spTree>
    <p:extLst>
      <p:ext uri="{BB962C8B-B14F-4D97-AF65-F5344CB8AC3E}">
        <p14:creationId xmlns:p14="http://schemas.microsoft.com/office/powerpoint/2010/main" val="10472287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EF773FC-6427-4769-9D98-E60A934EAA5E}"/>
              </a:ext>
            </a:extLst>
          </p:cNvPr>
          <p:cNvSpPr txBox="1"/>
          <p:nvPr/>
        </p:nvSpPr>
        <p:spPr>
          <a:xfrm>
            <a:off x="425850" y="1594109"/>
            <a:ext cx="4572000" cy="2893100"/>
          </a:xfrm>
          <a:prstGeom prst="rect">
            <a:avLst/>
          </a:prstGeom>
          <a:solidFill>
            <a:schemeClr val="tx2"/>
          </a:solidFill>
        </p:spPr>
        <p:txBody>
          <a:bodyPr wrap="square">
            <a:spAutoFit/>
          </a:bodyPr>
          <a:lstStyle/>
          <a:p>
            <a:r>
              <a:rPr lang="en-GB" b="1" i="0" dirty="0">
                <a:solidFill>
                  <a:srgbClr val="000000"/>
                </a:solidFill>
                <a:effectLst/>
                <a:latin typeface="Source Sans Pro" panose="020B0503030403020204" pitchFamily="34" charset="0"/>
                <a:ea typeface="Source Sans Pro" panose="020B0503030403020204" pitchFamily="34" charset="0"/>
              </a:rPr>
              <a:t>TASK:</a:t>
            </a:r>
          </a:p>
          <a:p>
            <a:pPr marL="285750" indent="-285750">
              <a:buFont typeface="Arial" panose="020B0604020202020204" pitchFamily="34" charset="0"/>
              <a:buChar char="•"/>
            </a:pPr>
            <a:r>
              <a:rPr lang="en-GB" b="0" i="0" dirty="0">
                <a:solidFill>
                  <a:srgbClr val="000000"/>
                </a:solidFill>
                <a:effectLst/>
                <a:latin typeface="Source Sans Pro" panose="020B0503030403020204" pitchFamily="34" charset="0"/>
                <a:ea typeface="Source Sans Pro" panose="020B0503030403020204" pitchFamily="34" charset="0"/>
              </a:rPr>
              <a:t>To help us understand how tension is built and how a reader feels tension, let’s revisit the chapter and identify some key moments. </a:t>
            </a:r>
          </a:p>
          <a:p>
            <a:endParaRPr lang="en-GB" b="0" i="0" dirty="0">
              <a:solidFill>
                <a:srgbClr val="000000"/>
              </a:solidFill>
              <a:effectLst/>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GB" b="0" i="0" dirty="0">
                <a:solidFill>
                  <a:srgbClr val="000000"/>
                </a:solidFill>
                <a:effectLst/>
                <a:latin typeface="Source Sans Pro" panose="020B0503030403020204" pitchFamily="34" charset="0"/>
                <a:ea typeface="Source Sans Pro" panose="020B0503030403020204" pitchFamily="34" charset="0"/>
              </a:rPr>
              <a:t>Use the table to identify quotations that create tension and explore how this might make the reader feel. </a:t>
            </a:r>
          </a:p>
          <a:p>
            <a:endParaRPr lang="en-GB" b="0" i="0" dirty="0">
              <a:solidFill>
                <a:srgbClr val="000000"/>
              </a:solidFill>
              <a:effectLst/>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GB" b="0" i="0" dirty="0">
                <a:solidFill>
                  <a:srgbClr val="000000"/>
                </a:solidFill>
                <a:effectLst/>
                <a:latin typeface="Source Sans Pro" panose="020B0503030403020204" pitchFamily="34" charset="0"/>
                <a:ea typeface="Source Sans Pro" panose="020B0503030403020204" pitchFamily="34" charset="0"/>
              </a:rPr>
              <a:t>One has been done for you in your booklet.</a:t>
            </a:r>
          </a:p>
          <a:p>
            <a:pPr marL="285750" indent="-285750">
              <a:buFont typeface="Arial" panose="020B0604020202020204" pitchFamily="34" charset="0"/>
              <a:buChar char="•"/>
            </a:pPr>
            <a:endParaRPr lang="en-GB"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endParaRPr lang="en-GB" dirty="0">
              <a:latin typeface="Source Sans Pro" panose="020B0503030403020204" pitchFamily="34" charset="0"/>
              <a:ea typeface="Source Sans Pro" panose="020B0503030403020204" pitchFamily="34" charset="0"/>
            </a:endParaRPr>
          </a:p>
          <a:p>
            <a:r>
              <a:rPr lang="en-GB" b="1" dirty="0">
                <a:latin typeface="Source Sans Pro" panose="020B0503030403020204" pitchFamily="34" charset="0"/>
                <a:ea typeface="Source Sans Pro" panose="020B0503030403020204" pitchFamily="34" charset="0"/>
              </a:rPr>
              <a:t>CHALLENGE: </a:t>
            </a:r>
            <a:r>
              <a:rPr lang="en-GB" dirty="0">
                <a:latin typeface="Source Sans Pro" panose="020B0503030403020204" pitchFamily="34" charset="0"/>
                <a:ea typeface="Source Sans Pro" panose="020B0503030403020204" pitchFamily="34" charset="0"/>
              </a:rPr>
              <a:t>What devices has the writer used to build tension in the examples you have found?</a:t>
            </a:r>
          </a:p>
        </p:txBody>
      </p:sp>
      <p:sp>
        <p:nvSpPr>
          <p:cNvPr id="6" name="Google Shape;234;p17">
            <a:extLst>
              <a:ext uri="{FF2B5EF4-FFF2-40B4-BE49-F238E27FC236}">
                <a16:creationId xmlns:a16="http://schemas.microsoft.com/office/drawing/2014/main" id="{0E9C472B-4BC4-40E5-AEB6-F61546405716}"/>
              </a:ext>
            </a:extLst>
          </p:cNvPr>
          <p:cNvSpPr txBox="1"/>
          <p:nvPr/>
        </p:nvSpPr>
        <p:spPr>
          <a:xfrm>
            <a:off x="4060938" y="312839"/>
            <a:ext cx="4727642" cy="598060"/>
          </a:xfrm>
          <a:prstGeom prst="rect">
            <a:avLst/>
          </a:prstGeom>
          <a:solidFill>
            <a:schemeClr val="accent3"/>
          </a:solidFill>
          <a:ln w="25400" cap="flat" cmpd="sng">
            <a:solidFill>
              <a:srgbClr val="718840"/>
            </a:solidFill>
            <a:prstDash val="solid"/>
            <a:round/>
            <a:headEnd type="none" w="sm" len="sm"/>
            <a:tailEnd type="none" w="sm" len="sm"/>
          </a:ln>
        </p:spPr>
        <p:txBody>
          <a:bodyPr spcFirstLastPara="1" wrap="square" lIns="91425" tIns="45700" rIns="91425" bIns="45700" anchor="t" anchorCtr="0">
            <a:normAutofit/>
          </a:bodyPr>
          <a:lstStyle/>
          <a:p>
            <a:pPr marL="0" marR="0" lvl="0" indent="0" algn="ctr" rtl="0">
              <a:lnSpc>
                <a:spcPct val="80000"/>
              </a:lnSpc>
              <a:spcBef>
                <a:spcPts val="0"/>
              </a:spcBef>
              <a:spcAft>
                <a:spcPts val="0"/>
              </a:spcAft>
              <a:buClr>
                <a:srgbClr val="000000"/>
              </a:buClr>
              <a:buSzPts val="3700"/>
              <a:buFont typeface="Arial"/>
              <a:buNone/>
            </a:pPr>
            <a:r>
              <a:rPr lang="en-GB" sz="3700" b="1" dirty="0">
                <a:solidFill>
                  <a:srgbClr val="000000"/>
                </a:solidFill>
                <a:latin typeface="Source Sans Pro"/>
                <a:ea typeface="Source Sans Pro"/>
                <a:cs typeface="Source Sans Pro"/>
                <a:sym typeface="Source Sans Pro"/>
              </a:rPr>
              <a:t>Tracking tension</a:t>
            </a:r>
            <a:endParaRPr sz="3700" b="1" dirty="0">
              <a:solidFill>
                <a:srgbClr val="000000"/>
              </a:solidFill>
              <a:latin typeface="Source Sans Pro"/>
              <a:ea typeface="Source Sans Pro"/>
              <a:cs typeface="Source Sans Pro"/>
              <a:sym typeface="Source Sans Pro"/>
            </a:endParaRPr>
          </a:p>
        </p:txBody>
      </p:sp>
      <p:pic>
        <p:nvPicPr>
          <p:cNvPr id="7" name="Google Shape;238;p17">
            <a:extLst>
              <a:ext uri="{FF2B5EF4-FFF2-40B4-BE49-F238E27FC236}">
                <a16:creationId xmlns:a16="http://schemas.microsoft.com/office/drawing/2014/main" id="{6FCBDE1A-07B0-4DDD-B062-1E9C89B93EC4}"/>
              </a:ext>
            </a:extLst>
          </p:cNvPr>
          <p:cNvPicPr preferRelativeResize="0"/>
          <p:nvPr/>
        </p:nvPicPr>
        <p:blipFill rotWithShape="1">
          <a:blip r:embed="rId2">
            <a:alphaModFix/>
          </a:blip>
          <a:srcRect/>
          <a:stretch/>
        </p:blipFill>
        <p:spPr>
          <a:xfrm>
            <a:off x="5598124" y="2159596"/>
            <a:ext cx="2933700" cy="1762125"/>
          </a:xfrm>
          <a:prstGeom prst="rect">
            <a:avLst/>
          </a:prstGeom>
          <a:noFill/>
          <a:ln>
            <a:noFill/>
          </a:ln>
        </p:spPr>
      </p:pic>
    </p:spTree>
    <p:extLst>
      <p:ext uri="{BB962C8B-B14F-4D97-AF65-F5344CB8AC3E}">
        <p14:creationId xmlns:p14="http://schemas.microsoft.com/office/powerpoint/2010/main" val="26538159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3"/>
          <p:cNvSpPr/>
          <p:nvPr/>
        </p:nvSpPr>
        <p:spPr>
          <a:xfrm>
            <a:off x="155222" y="112889"/>
            <a:ext cx="8833556" cy="4924778"/>
          </a:xfrm>
          <a:prstGeom prst="rect">
            <a:avLst/>
          </a:prstGeom>
          <a:noFill/>
          <a:ln w="57150" cap="flat" cmpd="sng">
            <a:solidFill>
              <a:srgbClr val="4F6128"/>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ource Sans Pro"/>
              <a:ea typeface="Source Sans Pro"/>
              <a:cs typeface="Source Sans Pro"/>
              <a:sym typeface="Source Sans Pro"/>
            </a:endParaRPr>
          </a:p>
        </p:txBody>
      </p:sp>
      <p:sp>
        <p:nvSpPr>
          <p:cNvPr id="102" name="Google Shape;102;p3"/>
          <p:cNvSpPr txBox="1"/>
          <p:nvPr/>
        </p:nvSpPr>
        <p:spPr>
          <a:xfrm>
            <a:off x="4066163" y="312839"/>
            <a:ext cx="4727642" cy="598060"/>
          </a:xfrm>
          <a:prstGeom prst="rect">
            <a:avLst/>
          </a:prstGeom>
          <a:solidFill>
            <a:schemeClr val="accent3"/>
          </a:solidFill>
          <a:ln w="25400" cap="flat" cmpd="sng">
            <a:solidFill>
              <a:srgbClr val="718840"/>
            </a:solidFill>
            <a:prstDash val="solid"/>
            <a:round/>
            <a:headEnd type="none" w="sm" len="sm"/>
            <a:tailEnd type="none" w="sm" len="sm"/>
          </a:ln>
        </p:spPr>
        <p:txBody>
          <a:bodyPr spcFirstLastPara="1" wrap="square" lIns="91425" tIns="45700" rIns="91425" bIns="45700" anchor="t" anchorCtr="0">
            <a:normAutofit/>
          </a:bodyPr>
          <a:lstStyle/>
          <a:p>
            <a:pPr marL="0" marR="0" lvl="0" indent="0" algn="ctr" rtl="0">
              <a:lnSpc>
                <a:spcPct val="80000"/>
              </a:lnSpc>
              <a:spcBef>
                <a:spcPts val="0"/>
              </a:spcBef>
              <a:spcAft>
                <a:spcPts val="0"/>
              </a:spcAft>
              <a:buClr>
                <a:srgbClr val="000000"/>
              </a:buClr>
              <a:buSzPts val="3700"/>
              <a:buFont typeface="Arial"/>
              <a:buNone/>
            </a:pPr>
            <a:r>
              <a:rPr lang="en-GB" sz="3700" b="1">
                <a:solidFill>
                  <a:srgbClr val="000000"/>
                </a:solidFill>
                <a:latin typeface="Source Sans Pro"/>
                <a:ea typeface="Source Sans Pro"/>
                <a:cs typeface="Source Sans Pro"/>
                <a:sym typeface="Source Sans Pro"/>
              </a:rPr>
              <a:t>Reading Chapter 12</a:t>
            </a:r>
            <a:endParaRPr sz="3700">
              <a:solidFill>
                <a:srgbClr val="000000"/>
              </a:solidFill>
              <a:latin typeface="Source Sans Pro"/>
              <a:ea typeface="Source Sans Pro"/>
              <a:cs typeface="Source Sans Pro"/>
              <a:sym typeface="Source Sans Pro"/>
            </a:endParaRPr>
          </a:p>
        </p:txBody>
      </p:sp>
      <p:sp>
        <p:nvSpPr>
          <p:cNvPr id="103" name="Google Shape;103;p3"/>
          <p:cNvSpPr/>
          <p:nvPr/>
        </p:nvSpPr>
        <p:spPr>
          <a:xfrm>
            <a:off x="4066163" y="1110849"/>
            <a:ext cx="4727642" cy="3719812"/>
          </a:xfrm>
          <a:prstGeom prst="rect">
            <a:avLst/>
          </a:prstGeom>
          <a:gradFill>
            <a:gsLst>
              <a:gs pos="0">
                <a:srgbClr val="A0C94A"/>
              </a:gs>
              <a:gs pos="100000">
                <a:srgbClr val="DBFF9C"/>
              </a:gs>
            </a:gsLst>
            <a:lin ang="16200000" scaled="0"/>
          </a:gradFill>
          <a:ln w="9525" cap="flat" cmpd="sng">
            <a:solidFill>
              <a:srgbClr val="97B853"/>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GB" sz="1800" b="1" dirty="0">
                <a:solidFill>
                  <a:schemeClr val="dk1"/>
                </a:solidFill>
                <a:latin typeface="Source Sans Pro"/>
                <a:ea typeface="Source Sans Pro"/>
                <a:cs typeface="Source Sans Pro"/>
                <a:sym typeface="Source Sans Pro"/>
              </a:rPr>
              <a:t>Whilst reading, write answers to these questions in your booklets: </a:t>
            </a:r>
            <a:endParaRPr dirty="0"/>
          </a:p>
          <a:p>
            <a:pPr marL="0" marR="0" lvl="0" indent="0" algn="l" rtl="0">
              <a:spcBef>
                <a:spcPts val="0"/>
              </a:spcBef>
              <a:spcAft>
                <a:spcPts val="0"/>
              </a:spcAft>
              <a:buNone/>
            </a:pPr>
            <a:endParaRPr sz="1800" dirty="0">
              <a:solidFill>
                <a:schemeClr val="dk1"/>
              </a:solidFill>
              <a:latin typeface="Source Sans Pro"/>
              <a:ea typeface="Source Sans Pro"/>
              <a:cs typeface="Source Sans Pro"/>
              <a:sym typeface="Source Sans Pro"/>
            </a:endParaRPr>
          </a:p>
          <a:p>
            <a:pPr marL="342900" marR="0" lvl="0" indent="-342900" algn="l" rtl="0">
              <a:spcBef>
                <a:spcPts val="0"/>
              </a:spcBef>
              <a:spcAft>
                <a:spcPts val="0"/>
              </a:spcAft>
              <a:buClr>
                <a:schemeClr val="dk1"/>
              </a:buClr>
              <a:buSzPts val="1800"/>
              <a:buFont typeface="Source Sans Pro"/>
              <a:buAutoNum type="arabicParenR"/>
            </a:pPr>
            <a:r>
              <a:rPr lang="en-GB" sz="1800" dirty="0">
                <a:solidFill>
                  <a:schemeClr val="dk1"/>
                </a:solidFill>
                <a:latin typeface="Source Sans Pro"/>
                <a:ea typeface="Source Sans Pro"/>
                <a:cs typeface="Source Sans Pro"/>
                <a:sym typeface="Source Sans Pro"/>
              </a:rPr>
              <a:t>How do the animals treat Toad as they start their journey to Toad Hall?</a:t>
            </a:r>
            <a:endParaRPr dirty="0"/>
          </a:p>
          <a:p>
            <a:pPr marL="342900" marR="0" lvl="0" indent="-228600" algn="l" rtl="0">
              <a:spcBef>
                <a:spcPts val="0"/>
              </a:spcBef>
              <a:spcAft>
                <a:spcPts val="0"/>
              </a:spcAft>
              <a:buClr>
                <a:schemeClr val="dk1"/>
              </a:buClr>
              <a:buSzPts val="1800"/>
              <a:buFont typeface="Source Sans Pro"/>
              <a:buNone/>
            </a:pPr>
            <a:endParaRPr sz="1800" dirty="0">
              <a:solidFill>
                <a:schemeClr val="dk1"/>
              </a:solidFill>
              <a:latin typeface="Source Sans Pro"/>
              <a:ea typeface="Source Sans Pro"/>
              <a:cs typeface="Source Sans Pro"/>
              <a:sym typeface="Source Sans Pro"/>
            </a:endParaRPr>
          </a:p>
          <a:p>
            <a:pPr marL="342900" marR="0" lvl="0" indent="-342900" algn="l" rtl="0">
              <a:spcBef>
                <a:spcPts val="0"/>
              </a:spcBef>
              <a:spcAft>
                <a:spcPts val="0"/>
              </a:spcAft>
              <a:buClr>
                <a:schemeClr val="dk1"/>
              </a:buClr>
              <a:buSzPts val="1800"/>
              <a:buFont typeface="Source Sans Pro"/>
              <a:buAutoNum type="arabicParenR"/>
            </a:pPr>
            <a:r>
              <a:rPr lang="en-GB" sz="1800" dirty="0">
                <a:solidFill>
                  <a:schemeClr val="dk1"/>
                </a:solidFill>
                <a:latin typeface="Source Sans Pro"/>
                <a:ea typeface="Source Sans Pro"/>
                <a:cs typeface="Source Sans Pro"/>
                <a:sym typeface="Source Sans Pro"/>
              </a:rPr>
              <a:t>How do the river-bankers achieve victory?</a:t>
            </a:r>
            <a:endParaRPr dirty="0"/>
          </a:p>
          <a:p>
            <a:pPr marL="342900" marR="0" lvl="0" indent="-228600" algn="l" rtl="0">
              <a:spcBef>
                <a:spcPts val="0"/>
              </a:spcBef>
              <a:spcAft>
                <a:spcPts val="0"/>
              </a:spcAft>
              <a:buClr>
                <a:schemeClr val="dk1"/>
              </a:buClr>
              <a:buSzPts val="1800"/>
              <a:buFont typeface="Source Sans Pro"/>
              <a:buNone/>
            </a:pPr>
            <a:endParaRPr sz="1800" dirty="0">
              <a:solidFill>
                <a:schemeClr val="dk1"/>
              </a:solidFill>
              <a:latin typeface="Source Sans Pro"/>
              <a:ea typeface="Source Sans Pro"/>
              <a:cs typeface="Source Sans Pro"/>
              <a:sym typeface="Source Sans Pro"/>
            </a:endParaRPr>
          </a:p>
          <a:p>
            <a:pPr marL="342900" marR="0" lvl="0" indent="-342900" algn="l" rtl="0">
              <a:spcBef>
                <a:spcPts val="0"/>
              </a:spcBef>
              <a:spcAft>
                <a:spcPts val="0"/>
              </a:spcAft>
              <a:buClr>
                <a:schemeClr val="dk1"/>
              </a:buClr>
              <a:buSzPts val="1800"/>
              <a:buFont typeface="Source Sans Pro"/>
              <a:buAutoNum type="arabicParenR"/>
            </a:pPr>
            <a:r>
              <a:rPr lang="en-GB" sz="1800" dirty="0">
                <a:solidFill>
                  <a:schemeClr val="dk1"/>
                </a:solidFill>
                <a:latin typeface="Source Sans Pro"/>
                <a:ea typeface="Source Sans Pro"/>
                <a:cs typeface="Source Sans Pro"/>
                <a:sym typeface="Source Sans Pro"/>
              </a:rPr>
              <a:t>Why do the animals intercept the invitations to the banquet?</a:t>
            </a:r>
            <a:endParaRPr dirty="0"/>
          </a:p>
          <a:p>
            <a:pPr marL="342900" marR="0" lvl="0" indent="-228600" algn="l" rtl="0">
              <a:spcBef>
                <a:spcPts val="0"/>
              </a:spcBef>
              <a:spcAft>
                <a:spcPts val="0"/>
              </a:spcAft>
              <a:buClr>
                <a:schemeClr val="dk1"/>
              </a:buClr>
              <a:buSzPts val="1800"/>
              <a:buFont typeface="Source Sans Pro"/>
              <a:buNone/>
            </a:pPr>
            <a:endParaRPr sz="1800" dirty="0">
              <a:solidFill>
                <a:schemeClr val="dk1"/>
              </a:solidFill>
              <a:latin typeface="Source Sans Pro"/>
              <a:ea typeface="Source Sans Pro"/>
              <a:cs typeface="Source Sans Pro"/>
              <a:sym typeface="Source Sans Pro"/>
            </a:endParaRPr>
          </a:p>
          <a:p>
            <a:pPr marL="342900" marR="0" lvl="0" indent="-342900" algn="l" rtl="0">
              <a:spcBef>
                <a:spcPts val="0"/>
              </a:spcBef>
              <a:spcAft>
                <a:spcPts val="0"/>
              </a:spcAft>
              <a:buClr>
                <a:schemeClr val="dk1"/>
              </a:buClr>
              <a:buSzPts val="1800"/>
              <a:buFont typeface="Source Sans Pro"/>
              <a:buAutoNum type="arabicParenR"/>
            </a:pPr>
            <a:r>
              <a:rPr lang="en-GB" sz="1800" dirty="0">
                <a:solidFill>
                  <a:schemeClr val="dk1"/>
                </a:solidFill>
                <a:latin typeface="Source Sans Pro"/>
                <a:ea typeface="Source Sans Pro"/>
                <a:cs typeface="Source Sans Pro"/>
                <a:sym typeface="Source Sans Pro"/>
              </a:rPr>
              <a:t>How does Toad behave at the party?</a:t>
            </a:r>
            <a:endParaRPr dirty="0"/>
          </a:p>
        </p:txBody>
      </p:sp>
      <p:pic>
        <p:nvPicPr>
          <p:cNvPr id="106" name="Google Shape;106;p3"/>
          <p:cNvPicPr preferRelativeResize="0"/>
          <p:nvPr/>
        </p:nvPicPr>
        <p:blipFill rotWithShape="1">
          <a:blip r:embed="rId3">
            <a:alphaModFix/>
          </a:blip>
          <a:srcRect l="5104" t="4253" r="5496" b="8227"/>
          <a:stretch/>
        </p:blipFill>
        <p:spPr>
          <a:xfrm>
            <a:off x="682981" y="805162"/>
            <a:ext cx="2634983" cy="3614075"/>
          </a:xfrm>
          <a:prstGeom prst="rect">
            <a:avLst/>
          </a:prstGeom>
          <a:noFill/>
          <a:ln>
            <a:noFill/>
          </a:ln>
        </p:spPr>
      </p:pic>
    </p:spTree>
    <p:extLst>
      <p:ext uri="{BB962C8B-B14F-4D97-AF65-F5344CB8AC3E}">
        <p14:creationId xmlns:p14="http://schemas.microsoft.com/office/powerpoint/2010/main" val="10330664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4"/>
          <p:cNvSpPr/>
          <p:nvPr/>
        </p:nvSpPr>
        <p:spPr>
          <a:xfrm>
            <a:off x="155222" y="112889"/>
            <a:ext cx="8833556" cy="4924778"/>
          </a:xfrm>
          <a:prstGeom prst="rect">
            <a:avLst/>
          </a:prstGeom>
          <a:noFill/>
          <a:ln w="57150" cap="flat" cmpd="sng">
            <a:solidFill>
              <a:srgbClr val="4F6128"/>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ource Sans Pro"/>
              <a:ea typeface="Source Sans Pro"/>
              <a:cs typeface="Source Sans Pro"/>
              <a:sym typeface="Source Sans Pro"/>
            </a:endParaRPr>
          </a:p>
        </p:txBody>
      </p:sp>
      <p:sp>
        <p:nvSpPr>
          <p:cNvPr id="113" name="Google Shape;113;p4"/>
          <p:cNvSpPr txBox="1"/>
          <p:nvPr/>
        </p:nvSpPr>
        <p:spPr>
          <a:xfrm>
            <a:off x="2885722" y="119505"/>
            <a:ext cx="6103056" cy="572520"/>
          </a:xfrm>
          <a:prstGeom prst="rect">
            <a:avLst/>
          </a:prstGeom>
          <a:solidFill>
            <a:schemeClr val="accent3"/>
          </a:solidFill>
          <a:ln w="25400" cap="flat" cmpd="sng">
            <a:solidFill>
              <a:srgbClr val="718840"/>
            </a:solidFill>
            <a:prstDash val="solid"/>
            <a:round/>
            <a:headEnd type="none" w="sm" len="sm"/>
            <a:tailEnd type="none" w="sm" len="sm"/>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000000"/>
              </a:buClr>
              <a:buSzPts val="3400"/>
              <a:buFont typeface="Arial"/>
              <a:buNone/>
            </a:pPr>
            <a:r>
              <a:rPr lang="en-GB" sz="3400" b="1">
                <a:solidFill>
                  <a:srgbClr val="000000"/>
                </a:solidFill>
                <a:latin typeface="Source Sans Pro"/>
                <a:ea typeface="Source Sans Pro"/>
                <a:cs typeface="Source Sans Pro"/>
                <a:sym typeface="Source Sans Pro"/>
              </a:rPr>
              <a:t>Analysing Toad’s character</a:t>
            </a:r>
            <a:endParaRPr sz="3400">
              <a:solidFill>
                <a:srgbClr val="000000"/>
              </a:solidFill>
              <a:latin typeface="Source Sans Pro"/>
              <a:ea typeface="Source Sans Pro"/>
              <a:cs typeface="Source Sans Pro"/>
              <a:sym typeface="Source Sans Pro"/>
            </a:endParaRPr>
          </a:p>
        </p:txBody>
      </p:sp>
      <p:sp>
        <p:nvSpPr>
          <p:cNvPr id="114" name="Google Shape;114;p4"/>
          <p:cNvSpPr/>
          <p:nvPr/>
        </p:nvSpPr>
        <p:spPr>
          <a:xfrm>
            <a:off x="324331" y="968978"/>
            <a:ext cx="3764605" cy="3869503"/>
          </a:xfrm>
          <a:prstGeom prst="wedgeRoundRectCallout">
            <a:avLst>
              <a:gd name="adj1" fmla="val 59986"/>
              <a:gd name="adj2" fmla="val 17569"/>
              <a:gd name="adj3" fmla="val 16667"/>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GB" sz="1800" dirty="0">
                <a:solidFill>
                  <a:schemeClr val="dk1"/>
                </a:solidFill>
                <a:latin typeface="Source Sans Pro" panose="020B0503030403020204" pitchFamily="34" charset="0"/>
                <a:ea typeface="Source Sans Pro" panose="020B0503030403020204" pitchFamily="34" charset="0"/>
                <a:cs typeface="Source Sans Pro"/>
                <a:sym typeface="Source Sans Pro"/>
              </a:rPr>
              <a:t>How has Toad changed over the course of the novel? </a:t>
            </a:r>
            <a:endParaRPr dirty="0">
              <a:latin typeface="Source Sans Pro" panose="020B0503030403020204" pitchFamily="34" charset="0"/>
              <a:ea typeface="Source Sans Pro" panose="020B0503030403020204" pitchFamily="34" charset="0"/>
            </a:endParaRPr>
          </a:p>
          <a:p>
            <a:pPr marL="0" marR="0" lvl="0" indent="0" algn="l" rtl="0">
              <a:spcBef>
                <a:spcPts val="0"/>
              </a:spcBef>
              <a:spcAft>
                <a:spcPts val="0"/>
              </a:spcAft>
              <a:buNone/>
            </a:pPr>
            <a:endParaRPr sz="1800" dirty="0">
              <a:solidFill>
                <a:schemeClr val="dk1"/>
              </a:solidFill>
              <a:latin typeface="Source Sans Pro" panose="020B0503030403020204" pitchFamily="34" charset="0"/>
              <a:ea typeface="Source Sans Pro" panose="020B0503030403020204" pitchFamily="34" charset="0"/>
              <a:cs typeface="Source Sans Pro"/>
              <a:sym typeface="Source Sans Pro"/>
            </a:endParaRPr>
          </a:p>
          <a:p>
            <a:pPr marL="285750" marR="0" lvl="0" indent="-285750" algn="l" rtl="0">
              <a:spcBef>
                <a:spcPts val="0"/>
              </a:spcBef>
              <a:spcAft>
                <a:spcPts val="0"/>
              </a:spcAft>
              <a:buClr>
                <a:schemeClr val="dk1"/>
              </a:buClr>
              <a:buSzPts val="1800"/>
              <a:buFont typeface="Arial"/>
              <a:buChar char="•"/>
            </a:pPr>
            <a:r>
              <a:rPr lang="en-GB" dirty="0">
                <a:latin typeface="Source Sans Pro" panose="020B0503030403020204" pitchFamily="34" charset="0"/>
                <a:ea typeface="Source Sans Pro" panose="020B0503030403020204" pitchFamily="34" charset="0"/>
              </a:rPr>
              <a:t>Use the graph on the next page to explore Toad’s character progression, plotting key events in the story such as his motorcar theft and prison escape, against how good or bad his character is in that moment. </a:t>
            </a:r>
          </a:p>
          <a:p>
            <a:pPr marL="285750" marR="0" lvl="0" indent="-285750" algn="l" rtl="0">
              <a:spcBef>
                <a:spcPts val="0"/>
              </a:spcBef>
              <a:spcAft>
                <a:spcPts val="0"/>
              </a:spcAft>
              <a:buClr>
                <a:schemeClr val="dk1"/>
              </a:buClr>
              <a:buSzPts val="1800"/>
              <a:buFont typeface="Arial"/>
              <a:buChar char="•"/>
            </a:pPr>
            <a:r>
              <a:rPr lang="en-GB" dirty="0">
                <a:latin typeface="Source Sans Pro" panose="020B0503030403020204" pitchFamily="34" charset="0"/>
                <a:ea typeface="Source Sans Pro" panose="020B0503030403020204" pitchFamily="34" charset="0"/>
              </a:rPr>
              <a:t>Ask yourself- would I call Toad a ‘good’ character in this moment? Why? </a:t>
            </a:r>
          </a:p>
          <a:p>
            <a:pPr marL="285750" marR="0" lvl="0" indent="-285750" algn="l" rtl="0">
              <a:spcBef>
                <a:spcPts val="0"/>
              </a:spcBef>
              <a:spcAft>
                <a:spcPts val="0"/>
              </a:spcAft>
              <a:buClr>
                <a:schemeClr val="dk1"/>
              </a:buClr>
              <a:buSzPts val="1800"/>
              <a:buFont typeface="Arial"/>
              <a:buChar char="•"/>
            </a:pPr>
            <a:r>
              <a:rPr lang="en-GB" dirty="0">
                <a:latin typeface="Source Sans Pro" panose="020B0503030403020204" pitchFamily="34" charset="0"/>
                <a:ea typeface="Source Sans Pro" panose="020B0503030403020204" pitchFamily="34" charset="0"/>
              </a:rPr>
              <a:t>Label your points on the graph and explain your reasoning. One has been done for you…</a:t>
            </a:r>
            <a:endParaRPr dirty="0">
              <a:latin typeface="Source Sans Pro" panose="020B0503030403020204" pitchFamily="34" charset="0"/>
              <a:ea typeface="Source Sans Pro" panose="020B0503030403020204" pitchFamily="34" charset="0"/>
            </a:endParaRPr>
          </a:p>
        </p:txBody>
      </p:sp>
      <p:pic>
        <p:nvPicPr>
          <p:cNvPr id="116" name="Google Shape;116;p4"/>
          <p:cNvPicPr preferRelativeResize="0"/>
          <p:nvPr/>
        </p:nvPicPr>
        <p:blipFill rotWithShape="1">
          <a:blip r:embed="rId3">
            <a:alphaModFix/>
          </a:blip>
          <a:srcRect/>
          <a:stretch/>
        </p:blipFill>
        <p:spPr>
          <a:xfrm>
            <a:off x="4571999" y="1242279"/>
            <a:ext cx="4209963" cy="2723340"/>
          </a:xfrm>
          <a:prstGeom prst="rect">
            <a:avLst/>
          </a:prstGeom>
          <a:noFill/>
          <a:ln>
            <a:noFill/>
          </a:ln>
        </p:spPr>
      </p:pic>
      <p:sp>
        <p:nvSpPr>
          <p:cNvPr id="9" name="TextBox 8">
            <a:extLst>
              <a:ext uri="{FF2B5EF4-FFF2-40B4-BE49-F238E27FC236}">
                <a16:creationId xmlns:a16="http://schemas.microsoft.com/office/drawing/2014/main" id="{A60392AA-703F-429B-B9BE-C5664BDC1621}"/>
              </a:ext>
            </a:extLst>
          </p:cNvPr>
          <p:cNvSpPr txBox="1"/>
          <p:nvPr/>
        </p:nvSpPr>
        <p:spPr>
          <a:xfrm>
            <a:off x="5225142" y="1588286"/>
            <a:ext cx="1690334" cy="2031325"/>
          </a:xfrm>
          <a:prstGeom prst="rect">
            <a:avLst/>
          </a:prstGeom>
          <a:noFill/>
        </p:spPr>
        <p:txBody>
          <a:bodyPr wrap="square">
            <a:spAutoFit/>
          </a:bodyPr>
          <a:lstStyle/>
          <a:p>
            <a:r>
              <a:rPr lang="en-GB" b="0" i="0" dirty="0">
                <a:solidFill>
                  <a:srgbClr val="000000"/>
                </a:solidFill>
                <a:effectLst/>
                <a:latin typeface="Source Sans Pro" panose="020B0503030403020204" pitchFamily="34" charset="0"/>
                <a:ea typeface="Source Sans Pro" panose="020B0503030403020204" pitchFamily="34" charset="0"/>
              </a:rPr>
              <a:t>Chapter 1- we first see Toad struggling to row his new boat on the river. We instantly see his childlike nature as he is so keen to show-off his latest toy.</a:t>
            </a:r>
            <a:endParaRPr lang="en-GB"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6009467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9"/>
          <p:cNvSpPr/>
          <p:nvPr/>
        </p:nvSpPr>
        <p:spPr>
          <a:xfrm>
            <a:off x="155222" y="112889"/>
            <a:ext cx="8833556" cy="4924778"/>
          </a:xfrm>
          <a:prstGeom prst="rect">
            <a:avLst/>
          </a:prstGeom>
          <a:noFill/>
          <a:ln w="57150" cap="flat" cmpd="sng">
            <a:solidFill>
              <a:srgbClr val="4F6128"/>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ource Sans Pro"/>
              <a:ea typeface="Source Sans Pro"/>
              <a:cs typeface="Source Sans Pro"/>
              <a:sym typeface="Source Sans Pro"/>
            </a:endParaRPr>
          </a:p>
        </p:txBody>
      </p:sp>
      <p:sp>
        <p:nvSpPr>
          <p:cNvPr id="159" name="Google Shape;159;p9"/>
          <p:cNvSpPr txBox="1"/>
          <p:nvPr/>
        </p:nvSpPr>
        <p:spPr>
          <a:xfrm>
            <a:off x="251808" y="236880"/>
            <a:ext cx="4727642" cy="375543"/>
          </a:xfrm>
          <a:prstGeom prst="rect">
            <a:avLst/>
          </a:prstGeom>
          <a:solidFill>
            <a:schemeClr val="accent3"/>
          </a:solidFill>
          <a:ln w="25400" cap="flat" cmpd="sng">
            <a:solidFill>
              <a:srgbClr val="718840"/>
            </a:solidFill>
            <a:prstDash val="solid"/>
            <a:round/>
            <a:headEnd type="none" w="sm" len="sm"/>
            <a:tailEnd type="none" w="sm" len="sm"/>
          </a:ln>
        </p:spPr>
        <p:txBody>
          <a:bodyPr spcFirstLastPara="1" wrap="square" lIns="91425" tIns="45700" rIns="91425" bIns="45700" anchor="t" anchorCtr="0">
            <a:normAutofit/>
          </a:bodyPr>
          <a:lstStyle/>
          <a:p>
            <a:pPr marL="0" marR="0" lvl="0" indent="0" algn="ctr" rtl="0">
              <a:lnSpc>
                <a:spcPct val="80000"/>
              </a:lnSpc>
              <a:spcBef>
                <a:spcPts val="0"/>
              </a:spcBef>
              <a:spcAft>
                <a:spcPts val="0"/>
              </a:spcAft>
              <a:buClr>
                <a:srgbClr val="000000"/>
              </a:buClr>
              <a:buSzPts val="2200"/>
              <a:buFont typeface="Arial"/>
              <a:buNone/>
            </a:pPr>
            <a:r>
              <a:rPr lang="en-GB" sz="2200" b="1" dirty="0">
                <a:solidFill>
                  <a:srgbClr val="000000"/>
                </a:solidFill>
                <a:latin typeface="Source Sans Pro"/>
                <a:ea typeface="Source Sans Pro"/>
                <a:cs typeface="Source Sans Pro"/>
                <a:sym typeface="Source Sans Pro"/>
              </a:rPr>
              <a:t>Preparing for your assessment</a:t>
            </a:r>
            <a:endParaRPr sz="2200" dirty="0">
              <a:solidFill>
                <a:srgbClr val="000000"/>
              </a:solidFill>
              <a:latin typeface="Source Sans Pro"/>
              <a:ea typeface="Source Sans Pro"/>
              <a:cs typeface="Source Sans Pro"/>
              <a:sym typeface="Source Sans Pro"/>
            </a:endParaRPr>
          </a:p>
        </p:txBody>
      </p:sp>
      <p:sp>
        <p:nvSpPr>
          <p:cNvPr id="160" name="Google Shape;160;p9"/>
          <p:cNvSpPr/>
          <p:nvPr/>
        </p:nvSpPr>
        <p:spPr>
          <a:xfrm>
            <a:off x="3946801" y="3208238"/>
            <a:ext cx="4727642" cy="1243584"/>
          </a:xfrm>
          <a:prstGeom prst="rect">
            <a:avLst/>
          </a:prstGeom>
          <a:gradFill>
            <a:gsLst>
              <a:gs pos="0">
                <a:srgbClr val="A0C94A"/>
              </a:gs>
              <a:gs pos="100000">
                <a:srgbClr val="DBFF9C"/>
              </a:gs>
            </a:gsLst>
            <a:lin ang="16200000" scaled="0"/>
          </a:gradFill>
          <a:ln w="9525" cap="flat" cmpd="sng">
            <a:solidFill>
              <a:srgbClr val="97B853"/>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l"/>
            <a:r>
              <a:rPr lang="en-GB" sz="2000" b="0" i="0" dirty="0">
                <a:solidFill>
                  <a:srgbClr val="000000"/>
                </a:solidFill>
                <a:effectLst/>
                <a:latin typeface="Source Sans Pro" panose="020B0503030403020204" pitchFamily="34" charset="0"/>
                <a:ea typeface="Source Sans Pro" panose="020B0503030403020204" pitchFamily="34" charset="0"/>
              </a:rPr>
              <a:t>Spend 15 minutes using the planning grid in your booklet to help you organise your answer before you write it. Remember to use PEEL!</a:t>
            </a:r>
          </a:p>
          <a:p>
            <a:pPr marL="0" marR="0" lvl="0" indent="0" algn="ctr" rtl="0">
              <a:spcBef>
                <a:spcPts val="0"/>
              </a:spcBef>
              <a:spcAft>
                <a:spcPts val="0"/>
              </a:spcAft>
              <a:buNone/>
            </a:pPr>
            <a:endParaRPr dirty="0"/>
          </a:p>
        </p:txBody>
      </p:sp>
      <p:sp>
        <p:nvSpPr>
          <p:cNvPr id="163" name="Google Shape;163;p9"/>
          <p:cNvSpPr/>
          <p:nvPr/>
        </p:nvSpPr>
        <p:spPr>
          <a:xfrm>
            <a:off x="4066163" y="888333"/>
            <a:ext cx="4608280" cy="1916652"/>
          </a:xfrm>
          <a:prstGeom prst="wedgeRoundRectCallout">
            <a:avLst>
              <a:gd name="adj1" fmla="val -72585"/>
              <a:gd name="adj2" fmla="val 6411"/>
              <a:gd name="adj3" fmla="val 16667"/>
            </a:avLst>
          </a:prstGeom>
          <a:gradFill>
            <a:gsLst>
              <a:gs pos="0">
                <a:srgbClr val="A0C94A"/>
              </a:gs>
              <a:gs pos="100000">
                <a:srgbClr val="DBFF9C"/>
              </a:gs>
            </a:gsLst>
            <a:lin ang="16200000" scaled="0"/>
          </a:gradFill>
          <a:ln w="9525" cap="flat" cmpd="sng">
            <a:solidFill>
              <a:srgbClr val="97B853"/>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dk1"/>
                </a:solidFill>
                <a:latin typeface="Source Sans Pro"/>
                <a:ea typeface="Source Sans Pro"/>
                <a:cs typeface="Source Sans Pro"/>
                <a:sym typeface="Source Sans Pro"/>
              </a:rPr>
              <a:t>Assessment question: How does Grahame present Toad’s character growth across The Wind in the Willows?</a:t>
            </a:r>
            <a:endParaRPr sz="2400" dirty="0">
              <a:solidFill>
                <a:schemeClr val="dk1"/>
              </a:solidFill>
              <a:latin typeface="Source Sans Pro"/>
              <a:ea typeface="Source Sans Pro"/>
              <a:cs typeface="Source Sans Pro"/>
              <a:sym typeface="Source Sans Pro"/>
            </a:endParaRPr>
          </a:p>
        </p:txBody>
      </p:sp>
      <p:pic>
        <p:nvPicPr>
          <p:cNvPr id="164" name="Google Shape;164;p9"/>
          <p:cNvPicPr preferRelativeResize="0"/>
          <p:nvPr/>
        </p:nvPicPr>
        <p:blipFill rotWithShape="1">
          <a:blip r:embed="rId3">
            <a:alphaModFix/>
          </a:blip>
          <a:srcRect/>
          <a:stretch/>
        </p:blipFill>
        <p:spPr>
          <a:xfrm>
            <a:off x="1117963" y="688382"/>
            <a:ext cx="1781175" cy="3763440"/>
          </a:xfrm>
          <a:prstGeom prst="rect">
            <a:avLst/>
          </a:prstGeom>
          <a:noFill/>
          <a:ln>
            <a:noFill/>
          </a:ln>
        </p:spPr>
      </p:pic>
    </p:spTree>
    <p:extLst>
      <p:ext uri="{BB962C8B-B14F-4D97-AF65-F5344CB8AC3E}">
        <p14:creationId xmlns:p14="http://schemas.microsoft.com/office/powerpoint/2010/main" val="42905355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10B424E-B472-483A-B2D5-4A15CFE5B568}"/>
              </a:ext>
            </a:extLst>
          </p:cNvPr>
          <p:cNvSpPr txBox="1"/>
          <p:nvPr/>
        </p:nvSpPr>
        <p:spPr>
          <a:xfrm>
            <a:off x="94202" y="297892"/>
            <a:ext cx="3835255" cy="1600438"/>
          </a:xfrm>
          <a:prstGeom prst="rect">
            <a:avLst/>
          </a:prstGeom>
          <a:solidFill>
            <a:schemeClr val="accent3"/>
          </a:solidFill>
        </p:spPr>
        <p:txBody>
          <a:bodyPr wrap="square">
            <a:spAutoFit/>
          </a:bodyPr>
          <a:lstStyle/>
          <a:p>
            <a:pPr marL="285750" indent="-285750">
              <a:buFont typeface="Arial" panose="020B0604020202020204" pitchFamily="34" charset="0"/>
              <a:buChar char="•"/>
            </a:pPr>
            <a:r>
              <a:rPr lang="en-GB" i="0" dirty="0">
                <a:solidFill>
                  <a:srgbClr val="000000"/>
                </a:solidFill>
                <a:effectLst/>
                <a:latin typeface="Source Sans Pro" panose="020B0503030403020204" pitchFamily="34" charset="0"/>
                <a:ea typeface="Source Sans Pro" panose="020B0503030403020204" pitchFamily="34" charset="0"/>
              </a:rPr>
              <a:t>You now have the rest of the session to complete your response.</a:t>
            </a:r>
          </a:p>
          <a:p>
            <a:endParaRPr lang="en-GB" i="0" dirty="0">
              <a:solidFill>
                <a:srgbClr val="000000"/>
              </a:solidFill>
              <a:effectLst/>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GB" i="0" dirty="0">
                <a:solidFill>
                  <a:srgbClr val="000000"/>
                </a:solidFill>
                <a:effectLst/>
                <a:latin typeface="Source Sans Pro" panose="020B0503030403020204" pitchFamily="34" charset="0"/>
                <a:ea typeface="Source Sans Pro" panose="020B0503030403020204" pitchFamily="34" charset="0"/>
              </a:rPr>
              <a:t>Try to write 3 PEEEL style paragraphs (just like the ones we wrote about the Riverbank characters), about Toad at the start, middle and end of the story. </a:t>
            </a:r>
            <a:endParaRPr lang="en-GB" dirty="0">
              <a:latin typeface="Source Sans Pro" panose="020B0503030403020204" pitchFamily="34" charset="0"/>
              <a:ea typeface="Source Sans Pro" panose="020B0503030403020204" pitchFamily="34" charset="0"/>
            </a:endParaRPr>
          </a:p>
        </p:txBody>
      </p:sp>
      <p:sp>
        <p:nvSpPr>
          <p:cNvPr id="6" name="Google Shape;163;p9">
            <a:extLst>
              <a:ext uri="{FF2B5EF4-FFF2-40B4-BE49-F238E27FC236}">
                <a16:creationId xmlns:a16="http://schemas.microsoft.com/office/drawing/2014/main" id="{9BDF9A99-9D95-4905-9B00-B5BE029DC765}"/>
              </a:ext>
            </a:extLst>
          </p:cNvPr>
          <p:cNvSpPr/>
          <p:nvPr/>
        </p:nvSpPr>
        <p:spPr>
          <a:xfrm>
            <a:off x="4927309" y="94111"/>
            <a:ext cx="4122489" cy="1916652"/>
          </a:xfrm>
          <a:prstGeom prst="wedgeRoundRectCallout">
            <a:avLst>
              <a:gd name="adj1" fmla="val -72585"/>
              <a:gd name="adj2" fmla="val 6411"/>
              <a:gd name="adj3" fmla="val 16667"/>
            </a:avLst>
          </a:prstGeom>
          <a:gradFill>
            <a:gsLst>
              <a:gs pos="0">
                <a:srgbClr val="A0C94A"/>
              </a:gs>
              <a:gs pos="100000">
                <a:srgbClr val="DBFF9C"/>
              </a:gs>
            </a:gsLst>
            <a:lin ang="16200000" scaled="0"/>
          </a:gradFill>
          <a:ln w="9525" cap="flat" cmpd="sng">
            <a:solidFill>
              <a:srgbClr val="97B853"/>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dk1"/>
                </a:solidFill>
                <a:latin typeface="Source Sans Pro"/>
                <a:ea typeface="Source Sans Pro"/>
                <a:cs typeface="Source Sans Pro"/>
                <a:sym typeface="Source Sans Pro"/>
              </a:rPr>
              <a:t>Assessment question: How does Grahame present Toad’s character growth across The Wind in the Willows?</a:t>
            </a:r>
            <a:endParaRPr sz="2400" dirty="0">
              <a:solidFill>
                <a:schemeClr val="dk1"/>
              </a:solidFill>
              <a:latin typeface="Source Sans Pro"/>
              <a:ea typeface="Source Sans Pro"/>
              <a:cs typeface="Source Sans Pro"/>
              <a:sym typeface="Source Sans Pro"/>
            </a:endParaRPr>
          </a:p>
        </p:txBody>
      </p:sp>
      <p:sp>
        <p:nvSpPr>
          <p:cNvPr id="7" name="TextBox 6">
            <a:extLst>
              <a:ext uri="{FF2B5EF4-FFF2-40B4-BE49-F238E27FC236}">
                <a16:creationId xmlns:a16="http://schemas.microsoft.com/office/drawing/2014/main" id="{8302DCEA-76BF-4342-B422-43BA96873C3D}"/>
              </a:ext>
            </a:extLst>
          </p:cNvPr>
          <p:cNvSpPr txBox="1"/>
          <p:nvPr/>
        </p:nvSpPr>
        <p:spPr>
          <a:xfrm>
            <a:off x="94202" y="2140900"/>
            <a:ext cx="7576308" cy="2693045"/>
          </a:xfrm>
          <a:prstGeom prst="rect">
            <a:avLst/>
          </a:prstGeom>
          <a:solidFill>
            <a:schemeClr val="tx2"/>
          </a:solidFill>
        </p:spPr>
        <p:txBody>
          <a:bodyPr wrap="square" rtlCol="0">
            <a:spAutoFit/>
          </a:bodyPr>
          <a:lstStyle/>
          <a:p>
            <a:r>
              <a:rPr lang="en-GB" sz="1500" b="1" u="sng" dirty="0">
                <a:latin typeface="Source Sans Pro" panose="020B0503030403020204" pitchFamily="34" charset="0"/>
                <a:ea typeface="Source Sans Pro" panose="020B0503030403020204" pitchFamily="34" charset="0"/>
              </a:rPr>
              <a:t>PEEEL sentence starters:</a:t>
            </a:r>
          </a:p>
          <a:p>
            <a:endParaRPr lang="en-GB" dirty="0">
              <a:latin typeface="Source Sans Pro" panose="020B0503030403020204" pitchFamily="34" charset="0"/>
              <a:ea typeface="Source Sans Pro" panose="020B0503030403020204" pitchFamily="34" charset="0"/>
            </a:endParaRPr>
          </a:p>
          <a:p>
            <a:r>
              <a:rPr lang="en-GB" b="1" dirty="0">
                <a:latin typeface="Source Sans Pro" panose="020B0503030403020204" pitchFamily="34" charset="0"/>
                <a:ea typeface="Source Sans Pro" panose="020B0503030403020204" pitchFamily="34" charset="0"/>
              </a:rPr>
              <a:t>Point: </a:t>
            </a:r>
            <a:r>
              <a:rPr lang="en-GB" dirty="0">
                <a:latin typeface="Source Sans Pro" panose="020B0503030403020204" pitchFamily="34" charset="0"/>
                <a:ea typeface="Source Sans Pro" panose="020B0503030403020204" pitchFamily="34" charset="0"/>
              </a:rPr>
              <a:t>Grahame presents Toad’s character at the ‘beginning’ or ‘middle’ or ‘end’ of the novel as…</a:t>
            </a:r>
          </a:p>
          <a:p>
            <a:endParaRPr lang="en-GB" dirty="0">
              <a:latin typeface="Source Sans Pro" panose="020B0503030403020204" pitchFamily="34" charset="0"/>
              <a:ea typeface="Source Sans Pro" panose="020B0503030403020204" pitchFamily="34" charset="0"/>
            </a:endParaRPr>
          </a:p>
          <a:p>
            <a:r>
              <a:rPr lang="en-GB" b="1" dirty="0">
                <a:latin typeface="Source Sans Pro" panose="020B0503030403020204" pitchFamily="34" charset="0"/>
                <a:ea typeface="Source Sans Pro" panose="020B0503030403020204" pitchFamily="34" charset="0"/>
              </a:rPr>
              <a:t>Example: </a:t>
            </a:r>
            <a:r>
              <a:rPr lang="en-GB" dirty="0">
                <a:latin typeface="Source Sans Pro" panose="020B0503030403020204" pitchFamily="34" charset="0"/>
                <a:ea typeface="Source Sans Pro" panose="020B0503030403020204" pitchFamily="34" charset="0"/>
              </a:rPr>
              <a:t>This is demonstrated through the example “……..”.</a:t>
            </a:r>
          </a:p>
          <a:p>
            <a:endParaRPr lang="en-GB" dirty="0">
              <a:latin typeface="Source Sans Pro" panose="020B0503030403020204" pitchFamily="34" charset="0"/>
              <a:ea typeface="Source Sans Pro" panose="020B0503030403020204" pitchFamily="34" charset="0"/>
            </a:endParaRPr>
          </a:p>
          <a:p>
            <a:r>
              <a:rPr lang="en-GB" b="1" dirty="0">
                <a:latin typeface="Source Sans Pro" panose="020B0503030403020204" pitchFamily="34" charset="0"/>
                <a:ea typeface="Source Sans Pro" panose="020B0503030403020204" pitchFamily="34" charset="0"/>
              </a:rPr>
              <a:t>Explanation: </a:t>
            </a:r>
            <a:r>
              <a:rPr lang="en-GB" dirty="0">
                <a:latin typeface="Source Sans Pro" panose="020B0503030403020204" pitchFamily="34" charset="0"/>
                <a:ea typeface="Source Sans Pro" panose="020B0503030403020204" pitchFamily="34" charset="0"/>
              </a:rPr>
              <a:t>The (technique) suggests that Toad… This shows that…</a:t>
            </a:r>
          </a:p>
          <a:p>
            <a:endParaRPr lang="en-GB" dirty="0">
              <a:latin typeface="Source Sans Pro" panose="020B0503030403020204" pitchFamily="34" charset="0"/>
              <a:ea typeface="Source Sans Pro" panose="020B0503030403020204" pitchFamily="34" charset="0"/>
            </a:endParaRPr>
          </a:p>
          <a:p>
            <a:r>
              <a:rPr lang="en-GB" b="1" dirty="0">
                <a:latin typeface="Source Sans Pro" panose="020B0503030403020204" pitchFamily="34" charset="0"/>
                <a:ea typeface="Source Sans Pro" panose="020B0503030403020204" pitchFamily="34" charset="0"/>
              </a:rPr>
              <a:t>Exploration: </a:t>
            </a:r>
            <a:r>
              <a:rPr lang="en-GB" dirty="0">
                <a:latin typeface="Source Sans Pro" panose="020B0503030403020204" pitchFamily="34" charset="0"/>
                <a:ea typeface="Source Sans Pro" panose="020B0503030403020204" pitchFamily="34" charset="0"/>
              </a:rPr>
              <a:t>This might make the reader feel… In addition to this the (word class ) “…..” offers connotations of…</a:t>
            </a:r>
          </a:p>
          <a:p>
            <a:endParaRPr lang="en-GB" dirty="0">
              <a:latin typeface="Source Sans Pro" panose="020B0503030403020204" pitchFamily="34" charset="0"/>
              <a:ea typeface="Source Sans Pro" panose="020B0503030403020204" pitchFamily="34" charset="0"/>
            </a:endParaRPr>
          </a:p>
          <a:p>
            <a:r>
              <a:rPr lang="en-GB" b="1" dirty="0">
                <a:latin typeface="Source Sans Pro" panose="020B0503030403020204" pitchFamily="34" charset="0"/>
                <a:ea typeface="Source Sans Pro" panose="020B0503030403020204" pitchFamily="34" charset="0"/>
              </a:rPr>
              <a:t>Link: </a:t>
            </a:r>
            <a:r>
              <a:rPr lang="en-GB" dirty="0">
                <a:latin typeface="Source Sans Pro" panose="020B0503030403020204" pitchFamily="34" charset="0"/>
                <a:ea typeface="Source Sans Pro" panose="020B0503030403020204" pitchFamily="34" charset="0"/>
              </a:rPr>
              <a:t>These methods link to Grahame’s presentation of Toad’s character growth as … because…</a:t>
            </a:r>
          </a:p>
        </p:txBody>
      </p:sp>
    </p:spTree>
    <p:extLst>
      <p:ext uri="{BB962C8B-B14F-4D97-AF65-F5344CB8AC3E}">
        <p14:creationId xmlns:p14="http://schemas.microsoft.com/office/powerpoint/2010/main" val="3485894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F9611-5901-4B0D-90A6-F0259004FFA5}"/>
              </a:ext>
            </a:extLst>
          </p:cNvPr>
          <p:cNvSpPr>
            <a:spLocks noGrp="1"/>
          </p:cNvSpPr>
          <p:nvPr>
            <p:ph type="title"/>
          </p:nvPr>
        </p:nvSpPr>
        <p:spPr/>
        <p:txBody>
          <a:bodyPr>
            <a:normAutofit fontScale="90000"/>
          </a:bodyPr>
          <a:lstStyle/>
          <a:p>
            <a:r>
              <a:rPr lang="en-GB" u="sng" dirty="0"/>
              <a:t>New information – Reading chapter 2</a:t>
            </a:r>
          </a:p>
        </p:txBody>
      </p:sp>
      <p:sp>
        <p:nvSpPr>
          <p:cNvPr id="3" name="Text Placeholder 2">
            <a:extLst>
              <a:ext uri="{FF2B5EF4-FFF2-40B4-BE49-F238E27FC236}">
                <a16:creationId xmlns:a16="http://schemas.microsoft.com/office/drawing/2014/main" id="{973FDE2A-8C6F-45F6-9E12-AF5B648B4A34}"/>
              </a:ext>
            </a:extLst>
          </p:cNvPr>
          <p:cNvSpPr>
            <a:spLocks noGrp="1"/>
          </p:cNvSpPr>
          <p:nvPr>
            <p:ph type="body" idx="1"/>
          </p:nvPr>
        </p:nvSpPr>
        <p:spPr>
          <a:solidFill>
            <a:schemeClr val="accent3"/>
          </a:solidFill>
          <a:ln>
            <a:solidFill>
              <a:schemeClr val="accent3">
                <a:lumMod val="50000"/>
              </a:schemeClr>
            </a:solidFill>
          </a:ln>
        </p:spPr>
        <p:txBody>
          <a:bodyPr>
            <a:normAutofit fontScale="92500" lnSpcReduction="10000"/>
          </a:bodyPr>
          <a:lstStyle/>
          <a:p>
            <a:pPr marL="114300" indent="0" algn="l">
              <a:buNone/>
            </a:pPr>
            <a:r>
              <a:rPr lang="en-GB" b="0" i="0" dirty="0">
                <a:solidFill>
                  <a:srgbClr val="000000"/>
                </a:solidFill>
                <a:effectLst/>
                <a:latin typeface="Source Sans Pro" panose="020B0503030403020204" pitchFamily="34" charset="0"/>
                <a:ea typeface="Source Sans Pro" panose="020B0503030403020204" pitchFamily="34" charset="0"/>
              </a:rPr>
              <a:t>Whilst we read, conside</a:t>
            </a:r>
            <a:r>
              <a:rPr lang="en-GB" dirty="0">
                <a:solidFill>
                  <a:srgbClr val="000000"/>
                </a:solidFill>
                <a:latin typeface="Source Sans Pro" panose="020B0503030403020204" pitchFamily="34" charset="0"/>
                <a:ea typeface="Source Sans Pro" panose="020B0503030403020204" pitchFamily="34" charset="0"/>
              </a:rPr>
              <a:t>r and answer the questions below:</a:t>
            </a:r>
            <a:endParaRPr lang="en-GB" b="0" i="0" dirty="0">
              <a:solidFill>
                <a:srgbClr val="000000"/>
              </a:solidFill>
              <a:effectLst/>
              <a:latin typeface="Source Sans Pro" panose="020B0503030403020204" pitchFamily="34" charset="0"/>
              <a:ea typeface="Source Sans Pro" panose="020B0503030403020204" pitchFamily="34" charset="0"/>
            </a:endParaRPr>
          </a:p>
          <a:p>
            <a:pPr algn="l"/>
            <a:r>
              <a:rPr lang="en-GB" b="0" i="0" dirty="0">
                <a:solidFill>
                  <a:srgbClr val="000000"/>
                </a:solidFill>
                <a:effectLst/>
                <a:latin typeface="Source Sans Pro" panose="020B0503030403020204" pitchFamily="34" charset="0"/>
                <a:ea typeface="Source Sans Pro" panose="020B0503030403020204" pitchFamily="34" charset="0"/>
              </a:rPr>
              <a:t>1. What are Mole’s first impressions of Toad?</a:t>
            </a:r>
          </a:p>
          <a:p>
            <a:pPr algn="l"/>
            <a:r>
              <a:rPr lang="en-GB" b="0" i="0" dirty="0">
                <a:solidFill>
                  <a:srgbClr val="000000"/>
                </a:solidFill>
                <a:effectLst/>
                <a:latin typeface="Source Sans Pro" panose="020B0503030403020204" pitchFamily="34" charset="0"/>
                <a:ea typeface="Source Sans Pro" panose="020B0503030403020204" pitchFamily="34" charset="0"/>
              </a:rPr>
              <a:t>2. Why is Rat not excited about the adventure in the caravan?</a:t>
            </a:r>
          </a:p>
          <a:p>
            <a:pPr algn="l"/>
            <a:r>
              <a:rPr lang="en-GB" b="0" i="0" dirty="0">
                <a:solidFill>
                  <a:srgbClr val="000000"/>
                </a:solidFill>
                <a:effectLst/>
                <a:latin typeface="Source Sans Pro" panose="020B0503030403020204" pitchFamily="34" charset="0"/>
                <a:ea typeface="Source Sans Pro" panose="020B0503030403020204" pitchFamily="34" charset="0"/>
              </a:rPr>
              <a:t>3. What happens to Toad after the caravan crashes?</a:t>
            </a:r>
          </a:p>
        </p:txBody>
      </p:sp>
    </p:spTree>
    <p:extLst>
      <p:ext uri="{BB962C8B-B14F-4D97-AF65-F5344CB8AC3E}">
        <p14:creationId xmlns:p14="http://schemas.microsoft.com/office/powerpoint/2010/main" val="795733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19"/>
          <p:cNvSpPr/>
          <p:nvPr/>
        </p:nvSpPr>
        <p:spPr>
          <a:xfrm>
            <a:off x="155222" y="112889"/>
            <a:ext cx="8833556" cy="4924778"/>
          </a:xfrm>
          <a:prstGeom prst="rect">
            <a:avLst/>
          </a:prstGeom>
          <a:noFill/>
          <a:ln w="57150" cap="flat" cmpd="sng">
            <a:solidFill>
              <a:srgbClr val="4F6128"/>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ource Sans Pro"/>
              <a:ea typeface="Source Sans Pro"/>
              <a:cs typeface="Source Sans Pro"/>
              <a:sym typeface="Source Sans Pro"/>
            </a:endParaRPr>
          </a:p>
        </p:txBody>
      </p:sp>
      <p:sp>
        <p:nvSpPr>
          <p:cNvPr id="261" name="Google Shape;261;p19"/>
          <p:cNvSpPr txBox="1"/>
          <p:nvPr/>
        </p:nvSpPr>
        <p:spPr>
          <a:xfrm>
            <a:off x="2731205" y="204584"/>
            <a:ext cx="6103056" cy="722490"/>
          </a:xfrm>
          <a:prstGeom prst="rect">
            <a:avLst/>
          </a:prstGeom>
          <a:solidFill>
            <a:schemeClr val="accent3"/>
          </a:solidFill>
          <a:ln w="25400" cap="flat" cmpd="sng">
            <a:solidFill>
              <a:srgbClr val="718840"/>
            </a:solidFill>
            <a:prstDash val="solid"/>
            <a:round/>
            <a:headEnd type="none" w="sm" len="sm"/>
            <a:tailEnd type="none" w="sm" len="sm"/>
          </a:ln>
        </p:spPr>
        <p:txBody>
          <a:bodyPr spcFirstLastPara="1" wrap="square" lIns="91425" tIns="45700" rIns="91425" bIns="45700" anchor="t" anchorCtr="0">
            <a:normAutofit/>
          </a:bodyPr>
          <a:lstStyle/>
          <a:p>
            <a:pPr marL="0" marR="0" lvl="0" indent="0" algn="ctr" rtl="0">
              <a:spcBef>
                <a:spcPts val="0"/>
              </a:spcBef>
              <a:spcAft>
                <a:spcPts val="0"/>
              </a:spcAft>
              <a:buClr>
                <a:srgbClr val="000000"/>
              </a:buClr>
              <a:buSzPts val="3700"/>
              <a:buFont typeface="Arial"/>
              <a:buNone/>
            </a:pPr>
            <a:r>
              <a:rPr lang="en-US" sz="3700" b="1" dirty="0">
                <a:solidFill>
                  <a:srgbClr val="000000"/>
                </a:solidFill>
                <a:latin typeface="Source Sans Pro"/>
                <a:ea typeface="Source Sans Pro"/>
                <a:cs typeface="Source Sans Pro"/>
                <a:sym typeface="Source Sans Pro"/>
              </a:rPr>
              <a:t>Building Toad’s profile…</a:t>
            </a:r>
            <a:endParaRPr sz="3700" dirty="0">
              <a:solidFill>
                <a:srgbClr val="000000"/>
              </a:solidFill>
              <a:latin typeface="Source Sans Pro"/>
              <a:ea typeface="Source Sans Pro"/>
              <a:cs typeface="Source Sans Pro"/>
              <a:sym typeface="Source Sans Pro"/>
            </a:endParaRPr>
          </a:p>
          <a:p>
            <a:pPr marL="342900" marR="0" lvl="0" indent="-225425" algn="l" rtl="0">
              <a:spcBef>
                <a:spcPts val="370"/>
              </a:spcBef>
              <a:spcAft>
                <a:spcPts val="0"/>
              </a:spcAft>
              <a:buClr>
                <a:schemeClr val="lt1"/>
              </a:buClr>
              <a:buSzPts val="1850"/>
              <a:buFont typeface="Arial"/>
              <a:buNone/>
            </a:pPr>
            <a:endParaRPr sz="1850" dirty="0">
              <a:solidFill>
                <a:srgbClr val="000000"/>
              </a:solidFill>
              <a:latin typeface="Source Sans Pro"/>
              <a:ea typeface="Source Sans Pro"/>
              <a:cs typeface="Source Sans Pro"/>
              <a:sym typeface="Source Sans Pro"/>
            </a:endParaRPr>
          </a:p>
        </p:txBody>
      </p:sp>
      <p:pic>
        <p:nvPicPr>
          <p:cNvPr id="262" name="Google Shape;262;p19"/>
          <p:cNvPicPr preferRelativeResize="0"/>
          <p:nvPr/>
        </p:nvPicPr>
        <p:blipFill rotWithShape="1">
          <a:blip r:embed="rId3">
            <a:alphaModFix/>
          </a:blip>
          <a:srcRect/>
          <a:stretch/>
        </p:blipFill>
        <p:spPr>
          <a:xfrm>
            <a:off x="2626577" y="2806664"/>
            <a:ext cx="1453445" cy="2059047"/>
          </a:xfrm>
          <a:prstGeom prst="rect">
            <a:avLst/>
          </a:prstGeom>
          <a:noFill/>
          <a:ln>
            <a:noFill/>
          </a:ln>
        </p:spPr>
      </p:pic>
      <p:sp>
        <p:nvSpPr>
          <p:cNvPr id="263" name="Google Shape;263;p19"/>
          <p:cNvSpPr txBox="1"/>
          <p:nvPr/>
        </p:nvSpPr>
        <p:spPr>
          <a:xfrm>
            <a:off x="4384429" y="1018769"/>
            <a:ext cx="4449832" cy="256989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00" b="1" dirty="0">
                <a:solidFill>
                  <a:schemeClr val="dk1"/>
                </a:solidFill>
                <a:latin typeface="Source Sans Pro"/>
                <a:ea typeface="Source Sans Pro"/>
                <a:cs typeface="Source Sans Pro"/>
                <a:sym typeface="Source Sans Pro"/>
              </a:rPr>
              <a:t>Explode the quotations you have been given.</a:t>
            </a:r>
            <a:endParaRPr sz="1300" dirty="0"/>
          </a:p>
          <a:p>
            <a:pPr marL="0" marR="0" lvl="0" indent="0" algn="l" rtl="0">
              <a:spcBef>
                <a:spcPts val="0"/>
              </a:spcBef>
              <a:spcAft>
                <a:spcPts val="0"/>
              </a:spcAft>
              <a:buNone/>
            </a:pPr>
            <a:r>
              <a:rPr lang="en-US" sz="1300" dirty="0">
                <a:solidFill>
                  <a:schemeClr val="dk1"/>
                </a:solidFill>
                <a:latin typeface="Source Sans Pro"/>
                <a:ea typeface="Source Sans Pro"/>
                <a:cs typeface="Source Sans Pro"/>
                <a:sym typeface="Source Sans Pro"/>
              </a:rPr>
              <a:t>Consider:</a:t>
            </a:r>
            <a:endParaRPr sz="1300" dirty="0"/>
          </a:p>
          <a:p>
            <a:pPr marL="0" marR="0" lvl="0" indent="0" algn="l" rtl="0">
              <a:spcBef>
                <a:spcPts val="0"/>
              </a:spcBef>
              <a:spcAft>
                <a:spcPts val="0"/>
              </a:spcAft>
              <a:buNone/>
            </a:pPr>
            <a:endParaRPr sz="1300" dirty="0">
              <a:solidFill>
                <a:schemeClr val="dk1"/>
              </a:solidFill>
              <a:latin typeface="Source Sans Pro"/>
              <a:ea typeface="Source Sans Pro"/>
              <a:cs typeface="Source Sans Pro"/>
              <a:sym typeface="Source Sans Pro"/>
            </a:endParaRPr>
          </a:p>
          <a:p>
            <a:pPr marL="285750" marR="0" lvl="0" indent="-285750" algn="l" rtl="0">
              <a:spcBef>
                <a:spcPts val="0"/>
              </a:spcBef>
              <a:spcAft>
                <a:spcPts val="0"/>
              </a:spcAft>
              <a:buClr>
                <a:schemeClr val="dk1"/>
              </a:buClr>
              <a:buSzPts val="1800"/>
              <a:buFont typeface="Arial"/>
              <a:buChar char="•"/>
            </a:pPr>
            <a:r>
              <a:rPr lang="en-US" sz="1300" dirty="0">
                <a:solidFill>
                  <a:schemeClr val="dk1"/>
                </a:solidFill>
                <a:latin typeface="Source Sans Pro"/>
                <a:ea typeface="Source Sans Pro"/>
                <a:cs typeface="Source Sans Pro"/>
                <a:sym typeface="Source Sans Pro"/>
              </a:rPr>
              <a:t>What </a:t>
            </a:r>
            <a:r>
              <a:rPr lang="en-US" sz="1300" b="1" dirty="0">
                <a:solidFill>
                  <a:schemeClr val="dk1"/>
                </a:solidFill>
                <a:latin typeface="Source Sans Pro"/>
                <a:ea typeface="Source Sans Pro"/>
                <a:cs typeface="Source Sans Pro"/>
                <a:sym typeface="Source Sans Pro"/>
              </a:rPr>
              <a:t>techniques</a:t>
            </a:r>
            <a:r>
              <a:rPr lang="en-US" sz="1300" dirty="0">
                <a:solidFill>
                  <a:schemeClr val="dk1"/>
                </a:solidFill>
                <a:latin typeface="Source Sans Pro"/>
                <a:ea typeface="Source Sans Pro"/>
                <a:cs typeface="Source Sans Pro"/>
                <a:sym typeface="Source Sans Pro"/>
              </a:rPr>
              <a:t> does Grahame use?</a:t>
            </a:r>
            <a:endParaRPr sz="1300" dirty="0"/>
          </a:p>
          <a:p>
            <a:pPr marL="285750" marR="0" lvl="0" indent="-171450" algn="l" rtl="0">
              <a:spcBef>
                <a:spcPts val="0"/>
              </a:spcBef>
              <a:spcAft>
                <a:spcPts val="0"/>
              </a:spcAft>
              <a:buClr>
                <a:schemeClr val="dk1"/>
              </a:buClr>
              <a:buSzPts val="1800"/>
              <a:buFont typeface="Arial"/>
              <a:buNone/>
            </a:pPr>
            <a:endParaRPr sz="1300" dirty="0">
              <a:solidFill>
                <a:schemeClr val="dk1"/>
              </a:solidFill>
              <a:latin typeface="Source Sans Pro"/>
              <a:ea typeface="Source Sans Pro"/>
              <a:cs typeface="Source Sans Pro"/>
              <a:sym typeface="Source Sans Pro"/>
            </a:endParaRPr>
          </a:p>
          <a:p>
            <a:pPr marL="285750" marR="0" lvl="0" indent="-285750" algn="l" rtl="0">
              <a:spcBef>
                <a:spcPts val="0"/>
              </a:spcBef>
              <a:spcAft>
                <a:spcPts val="0"/>
              </a:spcAft>
              <a:buClr>
                <a:schemeClr val="dk1"/>
              </a:buClr>
              <a:buSzPts val="1800"/>
              <a:buFont typeface="Arial"/>
              <a:buChar char="•"/>
            </a:pPr>
            <a:r>
              <a:rPr lang="en-US" sz="1300" dirty="0">
                <a:solidFill>
                  <a:schemeClr val="dk1"/>
                </a:solidFill>
                <a:latin typeface="Source Sans Pro"/>
                <a:ea typeface="Source Sans Pro"/>
                <a:cs typeface="Source Sans Pro"/>
                <a:sym typeface="Source Sans Pro"/>
              </a:rPr>
              <a:t>What do they </a:t>
            </a:r>
            <a:r>
              <a:rPr lang="en-US" sz="1300" b="1" dirty="0">
                <a:solidFill>
                  <a:schemeClr val="dk1"/>
                </a:solidFill>
                <a:latin typeface="Source Sans Pro"/>
                <a:ea typeface="Source Sans Pro"/>
                <a:cs typeface="Source Sans Pro"/>
                <a:sym typeface="Source Sans Pro"/>
              </a:rPr>
              <a:t>tell us </a:t>
            </a:r>
            <a:r>
              <a:rPr lang="en-US" sz="1300" dirty="0">
                <a:solidFill>
                  <a:schemeClr val="dk1"/>
                </a:solidFill>
                <a:latin typeface="Source Sans Pro"/>
                <a:ea typeface="Source Sans Pro"/>
                <a:cs typeface="Source Sans Pro"/>
                <a:sym typeface="Source Sans Pro"/>
              </a:rPr>
              <a:t>about Toad?</a:t>
            </a:r>
            <a:endParaRPr sz="1300" dirty="0"/>
          </a:p>
          <a:p>
            <a:pPr marL="285750" marR="0" lvl="0" indent="-171450" algn="l" rtl="0">
              <a:spcBef>
                <a:spcPts val="0"/>
              </a:spcBef>
              <a:spcAft>
                <a:spcPts val="0"/>
              </a:spcAft>
              <a:buClr>
                <a:schemeClr val="dk1"/>
              </a:buClr>
              <a:buSzPts val="1800"/>
              <a:buFont typeface="Arial"/>
              <a:buNone/>
            </a:pPr>
            <a:endParaRPr sz="1300" dirty="0">
              <a:solidFill>
                <a:schemeClr val="dk1"/>
              </a:solidFill>
              <a:latin typeface="Source Sans Pro"/>
              <a:ea typeface="Source Sans Pro"/>
              <a:cs typeface="Source Sans Pro"/>
              <a:sym typeface="Source Sans Pro"/>
            </a:endParaRPr>
          </a:p>
          <a:p>
            <a:pPr marL="285750" marR="0" lvl="0" indent="-285750" algn="l" rtl="0">
              <a:spcBef>
                <a:spcPts val="0"/>
              </a:spcBef>
              <a:spcAft>
                <a:spcPts val="0"/>
              </a:spcAft>
              <a:buClr>
                <a:schemeClr val="dk1"/>
              </a:buClr>
              <a:buSzPts val="1800"/>
              <a:buFont typeface="Arial"/>
              <a:buChar char="•"/>
            </a:pPr>
            <a:r>
              <a:rPr lang="en-US" sz="1300" dirty="0">
                <a:solidFill>
                  <a:schemeClr val="dk1"/>
                </a:solidFill>
                <a:latin typeface="Source Sans Pro"/>
                <a:ea typeface="Source Sans Pro"/>
                <a:cs typeface="Source Sans Pro"/>
                <a:sym typeface="Source Sans Pro"/>
              </a:rPr>
              <a:t>How do they make us </a:t>
            </a:r>
            <a:r>
              <a:rPr lang="en-US" sz="1300" b="1" dirty="0">
                <a:solidFill>
                  <a:schemeClr val="dk1"/>
                </a:solidFill>
                <a:latin typeface="Source Sans Pro"/>
                <a:ea typeface="Source Sans Pro"/>
                <a:cs typeface="Source Sans Pro"/>
                <a:sym typeface="Source Sans Pro"/>
              </a:rPr>
              <a:t>feel</a:t>
            </a:r>
            <a:r>
              <a:rPr lang="en-US" sz="1300" dirty="0">
                <a:solidFill>
                  <a:schemeClr val="dk1"/>
                </a:solidFill>
                <a:latin typeface="Source Sans Pro"/>
                <a:ea typeface="Source Sans Pro"/>
                <a:cs typeface="Source Sans Pro"/>
                <a:sym typeface="Source Sans Pro"/>
              </a:rPr>
              <a:t> about him?</a:t>
            </a:r>
            <a:endParaRPr sz="1300" dirty="0"/>
          </a:p>
          <a:p>
            <a:pPr marL="285750" marR="0" lvl="0" indent="-171450" algn="l" rtl="0">
              <a:spcBef>
                <a:spcPts val="0"/>
              </a:spcBef>
              <a:spcAft>
                <a:spcPts val="0"/>
              </a:spcAft>
              <a:buClr>
                <a:schemeClr val="dk1"/>
              </a:buClr>
              <a:buSzPts val="1800"/>
              <a:buFont typeface="Arial"/>
              <a:buNone/>
            </a:pPr>
            <a:endParaRPr sz="1300" dirty="0">
              <a:solidFill>
                <a:schemeClr val="dk1"/>
              </a:solidFill>
              <a:latin typeface="Source Sans Pro"/>
              <a:ea typeface="Source Sans Pro"/>
              <a:cs typeface="Source Sans Pro"/>
              <a:sym typeface="Source Sans Pro"/>
            </a:endParaRPr>
          </a:p>
          <a:p>
            <a:pPr marL="285750" marR="0" lvl="0" indent="-285750" algn="l" rtl="0">
              <a:spcBef>
                <a:spcPts val="0"/>
              </a:spcBef>
              <a:spcAft>
                <a:spcPts val="0"/>
              </a:spcAft>
              <a:buClr>
                <a:schemeClr val="dk1"/>
              </a:buClr>
              <a:buSzPts val="1800"/>
              <a:buFont typeface="Arial"/>
              <a:buChar char="•"/>
            </a:pPr>
            <a:r>
              <a:rPr lang="en-US" sz="1300" dirty="0">
                <a:solidFill>
                  <a:schemeClr val="dk1"/>
                </a:solidFill>
                <a:latin typeface="Source Sans Pro"/>
                <a:ea typeface="Source Sans Pro"/>
                <a:cs typeface="Source Sans Pro"/>
                <a:sym typeface="Source Sans Pro"/>
              </a:rPr>
              <a:t>What might </a:t>
            </a:r>
            <a:r>
              <a:rPr lang="en-US" sz="1300" b="1" dirty="0">
                <a:solidFill>
                  <a:schemeClr val="dk1"/>
                </a:solidFill>
                <a:latin typeface="Source Sans Pro"/>
                <a:ea typeface="Source Sans Pro"/>
                <a:cs typeface="Source Sans Pro"/>
                <a:sym typeface="Source Sans Pro"/>
              </a:rPr>
              <a:t>different readers think</a:t>
            </a:r>
            <a:r>
              <a:rPr lang="en-US" sz="1300" dirty="0">
                <a:solidFill>
                  <a:schemeClr val="dk1"/>
                </a:solidFill>
                <a:latin typeface="Source Sans Pro"/>
                <a:ea typeface="Source Sans Pro"/>
                <a:cs typeface="Source Sans Pro"/>
                <a:sym typeface="Source Sans Pro"/>
              </a:rPr>
              <a:t>? Is there </a:t>
            </a:r>
            <a:r>
              <a:rPr lang="en-US" sz="1300" b="1" dirty="0">
                <a:solidFill>
                  <a:schemeClr val="dk1"/>
                </a:solidFill>
                <a:latin typeface="Source Sans Pro"/>
                <a:ea typeface="Source Sans Pro"/>
                <a:cs typeface="Source Sans Pro"/>
                <a:sym typeface="Source Sans Pro"/>
              </a:rPr>
              <a:t>another way </a:t>
            </a:r>
            <a:r>
              <a:rPr lang="en-US" sz="1300" dirty="0">
                <a:solidFill>
                  <a:schemeClr val="dk1"/>
                </a:solidFill>
                <a:latin typeface="Source Sans Pro"/>
                <a:ea typeface="Source Sans Pro"/>
                <a:cs typeface="Source Sans Pro"/>
                <a:sym typeface="Source Sans Pro"/>
              </a:rPr>
              <a:t>of looking at it? </a:t>
            </a:r>
            <a:endParaRPr sz="1300" dirty="0">
              <a:solidFill>
                <a:schemeClr val="dk1"/>
              </a:solidFill>
              <a:latin typeface="Source Sans Pro"/>
              <a:ea typeface="Source Sans Pro"/>
              <a:cs typeface="Source Sans Pro"/>
              <a:sym typeface="Source Sans Pro"/>
            </a:endParaRPr>
          </a:p>
          <a:p>
            <a:pPr marL="0" marR="0" lvl="0" indent="0" algn="l" rtl="0">
              <a:spcBef>
                <a:spcPts val="0"/>
              </a:spcBef>
              <a:spcAft>
                <a:spcPts val="0"/>
              </a:spcAft>
              <a:buNone/>
            </a:pPr>
            <a:endParaRPr sz="1800" dirty="0">
              <a:solidFill>
                <a:schemeClr val="dk1"/>
              </a:solidFill>
              <a:latin typeface="Source Sans Pro"/>
              <a:ea typeface="Source Sans Pro"/>
              <a:cs typeface="Source Sans Pro"/>
              <a:sym typeface="Source Sans Pro"/>
            </a:endParaRPr>
          </a:p>
        </p:txBody>
      </p:sp>
      <p:sp>
        <p:nvSpPr>
          <p:cNvPr id="264" name="Google Shape;264;p19"/>
          <p:cNvSpPr/>
          <p:nvPr/>
        </p:nvSpPr>
        <p:spPr>
          <a:xfrm>
            <a:off x="2466944" y="988228"/>
            <a:ext cx="1890889" cy="1725815"/>
          </a:xfrm>
          <a:prstGeom prst="wedgeRoundRectCallout">
            <a:avLst>
              <a:gd name="adj1" fmla="val 17948"/>
              <a:gd name="adj2" fmla="val 77922"/>
              <a:gd name="adj3" fmla="val 16667"/>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000000"/>
                </a:solidFill>
                <a:latin typeface="Source Sans Pro"/>
                <a:ea typeface="Source Sans Pro"/>
                <a:cs typeface="Source Sans Pro"/>
                <a:sym typeface="Source Sans Pro"/>
              </a:rPr>
              <a:t>“</a:t>
            </a:r>
            <a:r>
              <a:rPr lang="en-US" sz="1800" b="1">
                <a:solidFill>
                  <a:srgbClr val="632523"/>
                </a:solidFill>
                <a:latin typeface="Source Sans Pro"/>
                <a:ea typeface="Source Sans Pro"/>
                <a:cs typeface="Source Sans Pro"/>
                <a:sym typeface="Source Sans Pro"/>
              </a:rPr>
              <a:t>Hooray</a:t>
            </a:r>
            <a:r>
              <a:rPr lang="en-US" sz="1800" b="1">
                <a:solidFill>
                  <a:srgbClr val="632423"/>
                </a:solidFill>
                <a:latin typeface="Source Sans Pro"/>
                <a:ea typeface="Source Sans Pro"/>
                <a:cs typeface="Source Sans Pro"/>
                <a:sym typeface="Source Sans Pro"/>
              </a:rPr>
              <a:t>!</a:t>
            </a:r>
            <a:r>
              <a:rPr lang="en-US" sz="1800" b="1">
                <a:solidFill>
                  <a:srgbClr val="000000"/>
                </a:solidFill>
                <a:latin typeface="Source Sans Pro"/>
                <a:ea typeface="Source Sans Pro"/>
                <a:cs typeface="Source Sans Pro"/>
                <a:sym typeface="Source Sans Pro"/>
              </a:rPr>
              <a:t>” he </a:t>
            </a:r>
            <a:r>
              <a:rPr lang="en-US" sz="1800" b="1">
                <a:solidFill>
                  <a:srgbClr val="000090"/>
                </a:solidFill>
                <a:latin typeface="Source Sans Pro"/>
                <a:ea typeface="Source Sans Pro"/>
                <a:cs typeface="Source Sans Pro"/>
                <a:sym typeface="Source Sans Pro"/>
              </a:rPr>
              <a:t>cried</a:t>
            </a:r>
            <a:r>
              <a:rPr lang="en-US" sz="1800" b="1">
                <a:solidFill>
                  <a:srgbClr val="000000"/>
                </a:solidFill>
                <a:latin typeface="Source Sans Pro"/>
                <a:ea typeface="Source Sans Pro"/>
                <a:cs typeface="Source Sans Pro"/>
                <a:sym typeface="Source Sans Pro"/>
              </a:rPr>
              <a:t>, </a:t>
            </a:r>
            <a:r>
              <a:rPr lang="en-US" sz="1800" b="1">
                <a:solidFill>
                  <a:srgbClr val="000090"/>
                </a:solidFill>
                <a:latin typeface="Source Sans Pro"/>
                <a:ea typeface="Source Sans Pro"/>
                <a:cs typeface="Source Sans Pro"/>
                <a:sym typeface="Source Sans Pro"/>
              </a:rPr>
              <a:t>jumping</a:t>
            </a:r>
            <a:r>
              <a:rPr lang="en-US" sz="1800" b="1">
                <a:solidFill>
                  <a:srgbClr val="000000"/>
                </a:solidFill>
                <a:latin typeface="Source Sans Pro"/>
                <a:ea typeface="Source Sans Pro"/>
                <a:cs typeface="Source Sans Pro"/>
                <a:sym typeface="Source Sans Pro"/>
              </a:rPr>
              <a:t> up on seeing them, “</a:t>
            </a:r>
            <a:r>
              <a:rPr lang="en-US" sz="1800" b="1">
                <a:solidFill>
                  <a:srgbClr val="632423"/>
                </a:solidFill>
                <a:latin typeface="Source Sans Pro"/>
                <a:ea typeface="Source Sans Pro"/>
                <a:cs typeface="Source Sans Pro"/>
                <a:sym typeface="Source Sans Pro"/>
              </a:rPr>
              <a:t>this is splendid</a:t>
            </a:r>
            <a:r>
              <a:rPr lang="en-US" sz="1800" b="1">
                <a:solidFill>
                  <a:srgbClr val="632523"/>
                </a:solidFill>
                <a:latin typeface="Source Sans Pro"/>
                <a:ea typeface="Source Sans Pro"/>
                <a:cs typeface="Source Sans Pro"/>
                <a:sym typeface="Source Sans Pro"/>
              </a:rPr>
              <a:t>!</a:t>
            </a:r>
            <a:r>
              <a:rPr lang="en-US" sz="1800" b="1">
                <a:solidFill>
                  <a:srgbClr val="000000"/>
                </a:solidFill>
                <a:latin typeface="Source Sans Pro"/>
                <a:ea typeface="Source Sans Pro"/>
                <a:cs typeface="Source Sans Pro"/>
                <a:sym typeface="Source Sans Pro"/>
              </a:rPr>
              <a:t>”</a:t>
            </a:r>
            <a:endParaRPr/>
          </a:p>
        </p:txBody>
      </p:sp>
      <p:sp>
        <p:nvSpPr>
          <p:cNvPr id="265" name="Google Shape;265;p19"/>
          <p:cNvSpPr txBox="1"/>
          <p:nvPr/>
        </p:nvSpPr>
        <p:spPr>
          <a:xfrm>
            <a:off x="191204" y="472939"/>
            <a:ext cx="2659240" cy="4524316"/>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632523"/>
              </a:buClr>
              <a:buSzPts val="1600"/>
              <a:buFont typeface="Arial"/>
              <a:buChar char="•"/>
            </a:pPr>
            <a:r>
              <a:rPr lang="en-US" sz="1600" b="1">
                <a:solidFill>
                  <a:srgbClr val="632523"/>
                </a:solidFill>
                <a:latin typeface="Source Sans Pro"/>
                <a:ea typeface="Source Sans Pro"/>
                <a:cs typeface="Source Sans Pro"/>
                <a:sym typeface="Source Sans Pro"/>
              </a:rPr>
              <a:t>Exclamations</a:t>
            </a:r>
            <a:r>
              <a:rPr lang="en-US" sz="1600">
                <a:solidFill>
                  <a:schemeClr val="dk1"/>
                </a:solidFill>
                <a:latin typeface="Source Sans Pro"/>
                <a:ea typeface="Source Sans Pro"/>
                <a:cs typeface="Source Sans Pro"/>
                <a:sym typeface="Source Sans Pro"/>
              </a:rPr>
              <a:t>- show Toad is very excitable, almost like a child distracted by something new. The reader is instantly drawn to his strange behavior.</a:t>
            </a:r>
            <a:endParaRPr/>
          </a:p>
          <a:p>
            <a:pPr marL="285750" marR="0" lvl="0" indent="-184150" algn="l" rtl="0">
              <a:spcBef>
                <a:spcPts val="0"/>
              </a:spcBef>
              <a:spcAft>
                <a:spcPts val="0"/>
              </a:spcAft>
              <a:buClr>
                <a:schemeClr val="dk1"/>
              </a:buClr>
              <a:buSzPts val="1600"/>
              <a:buFont typeface="Arial"/>
              <a:buNone/>
            </a:pPr>
            <a:endParaRPr sz="1600">
              <a:solidFill>
                <a:schemeClr val="dk1"/>
              </a:solidFill>
              <a:latin typeface="Source Sans Pro"/>
              <a:ea typeface="Source Sans Pro"/>
              <a:cs typeface="Source Sans Pro"/>
              <a:sym typeface="Source Sans Pro"/>
            </a:endParaRPr>
          </a:p>
          <a:p>
            <a:pPr marL="285750" marR="0" lvl="0" indent="-285750" algn="l" rtl="0">
              <a:spcBef>
                <a:spcPts val="0"/>
              </a:spcBef>
              <a:spcAft>
                <a:spcPts val="0"/>
              </a:spcAft>
              <a:buClr>
                <a:srgbClr val="000090"/>
              </a:buClr>
              <a:buSzPts val="1600"/>
              <a:buFont typeface="Arial"/>
              <a:buChar char="•"/>
            </a:pPr>
            <a:r>
              <a:rPr lang="en-US" sz="1600" b="1">
                <a:solidFill>
                  <a:srgbClr val="000090"/>
                </a:solidFill>
                <a:latin typeface="Source Sans Pro"/>
                <a:ea typeface="Source Sans Pro"/>
                <a:cs typeface="Source Sans Pro"/>
                <a:sym typeface="Source Sans Pro"/>
              </a:rPr>
              <a:t>Energetic verbs</a:t>
            </a:r>
            <a:r>
              <a:rPr lang="en-US" sz="1600">
                <a:solidFill>
                  <a:schemeClr val="dk1"/>
                </a:solidFill>
                <a:latin typeface="Source Sans Pro"/>
                <a:ea typeface="Source Sans Pro"/>
                <a:cs typeface="Source Sans Pro"/>
                <a:sym typeface="Source Sans Pro"/>
              </a:rPr>
              <a:t>- make Toad seem full of life and keen to see his friends. The verbs are almost hyperbolic, making Toad appear a little overwhelming but still very likeable. </a:t>
            </a:r>
            <a:endParaRPr/>
          </a:p>
          <a:p>
            <a:pPr marL="285750" marR="0" lvl="0" indent="-184150" algn="l" rtl="0">
              <a:spcBef>
                <a:spcPts val="0"/>
              </a:spcBef>
              <a:spcAft>
                <a:spcPts val="0"/>
              </a:spcAft>
              <a:buClr>
                <a:schemeClr val="dk1"/>
              </a:buClr>
              <a:buSzPts val="1600"/>
              <a:buFont typeface="Arial"/>
              <a:buNone/>
            </a:pPr>
            <a:endParaRPr sz="1600">
              <a:solidFill>
                <a:schemeClr val="dk1"/>
              </a:solidFill>
              <a:latin typeface="Source Sans Pro"/>
              <a:ea typeface="Source Sans Pro"/>
              <a:cs typeface="Source Sans Pro"/>
              <a:sym typeface="Source Sans Pro"/>
            </a:endParaRPr>
          </a:p>
        </p:txBody>
      </p:sp>
      <p:sp>
        <p:nvSpPr>
          <p:cNvPr id="10" name="TextBox 9">
            <a:extLst>
              <a:ext uri="{FF2B5EF4-FFF2-40B4-BE49-F238E27FC236}">
                <a16:creationId xmlns:a16="http://schemas.microsoft.com/office/drawing/2014/main" id="{E0A0F8A3-E5B3-477D-95BD-ED73532A44CC}"/>
              </a:ext>
            </a:extLst>
          </p:cNvPr>
          <p:cNvSpPr txBox="1"/>
          <p:nvPr/>
        </p:nvSpPr>
        <p:spPr>
          <a:xfrm>
            <a:off x="4080022" y="3351251"/>
            <a:ext cx="4837027" cy="1600438"/>
          </a:xfrm>
          <a:prstGeom prst="rect">
            <a:avLst/>
          </a:prstGeom>
          <a:solidFill>
            <a:schemeClr val="accent3"/>
          </a:solidFill>
        </p:spPr>
        <p:txBody>
          <a:bodyPr wrap="square">
            <a:spAutoFit/>
          </a:bodyPr>
          <a:lstStyle/>
          <a:p>
            <a:pPr algn="l"/>
            <a:r>
              <a:rPr lang="en-GB" b="1" i="0" u="sng" dirty="0">
                <a:solidFill>
                  <a:srgbClr val="000000"/>
                </a:solidFill>
                <a:effectLst/>
                <a:latin typeface="Source Sans Pro" panose="020B0503030403020204" pitchFamily="34" charset="0"/>
                <a:ea typeface="Source Sans Pro" panose="020B0503030403020204" pitchFamily="34" charset="0"/>
              </a:rPr>
              <a:t>CHALLENGE! </a:t>
            </a:r>
          </a:p>
          <a:p>
            <a:pPr marL="285750" indent="-285750" algn="l">
              <a:buFont typeface="Arial" panose="020B0604020202020204" pitchFamily="34" charset="0"/>
              <a:buChar char="•"/>
            </a:pPr>
            <a:r>
              <a:rPr lang="en-GB" b="0" i="0" dirty="0">
                <a:solidFill>
                  <a:srgbClr val="000000"/>
                </a:solidFill>
                <a:effectLst/>
                <a:latin typeface="Source Sans Pro" panose="020B0503030403020204" pitchFamily="34" charset="0"/>
                <a:ea typeface="Source Sans Pro" panose="020B0503030403020204" pitchFamily="34" charset="0"/>
              </a:rPr>
              <a:t>Just like we had for Mole and Rat, </a:t>
            </a:r>
            <a:r>
              <a:rPr lang="en-GB" dirty="0">
                <a:latin typeface="Source Sans Pro" panose="020B0503030403020204" pitchFamily="34" charset="0"/>
                <a:ea typeface="Source Sans Pro" panose="020B0503030403020204" pitchFamily="34" charset="0"/>
              </a:rPr>
              <a:t>use the</a:t>
            </a:r>
            <a:r>
              <a:rPr lang="en-GB" b="0" i="0" dirty="0">
                <a:solidFill>
                  <a:srgbClr val="000000"/>
                </a:solidFill>
                <a:effectLst/>
                <a:latin typeface="Source Sans Pro" panose="020B0503030403020204" pitchFamily="34" charset="0"/>
                <a:ea typeface="Source Sans Pro" panose="020B0503030403020204" pitchFamily="34" charset="0"/>
              </a:rPr>
              <a:t> work bank </a:t>
            </a:r>
            <a:r>
              <a:rPr lang="en-GB" dirty="0">
                <a:latin typeface="Source Sans Pro" panose="020B0503030403020204" pitchFamily="34" charset="0"/>
                <a:ea typeface="Source Sans Pro" panose="020B0503030403020204" pitchFamily="34" charset="0"/>
              </a:rPr>
              <a:t>to describe</a:t>
            </a:r>
            <a:r>
              <a:rPr lang="en-GB" b="0" i="0" dirty="0">
                <a:solidFill>
                  <a:srgbClr val="000000"/>
                </a:solidFill>
                <a:effectLst/>
                <a:latin typeface="Source Sans Pro" panose="020B0503030403020204" pitchFamily="34" charset="0"/>
                <a:ea typeface="Source Sans Pro" panose="020B0503030403020204" pitchFamily="34" charset="0"/>
              </a:rPr>
              <a:t> Toad’s character. </a:t>
            </a:r>
          </a:p>
          <a:p>
            <a:pPr marL="285750" indent="-285750" algn="l">
              <a:buFont typeface="Arial" panose="020B0604020202020204" pitchFamily="34" charset="0"/>
              <a:buChar char="•"/>
            </a:pPr>
            <a:r>
              <a:rPr lang="en-GB" b="0" i="0" dirty="0">
                <a:solidFill>
                  <a:srgbClr val="000000"/>
                </a:solidFill>
                <a:effectLst/>
                <a:latin typeface="Source Sans Pro" panose="020B0503030403020204" pitchFamily="34" charset="0"/>
                <a:ea typeface="Source Sans Pro" panose="020B0503030403020204" pitchFamily="34" charset="0"/>
              </a:rPr>
              <a:t>You should always refer to these word banks and use them to enhance your work across this whole unit. </a:t>
            </a:r>
          </a:p>
          <a:p>
            <a:pPr marL="285750" indent="-285750" algn="l">
              <a:buFont typeface="Arial" panose="020B0604020202020204" pitchFamily="34" charset="0"/>
              <a:buChar char="•"/>
            </a:pPr>
            <a:r>
              <a:rPr lang="en-GB" b="0" i="0" dirty="0">
                <a:solidFill>
                  <a:srgbClr val="000000"/>
                </a:solidFill>
                <a:effectLst/>
                <a:latin typeface="Source Sans Pro" panose="020B0503030403020204" pitchFamily="34" charset="0"/>
                <a:ea typeface="Source Sans Pro" panose="020B0503030403020204" pitchFamily="34" charset="0"/>
              </a:rPr>
              <a:t>Don’t forget to check the words off the list as you use them…</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25"/>
          <p:cNvSpPr/>
          <p:nvPr/>
        </p:nvSpPr>
        <p:spPr>
          <a:xfrm>
            <a:off x="155222" y="112889"/>
            <a:ext cx="8833556" cy="4924778"/>
          </a:xfrm>
          <a:prstGeom prst="rect">
            <a:avLst/>
          </a:prstGeom>
          <a:noFill/>
          <a:ln w="57150" cap="flat" cmpd="sng">
            <a:solidFill>
              <a:srgbClr val="4F6128"/>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ource Sans Pro"/>
              <a:ea typeface="Source Sans Pro"/>
              <a:cs typeface="Source Sans Pro"/>
              <a:sym typeface="Source Sans Pro"/>
            </a:endParaRPr>
          </a:p>
        </p:txBody>
      </p:sp>
      <p:sp>
        <p:nvSpPr>
          <p:cNvPr id="319" name="Google Shape;319;p25"/>
          <p:cNvSpPr txBox="1"/>
          <p:nvPr/>
        </p:nvSpPr>
        <p:spPr>
          <a:xfrm>
            <a:off x="2885722" y="182006"/>
            <a:ext cx="6103056" cy="722490"/>
          </a:xfrm>
          <a:prstGeom prst="rect">
            <a:avLst/>
          </a:prstGeom>
          <a:solidFill>
            <a:schemeClr val="accent3"/>
          </a:solidFill>
          <a:ln w="25400" cap="flat" cmpd="sng">
            <a:solidFill>
              <a:srgbClr val="718840"/>
            </a:solidFill>
            <a:prstDash val="solid"/>
            <a:round/>
            <a:headEnd type="none" w="sm" len="sm"/>
            <a:tailEnd type="none" w="sm" len="sm"/>
          </a:ln>
        </p:spPr>
        <p:txBody>
          <a:bodyPr spcFirstLastPara="1" wrap="square" lIns="91425" tIns="45700" rIns="91425" bIns="45700" anchor="t" anchorCtr="0">
            <a:normAutofit/>
          </a:bodyPr>
          <a:lstStyle/>
          <a:p>
            <a:pPr marL="0" marR="0" lvl="0" indent="0" algn="ctr" rtl="0">
              <a:spcBef>
                <a:spcPts val="0"/>
              </a:spcBef>
              <a:spcAft>
                <a:spcPts val="0"/>
              </a:spcAft>
              <a:buClr>
                <a:srgbClr val="000000"/>
              </a:buClr>
              <a:buSzPts val="4000"/>
              <a:buFont typeface="Arial"/>
              <a:buNone/>
            </a:pPr>
            <a:r>
              <a:rPr lang="en-US" sz="4000" b="1">
                <a:solidFill>
                  <a:srgbClr val="000000"/>
                </a:solidFill>
                <a:latin typeface="Source Sans Pro"/>
                <a:ea typeface="Source Sans Pro"/>
                <a:cs typeface="Source Sans Pro"/>
                <a:sym typeface="Source Sans Pro"/>
              </a:rPr>
              <a:t>Reading Chapter 3</a:t>
            </a:r>
            <a:endParaRPr sz="4000">
              <a:solidFill>
                <a:srgbClr val="000000"/>
              </a:solidFill>
              <a:latin typeface="Source Sans Pro"/>
              <a:ea typeface="Source Sans Pro"/>
              <a:cs typeface="Source Sans Pro"/>
              <a:sym typeface="Source Sans Pro"/>
            </a:endParaRPr>
          </a:p>
          <a:p>
            <a:pPr marL="342900" marR="0" lvl="0" indent="-215900" algn="l" rtl="0">
              <a:spcBef>
                <a:spcPts val="400"/>
              </a:spcBef>
              <a:spcAft>
                <a:spcPts val="0"/>
              </a:spcAft>
              <a:buClr>
                <a:schemeClr val="lt1"/>
              </a:buClr>
              <a:buSzPts val="2000"/>
              <a:buFont typeface="Arial"/>
              <a:buNone/>
            </a:pPr>
            <a:endParaRPr sz="2000">
              <a:solidFill>
                <a:srgbClr val="000000"/>
              </a:solidFill>
              <a:latin typeface="Source Sans Pro"/>
              <a:ea typeface="Source Sans Pro"/>
              <a:cs typeface="Source Sans Pro"/>
              <a:sym typeface="Source Sans Pro"/>
            </a:endParaRPr>
          </a:p>
        </p:txBody>
      </p:sp>
      <p:sp>
        <p:nvSpPr>
          <p:cNvPr id="320" name="Google Shape;320;p25"/>
          <p:cNvSpPr txBox="1"/>
          <p:nvPr/>
        </p:nvSpPr>
        <p:spPr>
          <a:xfrm>
            <a:off x="268110" y="2123723"/>
            <a:ext cx="8452557" cy="2308324"/>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1800"/>
              <a:buFont typeface="Source Sans Pro"/>
              <a:buAutoNum type="arabicPeriod"/>
            </a:pPr>
            <a:r>
              <a:rPr lang="en-US" sz="1800" b="1">
                <a:solidFill>
                  <a:schemeClr val="dk1"/>
                </a:solidFill>
                <a:latin typeface="Source Sans Pro"/>
                <a:ea typeface="Source Sans Pro"/>
                <a:cs typeface="Source Sans Pro"/>
                <a:sym typeface="Source Sans Pro"/>
              </a:rPr>
              <a:t>Why does Mole leave Rat’s house?</a:t>
            </a:r>
            <a:endParaRPr/>
          </a:p>
          <a:p>
            <a:pPr marL="342900" marR="0" lvl="0" indent="-228600" algn="l" rtl="0">
              <a:spcBef>
                <a:spcPts val="0"/>
              </a:spcBef>
              <a:spcAft>
                <a:spcPts val="0"/>
              </a:spcAft>
              <a:buClr>
                <a:schemeClr val="dk1"/>
              </a:buClr>
              <a:buSzPts val="1800"/>
              <a:buFont typeface="Source Sans Pro"/>
              <a:buNone/>
            </a:pPr>
            <a:endParaRPr sz="1800" b="1">
              <a:solidFill>
                <a:schemeClr val="dk1"/>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chemeClr val="dk1"/>
                </a:solidFill>
                <a:latin typeface="Source Sans Pro"/>
                <a:ea typeface="Source Sans Pro"/>
                <a:cs typeface="Source Sans Pro"/>
                <a:sym typeface="Source Sans Pro"/>
              </a:rPr>
              <a:t>2. What three things especially scare Mole in the Wild Wood?</a:t>
            </a:r>
            <a:endParaRPr/>
          </a:p>
          <a:p>
            <a:pPr marL="0" marR="0" lvl="0" indent="0" algn="l" rtl="0">
              <a:spcBef>
                <a:spcPts val="0"/>
              </a:spcBef>
              <a:spcAft>
                <a:spcPts val="0"/>
              </a:spcAft>
              <a:buNone/>
            </a:pPr>
            <a:endParaRPr sz="1800" b="1">
              <a:solidFill>
                <a:schemeClr val="dk1"/>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chemeClr val="dk1"/>
                </a:solidFill>
                <a:latin typeface="Source Sans Pro"/>
                <a:ea typeface="Source Sans Pro"/>
                <a:cs typeface="Source Sans Pro"/>
                <a:sym typeface="Source Sans Pro"/>
              </a:rPr>
              <a:t>3. How does Ratty know that Mole has gone from the house? How does he follow him?</a:t>
            </a:r>
            <a:endParaRPr/>
          </a:p>
          <a:p>
            <a:pPr marL="0" marR="0" lvl="0" indent="0" algn="l" rtl="0">
              <a:spcBef>
                <a:spcPts val="0"/>
              </a:spcBef>
              <a:spcAft>
                <a:spcPts val="0"/>
              </a:spcAft>
              <a:buNone/>
            </a:pPr>
            <a:endParaRPr sz="1800" b="1">
              <a:solidFill>
                <a:schemeClr val="dk1"/>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b="1">
                <a:solidFill>
                  <a:schemeClr val="dk1"/>
                </a:solidFill>
                <a:latin typeface="Source Sans Pro"/>
                <a:ea typeface="Source Sans Pro"/>
                <a:cs typeface="Source Sans Pro"/>
                <a:sym typeface="Source Sans Pro"/>
              </a:rPr>
              <a:t>4. How do Mole and Ratty find the house of Mr. Badger? </a:t>
            </a:r>
            <a:endParaRPr/>
          </a:p>
        </p:txBody>
      </p:sp>
      <p:sp>
        <p:nvSpPr>
          <p:cNvPr id="321" name="Google Shape;321;p25"/>
          <p:cNvSpPr/>
          <p:nvPr/>
        </p:nvSpPr>
        <p:spPr>
          <a:xfrm>
            <a:off x="3979333" y="904496"/>
            <a:ext cx="4910667" cy="1483166"/>
          </a:xfrm>
          <a:prstGeom prst="wedgeEllipseCallout">
            <a:avLst>
              <a:gd name="adj1" fmla="val -39856"/>
              <a:gd name="adj2" fmla="val 50077"/>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dk1"/>
                </a:solidFill>
                <a:latin typeface="Source Sans Pro"/>
                <a:ea typeface="Source Sans Pro"/>
                <a:cs typeface="Source Sans Pro"/>
                <a:sym typeface="Source Sans Pro"/>
              </a:rPr>
              <a:t>As we read, answer these questions in full sentences </a:t>
            </a:r>
            <a:r>
              <a:rPr lang="en-US" sz="1800" b="1" dirty="0">
                <a:solidFill>
                  <a:schemeClr val="dk1"/>
                </a:solidFill>
                <a:latin typeface="Source Sans Pro"/>
                <a:ea typeface="Source Sans Pro"/>
                <a:cs typeface="Source Sans Pro"/>
                <a:sym typeface="Source Sans Pro"/>
              </a:rPr>
              <a:t>in your booklets. </a:t>
            </a:r>
            <a:r>
              <a:rPr lang="en-US" sz="1800" dirty="0">
                <a:solidFill>
                  <a:schemeClr val="dk1"/>
                </a:solidFill>
                <a:latin typeface="Source Sans Pro"/>
                <a:ea typeface="Source Sans Pro"/>
                <a:cs typeface="Source Sans Pro"/>
                <a:sym typeface="Source Sans Pro"/>
              </a:rPr>
              <a:t>(Some of them have more than one answer…)</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26"/>
          <p:cNvSpPr/>
          <p:nvPr/>
        </p:nvSpPr>
        <p:spPr>
          <a:xfrm>
            <a:off x="155222" y="112889"/>
            <a:ext cx="8833556" cy="4924778"/>
          </a:xfrm>
          <a:prstGeom prst="rect">
            <a:avLst/>
          </a:prstGeom>
          <a:noFill/>
          <a:ln w="57150" cap="flat" cmpd="sng">
            <a:solidFill>
              <a:srgbClr val="4F6128"/>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ource Sans Pro"/>
              <a:ea typeface="Source Sans Pro"/>
              <a:cs typeface="Source Sans Pro"/>
              <a:sym typeface="Source Sans Pro"/>
            </a:endParaRPr>
          </a:p>
        </p:txBody>
      </p:sp>
      <p:sp>
        <p:nvSpPr>
          <p:cNvPr id="328" name="Google Shape;328;p26"/>
          <p:cNvSpPr txBox="1"/>
          <p:nvPr/>
        </p:nvSpPr>
        <p:spPr>
          <a:xfrm>
            <a:off x="2731205" y="204584"/>
            <a:ext cx="6103056" cy="722490"/>
          </a:xfrm>
          <a:prstGeom prst="rect">
            <a:avLst/>
          </a:prstGeom>
          <a:solidFill>
            <a:schemeClr val="accent3"/>
          </a:solidFill>
          <a:ln w="25400" cap="flat" cmpd="sng">
            <a:solidFill>
              <a:srgbClr val="718840"/>
            </a:solidFill>
            <a:prstDash val="solid"/>
            <a:round/>
            <a:headEnd type="none" w="sm" len="sm"/>
            <a:tailEnd type="none" w="sm" len="sm"/>
          </a:ln>
        </p:spPr>
        <p:txBody>
          <a:bodyPr spcFirstLastPara="1" wrap="square" lIns="91425" tIns="45700" rIns="91425" bIns="45700" anchor="t" anchorCtr="0">
            <a:normAutofit/>
          </a:bodyPr>
          <a:lstStyle/>
          <a:p>
            <a:pPr marL="0" marR="0" lvl="0" indent="0" algn="ctr" rtl="0">
              <a:spcBef>
                <a:spcPts val="0"/>
              </a:spcBef>
              <a:spcAft>
                <a:spcPts val="0"/>
              </a:spcAft>
              <a:buClr>
                <a:srgbClr val="000000"/>
              </a:buClr>
              <a:buSzPts val="4000"/>
              <a:buFont typeface="Arial"/>
              <a:buNone/>
            </a:pPr>
            <a:r>
              <a:rPr lang="en-US" sz="4000" b="1" dirty="0">
                <a:solidFill>
                  <a:srgbClr val="000000"/>
                </a:solidFill>
                <a:latin typeface="Source Sans Pro"/>
                <a:ea typeface="Source Sans Pro"/>
                <a:cs typeface="Source Sans Pro"/>
                <a:sym typeface="Source Sans Pro"/>
              </a:rPr>
              <a:t>Exploring setting…</a:t>
            </a:r>
            <a:endParaRPr sz="4000" dirty="0">
              <a:solidFill>
                <a:srgbClr val="000000"/>
              </a:solidFill>
              <a:latin typeface="Source Sans Pro"/>
              <a:ea typeface="Source Sans Pro"/>
              <a:cs typeface="Source Sans Pro"/>
              <a:sym typeface="Source Sans Pro"/>
            </a:endParaRPr>
          </a:p>
          <a:p>
            <a:pPr marL="342900" marR="0" lvl="0" indent="-215900" algn="l" rtl="0">
              <a:spcBef>
                <a:spcPts val="400"/>
              </a:spcBef>
              <a:spcAft>
                <a:spcPts val="0"/>
              </a:spcAft>
              <a:buClr>
                <a:schemeClr val="lt1"/>
              </a:buClr>
              <a:buSzPts val="2000"/>
              <a:buFont typeface="Arial"/>
              <a:buNone/>
            </a:pPr>
            <a:endParaRPr sz="2000" dirty="0">
              <a:solidFill>
                <a:srgbClr val="000000"/>
              </a:solidFill>
              <a:latin typeface="Source Sans Pro"/>
              <a:ea typeface="Source Sans Pro"/>
              <a:cs typeface="Source Sans Pro"/>
              <a:sym typeface="Source Sans Pro"/>
            </a:endParaRPr>
          </a:p>
        </p:txBody>
      </p:sp>
      <p:pic>
        <p:nvPicPr>
          <p:cNvPr id="329" name="Google Shape;329;p26"/>
          <p:cNvPicPr preferRelativeResize="0"/>
          <p:nvPr/>
        </p:nvPicPr>
        <p:blipFill rotWithShape="1">
          <a:blip r:embed="rId3">
            <a:alphaModFix/>
          </a:blip>
          <a:srcRect l="48221"/>
          <a:stretch/>
        </p:blipFill>
        <p:spPr>
          <a:xfrm>
            <a:off x="352776" y="876300"/>
            <a:ext cx="3287889" cy="4267200"/>
          </a:xfrm>
          <a:prstGeom prst="rect">
            <a:avLst/>
          </a:prstGeom>
          <a:noFill/>
          <a:ln>
            <a:noFill/>
          </a:ln>
        </p:spPr>
      </p:pic>
      <p:pic>
        <p:nvPicPr>
          <p:cNvPr id="330" name="Google Shape;330;p26"/>
          <p:cNvPicPr preferRelativeResize="0"/>
          <p:nvPr/>
        </p:nvPicPr>
        <p:blipFill rotWithShape="1">
          <a:blip r:embed="rId4">
            <a:alphaModFix/>
          </a:blip>
          <a:srcRect/>
          <a:stretch/>
        </p:blipFill>
        <p:spPr>
          <a:xfrm>
            <a:off x="956709" y="1763890"/>
            <a:ext cx="1675718" cy="945444"/>
          </a:xfrm>
          <a:prstGeom prst="rect">
            <a:avLst/>
          </a:prstGeom>
          <a:noFill/>
          <a:ln>
            <a:noFill/>
          </a:ln>
        </p:spPr>
      </p:pic>
      <p:pic>
        <p:nvPicPr>
          <p:cNvPr id="331" name="Google Shape;331;p26"/>
          <p:cNvPicPr preferRelativeResize="0"/>
          <p:nvPr/>
        </p:nvPicPr>
        <p:blipFill rotWithShape="1">
          <a:blip r:embed="rId5">
            <a:alphaModFix/>
          </a:blip>
          <a:srcRect/>
          <a:stretch/>
        </p:blipFill>
        <p:spPr>
          <a:xfrm>
            <a:off x="956710" y="3396501"/>
            <a:ext cx="1675718" cy="1069666"/>
          </a:xfrm>
          <a:prstGeom prst="rect">
            <a:avLst/>
          </a:prstGeom>
          <a:noFill/>
          <a:ln>
            <a:noFill/>
          </a:ln>
        </p:spPr>
      </p:pic>
      <p:sp>
        <p:nvSpPr>
          <p:cNvPr id="332" name="Google Shape;332;p26"/>
          <p:cNvSpPr txBox="1"/>
          <p:nvPr/>
        </p:nvSpPr>
        <p:spPr>
          <a:xfrm>
            <a:off x="464070" y="1148907"/>
            <a:ext cx="257680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Source Sans Pro"/>
                <a:ea typeface="Source Sans Pro"/>
                <a:cs typeface="Source Sans Pro"/>
                <a:sym typeface="Source Sans Pro"/>
              </a:rPr>
              <a:t>“birds building, flowers budding, leaves thrusting”</a:t>
            </a:r>
            <a:endParaRPr/>
          </a:p>
        </p:txBody>
      </p:sp>
      <p:sp>
        <p:nvSpPr>
          <p:cNvPr id="333" name="Google Shape;333;p26"/>
          <p:cNvSpPr txBox="1"/>
          <p:nvPr/>
        </p:nvSpPr>
        <p:spPr>
          <a:xfrm>
            <a:off x="464070" y="4466167"/>
            <a:ext cx="257680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Source Sans Pro"/>
                <a:ea typeface="Source Sans Pro"/>
                <a:cs typeface="Source Sans Pro"/>
                <a:sym typeface="Source Sans Pro"/>
              </a:rPr>
              <a:t>“light seemed to be draining away like flood-water”</a:t>
            </a:r>
            <a:endParaRPr/>
          </a:p>
        </p:txBody>
      </p:sp>
      <p:cxnSp>
        <p:nvCxnSpPr>
          <p:cNvPr id="334" name="Google Shape;334;p26"/>
          <p:cNvCxnSpPr/>
          <p:nvPr/>
        </p:nvCxnSpPr>
        <p:spPr>
          <a:xfrm rot="10800000" flipH="1">
            <a:off x="1870427" y="1416370"/>
            <a:ext cx="315584" cy="581927"/>
          </a:xfrm>
          <a:prstGeom prst="straightConnector1">
            <a:avLst/>
          </a:prstGeom>
          <a:noFill/>
          <a:ln w="57150" cap="flat" cmpd="sng">
            <a:solidFill>
              <a:srgbClr val="17365D"/>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35" name="Google Shape;335;p26"/>
          <p:cNvCxnSpPr/>
          <p:nvPr/>
        </p:nvCxnSpPr>
        <p:spPr>
          <a:xfrm flipH="1">
            <a:off x="696104" y="4032774"/>
            <a:ext cx="384114" cy="433393"/>
          </a:xfrm>
          <a:prstGeom prst="straightConnector1">
            <a:avLst/>
          </a:prstGeom>
          <a:noFill/>
          <a:ln w="57150" cap="flat" cmpd="sng">
            <a:solidFill>
              <a:srgbClr val="17365D"/>
            </a:solidFill>
            <a:prstDash val="solid"/>
            <a:round/>
            <a:headEnd type="none" w="sm" len="sm"/>
            <a:tailEnd type="stealth" w="med" len="med"/>
          </a:ln>
          <a:effectLst>
            <a:outerShdw blurRad="40000" dist="20000" dir="5400000" rotWithShape="0">
              <a:srgbClr val="000000">
                <a:alpha val="37647"/>
              </a:srgbClr>
            </a:outerShdw>
          </a:effectLst>
        </p:spPr>
      </p:cxnSp>
      <p:sp>
        <p:nvSpPr>
          <p:cNvPr id="336" name="Google Shape;336;p26"/>
          <p:cNvSpPr txBox="1"/>
          <p:nvPr/>
        </p:nvSpPr>
        <p:spPr>
          <a:xfrm>
            <a:off x="3384204" y="975016"/>
            <a:ext cx="5604574" cy="4062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dk1"/>
                </a:solidFill>
                <a:latin typeface="Source Sans Pro"/>
                <a:ea typeface="Source Sans Pro"/>
                <a:cs typeface="Source Sans Pro"/>
                <a:sym typeface="Source Sans Pro"/>
              </a:rPr>
              <a:t>Draw a picture of the River Bank setting, and of the Wild Wood setting. </a:t>
            </a:r>
            <a:endParaRPr sz="2000" dirty="0">
              <a:solidFill>
                <a:schemeClr val="dk1"/>
              </a:solidFill>
              <a:latin typeface="Source Sans Pro"/>
              <a:ea typeface="Source Sans Pro"/>
              <a:cs typeface="Source Sans Pro"/>
              <a:sym typeface="Source Sans Pro"/>
            </a:endParaRPr>
          </a:p>
          <a:p>
            <a:pPr marL="0" marR="0" lvl="0" indent="0" algn="l" rtl="0">
              <a:spcBef>
                <a:spcPts val="0"/>
              </a:spcBef>
              <a:spcAft>
                <a:spcPts val="0"/>
              </a:spcAft>
              <a:buNone/>
            </a:pPr>
            <a:r>
              <a:rPr lang="en-US" sz="2000" dirty="0">
                <a:solidFill>
                  <a:schemeClr val="dk1"/>
                </a:solidFill>
                <a:latin typeface="Source Sans Pro"/>
                <a:ea typeface="Source Sans Pro"/>
                <a:cs typeface="Source Sans Pro"/>
                <a:sym typeface="Source Sans Pro"/>
              </a:rPr>
              <a:t>(Make sure you leave plenty of room around them)</a:t>
            </a:r>
            <a:endParaRPr dirty="0"/>
          </a:p>
          <a:p>
            <a:pPr marL="0" marR="0" lvl="0" indent="0" algn="l" rtl="0">
              <a:spcBef>
                <a:spcPts val="0"/>
              </a:spcBef>
              <a:spcAft>
                <a:spcPts val="0"/>
              </a:spcAft>
              <a:buNone/>
            </a:pPr>
            <a:endParaRPr sz="1800" dirty="0">
              <a:solidFill>
                <a:schemeClr val="dk1"/>
              </a:solidFill>
              <a:latin typeface="Source Sans Pro"/>
              <a:ea typeface="Source Sans Pro"/>
              <a:cs typeface="Source Sans Pro"/>
              <a:sym typeface="Source Sans Pro"/>
            </a:endParaRPr>
          </a:p>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Source Sans Pro"/>
                <a:ea typeface="Source Sans Pro"/>
                <a:cs typeface="Source Sans Pro"/>
                <a:sym typeface="Source Sans Pro"/>
              </a:rPr>
              <a:t>Focusing on the differences between them, </a:t>
            </a:r>
            <a:r>
              <a:rPr lang="en-US" sz="1800" b="1" dirty="0">
                <a:solidFill>
                  <a:schemeClr val="dk1"/>
                </a:solidFill>
                <a:latin typeface="Source Sans Pro"/>
                <a:ea typeface="Source Sans Pro"/>
                <a:cs typeface="Source Sans Pro"/>
                <a:sym typeface="Source Sans Pro"/>
              </a:rPr>
              <a:t>label your drawings with quotations </a:t>
            </a:r>
            <a:r>
              <a:rPr lang="en-US" sz="1800" dirty="0">
                <a:solidFill>
                  <a:schemeClr val="dk1"/>
                </a:solidFill>
                <a:latin typeface="Source Sans Pro"/>
                <a:ea typeface="Source Sans Pro"/>
                <a:cs typeface="Source Sans Pro"/>
                <a:sym typeface="Source Sans Pro"/>
              </a:rPr>
              <a:t>from the text</a:t>
            </a:r>
            <a:endParaRPr dirty="0"/>
          </a:p>
          <a:p>
            <a:pPr marL="285750" marR="0" lvl="0" indent="-171450" algn="l" rtl="0">
              <a:spcBef>
                <a:spcPts val="0"/>
              </a:spcBef>
              <a:spcAft>
                <a:spcPts val="0"/>
              </a:spcAft>
              <a:buClr>
                <a:schemeClr val="dk1"/>
              </a:buClr>
              <a:buSzPts val="1800"/>
              <a:buFont typeface="Arial"/>
              <a:buNone/>
            </a:pPr>
            <a:endParaRPr sz="1800" dirty="0">
              <a:solidFill>
                <a:schemeClr val="dk1"/>
              </a:solidFill>
              <a:latin typeface="Source Sans Pro"/>
              <a:ea typeface="Source Sans Pro"/>
              <a:cs typeface="Source Sans Pro"/>
              <a:sym typeface="Source Sans Pro"/>
            </a:endParaRPr>
          </a:p>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Source Sans Pro"/>
                <a:ea typeface="Source Sans Pro"/>
                <a:cs typeface="Source Sans Pro"/>
                <a:sym typeface="Source Sans Pro"/>
              </a:rPr>
              <a:t>Find </a:t>
            </a:r>
            <a:r>
              <a:rPr lang="en-US" sz="1800" b="1" dirty="0">
                <a:solidFill>
                  <a:schemeClr val="dk1"/>
                </a:solidFill>
                <a:latin typeface="Source Sans Pro"/>
                <a:ea typeface="Source Sans Pro"/>
                <a:cs typeface="Source Sans Pro"/>
                <a:sym typeface="Source Sans Pro"/>
              </a:rPr>
              <a:t>five</a:t>
            </a:r>
            <a:r>
              <a:rPr lang="en-US" sz="1800" dirty="0">
                <a:solidFill>
                  <a:schemeClr val="dk1"/>
                </a:solidFill>
                <a:latin typeface="Source Sans Pro"/>
                <a:ea typeface="Source Sans Pro"/>
                <a:cs typeface="Source Sans Pro"/>
                <a:sym typeface="Source Sans Pro"/>
              </a:rPr>
              <a:t> quotations for each setting</a:t>
            </a:r>
            <a:endParaRPr dirty="0"/>
          </a:p>
          <a:p>
            <a:pPr marR="0" lvl="0" algn="l" rtl="0">
              <a:spcBef>
                <a:spcPts val="0"/>
              </a:spcBef>
              <a:spcAft>
                <a:spcPts val="0"/>
              </a:spcAft>
              <a:buClr>
                <a:schemeClr val="dk1"/>
              </a:buClr>
              <a:buSzPts val="1800"/>
            </a:pPr>
            <a:endParaRPr lang="en-US" sz="1800" dirty="0">
              <a:solidFill>
                <a:schemeClr val="dk1"/>
              </a:solidFill>
              <a:latin typeface="Source Sans Pro"/>
              <a:ea typeface="Source Sans Pro"/>
              <a:cs typeface="Source Sans Pro"/>
              <a:sym typeface="Source Sans Pro"/>
            </a:endParaRPr>
          </a:p>
          <a:p>
            <a:pPr marR="0" lvl="0" algn="l" rtl="0">
              <a:spcBef>
                <a:spcPts val="0"/>
              </a:spcBef>
              <a:spcAft>
                <a:spcPts val="0"/>
              </a:spcAft>
              <a:buClr>
                <a:schemeClr val="dk1"/>
              </a:buClr>
              <a:buSzPts val="1800"/>
            </a:pPr>
            <a:r>
              <a:rPr lang="en-US" sz="1800" b="1" dirty="0">
                <a:solidFill>
                  <a:schemeClr val="dk1"/>
                </a:solidFill>
                <a:latin typeface="Source Sans Pro"/>
                <a:ea typeface="Source Sans Pro"/>
                <a:cs typeface="Source Sans Pro"/>
                <a:sym typeface="Source Sans Pro"/>
              </a:rPr>
              <a:t>CHALLENGE: Explode</a:t>
            </a:r>
            <a:r>
              <a:rPr lang="en-US" sz="1800" dirty="0">
                <a:solidFill>
                  <a:schemeClr val="dk1"/>
                </a:solidFill>
                <a:latin typeface="Source Sans Pro"/>
                <a:ea typeface="Source Sans Pro"/>
                <a:cs typeface="Source Sans Pro"/>
                <a:sym typeface="Source Sans Pro"/>
              </a:rPr>
              <a:t> one of your quotations for the Wild Wood setting - what </a:t>
            </a:r>
            <a:r>
              <a:rPr lang="en-US" sz="1800" b="1" dirty="0">
                <a:solidFill>
                  <a:schemeClr val="dk1"/>
                </a:solidFill>
                <a:latin typeface="Source Sans Pro"/>
                <a:ea typeface="Source Sans Pro"/>
                <a:cs typeface="Source Sans Pro"/>
                <a:sym typeface="Source Sans Pro"/>
              </a:rPr>
              <a:t>techniques</a:t>
            </a:r>
            <a:r>
              <a:rPr lang="en-US" sz="1800" dirty="0">
                <a:solidFill>
                  <a:schemeClr val="dk1"/>
                </a:solidFill>
                <a:latin typeface="Source Sans Pro"/>
                <a:ea typeface="Source Sans Pro"/>
                <a:cs typeface="Source Sans Pro"/>
                <a:sym typeface="Source Sans Pro"/>
              </a:rPr>
              <a:t> does Grahame use and what atmosphere does this help to create for the reader?</a:t>
            </a:r>
            <a:endParaRPr dirty="0"/>
          </a:p>
          <a:p>
            <a:pPr marL="0" marR="0" lvl="0" indent="0" algn="l" rtl="0">
              <a:spcBef>
                <a:spcPts val="0"/>
              </a:spcBef>
              <a:spcAft>
                <a:spcPts val="0"/>
              </a:spcAft>
              <a:buNone/>
            </a:pPr>
            <a:endParaRPr sz="1800" dirty="0">
              <a:solidFill>
                <a:schemeClr val="dk1"/>
              </a:solidFill>
              <a:latin typeface="Source Sans Pro"/>
              <a:ea typeface="Source Sans Pro"/>
              <a:cs typeface="Source Sans Pro"/>
              <a:sym typeface="Source Sans Pr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A106726-6134-47E2-88D3-3DE1DE8F0E1C}"/>
              </a:ext>
            </a:extLst>
          </p:cNvPr>
          <p:cNvSpPr txBox="1"/>
          <p:nvPr/>
        </p:nvSpPr>
        <p:spPr>
          <a:xfrm>
            <a:off x="150507" y="141987"/>
            <a:ext cx="4572000" cy="1477328"/>
          </a:xfrm>
          <a:prstGeom prst="rect">
            <a:avLst/>
          </a:prstGeom>
          <a:noFill/>
        </p:spPr>
        <p:txBody>
          <a:bodyPr wrap="square">
            <a:spAutoFit/>
          </a:bodyPr>
          <a:lstStyle/>
          <a:p>
            <a:r>
              <a:rPr lang="en-GB" sz="1500" b="1" i="0" dirty="0">
                <a:solidFill>
                  <a:srgbClr val="000000"/>
                </a:solidFill>
                <a:effectLst/>
                <a:latin typeface="Source Sans Pro" panose="020B0503030403020204" pitchFamily="34" charset="0"/>
                <a:ea typeface="Source Sans Pro" panose="020B0503030403020204" pitchFamily="34" charset="0"/>
              </a:rPr>
              <a:t>Now we’ve looked at settings in our last lesson, we need to use some similar skills to analyse our final main character- Mr Badger. Here is an extract about Badger. Read it through and highlight both positive and negative things about Badger. Then use this information to complete Badger’s profile.</a:t>
            </a:r>
            <a:endParaRPr lang="en-GB" sz="1500" b="1" dirty="0">
              <a:latin typeface="Source Sans Pro" panose="020B0503030403020204" pitchFamily="34" charset="0"/>
              <a:ea typeface="Source Sans Pro" panose="020B0503030403020204" pitchFamily="34" charset="0"/>
            </a:endParaRPr>
          </a:p>
        </p:txBody>
      </p:sp>
      <p:sp>
        <p:nvSpPr>
          <p:cNvPr id="7" name="TextBox 6">
            <a:extLst>
              <a:ext uri="{FF2B5EF4-FFF2-40B4-BE49-F238E27FC236}">
                <a16:creationId xmlns:a16="http://schemas.microsoft.com/office/drawing/2014/main" id="{DE895917-7C8C-452B-A4FC-0D796A57D200}"/>
              </a:ext>
            </a:extLst>
          </p:cNvPr>
          <p:cNvSpPr txBox="1"/>
          <p:nvPr/>
        </p:nvSpPr>
        <p:spPr>
          <a:xfrm>
            <a:off x="218661" y="1619315"/>
            <a:ext cx="6426358" cy="3323987"/>
          </a:xfrm>
          <a:prstGeom prst="rect">
            <a:avLst/>
          </a:prstGeom>
          <a:solidFill>
            <a:schemeClr val="accent3"/>
          </a:solidFill>
        </p:spPr>
        <p:txBody>
          <a:bodyPr wrap="square">
            <a:spAutoFit/>
          </a:bodyPr>
          <a:lstStyle/>
          <a:p>
            <a:r>
              <a:rPr lang="en-GB" sz="1400" b="0" i="0" dirty="0">
                <a:solidFill>
                  <a:srgbClr val="000000"/>
                </a:solidFill>
                <a:effectLst/>
                <a:latin typeface="Source Sans Pro" panose="020B0503030403020204" pitchFamily="34" charset="0"/>
                <a:ea typeface="Source Sans Pro" panose="020B0503030403020204" pitchFamily="34" charset="0"/>
              </a:rPr>
              <a:t>There was the noise of a bolt shot back, and the door opened a few inches, enough to show a long snout and a pair of sleepy blinking eyes. 'Now, the VERY next time this happens,' said a gruff and suspicious voice, 'I shall be exceedingly angry. Who is it THIS time, disturbing people on such a night? Speak up!' 'Oh, Badger,' cried the Rat, 'let us in, please. It's me, Rat, and my friend Mole, and we've lost our way in the snow.' ‘</a:t>
            </a:r>
          </a:p>
          <a:p>
            <a:r>
              <a:rPr lang="en-GB" sz="1400" b="0" i="0" dirty="0">
                <a:solidFill>
                  <a:srgbClr val="000000"/>
                </a:solidFill>
                <a:effectLst/>
                <a:latin typeface="Source Sans Pro" panose="020B0503030403020204" pitchFamily="34" charset="0"/>
                <a:ea typeface="Source Sans Pro" panose="020B0503030403020204" pitchFamily="34" charset="0"/>
              </a:rPr>
              <a:t>What, Ratty, my dear little man!' exclaimed the Badger, in quite a different voice. 'Come along in, both of you, at once. Why, you must be perished. Well I never! Lost in the snow! And in the Wild Wood, too, and at this time of night! But come in with you.' The two animals tumbled over each other in their eagerness to get inside, and heard the door shut behind them with great joy and relief. </a:t>
            </a:r>
          </a:p>
          <a:p>
            <a:r>
              <a:rPr lang="en-GB" sz="1400" b="0" i="0" dirty="0">
                <a:solidFill>
                  <a:srgbClr val="000000"/>
                </a:solidFill>
                <a:effectLst/>
                <a:latin typeface="Source Sans Pro" panose="020B0503030403020204" pitchFamily="34" charset="0"/>
                <a:ea typeface="Source Sans Pro" panose="020B0503030403020204" pitchFamily="34" charset="0"/>
              </a:rPr>
              <a:t>The Badger, who wore a long dressing-gown, and whose slippers were indeed very down at heel, carried a flat candlestick in his paw and had probably been on his way to bed when their summons sounded. He looked kindly down on them and patted both their heads.</a:t>
            </a:r>
            <a:endParaRPr lang="en-GB" sz="1400" dirty="0">
              <a:latin typeface="Source Sans Pro" panose="020B0503030403020204" pitchFamily="34" charset="0"/>
              <a:ea typeface="Source Sans Pro" panose="020B0503030403020204" pitchFamily="34" charset="0"/>
            </a:endParaRPr>
          </a:p>
        </p:txBody>
      </p:sp>
      <p:sp>
        <p:nvSpPr>
          <p:cNvPr id="9" name="TextBox 8">
            <a:extLst>
              <a:ext uri="{FF2B5EF4-FFF2-40B4-BE49-F238E27FC236}">
                <a16:creationId xmlns:a16="http://schemas.microsoft.com/office/drawing/2014/main" id="{FB9896CD-5DAD-45EB-8A6B-B5AD69C8B828}"/>
              </a:ext>
            </a:extLst>
          </p:cNvPr>
          <p:cNvSpPr txBox="1"/>
          <p:nvPr/>
        </p:nvSpPr>
        <p:spPr>
          <a:xfrm>
            <a:off x="6645019" y="1143443"/>
            <a:ext cx="2189448" cy="2308324"/>
          </a:xfrm>
          <a:prstGeom prst="rect">
            <a:avLst/>
          </a:prstGeom>
          <a:noFill/>
        </p:spPr>
        <p:txBody>
          <a:bodyPr wrap="square">
            <a:spAutoFit/>
          </a:bodyPr>
          <a:lstStyle/>
          <a:p>
            <a:r>
              <a:rPr lang="en-GB" b="1" i="0" u="sng" dirty="0">
                <a:solidFill>
                  <a:srgbClr val="000000"/>
                </a:solidFill>
                <a:effectLst/>
                <a:latin typeface="Source Sans Pro" panose="020B0503030403020204" pitchFamily="34" charset="0"/>
                <a:ea typeface="Source Sans Pro" panose="020B0503030403020204" pitchFamily="34" charset="0"/>
              </a:rPr>
              <a:t>CHALLENGE! </a:t>
            </a:r>
            <a:r>
              <a:rPr lang="en-GB" b="0" i="0" dirty="0">
                <a:solidFill>
                  <a:srgbClr val="000000"/>
                </a:solidFill>
                <a:effectLst/>
                <a:latin typeface="Source Sans Pro" panose="020B0503030403020204" pitchFamily="34" charset="0"/>
                <a:ea typeface="Source Sans Pro" panose="020B0503030403020204" pitchFamily="34" charset="0"/>
              </a:rPr>
              <a:t>- New Vocabulary You know what to do with these grids now! Once again, we need to ensure we’re using exciting, new words in our work…</a:t>
            </a:r>
            <a:endParaRPr lang="en-GB" dirty="0">
              <a:latin typeface="Source Sans Pro" panose="020B0503030403020204" pitchFamily="34" charset="0"/>
              <a:ea typeface="Source Sans Pro" panose="020B0503030403020204" pitchFamily="34" charset="0"/>
            </a:endParaRPr>
          </a:p>
        </p:txBody>
      </p:sp>
      <p:pic>
        <p:nvPicPr>
          <p:cNvPr id="6146" name="Picture 2" descr="Character Designs (The Wind in the Willows) by Erik Krenz, via ...">
            <a:extLst>
              <a:ext uri="{FF2B5EF4-FFF2-40B4-BE49-F238E27FC236}">
                <a16:creationId xmlns:a16="http://schemas.microsoft.com/office/drawing/2014/main" id="{A9202748-45AE-4E58-9D79-C17CF1F2CA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6295" y="3481535"/>
            <a:ext cx="1246474" cy="166196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Content Placeholder 2">
            <a:extLst>
              <a:ext uri="{FF2B5EF4-FFF2-40B4-BE49-F238E27FC236}">
                <a16:creationId xmlns:a16="http://schemas.microsoft.com/office/drawing/2014/main" id="{BD667468-0792-455F-8E63-2700446DA833}"/>
              </a:ext>
            </a:extLst>
          </p:cNvPr>
          <p:cNvSpPr txBox="1">
            <a:spLocks/>
          </p:cNvSpPr>
          <p:nvPr/>
        </p:nvSpPr>
        <p:spPr>
          <a:xfrm>
            <a:off x="4782142" y="141987"/>
            <a:ext cx="4211351" cy="59806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40" tIns="45720" rIns="91440" bIns="45720" rtlCol="0">
            <a:normAutofit fontScale="85000" lnSpcReduction="10000"/>
          </a:bodyPr>
          <a:lstStyle>
            <a:lvl1pPr marL="342900" indent="-342900" algn="l" defTabSz="457200" rtl="0" eaLnBrk="1" latinLnBrk="0" hangingPunct="1">
              <a:spcBef>
                <a:spcPct val="20000"/>
              </a:spcBef>
              <a:buFont typeface="Arial"/>
              <a:buChar char="•"/>
              <a:defRPr sz="3200" kern="1200">
                <a:solidFill>
                  <a:schemeClr val="lt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lt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lt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lt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lgn="ctr">
              <a:buFont typeface="Arial"/>
              <a:buNone/>
            </a:pPr>
            <a:r>
              <a:rPr lang="en-GB" sz="4000" b="1" dirty="0">
                <a:solidFill>
                  <a:srgbClr val="000000"/>
                </a:solidFill>
              </a:rPr>
              <a:t>Meeting Mr Badger</a:t>
            </a:r>
            <a:endParaRPr lang="en-GB" sz="4000" dirty="0">
              <a:solidFill>
                <a:srgbClr val="000000"/>
              </a:solidFill>
            </a:endParaRPr>
          </a:p>
        </p:txBody>
      </p:sp>
    </p:spTree>
    <p:extLst>
      <p:ext uri="{BB962C8B-B14F-4D97-AF65-F5344CB8AC3E}">
        <p14:creationId xmlns:p14="http://schemas.microsoft.com/office/powerpoint/2010/main" val="452667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5222" y="112889"/>
            <a:ext cx="8833556" cy="4924778"/>
          </a:xfrm>
          <a:prstGeom prst="rect">
            <a:avLst/>
          </a:prstGeom>
          <a:noFill/>
          <a:ln w="57150" cmpd="sng">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39DB331-09EF-4A33-B300-7E7E21AF40F0}"/>
              </a:ext>
            </a:extLst>
          </p:cNvPr>
          <p:cNvSpPr txBox="1"/>
          <p:nvPr/>
        </p:nvSpPr>
        <p:spPr>
          <a:xfrm>
            <a:off x="298174" y="288029"/>
            <a:ext cx="3683158" cy="923330"/>
          </a:xfrm>
          <a:prstGeom prst="rect">
            <a:avLst/>
          </a:prstGeom>
          <a:noFill/>
        </p:spPr>
        <p:txBody>
          <a:bodyPr wrap="square">
            <a:spAutoFit/>
          </a:bodyPr>
          <a:lstStyle/>
          <a:p>
            <a:r>
              <a:rPr lang="en-GB" b="1" i="0" dirty="0">
                <a:solidFill>
                  <a:srgbClr val="000000"/>
                </a:solidFill>
                <a:effectLst/>
                <a:latin typeface="Source Sans Pro" panose="020B0503030403020204" pitchFamily="34" charset="0"/>
                <a:ea typeface="Source Sans Pro" panose="020B0503030403020204" pitchFamily="34" charset="0"/>
              </a:rPr>
              <a:t>As we won’t be reading Chapters 5, here’s a fun summary activity to catch you up with the story…</a:t>
            </a:r>
            <a:endParaRPr lang="en-GB" b="1" dirty="0">
              <a:latin typeface="Source Sans Pro" panose="020B0503030403020204" pitchFamily="34" charset="0"/>
              <a:ea typeface="Source Sans Pro" panose="020B0503030403020204" pitchFamily="34" charset="0"/>
            </a:endParaRPr>
          </a:p>
        </p:txBody>
      </p:sp>
      <p:sp>
        <p:nvSpPr>
          <p:cNvPr id="12" name="TextBox 11">
            <a:extLst>
              <a:ext uri="{FF2B5EF4-FFF2-40B4-BE49-F238E27FC236}">
                <a16:creationId xmlns:a16="http://schemas.microsoft.com/office/drawing/2014/main" id="{D9495AFE-5DA5-409D-841E-EEF23C03278D}"/>
              </a:ext>
            </a:extLst>
          </p:cNvPr>
          <p:cNvSpPr txBox="1"/>
          <p:nvPr/>
        </p:nvSpPr>
        <p:spPr>
          <a:xfrm>
            <a:off x="298174" y="1258241"/>
            <a:ext cx="5455163" cy="3554819"/>
          </a:xfrm>
          <a:prstGeom prst="rect">
            <a:avLst/>
          </a:prstGeom>
          <a:solidFill>
            <a:schemeClr val="accent3"/>
          </a:solidFill>
        </p:spPr>
        <p:txBody>
          <a:bodyPr wrap="square">
            <a:spAutoFit/>
          </a:bodyPr>
          <a:lstStyle/>
          <a:p>
            <a:r>
              <a:rPr lang="en-GB" sz="1500" b="0" i="0" dirty="0">
                <a:solidFill>
                  <a:srgbClr val="000000"/>
                </a:solidFill>
                <a:effectLst/>
                <a:latin typeface="Source Sans Pro" panose="020B0503030403020204" pitchFamily="34" charset="0"/>
                <a:ea typeface="Source Sans Pro" panose="020B0503030403020204" pitchFamily="34" charset="0"/>
              </a:rPr>
              <a:t>Chapter 5- Dulce </a:t>
            </a:r>
            <a:r>
              <a:rPr lang="en-GB" sz="1500" b="0" i="0" dirty="0" err="1">
                <a:solidFill>
                  <a:srgbClr val="000000"/>
                </a:solidFill>
                <a:effectLst/>
                <a:latin typeface="Source Sans Pro" panose="020B0503030403020204" pitchFamily="34" charset="0"/>
                <a:ea typeface="Source Sans Pro" panose="020B0503030403020204" pitchFamily="34" charset="0"/>
              </a:rPr>
              <a:t>Domum</a:t>
            </a:r>
            <a:r>
              <a:rPr lang="en-GB" sz="1500" b="0" i="0" dirty="0">
                <a:solidFill>
                  <a:srgbClr val="000000"/>
                </a:solidFill>
                <a:effectLst/>
                <a:latin typeface="Source Sans Pro" panose="020B0503030403020204" pitchFamily="34" charset="0"/>
                <a:ea typeface="Source Sans Pro" panose="020B0503030403020204" pitchFamily="34" charset="0"/>
              </a:rPr>
              <a:t> </a:t>
            </a:r>
          </a:p>
          <a:p>
            <a:endParaRPr lang="en-GB" sz="1500" dirty="0">
              <a:solidFill>
                <a:srgbClr val="000000"/>
              </a:solidFill>
              <a:latin typeface="Source Sans Pro" panose="020B0503030403020204" pitchFamily="34" charset="0"/>
              <a:ea typeface="Source Sans Pro" panose="020B0503030403020204" pitchFamily="34" charset="0"/>
            </a:endParaRPr>
          </a:p>
          <a:p>
            <a:r>
              <a:rPr lang="en-GB" sz="1500" b="0" i="0" dirty="0">
                <a:solidFill>
                  <a:srgbClr val="000000"/>
                </a:solidFill>
                <a:effectLst/>
                <a:latin typeface="Source Sans Pro" panose="020B0503030403020204" pitchFamily="34" charset="0"/>
                <a:ea typeface="Source Sans Pro" panose="020B0503030403020204" pitchFamily="34" charset="0"/>
              </a:rPr>
              <a:t>Rat and Mole journey home after a visit with Otter. Mole instinctively smells the nearness of his underground home (which he has not seen since the previous spring) and longs to be there; however, Rat continues on—until he realizes how deeply his friend yearns for home. Rat, sorry for his selfishness, agrees to go to Mole's home. Upon reaching it, Mole is embarrassed by "the cheerless, deserted look [and] its worn and shabby contents." Rat graciously puts aside his own hunger, so as not to shame his friend's meagre provisions, helping Mole clean his home so they can stay. Field mice come carolling and entertain Rat and Mole. Rat quickly sends one of the mice to purchase groceries. The animals eat dinner together. Mole becomes more aware of how simple his home is yet how much it means to him.</a:t>
            </a:r>
            <a:endParaRPr lang="en-GB" sz="1500" dirty="0">
              <a:latin typeface="Source Sans Pro" panose="020B0503030403020204" pitchFamily="34" charset="0"/>
              <a:ea typeface="Source Sans Pro" panose="020B0503030403020204" pitchFamily="34" charset="0"/>
            </a:endParaRPr>
          </a:p>
        </p:txBody>
      </p:sp>
      <p:sp>
        <p:nvSpPr>
          <p:cNvPr id="14" name="TextBox 13">
            <a:extLst>
              <a:ext uri="{FF2B5EF4-FFF2-40B4-BE49-F238E27FC236}">
                <a16:creationId xmlns:a16="http://schemas.microsoft.com/office/drawing/2014/main" id="{85E41862-ED3C-40F7-9CBC-609D6C4F1EB2}"/>
              </a:ext>
            </a:extLst>
          </p:cNvPr>
          <p:cNvSpPr txBox="1"/>
          <p:nvPr/>
        </p:nvSpPr>
        <p:spPr>
          <a:xfrm>
            <a:off x="5896289" y="1209733"/>
            <a:ext cx="2949537" cy="3139321"/>
          </a:xfrm>
          <a:prstGeom prst="rect">
            <a:avLst/>
          </a:prstGeom>
          <a:noFill/>
        </p:spPr>
        <p:txBody>
          <a:bodyPr wrap="square">
            <a:spAutoFit/>
          </a:bodyPr>
          <a:lstStyle/>
          <a:p>
            <a:r>
              <a:rPr lang="en-GB" b="1" i="0" u="sng" dirty="0">
                <a:solidFill>
                  <a:srgbClr val="000000"/>
                </a:solidFill>
                <a:effectLst/>
                <a:latin typeface="Source Sans Pro" panose="020B0503030403020204" pitchFamily="34" charset="0"/>
                <a:ea typeface="Source Sans Pro" panose="020B0503030403020204" pitchFamily="34" charset="0"/>
              </a:rPr>
              <a:t>TASK: </a:t>
            </a:r>
            <a:r>
              <a:rPr lang="en-GB" b="1" i="0" dirty="0">
                <a:solidFill>
                  <a:srgbClr val="000000"/>
                </a:solidFill>
                <a:effectLst/>
                <a:latin typeface="Source Sans Pro" panose="020B0503030403020204" pitchFamily="34" charset="0"/>
                <a:ea typeface="Source Sans Pro" panose="020B0503030403020204" pitchFamily="34" charset="0"/>
              </a:rPr>
              <a:t>After reading the summary, what do you think are the three most important moments in this chapter? Use them to create a storyboard</a:t>
            </a:r>
          </a:p>
          <a:p>
            <a:endParaRPr lang="en-GB" b="1" dirty="0">
              <a:solidFill>
                <a:srgbClr val="000000"/>
              </a:solidFill>
              <a:latin typeface="Source Sans Pro" panose="020B0503030403020204" pitchFamily="34" charset="0"/>
              <a:ea typeface="Source Sans Pro" panose="020B0503030403020204" pitchFamily="34" charset="0"/>
            </a:endParaRPr>
          </a:p>
          <a:p>
            <a:r>
              <a:rPr lang="en-GB" b="1" u="sng" dirty="0">
                <a:solidFill>
                  <a:srgbClr val="000000"/>
                </a:solidFill>
                <a:latin typeface="Source Sans Pro" panose="020B0503030403020204" pitchFamily="34" charset="0"/>
                <a:ea typeface="Source Sans Pro" panose="020B0503030403020204" pitchFamily="34" charset="0"/>
              </a:rPr>
              <a:t>CHALLENGE: </a:t>
            </a:r>
            <a:r>
              <a:rPr lang="en-GB" b="1" dirty="0">
                <a:solidFill>
                  <a:srgbClr val="000000"/>
                </a:solidFill>
                <a:latin typeface="Source Sans Pro" panose="020B0503030403020204" pitchFamily="34" charset="0"/>
                <a:ea typeface="Source Sans Pro" panose="020B0503030403020204" pitchFamily="34" charset="0"/>
              </a:rPr>
              <a:t>Create captions for your storyboard using sophisticated vocabulary</a:t>
            </a:r>
            <a:endParaRPr lang="en-GB" b="1" dirty="0">
              <a:latin typeface="Source Sans Pro" panose="020B0503030403020204" pitchFamily="34" charset="0"/>
              <a:ea typeface="Source Sans Pro" panose="020B0503030403020204" pitchFamily="34" charset="0"/>
            </a:endParaRPr>
          </a:p>
        </p:txBody>
      </p:sp>
      <p:sp>
        <p:nvSpPr>
          <p:cNvPr id="16" name="Content Placeholder 2">
            <a:extLst>
              <a:ext uri="{FF2B5EF4-FFF2-40B4-BE49-F238E27FC236}">
                <a16:creationId xmlns:a16="http://schemas.microsoft.com/office/drawing/2014/main" id="{A0F2F477-1445-4D95-BEBF-65770091EB3D}"/>
              </a:ext>
            </a:extLst>
          </p:cNvPr>
          <p:cNvSpPr txBox="1">
            <a:spLocks/>
          </p:cNvSpPr>
          <p:nvPr/>
        </p:nvSpPr>
        <p:spPr>
          <a:xfrm>
            <a:off x="4634475" y="289202"/>
            <a:ext cx="4211351" cy="59806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lt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lt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lt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lt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lgn="ctr">
              <a:buFont typeface="Arial"/>
              <a:buNone/>
            </a:pPr>
            <a:r>
              <a:rPr lang="en-GB" sz="4000" b="1" dirty="0">
                <a:solidFill>
                  <a:srgbClr val="000000"/>
                </a:solidFill>
                <a:latin typeface="Source Sans Pro" panose="020B0503030403020204" pitchFamily="34" charset="0"/>
                <a:ea typeface="Source Sans Pro" panose="020B0503030403020204" pitchFamily="34" charset="0"/>
              </a:rPr>
              <a:t>Summarising</a:t>
            </a:r>
          </a:p>
        </p:txBody>
      </p:sp>
    </p:spTree>
    <p:extLst>
      <p:ext uri="{BB962C8B-B14F-4D97-AF65-F5344CB8AC3E}">
        <p14:creationId xmlns:p14="http://schemas.microsoft.com/office/powerpoint/2010/main" val="443619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844BEDD-6CA2-421F-9D8E-5768D94BEC93}"/>
              </a:ext>
            </a:extLst>
          </p:cNvPr>
          <p:cNvSpPr txBox="1"/>
          <p:nvPr/>
        </p:nvSpPr>
        <p:spPr>
          <a:xfrm>
            <a:off x="137841" y="329184"/>
            <a:ext cx="8868317" cy="1246495"/>
          </a:xfrm>
          <a:prstGeom prst="rect">
            <a:avLst/>
          </a:prstGeom>
          <a:solidFill>
            <a:schemeClr val="accent3"/>
          </a:solidFill>
        </p:spPr>
        <p:txBody>
          <a:bodyPr wrap="square">
            <a:spAutoFit/>
          </a:bodyPr>
          <a:lstStyle/>
          <a:p>
            <a:pPr marL="285750" indent="-285750">
              <a:buFont typeface="Arial" panose="020B0604020202020204" pitchFamily="34" charset="0"/>
              <a:buChar char="•"/>
            </a:pPr>
            <a:r>
              <a:rPr lang="en-GB" sz="1500" b="1" dirty="0">
                <a:solidFill>
                  <a:srgbClr val="000000"/>
                </a:solidFill>
                <a:effectLst/>
                <a:latin typeface="Source Sans Pro" panose="020B0503030403020204" pitchFamily="34" charset="0"/>
                <a:ea typeface="Source Sans Pro" panose="020B0503030403020204" pitchFamily="34" charset="0"/>
              </a:rPr>
              <a:t>When analysing a text, we might answer a question such as </a:t>
            </a:r>
            <a:r>
              <a:rPr lang="en-GB" sz="1500" b="1" dirty="0">
                <a:solidFill>
                  <a:srgbClr val="000000"/>
                </a:solidFill>
                <a:effectLst/>
                <a:highlight>
                  <a:srgbClr val="FFFF00"/>
                </a:highlight>
                <a:latin typeface="Source Sans Pro" panose="020B0503030403020204" pitchFamily="34" charset="0"/>
                <a:ea typeface="Source Sans Pro" panose="020B0503030403020204" pitchFamily="34" charset="0"/>
              </a:rPr>
              <a:t>“How does Grahame present the character of Toad at the start of The Wind in the Willows?”. </a:t>
            </a:r>
          </a:p>
          <a:p>
            <a:pPr marL="285750" indent="-285750">
              <a:buFont typeface="Arial" panose="020B0604020202020204" pitchFamily="34" charset="0"/>
              <a:buChar char="•"/>
            </a:pPr>
            <a:endParaRPr lang="en-GB" sz="1500" b="1" dirty="0">
              <a:highlight>
                <a:srgbClr val="FFFF00"/>
              </a:highlight>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GB" sz="1500" b="1" dirty="0">
                <a:solidFill>
                  <a:srgbClr val="000000"/>
                </a:solidFill>
                <a:effectLst/>
                <a:latin typeface="Source Sans Pro" panose="020B0503030403020204" pitchFamily="34" charset="0"/>
                <a:ea typeface="Source Sans Pro" panose="020B0503030403020204" pitchFamily="34" charset="0"/>
              </a:rPr>
              <a:t>We write our answers in PEEEL paragraphs- this is a specific way of structuring our answer so we include key points and ideas. This is what we mean by PEEEL:</a:t>
            </a:r>
            <a:endParaRPr lang="en-GB" sz="1500" b="1" dirty="0">
              <a:latin typeface="Source Sans Pro" panose="020B0503030403020204" pitchFamily="34" charset="0"/>
              <a:ea typeface="Source Sans Pro" panose="020B0503030403020204" pitchFamily="34" charset="0"/>
            </a:endParaRPr>
          </a:p>
        </p:txBody>
      </p:sp>
      <p:sp>
        <p:nvSpPr>
          <p:cNvPr id="7" name="TextBox 6">
            <a:extLst>
              <a:ext uri="{FF2B5EF4-FFF2-40B4-BE49-F238E27FC236}">
                <a16:creationId xmlns:a16="http://schemas.microsoft.com/office/drawing/2014/main" id="{E50D2AE5-3D3F-4346-BB76-0A1B3DF5465A}"/>
              </a:ext>
            </a:extLst>
          </p:cNvPr>
          <p:cNvSpPr txBox="1"/>
          <p:nvPr/>
        </p:nvSpPr>
        <p:spPr>
          <a:xfrm>
            <a:off x="139148" y="2119596"/>
            <a:ext cx="7085180" cy="2631490"/>
          </a:xfrm>
          <a:prstGeom prst="rect">
            <a:avLst/>
          </a:prstGeom>
          <a:solidFill>
            <a:schemeClr val="tx2"/>
          </a:solidFill>
        </p:spPr>
        <p:txBody>
          <a:bodyPr wrap="square">
            <a:spAutoFit/>
          </a:bodyPr>
          <a:lstStyle/>
          <a:p>
            <a:pPr marL="285750" indent="-285750" algn="l">
              <a:buFont typeface="Arial" panose="020B0604020202020204" pitchFamily="34" charset="0"/>
              <a:buChar char="•"/>
            </a:pPr>
            <a:r>
              <a:rPr lang="en-GB" sz="1500" b="1" i="0" dirty="0">
                <a:effectLst/>
                <a:highlight>
                  <a:srgbClr val="C0C0C0"/>
                </a:highlight>
                <a:latin typeface="Source Sans Pro" panose="020B0503030403020204" pitchFamily="34" charset="0"/>
                <a:ea typeface="Source Sans Pro" panose="020B0503030403020204" pitchFamily="34" charset="0"/>
              </a:rPr>
              <a:t>P- Point </a:t>
            </a:r>
            <a:r>
              <a:rPr lang="en-GB" sz="1500" b="0" i="0" dirty="0">
                <a:solidFill>
                  <a:srgbClr val="000000"/>
                </a:solidFill>
                <a:effectLst/>
                <a:highlight>
                  <a:srgbClr val="C0C0C0"/>
                </a:highlight>
                <a:latin typeface="Source Sans Pro" panose="020B0503030403020204" pitchFamily="34" charset="0"/>
                <a:ea typeface="Source Sans Pro" panose="020B0503030403020204" pitchFamily="34" charset="0"/>
              </a:rPr>
              <a:t>Relating to the question, what is the overall point you want to make? E.g. Toad is presented as inconsiderate and self-centred…</a:t>
            </a:r>
          </a:p>
          <a:p>
            <a:pPr marL="285750" indent="-285750" algn="l">
              <a:buFont typeface="Arial" panose="020B0604020202020204" pitchFamily="34" charset="0"/>
              <a:buChar char="•"/>
            </a:pPr>
            <a:r>
              <a:rPr lang="en-GB" sz="1500" b="1" i="0" dirty="0">
                <a:solidFill>
                  <a:srgbClr val="000000"/>
                </a:solidFill>
                <a:effectLst/>
                <a:highlight>
                  <a:srgbClr val="FFFF00"/>
                </a:highlight>
                <a:latin typeface="Source Sans Pro" panose="020B0503030403020204" pitchFamily="34" charset="0"/>
                <a:ea typeface="Source Sans Pro" panose="020B0503030403020204" pitchFamily="34" charset="0"/>
              </a:rPr>
              <a:t>E-Evidence</a:t>
            </a:r>
            <a:r>
              <a:rPr lang="en-GB" sz="1500" b="0" i="0" dirty="0">
                <a:solidFill>
                  <a:srgbClr val="000000"/>
                </a:solidFill>
                <a:effectLst/>
                <a:highlight>
                  <a:srgbClr val="FFFF00"/>
                </a:highlight>
                <a:latin typeface="Source Sans Pro" panose="020B0503030403020204" pitchFamily="34" charset="0"/>
                <a:ea typeface="Source Sans Pro" panose="020B0503030403020204" pitchFamily="34" charset="0"/>
              </a:rPr>
              <a:t> Find a piece of evidence from the text that supports your point. </a:t>
            </a:r>
            <a:r>
              <a:rPr lang="en-GB" sz="1500" b="0" i="0" dirty="0" err="1">
                <a:solidFill>
                  <a:srgbClr val="000000"/>
                </a:solidFill>
                <a:effectLst/>
                <a:highlight>
                  <a:srgbClr val="FFFF00"/>
                </a:highlight>
                <a:latin typeface="Source Sans Pro" panose="020B0503030403020204" pitchFamily="34" charset="0"/>
                <a:ea typeface="Source Sans Pro" panose="020B0503030403020204" pitchFamily="34" charset="0"/>
              </a:rPr>
              <a:t>E.g.“he</a:t>
            </a:r>
            <a:r>
              <a:rPr lang="en-GB" sz="1500" b="0" i="0" dirty="0">
                <a:solidFill>
                  <a:srgbClr val="000000"/>
                </a:solidFill>
                <a:effectLst/>
                <a:highlight>
                  <a:srgbClr val="FFFF00"/>
                </a:highlight>
                <a:latin typeface="Source Sans Pro" panose="020B0503030403020204" pitchFamily="34" charset="0"/>
                <a:ea typeface="Source Sans Pro" panose="020B0503030403020204" pitchFamily="34" charset="0"/>
              </a:rPr>
              <a:t> proceeded to play upon the inexperienced Mole as on a harp”</a:t>
            </a:r>
          </a:p>
          <a:p>
            <a:pPr marL="285750" indent="-285750" algn="l">
              <a:buFont typeface="Arial" panose="020B0604020202020204" pitchFamily="34" charset="0"/>
              <a:buChar char="•"/>
            </a:pPr>
            <a:r>
              <a:rPr lang="en-GB" sz="1500" b="1" i="0" dirty="0">
                <a:solidFill>
                  <a:srgbClr val="000000"/>
                </a:solidFill>
                <a:effectLst/>
                <a:highlight>
                  <a:srgbClr val="00FF00"/>
                </a:highlight>
                <a:latin typeface="Source Sans Pro" panose="020B0503030403020204" pitchFamily="34" charset="0"/>
                <a:ea typeface="Source Sans Pro" panose="020B0503030403020204" pitchFamily="34" charset="0"/>
              </a:rPr>
              <a:t>E- Explain </a:t>
            </a:r>
            <a:r>
              <a:rPr lang="en-GB" sz="1500" b="0" i="0" dirty="0" err="1">
                <a:solidFill>
                  <a:srgbClr val="000000"/>
                </a:solidFill>
                <a:effectLst/>
                <a:highlight>
                  <a:srgbClr val="00FF00"/>
                </a:highlight>
                <a:latin typeface="Source Sans Pro" panose="020B0503030403020204" pitchFamily="34" charset="0"/>
                <a:ea typeface="Source Sans Pro" panose="020B0503030403020204" pitchFamily="34" charset="0"/>
              </a:rPr>
              <a:t>Explain</a:t>
            </a:r>
            <a:r>
              <a:rPr lang="en-GB" sz="1500" b="0" i="0" dirty="0">
                <a:solidFill>
                  <a:srgbClr val="000000"/>
                </a:solidFill>
                <a:effectLst/>
                <a:highlight>
                  <a:srgbClr val="00FF00"/>
                </a:highlight>
                <a:latin typeface="Source Sans Pro" panose="020B0503030403020204" pitchFamily="34" charset="0"/>
                <a:ea typeface="Source Sans Pro" panose="020B0503030403020204" pitchFamily="34" charset="0"/>
              </a:rPr>
              <a:t> what method the writer is using, and the inferred connotations of this evidence. E.g. “This simile suggests Toad is manipulative because…”</a:t>
            </a:r>
          </a:p>
          <a:p>
            <a:pPr marL="285750" indent="-285750" algn="l">
              <a:buFont typeface="Arial" panose="020B0604020202020204" pitchFamily="34" charset="0"/>
              <a:buChar char="•"/>
            </a:pPr>
            <a:r>
              <a:rPr lang="en-GB" sz="1500" b="1" i="0" dirty="0">
                <a:solidFill>
                  <a:srgbClr val="000000"/>
                </a:solidFill>
                <a:effectLst/>
                <a:highlight>
                  <a:srgbClr val="FF00FF"/>
                </a:highlight>
                <a:latin typeface="Source Sans Pro" panose="020B0503030403020204" pitchFamily="34" charset="0"/>
                <a:ea typeface="Source Sans Pro" panose="020B0503030403020204" pitchFamily="34" charset="0"/>
              </a:rPr>
              <a:t>E-Explore</a:t>
            </a:r>
            <a:r>
              <a:rPr lang="en-GB" sz="1500" b="0" i="0" dirty="0">
                <a:solidFill>
                  <a:srgbClr val="000000"/>
                </a:solidFill>
                <a:effectLst/>
                <a:highlight>
                  <a:srgbClr val="FF00FF"/>
                </a:highlight>
                <a:latin typeface="Source Sans Pro" panose="020B0503030403020204" pitchFamily="34" charset="0"/>
                <a:ea typeface="Source Sans Pro" panose="020B0503030403020204" pitchFamily="34" charset="0"/>
              </a:rPr>
              <a:t> Explore how this might make the reader feel and how this is continued through other aspects of the text. E.g. This might make the reader feel suspicious because… Furthermore, Grahame mentions…</a:t>
            </a:r>
          </a:p>
          <a:p>
            <a:pPr marL="285750" indent="-285750" algn="l">
              <a:buFont typeface="Arial" panose="020B0604020202020204" pitchFamily="34" charset="0"/>
              <a:buChar char="•"/>
            </a:pPr>
            <a:r>
              <a:rPr lang="en-GB" sz="1500" b="1" i="0" dirty="0">
                <a:solidFill>
                  <a:srgbClr val="000000"/>
                </a:solidFill>
                <a:effectLst/>
                <a:highlight>
                  <a:srgbClr val="00FFFF"/>
                </a:highlight>
                <a:latin typeface="Source Sans Pro" panose="020B0503030403020204" pitchFamily="34" charset="0"/>
                <a:ea typeface="Source Sans Pro" panose="020B0503030403020204" pitchFamily="34" charset="0"/>
              </a:rPr>
              <a:t>L-Link</a:t>
            </a:r>
            <a:r>
              <a:rPr lang="en-GB" sz="1500" b="0" i="0" dirty="0">
                <a:solidFill>
                  <a:srgbClr val="000000"/>
                </a:solidFill>
                <a:effectLst/>
                <a:highlight>
                  <a:srgbClr val="00FFFF"/>
                </a:highlight>
                <a:latin typeface="Source Sans Pro" panose="020B0503030403020204" pitchFamily="34" charset="0"/>
                <a:ea typeface="Source Sans Pro" panose="020B0503030403020204" pitchFamily="34" charset="0"/>
              </a:rPr>
              <a:t> Conclude your paragraph by bringing your ideas back to the original question E.g. We can clearly see the author presenting Toad as…</a:t>
            </a:r>
          </a:p>
        </p:txBody>
      </p:sp>
    </p:spTree>
    <p:extLst>
      <p:ext uri="{BB962C8B-B14F-4D97-AF65-F5344CB8AC3E}">
        <p14:creationId xmlns:p14="http://schemas.microsoft.com/office/powerpoint/2010/main" val="635834582"/>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No_x002e_Lessons xmlns="256cee14-f636-4681-b71d-45a30a133b2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1383A68F83C6A47BFB95B29838E2CE4" ma:contentTypeVersion="13" ma:contentTypeDescription="Create a new document." ma:contentTypeScope="" ma:versionID="2793a5c04a7cd238eb459fc47ead991b">
  <xsd:schema xmlns:xsd="http://www.w3.org/2001/XMLSchema" xmlns:xs="http://www.w3.org/2001/XMLSchema" xmlns:p="http://schemas.microsoft.com/office/2006/metadata/properties" xmlns:ns2="256cee14-f636-4681-b71d-45a30a133b2b" xmlns:ns3="6f14df77-98d2-4ed4-8da8-6de542f49458" targetNamespace="http://schemas.microsoft.com/office/2006/metadata/properties" ma:root="true" ma:fieldsID="b540711167b4bee9c7c5cfa3f311e1ed" ns2:_="" ns3:_="">
    <xsd:import namespace="256cee14-f636-4681-b71d-45a30a133b2b"/>
    <xsd:import namespace="6f14df77-98d2-4ed4-8da8-6de542f4945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No_x002e_Less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6cee14-f636-4681-b71d-45a30a133b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No_x002e_Lessons" ma:index="20" nillable="true" ma:displayName="No. Lessons" ma:description="How many lessons in the project&#10;" ma:format="Dropdown" ma:internalName="No_x002e_Lessons" ma:percentage="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6f14df77-98d2-4ed4-8da8-6de542f49458"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F519C53-985A-480B-B9EE-9ED0D9A79704}">
  <ds:schemaRefs>
    <ds:schemaRef ds:uri="http://schemas.microsoft.com/sharepoint/v3/contenttype/forms"/>
  </ds:schemaRefs>
</ds:datastoreItem>
</file>

<file path=customXml/itemProps2.xml><?xml version="1.0" encoding="utf-8"?>
<ds:datastoreItem xmlns:ds="http://schemas.openxmlformats.org/officeDocument/2006/customXml" ds:itemID="{59CE022C-CFB2-4720-92C3-4CEB016B12AE}">
  <ds:schemaRefs>
    <ds:schemaRef ds:uri="6f14df77-98d2-4ed4-8da8-6de542f49458"/>
    <ds:schemaRef ds:uri="http://purl.org/dc/terms/"/>
    <ds:schemaRef ds:uri="http://schemas.microsoft.com/office/2006/documentManagement/types"/>
    <ds:schemaRef ds:uri="e16c33c3-aa17-482d-adda-4de3c63784de"/>
    <ds:schemaRef ds:uri="http://purl.org/dc/dcmitype/"/>
    <ds:schemaRef ds:uri="http://www.w3.org/XML/1998/namespace"/>
    <ds:schemaRef ds:uri="http://purl.org/dc/elements/1.1/"/>
    <ds:schemaRef ds:uri="http://schemas.microsoft.com/office/infopath/2007/PartnerControls"/>
    <ds:schemaRef ds:uri="http://schemas.openxmlformats.org/package/2006/metadata/core-properties"/>
    <ds:schemaRef ds:uri="http://schemas.microsoft.com/office/2006/metadata/properties"/>
    <ds:schemaRef ds:uri="256cee14-f636-4681-b71d-45a30a133b2b"/>
  </ds:schemaRefs>
</ds:datastoreItem>
</file>

<file path=customXml/itemProps3.xml><?xml version="1.0" encoding="utf-8"?>
<ds:datastoreItem xmlns:ds="http://schemas.openxmlformats.org/officeDocument/2006/customXml" ds:itemID="{C8F1BB93-78F2-462B-B492-8C1445391F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6cee14-f636-4681-b71d-45a30a133b2b"/>
    <ds:schemaRef ds:uri="6f14df77-98d2-4ed4-8da8-6de542f4945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598</TotalTime>
  <Words>3313</Words>
  <Application>Microsoft Office PowerPoint</Application>
  <PresentationFormat>On-screen Show (16:9)</PresentationFormat>
  <Paragraphs>247</Paragraphs>
  <Slides>26</Slides>
  <Notes>13</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PowerPoint Presentation</vt:lpstr>
      <vt:lpstr>New information – Reading chapter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does Grahame present your chosen character at the start of The Wind in the Willows?”. Use this table to plan your answer (you can use bullet points). Aim to write 2 paragraphs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 To identify how Grahame introduces Mole and Rat in Chapter 1 of The Wind in the Willows.</dc:title>
  <dc:creator>shauna burnett</dc:creator>
  <cp:lastModifiedBy>Clark-Lyons-Richard</cp:lastModifiedBy>
  <cp:revision>24</cp:revision>
  <dcterms:created xsi:type="dcterms:W3CDTF">2020-07-10T13:16:44Z</dcterms:created>
  <dcterms:modified xsi:type="dcterms:W3CDTF">2020-09-18T06:39:20Z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0x010100F1383A68F83C6A47BFB95B29838E2CE4</vt:lpwstr>
  </property>
</Properties>
</file>