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58" r:id="rId3"/>
    <p:sldId id="261" r:id="rId4"/>
    <p:sldId id="263" r:id="rId5"/>
    <p:sldId id="264" r:id="rId6"/>
    <p:sldId id="265" r:id="rId7"/>
    <p:sldId id="267" r:id="rId8"/>
    <p:sldId id="266"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9" d="100"/>
          <a:sy n="99" d="100"/>
        </p:scale>
        <p:origin x="93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9F19D2-B889-4513-AA2A-854E82981A89}" type="datetimeFigureOut">
              <a:rPr lang="en-GB" smtClean="0"/>
              <a:t>10/11/2020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E6FB3-A305-495B-9894-A5DBD365BD1F}" type="slidenum">
              <a:rPr lang="en-GB" smtClean="0"/>
              <a:t>‹#›</a:t>
            </a:fld>
            <a:endParaRPr lang="en-GB"/>
          </a:p>
        </p:txBody>
      </p:sp>
    </p:spTree>
    <p:extLst>
      <p:ext uri="{BB962C8B-B14F-4D97-AF65-F5344CB8AC3E}">
        <p14:creationId xmlns:p14="http://schemas.microsoft.com/office/powerpoint/2010/main" val="374175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7516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4256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8634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4783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830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534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5941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2513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1468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912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113A9-9612-4E05-BF71-62D2BA6954C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616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10B5-9485-4F93-BF28-DE07414C6A8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817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0370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154832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101664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14860CC-E49A-4561-9228-B5A4C67CB44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0189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solidFill>
                  <a:srgbClr val="080808">
                    <a:shade val="90000"/>
                  </a:srgbClr>
                </a:solidFill>
              </a:rPr>
              <a:pPr/>
              <a:t>10/11/2020</a:t>
            </a:fld>
            <a:endParaRPr lang="en-GB">
              <a:solidFill>
                <a:srgbClr val="080808">
                  <a:shade val="90000"/>
                </a:srgbClr>
              </a:solidFill>
            </a:endParaRPr>
          </a:p>
        </p:txBody>
      </p:sp>
      <p:sp>
        <p:nvSpPr>
          <p:cNvPr id="5" name="Footer Placeholder 4"/>
          <p:cNvSpPr>
            <a:spLocks noGrp="1"/>
          </p:cNvSpPr>
          <p:nvPr>
            <p:ph type="ftr" sz="quarter" idx="11"/>
          </p:nvPr>
        </p:nvSpPr>
        <p:spPr/>
        <p:txBody>
          <a:bodyPr/>
          <a:lstStyle/>
          <a:p>
            <a:endParaRPr lang="en-GB">
              <a:solidFill>
                <a:srgbClr val="080808">
                  <a:shade val="90000"/>
                </a:srgbClr>
              </a:solidFill>
            </a:endParaRPr>
          </a:p>
        </p:txBody>
      </p:sp>
      <p:sp>
        <p:nvSpPr>
          <p:cNvPr id="6" name="Slide Number Placeholder 5"/>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a:solidFill>
                <a:srgbClr val="080808">
                  <a:shade val="90000"/>
                </a:srgbClr>
              </a:solidFill>
            </a:endParaRPr>
          </a:p>
        </p:txBody>
      </p:sp>
    </p:spTree>
    <p:extLst>
      <p:ext uri="{BB962C8B-B14F-4D97-AF65-F5344CB8AC3E}">
        <p14:creationId xmlns:p14="http://schemas.microsoft.com/office/powerpoint/2010/main" val="403307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44616"/>
          </a:xfrm>
        </p:spPr>
        <p:txBody>
          <a:bodyPr/>
          <a:lstStyle>
            <a:lvl1pPr>
              <a:buNone/>
              <a:defRPr>
                <a:latin typeface="Comic Sans MS" pitchFamily="66" charset="0"/>
              </a:defRPr>
            </a:lvl1pPr>
          </a:lstStyle>
          <a:p>
            <a:pPr lvl="0"/>
            <a:endParaRPr lang="en-GB" dirty="0"/>
          </a:p>
        </p:txBody>
      </p:sp>
      <p:sp>
        <p:nvSpPr>
          <p:cNvPr id="4" name="Date Placeholder 3"/>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
        <p:nvSpPr>
          <p:cNvPr id="7" name="TextBox 6"/>
          <p:cNvSpPr txBox="1"/>
          <p:nvPr userDrawn="1"/>
        </p:nvSpPr>
        <p:spPr>
          <a:xfrm>
            <a:off x="323528" y="332656"/>
            <a:ext cx="8424936" cy="369332"/>
          </a:xfrm>
          <a:prstGeom prst="rect">
            <a:avLst/>
          </a:prstGeom>
          <a:solidFill>
            <a:schemeClr val="accent4">
              <a:lumMod val="60000"/>
              <a:lumOff val="40000"/>
            </a:schemeClr>
          </a:solidFill>
        </p:spPr>
        <p:txBody>
          <a:bodyPr wrap="square" rtlCol="0">
            <a:spAutoFit/>
          </a:bodyPr>
          <a:lstStyle/>
          <a:p>
            <a:endParaRPr lang="en-GB" dirty="0">
              <a:solidFill>
                <a:srgbClr val="8064A2">
                  <a:lumMod val="60000"/>
                  <a:lumOff val="40000"/>
                </a:srgbClr>
              </a:solidFill>
            </a:endParaRPr>
          </a:p>
        </p:txBody>
      </p:sp>
    </p:spTree>
    <p:extLst>
      <p:ext uri="{BB962C8B-B14F-4D97-AF65-F5344CB8AC3E}">
        <p14:creationId xmlns:p14="http://schemas.microsoft.com/office/powerpoint/2010/main" val="2002265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44447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72403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1529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96308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74381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34557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10941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A7F8E-993E-4137-A24D-AEB3ADB88C45}" type="datetimeFigureOut">
              <a:rPr lang="en-GB" smtClean="0">
                <a:solidFill>
                  <a:prstClr val="white">
                    <a:tint val="75000"/>
                  </a:prstClr>
                </a:solidFill>
              </a:rPr>
              <a:pPr/>
              <a:t>10/11/2020</a:t>
            </a:fld>
            <a:endParaRPr lang="en-GB">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DD45E-8113-4B54-9CD3-B1AE64C2899A}"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34866889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939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Lesson Objective</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the prologue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3" name="Rectangle 2"/>
          <p:cNvSpPr/>
          <p:nvPr/>
        </p:nvSpPr>
        <p:spPr>
          <a:xfrm>
            <a:off x="1981386" y="4408374"/>
            <a:ext cx="460851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mic Sans MS" pitchFamily="66" charset="0"/>
                <a:ea typeface="+mn-ea"/>
                <a:cs typeface="+mn-cs"/>
              </a:rPr>
              <a:t>Starter: Retrieval activity.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mic Sans MS" pitchFamily="66" charset="0"/>
                <a:ea typeface="+mn-ea"/>
                <a:cs typeface="+mn-cs"/>
              </a:rPr>
              <a:t>What is the purpose of a prologue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mic Sans MS" pitchFamily="66" charset="0"/>
                <a:ea typeface="+mn-ea"/>
                <a:cs typeface="+mn-cs"/>
              </a:rPr>
              <a:t>Can you remember a key quotation from the text?</a:t>
            </a:r>
            <a:endParaRPr kumimoji="0" lang="en-GB" sz="1800" b="0" i="0" u="none" strike="noStrike" kern="1200" cap="none" spc="0" normalizeH="0" baseline="0" noProof="0" dirty="0">
              <a:ln>
                <a:noFill/>
              </a:ln>
              <a:solidFill>
                <a:prstClr val="white"/>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5292939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52431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5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3" name="Content Placeholder 17">
            <a:extLst>
              <a:ext uri="{FF2B5EF4-FFF2-40B4-BE49-F238E27FC236}">
                <a16:creationId xmlns:a16="http://schemas.microsoft.com/office/drawing/2014/main" id="{77A83D0F-06B8-42C8-A6B8-C0001A17DDE0}"/>
              </a:ext>
            </a:extLst>
          </p:cNvPr>
          <p:cNvSpPr txBox="1">
            <a:spLocks/>
          </p:cNvSpPr>
          <p:nvPr/>
        </p:nvSpPr>
        <p:spPr bwMode="auto">
          <a:xfrm>
            <a:off x="2095902" y="3642209"/>
            <a:ext cx="4308771" cy="2955143"/>
          </a:xfrm>
          <a:prstGeom prst="rect">
            <a:avLst/>
          </a:prstGeom>
          <a:solidFill>
            <a:srgbClr val="0F6FC6">
              <a:lumMod val="60000"/>
              <a:lumOff val="4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04788" indent="-204788" algn="l" rtl="0" eaLnBrk="0" fontAlgn="base" hangingPunct="0">
              <a:spcBef>
                <a:spcPct val="20000"/>
              </a:spcBef>
              <a:spcAft>
                <a:spcPct val="0"/>
              </a:spcAft>
              <a:buClr>
                <a:srgbClr val="080808"/>
              </a:buClr>
              <a:buSzPct val="95000"/>
              <a:buFont typeface="Wingdings 2" panose="05020102010507070707" pitchFamily="18" charset="2"/>
              <a:buChar char=""/>
              <a:defRPr sz="1950" kern="1200">
                <a:solidFill>
                  <a:schemeClr val="tx1"/>
                </a:solidFill>
                <a:latin typeface="+mn-lt"/>
                <a:ea typeface="+mn-ea"/>
                <a:cs typeface="+mn-cs"/>
              </a:defRPr>
            </a:lvl1pPr>
            <a:lvl2pPr marL="479822" indent="-184547" algn="l" rtl="0" eaLnBrk="0" fontAlgn="base" hangingPunct="0">
              <a:spcBef>
                <a:spcPct val="20000"/>
              </a:spcBef>
              <a:spcAft>
                <a:spcPct val="0"/>
              </a:spcAft>
              <a:buClr>
                <a:schemeClr val="accent1"/>
              </a:buClr>
              <a:buSzPct val="85000"/>
              <a:buFont typeface="Wingdings 2" panose="05020102010507070707" pitchFamily="18" charset="2"/>
              <a:buChar char=""/>
              <a:defRPr sz="1800" kern="1200">
                <a:solidFill>
                  <a:schemeClr val="tx1"/>
                </a:solidFill>
                <a:latin typeface="+mn-lt"/>
                <a:ea typeface="+mn-ea"/>
                <a:cs typeface="+mn-cs"/>
              </a:defRPr>
            </a:lvl2pPr>
            <a:lvl3pPr marL="685800" indent="-184547" algn="l" rtl="0" eaLnBrk="0" fontAlgn="base" hangingPunct="0">
              <a:spcBef>
                <a:spcPct val="20000"/>
              </a:spcBef>
              <a:spcAft>
                <a:spcPct val="0"/>
              </a:spcAft>
              <a:buClr>
                <a:schemeClr val="accent2"/>
              </a:buClr>
              <a:buSzPct val="70000"/>
              <a:buFont typeface="Wingdings 2" panose="05020102010507070707" pitchFamily="18" charset="2"/>
              <a:buChar char=""/>
              <a:defRPr sz="1575" kern="1200">
                <a:solidFill>
                  <a:schemeClr val="tx1"/>
                </a:solidFill>
                <a:latin typeface="+mn-lt"/>
                <a:ea typeface="+mn-ea"/>
                <a:cs typeface="+mn-cs"/>
              </a:defRPr>
            </a:lvl3pPr>
            <a:lvl4pPr marL="890588" indent="-157163" algn="l" rtl="0" eaLnBrk="0" fontAlgn="base" hangingPunct="0">
              <a:spcBef>
                <a:spcPct val="20000"/>
              </a:spcBef>
              <a:spcAft>
                <a:spcPct val="0"/>
              </a:spcAft>
              <a:buClr>
                <a:srgbClr val="080808"/>
              </a:buClr>
              <a:buSzPct val="65000"/>
              <a:buFont typeface="Wingdings 2" panose="05020102010507070707" pitchFamily="18" charset="2"/>
              <a:buChar char=""/>
              <a:defRPr sz="1500" kern="1200">
                <a:solidFill>
                  <a:schemeClr val="tx1"/>
                </a:solidFill>
                <a:latin typeface="+mn-lt"/>
                <a:ea typeface="+mn-ea"/>
                <a:cs typeface="+mn-cs"/>
              </a:defRPr>
            </a:lvl4pPr>
            <a:lvl5pPr marL="1096566" indent="-157163" algn="l" rtl="0" eaLnBrk="0" fontAlgn="base" hangingPunct="0">
              <a:spcBef>
                <a:spcPct val="20000"/>
              </a:spcBef>
              <a:spcAft>
                <a:spcPct val="0"/>
              </a:spcAft>
              <a:buClr>
                <a:srgbClr val="10CF9B"/>
              </a:buClr>
              <a:buSzPct val="65000"/>
              <a:buFont typeface="Wingdings 2" panose="05020102010507070707" pitchFamily="18" charset="2"/>
              <a:buChar char=""/>
              <a:defRPr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GB" sz="14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GB" sz="14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Retrieval </a:t>
            </a: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GB" sz="14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Inspector Calls</a:t>
            </a: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GB" sz="14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Who says the following? Annotate your  quotation.</a:t>
            </a: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GB" sz="14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GB" sz="14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‘He’s giving us the rope- so that we’ll hang ourselves.’</a:t>
            </a: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GB" sz="14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202068620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GB" sz="2400" dirty="0"/>
              <a:t>ROMEO O, she doth teach the torches to burn bright! It seems she hangs upon the cheek of night Like a rich jewel in an </a:t>
            </a:r>
            <a:r>
              <a:rPr lang="en-GB" sz="2400" dirty="0" err="1"/>
              <a:t>Ethiope's</a:t>
            </a:r>
            <a:r>
              <a:rPr lang="en-GB" sz="2400" dirty="0"/>
              <a:t> ear; Beauty too rich for use, for earth too dear! So shows a snowy dove trooping with crows, As yonder lady o'er her fellows shows. The measure done, I'll watch her place of stand, And, touching hers, make blessed my rude hand. Did my heart love till now? forswear it, sight! For I ne'er saw true beauty till this night. </a:t>
            </a:r>
          </a:p>
          <a:p>
            <a:endParaRPr lang="en-GB" sz="2400" dirty="0"/>
          </a:p>
          <a:p>
            <a:r>
              <a:rPr lang="en-GB" sz="2400" dirty="0"/>
              <a:t>TYBALT This, by his voice, should be a Montague. Fetch me my rapier, boy. What dares the slave Come hither, </a:t>
            </a:r>
            <a:r>
              <a:rPr lang="en-GB" sz="2400" dirty="0" err="1"/>
              <a:t>cover'd</a:t>
            </a:r>
            <a:r>
              <a:rPr lang="en-GB" sz="2400" dirty="0"/>
              <a:t> with an antic face, To fleer and scorn at our solemnity? Now, by the stock and honour of my kin, To strike him dead, I hold it not a sin. </a:t>
            </a:r>
          </a:p>
          <a:p>
            <a:endParaRPr lang="en-GB" sz="2400" dirty="0"/>
          </a:p>
          <a:p>
            <a:r>
              <a:rPr lang="en-GB" sz="2400" dirty="0"/>
              <a:t>CAPULET Why, how now, kinsman! wherefore storm you so? </a:t>
            </a:r>
          </a:p>
          <a:p>
            <a:endParaRPr lang="en-GB" sz="2400" dirty="0"/>
          </a:p>
          <a:p>
            <a:r>
              <a:rPr lang="en-GB" sz="2400" dirty="0"/>
              <a:t>TYBALT Uncle, this is a Montague, our foe, A villain that is hither come in spite, To scorn at our solemnity this night. </a:t>
            </a:r>
          </a:p>
          <a:p>
            <a:endParaRPr lang="en-GB" sz="2400" dirty="0"/>
          </a:p>
          <a:p>
            <a:r>
              <a:rPr lang="en-GB" sz="2400" dirty="0"/>
              <a:t>CAPULET Young Romeo is it? </a:t>
            </a:r>
          </a:p>
          <a:p>
            <a:endParaRPr lang="en-GB" sz="2400" dirty="0"/>
          </a:p>
          <a:p>
            <a:r>
              <a:rPr lang="en-GB" sz="2400" dirty="0"/>
              <a:t>TYBALT </a:t>
            </a:r>
            <a:r>
              <a:rPr lang="en-GB" sz="2400" dirty="0" err="1"/>
              <a:t>'Tis</a:t>
            </a:r>
            <a:r>
              <a:rPr lang="en-GB" sz="2400" dirty="0"/>
              <a:t> he, that villain Romeo. </a:t>
            </a:r>
          </a:p>
          <a:p>
            <a:endParaRPr lang="en-GB" sz="2400" dirty="0"/>
          </a:p>
          <a:p>
            <a:r>
              <a:rPr lang="en-GB" sz="2400" dirty="0"/>
              <a:t>CAPULET Content thee, gentle coz, let him alone; He bears him like a portly gentleman; And, to say truth, Verona brags of him To be a virtuous and well-</a:t>
            </a:r>
            <a:r>
              <a:rPr lang="en-GB" sz="2400" dirty="0" err="1"/>
              <a:t>govern'd</a:t>
            </a:r>
            <a:r>
              <a:rPr lang="en-GB" sz="2400" dirty="0"/>
              <a:t> youth: I would not for the wealth of all the town Here in my house do him disparagement: Therefore be patient, take no note of him: It is my will, the which if thou respect, Show a fair presence and put off these frowns, And ill-beseeming semblance for a feast. </a:t>
            </a:r>
          </a:p>
          <a:p>
            <a:endParaRPr lang="en-GB" sz="2400" dirty="0"/>
          </a:p>
          <a:p>
            <a:r>
              <a:rPr lang="en-GB" sz="2400" dirty="0"/>
              <a:t>TYBALT It fits, when such a villain is a guest: I'll not endure him.</a:t>
            </a:r>
            <a:endParaRPr lang="en-GB" sz="2400" i="1" dirty="0"/>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5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2737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a:pPr>
            <a:r>
              <a:rPr lang="en-GB" sz="2000" dirty="0"/>
              <a:t>What is happening in this extract?</a:t>
            </a:r>
          </a:p>
          <a:p>
            <a:pPr marL="457200" indent="-457200">
              <a:buAutoNum type="arabicPeriod"/>
            </a:pPr>
            <a:r>
              <a:rPr lang="en-GB" sz="2000" dirty="0"/>
              <a:t>What does the simile “Like a rich jewel in an </a:t>
            </a:r>
            <a:r>
              <a:rPr lang="en-GB" sz="2000" dirty="0" err="1"/>
              <a:t>Ethiope’s</a:t>
            </a:r>
            <a:r>
              <a:rPr lang="en-GB" sz="2000" dirty="0"/>
              <a:t> ear” suggest?</a:t>
            </a:r>
          </a:p>
          <a:p>
            <a:pPr marL="457200" indent="-457200">
              <a:buAutoNum type="arabicPeriod"/>
            </a:pPr>
            <a:r>
              <a:rPr lang="en-GB" sz="2000" dirty="0"/>
              <a:t>– What does the juxtaposition show in the line ‘So shows a snowy dove trooping with crows’? </a:t>
            </a:r>
          </a:p>
          <a:p>
            <a:pPr marL="457200" indent="-457200">
              <a:buAutoNum type="arabicPeriod"/>
            </a:pPr>
            <a:r>
              <a:rPr lang="en-GB" sz="2000" dirty="0"/>
              <a:t>– A villain that is hither come in spite, to scorn at our solemnity this night.’ Why does Tybalt think Romeo is at the party? </a:t>
            </a:r>
          </a:p>
          <a:p>
            <a:pPr marL="457200" indent="-457200">
              <a:buAutoNum type="arabicPeriod"/>
            </a:pPr>
            <a:r>
              <a:rPr lang="en-GB" sz="2000" dirty="0"/>
              <a:t>How would an audience in Shakespeare’s time react to Capulet’s decision to leave Romeo alone? See if you can link your ideas to social/historical context.</a:t>
            </a:r>
          </a:p>
          <a:p>
            <a:pPr marL="457200" indent="-457200">
              <a:buAutoNum type="arabicPeriod"/>
            </a:pPr>
            <a:r>
              <a:rPr lang="en-GB" sz="2000" dirty="0"/>
              <a:t>Complete single word analysis on the word ‘villain’. Why does Tybalt use this word several times to describe Romeo?</a:t>
            </a:r>
          </a:p>
          <a:p>
            <a:pPr marL="457200" indent="-457200">
              <a:buAutoNum type="arabicPeriod"/>
            </a:pPr>
            <a:endParaRPr lang="en-GB" sz="2000" i="1" dirty="0"/>
          </a:p>
          <a:p>
            <a:pPr marL="0" indent="0"/>
            <a:r>
              <a:rPr lang="en-GB" sz="2000" i="1" dirty="0"/>
              <a:t>How are the characters presented in this extract? Write your response in the PEEE format.</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5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0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52431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2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3" name="Rectangle 2">
            <a:extLst>
              <a:ext uri="{FF2B5EF4-FFF2-40B4-BE49-F238E27FC236}">
                <a16:creationId xmlns:a16="http://schemas.microsoft.com/office/drawing/2014/main" id="{73B7B83A-F296-42DC-9EED-A31E7B7ABBEC}"/>
              </a:ext>
            </a:extLst>
          </p:cNvPr>
          <p:cNvSpPr/>
          <p:nvPr/>
        </p:nvSpPr>
        <p:spPr>
          <a:xfrm>
            <a:off x="2099692" y="3723819"/>
            <a:ext cx="4800600" cy="2873533"/>
          </a:xfrm>
          <a:prstGeom prst="rect">
            <a:avLst/>
          </a:prstGeom>
          <a:solidFill>
            <a:srgbClr val="0F6FC6">
              <a:lumMod val="60000"/>
              <a:lumOff val="40000"/>
            </a:srgbClr>
          </a:solidFill>
          <a:ln w="25400" cap="flat" cmpd="sng" algn="ctr">
            <a:solidFill>
              <a:srgbClr val="0F6F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Retrieval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A Christmas Carol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120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80808"/>
                </a:solidFill>
                <a:effectLst/>
                <a:uLnTx/>
                <a:uFillTx/>
                <a:latin typeface="Comic Sans MS" panose="030F0702030302020204" pitchFamily="66" charset="0"/>
                <a:ea typeface="+mn-ea"/>
                <a:cs typeface="+mn-cs"/>
              </a:rPr>
              <a:t>How are warmth and brightness used as symbols in the novella?</a:t>
            </a:r>
          </a:p>
        </p:txBody>
      </p:sp>
    </p:spTree>
    <p:extLst>
      <p:ext uri="{BB962C8B-B14F-4D97-AF65-F5344CB8AC3E}">
        <p14:creationId xmlns:p14="http://schemas.microsoft.com/office/powerpoint/2010/main" val="2339345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457200" indent="-457200">
              <a:buAutoNum type="arabicPeriod"/>
            </a:pPr>
            <a:endParaRPr lang="en-GB" sz="2000" i="1" dirty="0"/>
          </a:p>
          <a:p>
            <a:pPr marL="0" indent="0"/>
            <a:r>
              <a:rPr lang="en-GB" sz="2000" i="1" dirty="0"/>
              <a:t>Read the following and answer the questions on the next slide. </a:t>
            </a:r>
          </a:p>
          <a:p>
            <a:pPr marL="0" indent="0"/>
            <a:r>
              <a:rPr lang="en-GB" sz="2000" i="1" dirty="0"/>
              <a:t>ROMEO </a:t>
            </a:r>
          </a:p>
          <a:p>
            <a:pPr marL="0" indent="0"/>
            <a:r>
              <a:rPr lang="en-GB" sz="2000" i="1" dirty="0"/>
              <a:t>But, soft! what light through yonder window breaks? It is the east, and Juliet is the sun. Arise, fair sun, and kill the envious moon, Who is already sick and pale with grief, That thou her maid art far more fair than she: Be not her maid, since she is envious; Her vestal livery is but sick and green And none but fools do wear it; cast it off. It is my lady, O, it is my love! O, that she knew she were! She speaks yet she says nothing: what of that? Her eye discourses; I will answer it. I am too bold, 'tis not to me she speaks: Two of the fairest stars in all the heaven, Having some business, do entreat her eyes To twinkle in their spheres till they return. What if her eyes were there, they in her head? The brightness of her cheek would shame those stars, As daylight doth a lamp; her eyes in heaven Would through the airy region stream so bright That birds would sing and think it were not night. See, how she leans her cheek upon her hand! O, that I were a glove upon that hand, That I might touch that cheek! </a:t>
            </a:r>
          </a:p>
          <a:p>
            <a:pPr marL="0" indent="0"/>
            <a:endParaRPr lang="en-GB" sz="2000" i="1" dirty="0"/>
          </a:p>
          <a:p>
            <a:pPr marL="0" indent="0"/>
            <a:r>
              <a:rPr lang="en-GB" sz="2000" i="1" dirty="0"/>
              <a:t>JULIET Ay me! </a:t>
            </a:r>
          </a:p>
          <a:p>
            <a:pPr marL="0" indent="0"/>
            <a:endParaRPr lang="en-GB" sz="2000" i="1" dirty="0"/>
          </a:p>
          <a:p>
            <a:pPr marL="0" indent="0"/>
            <a:r>
              <a:rPr lang="en-GB" sz="2000" i="1" dirty="0"/>
              <a:t>ROMEO She speaks: O, speak again, bright angel! for thou art As glorious to this night, being o'er my head As is a winged messenger of heaven Unto the white-upturned wondering eyes Of mortals that fall back to gaze on him When he bestrides the lazy-pacing clouds And sails upon the bosom of the air. </a:t>
            </a:r>
          </a:p>
          <a:p>
            <a:pPr marL="0" indent="0"/>
            <a:endParaRPr lang="en-GB" sz="2000" i="1" dirty="0"/>
          </a:p>
          <a:p>
            <a:pPr marL="0" indent="0"/>
            <a:endParaRPr lang="en-GB" sz="2000" i="1" dirty="0"/>
          </a:p>
          <a:p>
            <a:pPr marL="0" indent="0"/>
            <a:r>
              <a:rPr lang="en-GB" sz="2000" i="1" dirty="0"/>
              <a:t>JULIET O Romeo, Romeo! wherefore art thou Romeo? Deny thy father and refuse thy name; Or, if thou wilt not, be but sworn my love, And I'll no longer be a Capulet. </a:t>
            </a:r>
          </a:p>
          <a:p>
            <a:pPr marL="0" indent="0"/>
            <a:r>
              <a:rPr lang="en-GB" sz="2000" i="1" dirty="0"/>
              <a:t> </a:t>
            </a:r>
          </a:p>
          <a:p>
            <a:pPr marL="457200" indent="-457200">
              <a:buAutoNum type="arabicPeriod"/>
            </a:pPr>
            <a:endParaRPr lang="en-GB" sz="2000" i="1" dirty="0"/>
          </a:p>
          <a:p>
            <a:pPr marL="0" indent="0"/>
            <a:endParaRPr lang="en-GB" sz="2000" i="1" dirty="0"/>
          </a:p>
          <a:p>
            <a:pPr marL="0" indent="0"/>
            <a:r>
              <a:rPr lang="en-GB" sz="2000" i="1" dirty="0"/>
              <a:t> </a:t>
            </a:r>
          </a:p>
          <a:p>
            <a:pPr marL="0" indent="0"/>
            <a:endParaRPr lang="en-GB" sz="2000" i="1" dirty="0"/>
          </a:p>
          <a:p>
            <a:pPr marL="0" indent="0"/>
            <a:r>
              <a:rPr lang="en-GB" sz="2000" i="1" dirty="0"/>
              <a:t> </a:t>
            </a:r>
          </a:p>
          <a:p>
            <a:pPr marL="0" indent="0"/>
            <a:r>
              <a:rPr lang="en-GB" sz="2000" i="1" dirty="0"/>
              <a:t> </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2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35801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457200" indent="-457200">
              <a:buAutoNum type="arabicPeriod"/>
            </a:pPr>
            <a:endParaRPr lang="en-GB" sz="2000" i="1" dirty="0"/>
          </a:p>
          <a:p>
            <a:pPr marL="457200" indent="-457200">
              <a:buAutoNum type="arabicPeriod"/>
            </a:pPr>
            <a:endParaRPr lang="en-GB" sz="2000" i="1" dirty="0"/>
          </a:p>
          <a:p>
            <a:pPr marL="457200" indent="-457200">
              <a:buAutoNum type="arabicPeriod"/>
            </a:pPr>
            <a:r>
              <a:rPr lang="en-GB" sz="2900" i="1" dirty="0"/>
              <a:t>What is happening in this extract? </a:t>
            </a:r>
          </a:p>
          <a:p>
            <a:pPr marL="457200" indent="-457200">
              <a:buAutoNum type="arabicPeriod"/>
            </a:pPr>
            <a:endParaRPr lang="en-GB" sz="2900" i="1" dirty="0"/>
          </a:p>
          <a:p>
            <a:pPr marL="457200" indent="-457200">
              <a:buAutoNum type="arabicPeriod"/>
            </a:pPr>
            <a:r>
              <a:rPr lang="en-GB" sz="2900" i="1" dirty="0"/>
              <a:t> Highlight references to light and dark. Why does Romeo us this imagery? </a:t>
            </a:r>
          </a:p>
          <a:p>
            <a:pPr marL="457200" indent="-457200">
              <a:buAutoNum type="arabicPeriod"/>
            </a:pPr>
            <a:endParaRPr lang="en-GB" sz="2900" i="1" dirty="0"/>
          </a:p>
          <a:p>
            <a:pPr marL="457200" indent="-457200">
              <a:buAutoNum type="arabicPeriod"/>
            </a:pPr>
            <a:r>
              <a:rPr lang="en-GB" sz="2900" i="1" dirty="0"/>
              <a:t> Romeo delivers his speech in iambic pentameter. Why does he do this? How does iambic pentameter help Romeo express his love for Juliet?  </a:t>
            </a:r>
          </a:p>
          <a:p>
            <a:pPr marL="457200" indent="-457200">
              <a:buAutoNum type="arabicPeriod"/>
            </a:pPr>
            <a:endParaRPr lang="en-GB" sz="2900" i="1" dirty="0"/>
          </a:p>
          <a:p>
            <a:pPr marL="457200" indent="-457200">
              <a:buAutoNum type="arabicPeriod"/>
            </a:pPr>
            <a:r>
              <a:rPr lang="en-GB" sz="2900" i="1" dirty="0"/>
              <a:t> ‘O, speak again, bright angel’ – Why call Juliet an ‘angel’? What does this suggest about how Romeo feels about her? </a:t>
            </a:r>
          </a:p>
          <a:p>
            <a:pPr marL="457200" indent="-457200">
              <a:buAutoNum type="arabicPeriod"/>
            </a:pPr>
            <a:endParaRPr lang="en-GB" sz="2900" i="1" dirty="0"/>
          </a:p>
          <a:p>
            <a:pPr marL="457200" indent="-457200">
              <a:buAutoNum type="arabicPeriod"/>
            </a:pPr>
            <a:r>
              <a:rPr lang="en-GB" sz="2900" i="1" dirty="0"/>
              <a:t> What is Juliet willing to do in order to be with Romeo? What does this imply about her character? </a:t>
            </a:r>
          </a:p>
          <a:p>
            <a:pPr marL="0" indent="0"/>
            <a:r>
              <a:rPr lang="en-GB" sz="2900" i="1" dirty="0"/>
              <a:t> </a:t>
            </a:r>
          </a:p>
          <a:p>
            <a:pPr marL="0" indent="0"/>
            <a:r>
              <a:rPr lang="en-GB" sz="2900" i="1" dirty="0"/>
              <a:t>6.   This is a very poetic monologue. Can you find a metaphor which suggests that Romeo is entranced with Juliet? What is the effect? </a:t>
            </a:r>
          </a:p>
          <a:p>
            <a:pPr marL="457200" indent="-457200">
              <a:buAutoNum type="arabicPeriod"/>
            </a:pPr>
            <a:endParaRPr lang="en-GB" sz="2900" i="1" dirty="0"/>
          </a:p>
          <a:p>
            <a:pPr marL="0" indent="0"/>
            <a:endParaRPr lang="en-GB" sz="2000" i="1" dirty="0"/>
          </a:p>
          <a:p>
            <a:pPr marL="0" indent="0"/>
            <a:endParaRPr lang="en-GB" sz="2000" i="1" dirty="0"/>
          </a:p>
          <a:p>
            <a:pPr marL="0" indent="0"/>
            <a:endParaRPr lang="en-GB" sz="2000" i="1" dirty="0"/>
          </a:p>
          <a:p>
            <a:pPr marL="0" indent="0"/>
            <a:r>
              <a:rPr lang="en-GB" i="1" dirty="0"/>
              <a:t>Why Is this scene important? Write your response in the PEEE format.</a:t>
            </a:r>
          </a:p>
          <a:p>
            <a:pPr marL="457200" indent="-457200">
              <a:buAutoNum type="arabicPeriod"/>
            </a:pPr>
            <a:endParaRPr lang="en-GB" sz="2000" i="1" dirty="0"/>
          </a:p>
          <a:p>
            <a:pPr marL="0" indent="0"/>
            <a:endParaRPr lang="en-GB" sz="2000" i="1" dirty="0"/>
          </a:p>
          <a:p>
            <a:pPr marL="0" indent="0"/>
            <a:r>
              <a:rPr lang="en-GB" sz="2000" i="1" dirty="0"/>
              <a:t> </a:t>
            </a:r>
          </a:p>
          <a:p>
            <a:pPr marL="0" indent="0"/>
            <a:endParaRPr lang="en-GB" sz="2000" i="1" dirty="0"/>
          </a:p>
          <a:p>
            <a:pPr marL="0" indent="0"/>
            <a:r>
              <a:rPr lang="en-GB" sz="2000" i="1" dirty="0"/>
              <a:t> </a:t>
            </a:r>
          </a:p>
          <a:p>
            <a:pPr marL="0" indent="0"/>
            <a:r>
              <a:rPr lang="en-GB" sz="2000" i="1" dirty="0"/>
              <a:t> </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2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56716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52431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5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3" name="Rectangle 2">
            <a:extLst>
              <a:ext uri="{FF2B5EF4-FFF2-40B4-BE49-F238E27FC236}">
                <a16:creationId xmlns:a16="http://schemas.microsoft.com/office/drawing/2014/main" id="{3CADD666-6BF9-4FD0-9FDE-39A76E89C9F1}"/>
              </a:ext>
            </a:extLst>
          </p:cNvPr>
          <p:cNvSpPr/>
          <p:nvPr/>
        </p:nvSpPr>
        <p:spPr>
          <a:xfrm>
            <a:off x="2266627" y="3613123"/>
            <a:ext cx="4800600" cy="2984229"/>
          </a:xfrm>
          <a:prstGeom prst="rect">
            <a:avLst/>
          </a:prstGeom>
          <a:solidFill>
            <a:srgbClr val="0F6FC6">
              <a:lumMod val="60000"/>
              <a:lumOff val="40000"/>
            </a:srgbClr>
          </a:solidFill>
          <a:ln w="25400" cap="flat" cmpd="sng" algn="ctr">
            <a:solidFill>
              <a:srgbClr val="0F6F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entury Gothic" panose="020B0502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entury Gothic" panose="020B0502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rPr>
              <a:t>Retrieval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rPr>
              <a:t>Inspector Calls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Explain In your own words why did Arthur Birling sack Eva Smith?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Or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How does Russell create sympathy for Mrs Lyons?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 </a:t>
            </a:r>
          </a:p>
        </p:txBody>
      </p:sp>
    </p:spTree>
    <p:extLst>
      <p:ext uri="{BB962C8B-B14F-4D97-AF65-F5344CB8AC3E}">
        <p14:creationId xmlns:p14="http://schemas.microsoft.com/office/powerpoint/2010/main" val="305402463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457200" indent="-457200">
              <a:buAutoNum type="arabicPeriod"/>
            </a:pPr>
            <a:endParaRPr lang="en-GB" sz="2000" i="1" dirty="0"/>
          </a:p>
          <a:p>
            <a:pPr marL="0" indent="0"/>
            <a:r>
              <a:rPr lang="en-GB" sz="2000" i="1" dirty="0"/>
              <a:t>Read through the following extract and answer the questions on the next slide:</a:t>
            </a:r>
          </a:p>
          <a:p>
            <a:pPr marL="0" indent="0"/>
            <a:endParaRPr lang="en-GB" sz="2000" i="1" dirty="0"/>
          </a:p>
          <a:p>
            <a:pPr marL="0" indent="0"/>
            <a:r>
              <a:rPr lang="en-GB" sz="2000" i="1" dirty="0"/>
              <a:t>JULIET Now, good sweet nurse,--O Lord, why </a:t>
            </a:r>
            <a:r>
              <a:rPr lang="en-GB" sz="2000" i="1" dirty="0" err="1"/>
              <a:t>look'st</a:t>
            </a:r>
            <a:r>
              <a:rPr lang="en-GB" sz="2000" i="1" dirty="0"/>
              <a:t> thou sad? Though news be sad, yet tell them merrily; If good, thou </a:t>
            </a:r>
            <a:r>
              <a:rPr lang="en-GB" sz="2000" i="1" dirty="0" err="1"/>
              <a:t>shamest</a:t>
            </a:r>
            <a:r>
              <a:rPr lang="en-GB" sz="2000" i="1" dirty="0"/>
              <a:t> the music of sweet news By playing it to me with so sour a face. </a:t>
            </a:r>
          </a:p>
          <a:p>
            <a:pPr marL="0" indent="0"/>
            <a:endParaRPr lang="en-GB" sz="2000" i="1" dirty="0"/>
          </a:p>
          <a:p>
            <a:pPr marL="0" indent="0"/>
            <a:r>
              <a:rPr lang="en-GB" sz="2000" i="1" dirty="0"/>
              <a:t>Nurse I am a-weary, give me leave awhile: Fie, how my bones ache! what a jaunt have I had! </a:t>
            </a:r>
          </a:p>
          <a:p>
            <a:pPr marL="0" indent="0"/>
            <a:endParaRPr lang="en-GB" sz="2000" i="1" dirty="0"/>
          </a:p>
          <a:p>
            <a:pPr marL="0" indent="0"/>
            <a:r>
              <a:rPr lang="en-GB" sz="2000" i="1" dirty="0"/>
              <a:t>JULIET I would thou </a:t>
            </a:r>
            <a:r>
              <a:rPr lang="en-GB" sz="2000" i="1" dirty="0" err="1"/>
              <a:t>hadst</a:t>
            </a:r>
            <a:r>
              <a:rPr lang="en-GB" sz="2000" i="1" dirty="0"/>
              <a:t> my bones, and I thy news: Nay, come, I pray thee, speak; good, good nurse, speak. </a:t>
            </a:r>
          </a:p>
          <a:p>
            <a:pPr marL="0" indent="0"/>
            <a:r>
              <a:rPr lang="en-GB" sz="2000" i="1" dirty="0"/>
              <a:t>Nurse Jesu, what haste? can you not stay awhile? Do you not see that I am out of breath? </a:t>
            </a:r>
          </a:p>
          <a:p>
            <a:pPr marL="0" indent="0"/>
            <a:endParaRPr lang="en-GB" sz="2000" i="1" dirty="0"/>
          </a:p>
          <a:p>
            <a:pPr marL="0" indent="0"/>
            <a:r>
              <a:rPr lang="en-GB" sz="2000" i="1" dirty="0"/>
              <a:t>JULIET How art thou out of breath, when thou hast breath To say to me that thou art out of breath? The excuse that thou dost make in this delay Is longer than the tale thou dost excuse. Is thy news good, or bad? answer to that; Say either, and I'll stay the circumstance: Let me be satisfied, </a:t>
            </a:r>
            <a:r>
              <a:rPr lang="en-GB" sz="2000" i="1" dirty="0" err="1"/>
              <a:t>is't</a:t>
            </a:r>
            <a:r>
              <a:rPr lang="en-GB" sz="2000" i="1" dirty="0"/>
              <a:t> good or bad? </a:t>
            </a:r>
          </a:p>
          <a:p>
            <a:pPr marL="0" indent="0"/>
            <a:endParaRPr lang="en-GB" sz="2000" i="1" dirty="0"/>
          </a:p>
          <a:p>
            <a:pPr marL="0" indent="0"/>
            <a:r>
              <a:rPr lang="en-GB" sz="2000" i="1" dirty="0"/>
              <a:t>Nurse Well, you have made a simple choice; you know not how to choose a man: Romeo! no, not he; though his face be better than any man's, yet his leg excels all men's; and for a hand, and a foot, and a body, though they be not to be talked on, yet they are past compare: he is not the flower of courtesy, but, I'll warrant him, as gentle as a lamb. Go thy ways, wench; serve God. What, have you dined at home? </a:t>
            </a:r>
          </a:p>
          <a:p>
            <a:pPr marL="0" indent="0"/>
            <a:endParaRPr lang="en-GB" sz="2000" i="1" dirty="0"/>
          </a:p>
          <a:p>
            <a:pPr marL="0" indent="0"/>
            <a:r>
              <a:rPr lang="en-GB" sz="2000" i="1" dirty="0"/>
              <a:t>JULIET No, no: but all this did I know before. What says he of our marriage? what of that? </a:t>
            </a:r>
          </a:p>
          <a:p>
            <a:pPr marL="0" indent="0"/>
            <a:r>
              <a:rPr lang="en-GB" sz="2000" i="1" dirty="0"/>
              <a:t>Nurse Lord, how my head aches! what a head have I! It beats as it would fall in twenty pieces. My back o' t' other side,--O, my back, my back! Beshrew your heart for sending me about, To catch my death with jaunting up and down! </a:t>
            </a:r>
          </a:p>
          <a:p>
            <a:pPr marL="0" indent="0"/>
            <a:endParaRPr lang="en-GB" sz="2000" i="1" dirty="0"/>
          </a:p>
          <a:p>
            <a:pPr marL="0" indent="0"/>
            <a:r>
              <a:rPr lang="en-GB" sz="2000" i="1" dirty="0"/>
              <a:t>JULIET I' faith, I am sorry that thou art not well. Sweet, sweet, sweet nurse, tell me, what says my love? </a:t>
            </a:r>
          </a:p>
          <a:p>
            <a:pPr marL="0" indent="0"/>
            <a:endParaRPr lang="en-GB" sz="2000" i="1" dirty="0"/>
          </a:p>
          <a:p>
            <a:pPr marL="0" indent="0"/>
            <a:r>
              <a:rPr lang="en-GB" sz="2000" i="1" dirty="0"/>
              <a:t>Nurse Your love says, like an honest gentleman, and a courteous, and a kind, and a handsome, and, I warrant, a virtuous,--Where is your mother? </a:t>
            </a:r>
          </a:p>
          <a:p>
            <a:pPr marL="0" indent="0"/>
            <a:r>
              <a:rPr lang="en-GB" sz="2000" i="1" dirty="0"/>
              <a:t> </a:t>
            </a:r>
          </a:p>
          <a:p>
            <a:pPr marL="0" indent="0"/>
            <a:endParaRPr lang="en-GB" sz="2000" i="1" dirty="0"/>
          </a:p>
          <a:p>
            <a:pPr marL="0" indent="0"/>
            <a:r>
              <a:rPr lang="en-GB" sz="2000" i="1" dirty="0"/>
              <a:t> </a:t>
            </a:r>
          </a:p>
          <a:p>
            <a:pPr marL="0" indent="0"/>
            <a:endParaRPr lang="en-GB" sz="2000" i="1" dirty="0"/>
          </a:p>
          <a:p>
            <a:pPr marL="0" indent="0"/>
            <a:r>
              <a:rPr lang="en-GB" sz="2000" i="1" dirty="0"/>
              <a:t> </a:t>
            </a:r>
          </a:p>
          <a:p>
            <a:pPr marL="0" indent="0"/>
            <a:r>
              <a:rPr lang="en-GB" sz="2000" i="1" dirty="0"/>
              <a:t> </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5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42372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a:pPr>
            <a:r>
              <a:rPr lang="en-GB" sz="2000" i="1" dirty="0"/>
              <a:t> What is happening in this extract?</a:t>
            </a:r>
          </a:p>
          <a:p>
            <a:pPr marL="457200" indent="-457200">
              <a:buAutoNum type="arabicPeriod"/>
            </a:pPr>
            <a:r>
              <a:rPr lang="en-GB" sz="2000" i="1" dirty="0"/>
              <a:t> What does this scene show us about Juliet? </a:t>
            </a:r>
          </a:p>
          <a:p>
            <a:pPr marL="457200" indent="-457200">
              <a:buAutoNum type="arabicPeriod"/>
            </a:pPr>
            <a:r>
              <a:rPr lang="en-GB" sz="2000" i="1" dirty="0"/>
              <a:t>Highlight examples of the language the Nurse uses to describe Romeo. What does it show about her character? </a:t>
            </a:r>
          </a:p>
          <a:p>
            <a:pPr marL="457200" indent="-457200">
              <a:buAutoNum type="arabicPeriod"/>
            </a:pPr>
            <a:r>
              <a:rPr lang="en-GB" sz="2000" i="1" dirty="0"/>
              <a:t>What techniques does Juliet deploy in order to get the information that she wants from the Nurse?  </a:t>
            </a:r>
          </a:p>
          <a:p>
            <a:pPr marL="457200" indent="-457200">
              <a:buAutoNum type="arabicPeriod"/>
            </a:pPr>
            <a:r>
              <a:rPr lang="en-GB" sz="2000" i="1" dirty="0"/>
              <a:t> What do you think Shakespeare is suggesting about the haste of the marriage? </a:t>
            </a:r>
          </a:p>
          <a:p>
            <a:pPr marL="457200" indent="-457200">
              <a:buAutoNum type="arabicPeriod"/>
            </a:pPr>
            <a:r>
              <a:rPr lang="en-GB" sz="2000" i="1" dirty="0"/>
              <a:t> What does this scene show us about the relationship between the two? Why? </a:t>
            </a:r>
          </a:p>
          <a:p>
            <a:pPr marL="457200" indent="-457200">
              <a:buAutoNum type="arabicPeriod"/>
            </a:pPr>
            <a:endParaRPr lang="en-GB" sz="2000" i="1" dirty="0"/>
          </a:p>
          <a:p>
            <a:pPr marL="0" indent="0"/>
            <a:r>
              <a:rPr lang="en-GB" sz="2000" i="1" dirty="0"/>
              <a:t> </a:t>
            </a:r>
          </a:p>
          <a:p>
            <a:pPr marL="0" indent="0"/>
            <a:r>
              <a:rPr lang="en-GB" sz="2000" i="1" dirty="0"/>
              <a:t>How does this scene reveal the nurse’s loyalty to Juliet? Write your response in the PEEE format.  </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2, Scene 5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9637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9" y="0"/>
            <a:ext cx="8159015" cy="698652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PROLOGUE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Two households, both alike in dignity,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In fair Verona, where we lay our scene,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From ancient grudge break to new mutiny,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Where civil blood makes civil hands unclean.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From forth the fatal loins of these two foes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A pair of star-</a:t>
            </a:r>
            <a:r>
              <a:rPr kumimoji="0" lang="en-US" sz="2700" b="0" i="0" u="none" strike="noStrike" kern="1200" cap="none" spc="0" normalizeH="0" baseline="0" noProof="0" dirty="0" err="1">
                <a:ln>
                  <a:noFill/>
                </a:ln>
                <a:solidFill>
                  <a:prstClr val="white"/>
                </a:solidFill>
                <a:effectLst/>
                <a:uLnTx/>
                <a:uFillTx/>
                <a:latin typeface="Calibri"/>
                <a:ea typeface="+mn-ea"/>
                <a:cs typeface="+mn-cs"/>
              </a:rPr>
              <a:t>cross'd</a:t>
            </a:r>
            <a:r>
              <a:rPr kumimoji="0" lang="en-US" sz="2700" b="0" i="0" u="none" strike="noStrike" kern="1200" cap="none" spc="0" normalizeH="0" baseline="0" noProof="0" dirty="0">
                <a:ln>
                  <a:noFill/>
                </a:ln>
                <a:solidFill>
                  <a:prstClr val="white"/>
                </a:solidFill>
                <a:effectLst/>
                <a:uLnTx/>
                <a:uFillTx/>
                <a:latin typeface="Calibri"/>
                <a:ea typeface="+mn-ea"/>
                <a:cs typeface="+mn-cs"/>
              </a:rPr>
              <a:t> lovers take their life;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Whose </a:t>
            </a:r>
            <a:r>
              <a:rPr kumimoji="0" lang="en-US" sz="2700" b="0" i="0" u="none" strike="noStrike" kern="1200" cap="none" spc="0" normalizeH="0" baseline="0" noProof="0" dirty="0" err="1">
                <a:ln>
                  <a:noFill/>
                </a:ln>
                <a:solidFill>
                  <a:prstClr val="white"/>
                </a:solidFill>
                <a:effectLst/>
                <a:uLnTx/>
                <a:uFillTx/>
                <a:latin typeface="Calibri"/>
                <a:ea typeface="+mn-ea"/>
                <a:cs typeface="+mn-cs"/>
              </a:rPr>
              <a:t>misadventured</a:t>
            </a:r>
            <a:r>
              <a:rPr kumimoji="0" lang="en-US" sz="2700" b="0" i="0" u="none" strike="noStrike" kern="1200" cap="none" spc="0" normalizeH="0" baseline="0" noProof="0" dirty="0">
                <a:ln>
                  <a:noFill/>
                </a:ln>
                <a:solidFill>
                  <a:prstClr val="white"/>
                </a:solidFill>
                <a:effectLst/>
                <a:uLnTx/>
                <a:uFillTx/>
                <a:latin typeface="Calibri"/>
                <a:ea typeface="+mn-ea"/>
                <a:cs typeface="+mn-cs"/>
              </a:rPr>
              <a:t> piteous overthrows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Do with their death bury their parents' strife.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The fearful passage of their death-</a:t>
            </a:r>
            <a:r>
              <a:rPr kumimoji="0" lang="en-US" sz="2700" b="0" i="0" u="none" strike="noStrike" kern="1200" cap="none" spc="0" normalizeH="0" baseline="0" noProof="0" dirty="0" err="1">
                <a:ln>
                  <a:noFill/>
                </a:ln>
                <a:solidFill>
                  <a:prstClr val="white"/>
                </a:solidFill>
                <a:effectLst/>
                <a:uLnTx/>
                <a:uFillTx/>
                <a:latin typeface="Calibri"/>
                <a:ea typeface="+mn-ea"/>
                <a:cs typeface="+mn-cs"/>
              </a:rPr>
              <a:t>mark'd</a:t>
            </a:r>
            <a:r>
              <a:rPr kumimoji="0" lang="en-US" sz="2700" b="0" i="0" u="none" strike="noStrike" kern="1200" cap="none" spc="0" normalizeH="0" baseline="0" noProof="0" dirty="0">
                <a:ln>
                  <a:noFill/>
                </a:ln>
                <a:solidFill>
                  <a:prstClr val="white"/>
                </a:solidFill>
                <a:effectLst/>
                <a:uLnTx/>
                <a:uFillTx/>
                <a:latin typeface="Calibri"/>
                <a:ea typeface="+mn-ea"/>
                <a:cs typeface="+mn-cs"/>
              </a:rPr>
              <a:t> love,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And the continuance of their parents' rage,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Which, but their children's end, </a:t>
            </a:r>
            <a:r>
              <a:rPr kumimoji="0" lang="en-US" sz="2700" b="0" i="0" u="none" strike="noStrike" kern="1200" cap="none" spc="0" normalizeH="0" baseline="0" noProof="0" dirty="0" err="1">
                <a:ln>
                  <a:noFill/>
                </a:ln>
                <a:solidFill>
                  <a:prstClr val="white"/>
                </a:solidFill>
                <a:effectLst/>
                <a:uLnTx/>
                <a:uFillTx/>
                <a:latin typeface="Calibri"/>
                <a:ea typeface="+mn-ea"/>
                <a:cs typeface="+mn-cs"/>
              </a:rPr>
              <a:t>nought</a:t>
            </a:r>
            <a:r>
              <a:rPr kumimoji="0" lang="en-US" sz="2700" b="0" i="0" u="none" strike="noStrike" kern="1200" cap="none" spc="0" normalizeH="0" baseline="0" noProof="0" dirty="0">
                <a:ln>
                  <a:noFill/>
                </a:ln>
                <a:solidFill>
                  <a:prstClr val="white"/>
                </a:solidFill>
                <a:effectLst/>
                <a:uLnTx/>
                <a:uFillTx/>
                <a:latin typeface="Calibri"/>
                <a:ea typeface="+mn-ea"/>
                <a:cs typeface="+mn-cs"/>
              </a:rPr>
              <a:t> could remove,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Is now the two hours' traffic of our stage;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The which if you with patient ears attend,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white"/>
                </a:solidFill>
                <a:effectLst/>
                <a:uLnTx/>
                <a:uFillTx/>
                <a:latin typeface="Calibri"/>
                <a:ea typeface="+mn-ea"/>
                <a:cs typeface="+mn-cs"/>
              </a:rPr>
              <a:t>What here shall miss, our toil shall strive to mend.</a:t>
            </a:r>
          </a:p>
        </p:txBody>
      </p:sp>
    </p:spTree>
    <p:extLst>
      <p:ext uri="{BB962C8B-B14F-4D97-AF65-F5344CB8AC3E}">
        <p14:creationId xmlns:p14="http://schemas.microsoft.com/office/powerpoint/2010/main" val="58273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10115"/>
          </a:xfrm>
          <a:ln w="50800">
            <a:solidFill>
              <a:schemeClr val="tx1"/>
            </a:solidFill>
          </a:ln>
        </p:spPr>
        <p:txBody>
          <a:bodyPr>
            <a:normAutofit/>
          </a:bodyPr>
          <a:lstStyle/>
          <a:p>
            <a:r>
              <a:rPr lang="en-US" dirty="0"/>
              <a:t>Answer the following questions about the prologue </a:t>
            </a:r>
          </a:p>
        </p:txBody>
      </p:sp>
      <p:sp>
        <p:nvSpPr>
          <p:cNvPr id="3" name="Content Placeholder 2"/>
          <p:cNvSpPr>
            <a:spLocks noGrp="1"/>
          </p:cNvSpPr>
          <p:nvPr>
            <p:ph idx="1"/>
          </p:nvPr>
        </p:nvSpPr>
        <p:spPr>
          <a:xfrm>
            <a:off x="457200" y="1600200"/>
            <a:ext cx="8229600" cy="5092625"/>
          </a:xfrm>
        </p:spPr>
        <p:txBody>
          <a:bodyPr>
            <a:normAutofit fontScale="92500" lnSpcReduction="20000"/>
          </a:bodyPr>
          <a:lstStyle/>
          <a:p>
            <a:pPr marL="0" indent="0">
              <a:buNone/>
            </a:pPr>
            <a:endParaRPr lang="en-US" dirty="0"/>
          </a:p>
          <a:p>
            <a:pPr marL="514350" indent="-514350">
              <a:buAutoNum type="arabicParenR"/>
            </a:pPr>
            <a:r>
              <a:rPr lang="en-US" dirty="0"/>
              <a:t>What information do you learn from the sonnet?</a:t>
            </a:r>
            <a:endParaRPr lang="en-US" dirty="0">
              <a:solidFill>
                <a:srgbClr val="800000"/>
              </a:solidFill>
            </a:endParaRPr>
          </a:p>
          <a:p>
            <a:pPr marL="514350" indent="-514350">
              <a:buAutoNum type="arabicParenR"/>
            </a:pPr>
            <a:r>
              <a:rPr lang="en-US" dirty="0"/>
              <a:t>Does love end happily in the poem? </a:t>
            </a:r>
            <a:endParaRPr lang="en-US" sz="2400" dirty="0"/>
          </a:p>
          <a:p>
            <a:pPr marL="0" indent="0">
              <a:buNone/>
            </a:pPr>
            <a:r>
              <a:rPr lang="en-US" sz="2400" dirty="0"/>
              <a:t>       (Find a quotation that supports your answer.)</a:t>
            </a:r>
          </a:p>
          <a:p>
            <a:pPr marL="0" indent="0">
              <a:buNone/>
            </a:pPr>
            <a:r>
              <a:rPr lang="en-US" dirty="0"/>
              <a:t>3) What stops the story from ending happily? Be     </a:t>
            </a:r>
            <a:br>
              <a:rPr lang="en-US" dirty="0"/>
            </a:br>
            <a:r>
              <a:rPr lang="en-US" dirty="0"/>
              <a:t>     prepared to explain your answer.</a:t>
            </a:r>
          </a:p>
          <a:p>
            <a:pPr marL="0" indent="0">
              <a:buNone/>
            </a:pPr>
            <a:r>
              <a:rPr lang="en-US" dirty="0"/>
              <a:t>4) Is it possible to suggest that anything positive       </a:t>
            </a:r>
            <a:br>
              <a:rPr lang="en-US" dirty="0"/>
            </a:br>
            <a:r>
              <a:rPr lang="en-US" dirty="0"/>
              <a:t>    comes from the events described in the</a:t>
            </a:r>
            <a:br>
              <a:rPr lang="en-US" dirty="0"/>
            </a:br>
            <a:r>
              <a:rPr lang="en-US" dirty="0"/>
              <a:t>    prologue?</a:t>
            </a:r>
          </a:p>
          <a:p>
            <a:pPr marL="0" indent="0">
              <a:buNone/>
            </a:pPr>
            <a:r>
              <a:rPr lang="en-US" dirty="0"/>
              <a:t>Why is the prologue important? Write your response in the PEEE format</a:t>
            </a:r>
          </a:p>
        </p:txBody>
      </p:sp>
    </p:spTree>
    <p:extLst>
      <p:ext uri="{BB962C8B-B14F-4D97-AF65-F5344CB8AC3E}">
        <p14:creationId xmlns:p14="http://schemas.microsoft.com/office/powerpoint/2010/main" val="14437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535531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700" b="1" i="0" u="sng" strike="noStrike" kern="1200" cap="none" spc="0" normalizeH="0" baseline="0" noProof="0" dirty="0">
                <a:ln>
                  <a:noFill/>
                </a:ln>
                <a:solidFill>
                  <a:srgbClr val="7030A0"/>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Lesson Objective</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One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4" name="Rectangle 3">
            <a:extLst>
              <a:ext uri="{FF2B5EF4-FFF2-40B4-BE49-F238E27FC236}">
                <a16:creationId xmlns:a16="http://schemas.microsoft.com/office/drawing/2014/main" id="{A38C84AA-635F-4B65-98D7-EA8F4E8BE89D}"/>
              </a:ext>
            </a:extLst>
          </p:cNvPr>
          <p:cNvSpPr/>
          <p:nvPr/>
        </p:nvSpPr>
        <p:spPr>
          <a:xfrm>
            <a:off x="2171700" y="4455763"/>
            <a:ext cx="4800600" cy="2141589"/>
          </a:xfrm>
          <a:prstGeom prst="rect">
            <a:avLst/>
          </a:prstGeom>
          <a:solidFill>
            <a:srgbClr val="0F6FC6">
              <a:lumMod val="60000"/>
              <a:lumOff val="40000"/>
            </a:srgbClr>
          </a:solidFill>
          <a:ln w="25400" cap="flat" cmpd="sng" algn="ctr">
            <a:solidFill>
              <a:srgbClr val="0F6F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entury Gothic" panose="020B0502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entury Gothic" panose="020B0502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rPr>
              <a:t>Retrieval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prstClr val="black"/>
                </a:solidFill>
                <a:effectLst/>
                <a:uLnTx/>
                <a:uFillTx/>
                <a:latin typeface="Comic Sans MS" panose="030F0702030302020204" pitchFamily="66" charset="0"/>
                <a:ea typeface="+mn-ea"/>
                <a:cs typeface="+mn-cs"/>
              </a:rPr>
              <a:t>Inspector Calls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Do you think Mrs Birling learns anything from the Inspectors visit?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Comic Sans MS" panose="030F0702030302020204" pitchFamily="66" charset="0"/>
                <a:ea typeface="+mn-ea"/>
                <a:cs typeface="+mn-cs"/>
              </a:rPr>
              <a:t> </a:t>
            </a:r>
          </a:p>
        </p:txBody>
      </p:sp>
    </p:spTree>
    <p:extLst>
      <p:ext uri="{BB962C8B-B14F-4D97-AF65-F5344CB8AC3E}">
        <p14:creationId xmlns:p14="http://schemas.microsoft.com/office/powerpoint/2010/main" val="135523289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lvl="0" indent="-342900" algn="ctr">
              <a:buClrTx/>
              <a:buSzTx/>
            </a:pPr>
            <a:r>
              <a:rPr lang="en-GB" sz="1700" dirty="0"/>
              <a:t>Read Act One Scene One up to line 55.  How does Shakespeare present  the servants in the opening scene? </a:t>
            </a:r>
          </a:p>
          <a:p>
            <a:pPr marL="0" lvl="0" indent="0" fontAlgn="base">
              <a:spcBef>
                <a:spcPct val="50000"/>
              </a:spcBef>
              <a:spcAft>
                <a:spcPct val="0"/>
              </a:spcAft>
            </a:pPr>
            <a:r>
              <a:rPr lang="en-GB" sz="2000" dirty="0">
                <a:cs typeface="Arial" charset="0"/>
              </a:rPr>
              <a:t>What do the servants show us about the feud between the two families?  Use the sentence starters to explain how Shakespeare presents the Capulet and Montague servants at the start of Act One Scene One.</a:t>
            </a:r>
            <a:endParaRPr lang="en-GB" sz="2400" dirty="0">
              <a:cs typeface="Arial" charset="0"/>
            </a:endParaRPr>
          </a:p>
          <a:p>
            <a:pPr marL="0" lvl="0" indent="0" fontAlgn="base">
              <a:spcBef>
                <a:spcPct val="50000"/>
              </a:spcBef>
              <a:spcAft>
                <a:spcPct val="0"/>
              </a:spcAft>
            </a:pPr>
            <a:endParaRPr lang="en-US" sz="1800" dirty="0">
              <a:cs typeface="Arial" charset="0"/>
            </a:endParaRPr>
          </a:p>
          <a:p>
            <a:pPr marL="0" lvl="0" indent="0" fontAlgn="base">
              <a:spcBef>
                <a:spcPct val="50000"/>
              </a:spcBef>
              <a:spcAft>
                <a:spcPct val="0"/>
              </a:spcAft>
            </a:pPr>
            <a:r>
              <a:rPr lang="en-US" sz="1800" dirty="0">
                <a:cs typeface="Arial" charset="0"/>
              </a:rPr>
              <a:t>The Servants: </a:t>
            </a:r>
            <a:endParaRPr lang="en-GB" sz="1800" dirty="0">
              <a:cs typeface="Arial" charset="0"/>
            </a:endParaRPr>
          </a:p>
          <a:p>
            <a:pPr marL="0" lvl="0" indent="0" fontAlgn="base">
              <a:spcBef>
                <a:spcPct val="50000"/>
              </a:spcBef>
              <a:spcAft>
                <a:spcPct val="0"/>
              </a:spcAft>
            </a:pPr>
            <a:endParaRPr lang="en-GB" sz="1800" dirty="0">
              <a:cs typeface="Arial" charset="0"/>
            </a:endParaRPr>
          </a:p>
          <a:p>
            <a:pPr marL="0" lvl="0" indent="0" fontAlgn="base">
              <a:spcBef>
                <a:spcPct val="50000"/>
              </a:spcBef>
              <a:spcAft>
                <a:spcPct val="0"/>
              </a:spcAft>
            </a:pPr>
            <a:r>
              <a:rPr lang="en-GB" sz="1800" dirty="0">
                <a:cs typeface="Arial" charset="0"/>
              </a:rPr>
              <a:t>The play begins with the Capulet servants Sampson and Gregory, they are talking about...</a:t>
            </a:r>
          </a:p>
          <a:p>
            <a:pPr marL="0" lvl="0" indent="0" fontAlgn="base">
              <a:spcBef>
                <a:spcPct val="50000"/>
              </a:spcBef>
              <a:spcAft>
                <a:spcPct val="0"/>
              </a:spcAft>
            </a:pPr>
            <a:endParaRPr lang="en-GB" sz="800" dirty="0">
              <a:cs typeface="Arial" charset="0"/>
            </a:endParaRPr>
          </a:p>
          <a:p>
            <a:pPr marL="0" lvl="0" indent="0" fontAlgn="base">
              <a:spcBef>
                <a:spcPct val="50000"/>
              </a:spcBef>
              <a:spcAft>
                <a:spcPct val="0"/>
              </a:spcAft>
            </a:pPr>
            <a:r>
              <a:rPr lang="en-GB" sz="1800" dirty="0">
                <a:cs typeface="Arial" charset="0"/>
              </a:rPr>
              <a:t>Their conversation reveals a lot about the feud to the audience.  We find out that …</a:t>
            </a:r>
          </a:p>
          <a:p>
            <a:pPr marL="0" lvl="0" indent="0" fontAlgn="base">
              <a:spcBef>
                <a:spcPct val="50000"/>
              </a:spcBef>
              <a:spcAft>
                <a:spcPct val="0"/>
              </a:spcAft>
            </a:pPr>
            <a:endParaRPr lang="en-GB" sz="800" dirty="0">
              <a:cs typeface="Arial" charset="0"/>
            </a:endParaRPr>
          </a:p>
          <a:p>
            <a:pPr marL="0" lvl="0" indent="0" fontAlgn="base">
              <a:spcBef>
                <a:spcPct val="50000"/>
              </a:spcBef>
              <a:spcAft>
                <a:spcPct val="0"/>
              </a:spcAft>
            </a:pPr>
            <a:r>
              <a:rPr lang="en-GB" sz="1800" dirty="0">
                <a:cs typeface="Arial" charset="0"/>
              </a:rPr>
              <a:t>The way the Capulet and Montague servants act towards one another shows the audience that…</a:t>
            </a:r>
          </a:p>
          <a:p>
            <a:endParaRPr lang="en-GB" dirty="0"/>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One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4036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lvl="0" indent="-342900" algn="ctr">
              <a:buClrTx/>
              <a:buSzTx/>
            </a:pPr>
            <a:r>
              <a:rPr lang="en-GB" sz="1700" dirty="0"/>
              <a:t>Read Act One Scene One up to line 55.  How does Shakespeare present  the servants in the opening scene? </a:t>
            </a:r>
          </a:p>
          <a:p>
            <a:pPr marL="0" lvl="0" indent="0" fontAlgn="base">
              <a:spcBef>
                <a:spcPct val="50000"/>
              </a:spcBef>
              <a:spcAft>
                <a:spcPct val="0"/>
              </a:spcAft>
            </a:pPr>
            <a:r>
              <a:rPr lang="en-GB" sz="2000" dirty="0">
                <a:cs typeface="Arial" charset="0"/>
              </a:rPr>
              <a:t>What do the servants show us about the feud between the two families?  Use the sentence starters to explain how Shakespeare presents the Capulet and Montague servants at the start of Act One Scene One.</a:t>
            </a:r>
            <a:endParaRPr lang="en-GB" sz="2400" dirty="0">
              <a:cs typeface="Arial" charset="0"/>
            </a:endParaRPr>
          </a:p>
          <a:p>
            <a:pPr marL="0" lvl="0" indent="0" fontAlgn="base">
              <a:spcBef>
                <a:spcPct val="50000"/>
              </a:spcBef>
              <a:spcAft>
                <a:spcPct val="0"/>
              </a:spcAft>
            </a:pPr>
            <a:endParaRPr lang="en-US" sz="1800" dirty="0">
              <a:cs typeface="Arial" charset="0"/>
            </a:endParaRPr>
          </a:p>
          <a:p>
            <a:pPr marL="0" lvl="0" indent="0" fontAlgn="base">
              <a:spcBef>
                <a:spcPct val="50000"/>
              </a:spcBef>
              <a:spcAft>
                <a:spcPct val="0"/>
              </a:spcAft>
            </a:pPr>
            <a:r>
              <a:rPr lang="en-US" sz="1800" dirty="0">
                <a:cs typeface="Arial" charset="0"/>
              </a:rPr>
              <a:t>The Servants: </a:t>
            </a:r>
            <a:endParaRPr lang="en-GB" sz="1800" dirty="0">
              <a:cs typeface="Arial" charset="0"/>
            </a:endParaRPr>
          </a:p>
          <a:p>
            <a:pPr marL="0" lvl="0" indent="0" fontAlgn="base">
              <a:spcBef>
                <a:spcPct val="50000"/>
              </a:spcBef>
              <a:spcAft>
                <a:spcPct val="0"/>
              </a:spcAft>
            </a:pPr>
            <a:endParaRPr lang="en-GB" sz="1800" dirty="0">
              <a:cs typeface="Arial" charset="0"/>
            </a:endParaRPr>
          </a:p>
          <a:p>
            <a:pPr marL="0" lvl="0" indent="0" fontAlgn="base">
              <a:spcBef>
                <a:spcPct val="50000"/>
              </a:spcBef>
              <a:spcAft>
                <a:spcPct val="0"/>
              </a:spcAft>
            </a:pPr>
            <a:r>
              <a:rPr lang="en-GB" sz="1800" dirty="0">
                <a:cs typeface="Arial" charset="0"/>
              </a:rPr>
              <a:t>The play begins with the Capulet servants Sampson and Gregory, they are talking about...</a:t>
            </a:r>
          </a:p>
          <a:p>
            <a:pPr marL="0" lvl="0" indent="0" fontAlgn="base">
              <a:spcBef>
                <a:spcPct val="50000"/>
              </a:spcBef>
              <a:spcAft>
                <a:spcPct val="0"/>
              </a:spcAft>
            </a:pPr>
            <a:endParaRPr lang="en-GB" sz="800" dirty="0">
              <a:cs typeface="Arial" charset="0"/>
            </a:endParaRPr>
          </a:p>
          <a:p>
            <a:pPr marL="0" lvl="0" indent="0" fontAlgn="base">
              <a:spcBef>
                <a:spcPct val="50000"/>
              </a:spcBef>
              <a:spcAft>
                <a:spcPct val="0"/>
              </a:spcAft>
            </a:pPr>
            <a:r>
              <a:rPr lang="en-GB" sz="1800" dirty="0">
                <a:cs typeface="Arial" charset="0"/>
              </a:rPr>
              <a:t>Their conversation reveals a lot about the feud to the audience.  We find out that …</a:t>
            </a:r>
          </a:p>
          <a:p>
            <a:pPr marL="0" lvl="0" indent="0" fontAlgn="base">
              <a:spcBef>
                <a:spcPct val="50000"/>
              </a:spcBef>
              <a:spcAft>
                <a:spcPct val="0"/>
              </a:spcAft>
            </a:pPr>
            <a:endParaRPr lang="en-GB" sz="800" dirty="0">
              <a:cs typeface="Arial" charset="0"/>
            </a:endParaRPr>
          </a:p>
          <a:p>
            <a:pPr marL="0" lvl="0" indent="0" fontAlgn="base">
              <a:spcBef>
                <a:spcPct val="50000"/>
              </a:spcBef>
              <a:spcAft>
                <a:spcPct val="0"/>
              </a:spcAft>
            </a:pPr>
            <a:r>
              <a:rPr lang="en-GB" sz="1800" dirty="0">
                <a:cs typeface="Arial" charset="0"/>
              </a:rPr>
              <a:t>The way the Capulet and Montague servants act towards one another shows the audience that…</a:t>
            </a:r>
          </a:p>
          <a:p>
            <a:endParaRPr lang="en-GB" dirty="0"/>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One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90633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52431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700" b="1" i="0"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20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3 in Romeo and Juliet </a:t>
            </a:r>
            <a:b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br>
            <a:r>
              <a:rPr kumimoji="0" lang="en-GB" sz="2700" b="1" i="0" u="sng" strike="noStrike" kern="1200" cap="none" spc="0" normalizeH="0" baseline="0" noProof="0" dirty="0">
                <a:ln>
                  <a:noFill/>
                </a:ln>
                <a:solidFill>
                  <a:prstClr val="white"/>
                </a:solidFill>
                <a:effectLst/>
                <a:uLnTx/>
                <a:uFillTx/>
                <a:latin typeface="Arial" pitchFamily="34" charset="0"/>
                <a:ea typeface="+mn-ea"/>
                <a:cs typeface="Arial" pitchFamily="34" charset="0"/>
              </a:rPr>
              <a:t>Success Criteria </a:t>
            </a:r>
            <a:r>
              <a:rPr kumimoji="0" lang="en-GB" sz="27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(Graded):</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Understanding characterisation and theme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Tx/>
              <a:buNone/>
              <a:tabLst/>
              <a:defRPr/>
            </a:pPr>
            <a:endPar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Identifying and analysing relevant quotations (Grade 5+)</a:t>
            </a: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a:p>
            <a:pPr marL="0" marR="45720" lvl="0" indent="0" algn="l" defTabSz="914400" rtl="0" eaLnBrk="1" fontAlgn="auto" latinLnBrk="0" hangingPunct="1">
              <a:lnSpc>
                <a:spcPct val="100000"/>
              </a:lnSpc>
              <a:spcBef>
                <a:spcPct val="20000"/>
              </a:spcBef>
              <a:spcAft>
                <a:spcPts val="0"/>
              </a:spcAft>
              <a:buClr>
                <a:srgbClr val="080808"/>
              </a:buClr>
              <a:buSzPct val="95000"/>
              <a:buFont typeface="Arial" pitchFamily="34" charset="0"/>
              <a:buChar char="•"/>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Understanding the social, moral and historical context (Grade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1" u="none" strike="noStrike" kern="1200" cap="none" spc="0" normalizeH="0" baseline="0" noProof="0" dirty="0">
              <a:ln>
                <a:noFill/>
              </a:ln>
              <a:solidFill>
                <a:srgbClr val="080808"/>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80808"/>
              </a:solidFill>
              <a:effectLst/>
              <a:uLnTx/>
              <a:uFillTx/>
              <a:latin typeface="Constantia"/>
              <a:ea typeface="+mn-ea"/>
              <a:cs typeface="+mn-cs"/>
            </a:endParaRPr>
          </a:p>
        </p:txBody>
      </p:sp>
      <p:sp>
        <p:nvSpPr>
          <p:cNvPr id="3" name="Rectangle 2">
            <a:extLst>
              <a:ext uri="{FF2B5EF4-FFF2-40B4-BE49-F238E27FC236}">
                <a16:creationId xmlns:a16="http://schemas.microsoft.com/office/drawing/2014/main" id="{DAA10B2C-6387-4124-8D24-E661A89A937A}"/>
              </a:ext>
            </a:extLst>
          </p:cNvPr>
          <p:cNvSpPr/>
          <p:nvPr/>
        </p:nvSpPr>
        <p:spPr>
          <a:xfrm>
            <a:off x="2255005" y="3938533"/>
            <a:ext cx="4349929" cy="2658819"/>
          </a:xfrm>
          <a:prstGeom prst="rect">
            <a:avLst/>
          </a:prstGeom>
          <a:solidFill>
            <a:srgbClr val="0F6FC6">
              <a:lumMod val="60000"/>
              <a:lumOff val="40000"/>
            </a:srgbClr>
          </a:solidFill>
          <a:ln w="25400" cap="flat" cmpd="sng" algn="ctr">
            <a:solidFill>
              <a:srgbClr val="0F6FC6">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srgbClr val="080808"/>
                </a:solidFill>
                <a:effectLst/>
                <a:uLnTx/>
                <a:uFillTx/>
                <a:latin typeface="Comic Sans MS" panose="030F0702030302020204" pitchFamily="66" charset="0"/>
                <a:ea typeface="+mn-ea"/>
                <a:cs typeface="+mn-cs"/>
              </a:rPr>
              <a:t>Retrieval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0" cap="none" spc="0" normalizeH="0" baseline="0" noProof="0" dirty="0">
                <a:ln>
                  <a:noFill/>
                </a:ln>
                <a:solidFill>
                  <a:srgbClr val="080808"/>
                </a:solidFill>
                <a:effectLst/>
                <a:uLnTx/>
                <a:uFillTx/>
                <a:latin typeface="Comic Sans MS" panose="030F0702030302020204" pitchFamily="66" charset="0"/>
                <a:ea typeface="+mn-ea"/>
                <a:cs typeface="+mn-cs"/>
              </a:rPr>
              <a:t>Grammar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sng" strike="noStrike" kern="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80808"/>
                </a:solidFill>
                <a:effectLst/>
                <a:uLnTx/>
                <a:uFillTx/>
                <a:latin typeface="Comic Sans MS" pitchFamily="66" charset="0"/>
                <a:ea typeface="+mn-ea"/>
                <a:cs typeface="+mn-cs"/>
              </a:rPr>
              <a:t>When should we use a semi-colon?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80808"/>
                </a:solidFill>
                <a:effectLst/>
                <a:uLnTx/>
                <a:uFillTx/>
                <a:latin typeface="Comic Sans MS" pitchFamily="66" charset="0"/>
                <a:ea typeface="+mn-ea"/>
                <a:cs typeface="+mn-cs"/>
              </a:rPr>
              <a:t>Look it up if you don’t know</a:t>
            </a:r>
            <a:endParaRPr kumimoji="0" lang="en-GB" sz="1800" b="1" i="0" u="sng" strike="noStrike" kern="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0" cap="none" spc="0" normalizeH="0" baseline="0" noProof="0" dirty="0">
              <a:ln>
                <a:noFill/>
              </a:ln>
              <a:solidFill>
                <a:srgbClr val="080808"/>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0" cap="none" spc="0" normalizeH="0" baseline="0" noProof="0" dirty="0">
                <a:ln>
                  <a:noFill/>
                </a:ln>
                <a:solidFill>
                  <a:srgbClr val="080808"/>
                </a:solidFill>
                <a:effectLst/>
                <a:uLnTx/>
                <a:uFillTx/>
                <a:latin typeface="Comic Sans MS" panose="030F0702030302020204" pitchFamily="66" charset="0"/>
                <a:ea typeface="+mn-ea"/>
                <a:cs typeface="+mn-cs"/>
              </a:rPr>
              <a:t> </a:t>
            </a:r>
          </a:p>
        </p:txBody>
      </p:sp>
    </p:spTree>
    <p:extLst>
      <p:ext uri="{BB962C8B-B14F-4D97-AF65-F5344CB8AC3E}">
        <p14:creationId xmlns:p14="http://schemas.microsoft.com/office/powerpoint/2010/main" val="320878258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endParaRPr lang="en-GB" sz="1800" dirty="0">
              <a:cs typeface="Arial" charset="0"/>
            </a:endParaRPr>
          </a:p>
          <a:p>
            <a:endParaRPr lang="en-GB" dirty="0"/>
          </a:p>
          <a:p>
            <a:r>
              <a:rPr lang="en-GB" dirty="0"/>
              <a:t> </a:t>
            </a:r>
          </a:p>
          <a:p>
            <a:r>
              <a:rPr lang="en-GB" dirty="0"/>
              <a:t>TASK – What is happening in this extract? </a:t>
            </a:r>
          </a:p>
          <a:p>
            <a:r>
              <a:rPr lang="en-GB" dirty="0"/>
              <a:t> </a:t>
            </a:r>
          </a:p>
          <a:p>
            <a:r>
              <a:rPr lang="en-GB" dirty="0"/>
              <a:t>PARIS Of honourable reckoning are you both; And pity 'tis you lived at odds so long. But now, my lord, what say you to my suit? </a:t>
            </a:r>
          </a:p>
          <a:p>
            <a:endParaRPr lang="en-GB" dirty="0"/>
          </a:p>
          <a:p>
            <a:r>
              <a:rPr lang="en-GB" dirty="0"/>
              <a:t>CAPULET But saying o'er what I have said before: My child is yet a stranger in the world; She hath not seen the change of fourteen years, Let two more summers wither in their pride, Ere we may think her ripe to be a bride. </a:t>
            </a:r>
          </a:p>
          <a:p>
            <a:endParaRPr lang="en-GB" dirty="0"/>
          </a:p>
          <a:p>
            <a:r>
              <a:rPr lang="en-GB" dirty="0"/>
              <a:t>PARIS Younger than she are happy mothers made. </a:t>
            </a:r>
          </a:p>
          <a:p>
            <a:endParaRPr lang="en-GB" dirty="0"/>
          </a:p>
          <a:p>
            <a:r>
              <a:rPr lang="en-GB" dirty="0"/>
              <a:t>CAPULET And too soon </a:t>
            </a:r>
            <a:r>
              <a:rPr lang="en-GB" dirty="0" err="1"/>
              <a:t>marr'd</a:t>
            </a:r>
            <a:r>
              <a:rPr lang="en-GB" dirty="0"/>
              <a:t> are those so early made. The earth hath </a:t>
            </a:r>
            <a:r>
              <a:rPr lang="en-GB" dirty="0" err="1"/>
              <a:t>swallow'd</a:t>
            </a:r>
            <a:r>
              <a:rPr lang="en-GB" dirty="0"/>
              <a:t> all my hopes but she, She is the hopeful lady of my earth: But woo her, gentle Paris, get her heart, My will to her consent is but a part; An she agree, within her scope of choice Lies my consent and fair according voice. This night I hold an old </a:t>
            </a:r>
            <a:r>
              <a:rPr lang="en-GB" dirty="0" err="1"/>
              <a:t>accustom'd</a:t>
            </a:r>
            <a:r>
              <a:rPr lang="en-GB" dirty="0"/>
              <a:t> feast, Whereto I have invited many a guest, Such as I love; and you, among the store, One more, most welcome, makes my number more. At my poor house look to behold this night Earth-treading stars that make dark heaven light: Such comfort as do lusty young men feel When well-</a:t>
            </a:r>
            <a:r>
              <a:rPr lang="en-GB" dirty="0" err="1"/>
              <a:t>apparell'd</a:t>
            </a:r>
            <a:r>
              <a:rPr lang="en-GB" dirty="0"/>
              <a:t> April on the heel Of limping winter treads, even such delight Among fresh female buds shall you this night Inherit at my house; hear all, all see, And like her most whose merit most shall be: Which on more view, of many mine being one May stand in number, though in reckoning none, Come, go with me. </a:t>
            </a:r>
          </a:p>
          <a:p>
            <a:r>
              <a:rPr lang="en-GB" dirty="0"/>
              <a:t> </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One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9047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2200" dirty="0"/>
              <a:t>Answer the following questions:</a:t>
            </a:r>
          </a:p>
          <a:p>
            <a:r>
              <a:rPr lang="en-GB" sz="2200" dirty="0"/>
              <a:t>1.What is happening in this extract?</a:t>
            </a:r>
          </a:p>
          <a:p>
            <a:r>
              <a:rPr lang="en-GB" sz="2200" dirty="0"/>
              <a:t>2. Highlight the lines which could tell us that Capulet is a caring parent</a:t>
            </a:r>
          </a:p>
          <a:p>
            <a:r>
              <a:rPr lang="en-GB" sz="2200" dirty="0"/>
              <a:t>3. What does the line ‘And too soon </a:t>
            </a:r>
            <a:r>
              <a:rPr lang="en-GB" sz="2200" dirty="0" err="1"/>
              <a:t>marr’d</a:t>
            </a:r>
            <a:r>
              <a:rPr lang="en-GB" sz="2200" dirty="0"/>
              <a:t> are those so early made’ suggest about how women were viewed in the Elizabethan era?</a:t>
            </a:r>
          </a:p>
          <a:p>
            <a:r>
              <a:rPr lang="en-GB" sz="2200" dirty="0"/>
              <a:t>4. Are there any lines that might hint that Capulet sees Juliet as his property? </a:t>
            </a:r>
          </a:p>
          <a:p>
            <a:r>
              <a:rPr lang="en-GB" sz="2200" dirty="0"/>
              <a:t>5. Why might Capulet be wary about who he wants to marry Juliet? Think about laws regarding females and property.</a:t>
            </a:r>
          </a:p>
          <a:p>
            <a:endParaRPr lang="en-GB" sz="2400" i="1" dirty="0"/>
          </a:p>
          <a:p>
            <a:r>
              <a:rPr lang="en-GB" sz="2400" i="1" dirty="0"/>
              <a:t>What is the significance of Act 1 Scene 3 in Romeo and Juliet? Write a PEEE paragraph to show your understanding</a:t>
            </a:r>
          </a:p>
        </p:txBody>
      </p:sp>
      <p:sp>
        <p:nvSpPr>
          <p:cNvPr id="4" name="TextBox 3"/>
          <p:cNvSpPr txBox="1"/>
          <p:nvPr/>
        </p:nvSpPr>
        <p:spPr>
          <a:xfrm>
            <a:off x="323528" y="332656"/>
            <a:ext cx="842493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LO: </a:t>
            </a:r>
            <a:r>
              <a:rPr kumimoji="0" lang="en-GB" sz="1400" b="1" i="0" u="none" strike="noStrike" kern="0" cap="none" spc="0" normalizeH="0" baseline="0" noProof="0" dirty="0">
                <a:ln>
                  <a:noFill/>
                </a:ln>
                <a:solidFill>
                  <a:prstClr val="white"/>
                </a:solidFill>
                <a:effectLst/>
                <a:uLnTx/>
                <a:uFillTx/>
                <a:latin typeface="Trebuchet MS" pitchFamily="34" charset="0"/>
                <a:ea typeface="+mn-ea"/>
                <a:cs typeface="Arial"/>
              </a:rPr>
              <a:t>To develop knowledge and understanding of Act One, Scene 3 in Romeo and Juliet </a:t>
            </a:r>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498221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1DB82807-FB05-4AF6-8B55-3311F72A1805}"/>
</file>

<file path=customXml/itemProps2.xml><?xml version="1.0" encoding="utf-8"?>
<ds:datastoreItem xmlns:ds="http://schemas.openxmlformats.org/officeDocument/2006/customXml" ds:itemID="{649BD7FF-CA3C-4DC8-A2DF-23716924197E}"/>
</file>

<file path=customXml/itemProps3.xml><?xml version="1.0" encoding="utf-8"?>
<ds:datastoreItem xmlns:ds="http://schemas.openxmlformats.org/officeDocument/2006/customXml" ds:itemID="{A50AB6E1-036D-4C22-92B5-0A1B1F8F1E40}"/>
</file>

<file path=docProps/app.xml><?xml version="1.0" encoding="utf-8"?>
<Properties xmlns="http://schemas.openxmlformats.org/officeDocument/2006/extended-properties" xmlns:vt="http://schemas.openxmlformats.org/officeDocument/2006/docPropsVTypes">
  <Template>Office Theme</Template>
  <TotalTime>5</TotalTime>
  <Words>3061</Words>
  <Application>Microsoft Office PowerPoint</Application>
  <PresentationFormat>On-screen Show (4:3)</PresentationFormat>
  <Paragraphs>310</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Comic Sans MS</vt:lpstr>
      <vt:lpstr>Constantia</vt:lpstr>
      <vt:lpstr>Trebuchet MS</vt:lpstr>
      <vt:lpstr>Wingdings 2</vt:lpstr>
      <vt:lpstr>1_Office Theme</vt:lpstr>
      <vt:lpstr>PowerPoint Presentation</vt:lpstr>
      <vt:lpstr>PowerPoint Presentation</vt:lpstr>
      <vt:lpstr>Answer the following questions about the prologue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DrudgeK</dc:creator>
  <cp:lastModifiedBy>DrudgeK</cp:lastModifiedBy>
  <cp:revision>1</cp:revision>
  <dcterms:created xsi:type="dcterms:W3CDTF">2020-11-10T14:16:21Z</dcterms:created>
  <dcterms:modified xsi:type="dcterms:W3CDTF">2020-11-10T14:22:14Z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