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66" r:id="rId3"/>
    <p:sldId id="268" r:id="rId4"/>
    <p:sldId id="270" r:id="rId5"/>
    <p:sldId id="263" r:id="rId6"/>
    <p:sldId id="264" r:id="rId7"/>
    <p:sldId id="271" r:id="rId8"/>
    <p:sldId id="273" r:id="rId9"/>
    <p:sldId id="272" r:id="rId10"/>
    <p:sldId id="304" r:id="rId11"/>
    <p:sldId id="292" r:id="rId12"/>
    <p:sldId id="284" r:id="rId13"/>
    <p:sldId id="278" r:id="rId14"/>
    <p:sldId id="279" r:id="rId15"/>
    <p:sldId id="305" r:id="rId16"/>
    <p:sldId id="306" r:id="rId17"/>
    <p:sldId id="257" r:id="rId18"/>
    <p:sldId id="308" r:id="rId19"/>
    <p:sldId id="307" r:id="rId20"/>
    <p:sldId id="280" r:id="rId21"/>
    <p:sldId id="309" r:id="rId22"/>
    <p:sldId id="310"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2192" autoAdjust="0"/>
  </p:normalViewPr>
  <p:slideViewPr>
    <p:cSldViewPr>
      <p:cViewPr varScale="1">
        <p:scale>
          <a:sx n="70" d="100"/>
          <a:sy n="70" d="100"/>
        </p:scale>
        <p:origin x="181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020EF1C-D48E-4D5D-A20A-1089152E90F8}" type="datetimeFigureOut">
              <a:rPr lang="en-GB" smtClean="0"/>
              <a:pPr/>
              <a:t>22/09/2020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8D83465-223D-4863-8F9B-8241F191938D}" type="slidenum">
              <a:rPr lang="en-GB" smtClean="0"/>
              <a:pPr/>
              <a:t>‹#›</a:t>
            </a:fld>
            <a:endParaRPr lang="en-GB"/>
          </a:p>
        </p:txBody>
      </p:sp>
    </p:spTree>
    <p:extLst>
      <p:ext uri="{BB962C8B-B14F-4D97-AF65-F5344CB8AC3E}">
        <p14:creationId xmlns:p14="http://schemas.microsoft.com/office/powerpoint/2010/main" val="114588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D83465-223D-4863-8F9B-8241F191938D}" type="slidenum">
              <a:rPr lang="en-GB" smtClean="0"/>
              <a:pPr/>
              <a:t>1</a:t>
            </a:fld>
            <a:endParaRPr lang="en-GB"/>
          </a:p>
        </p:txBody>
      </p:sp>
    </p:spTree>
    <p:extLst>
      <p:ext uri="{BB962C8B-B14F-4D97-AF65-F5344CB8AC3E}">
        <p14:creationId xmlns:p14="http://schemas.microsoft.com/office/powerpoint/2010/main" val="428663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Life went on, Blitz spirit, resilience</a:t>
            </a:r>
          </a:p>
        </p:txBody>
      </p:sp>
      <p:sp>
        <p:nvSpPr>
          <p:cNvPr id="4" name="Slide Number Placeholder 3"/>
          <p:cNvSpPr>
            <a:spLocks noGrp="1"/>
          </p:cNvSpPr>
          <p:nvPr>
            <p:ph type="sldNum" sz="quarter" idx="5"/>
          </p:nvPr>
        </p:nvSpPr>
        <p:spPr/>
        <p:txBody>
          <a:bodyPr/>
          <a:lstStyle/>
          <a:p>
            <a:fld id="{3D38649C-06D2-4466-92F2-16E0E2A3E1EF}" type="slidenum">
              <a:rPr lang="en-GB" smtClean="0"/>
              <a:t>14</a:t>
            </a:fld>
            <a:endParaRPr lang="en-GB"/>
          </a:p>
        </p:txBody>
      </p:sp>
    </p:spTree>
    <p:extLst>
      <p:ext uri="{BB962C8B-B14F-4D97-AF65-F5344CB8AC3E}">
        <p14:creationId xmlns:p14="http://schemas.microsoft.com/office/powerpoint/2010/main" val="212235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83465-223D-4863-8F9B-8241F191938D}" type="slidenum">
              <a:rPr lang="en-GB" smtClean="0"/>
              <a:pPr/>
              <a:t>16</a:t>
            </a:fld>
            <a:endParaRPr lang="en-GB"/>
          </a:p>
        </p:txBody>
      </p:sp>
    </p:spTree>
    <p:extLst>
      <p:ext uri="{BB962C8B-B14F-4D97-AF65-F5344CB8AC3E}">
        <p14:creationId xmlns:p14="http://schemas.microsoft.com/office/powerpoint/2010/main" val="354859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83465-223D-4863-8F9B-8241F191938D}" type="slidenum">
              <a:rPr lang="en-GB" smtClean="0"/>
              <a:pPr/>
              <a:t>17</a:t>
            </a:fld>
            <a:endParaRPr lang="en-GB"/>
          </a:p>
        </p:txBody>
      </p:sp>
    </p:spTree>
    <p:extLst>
      <p:ext uri="{BB962C8B-B14F-4D97-AF65-F5344CB8AC3E}">
        <p14:creationId xmlns:p14="http://schemas.microsoft.com/office/powerpoint/2010/main" val="29047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Clip is an overview of the whole topic.  </a:t>
            </a:r>
          </a:p>
        </p:txBody>
      </p:sp>
      <p:sp>
        <p:nvSpPr>
          <p:cNvPr id="4" name="Slide Number Placeholder 3"/>
          <p:cNvSpPr>
            <a:spLocks noGrp="1"/>
          </p:cNvSpPr>
          <p:nvPr>
            <p:ph type="sldNum" sz="quarter" idx="5"/>
          </p:nvPr>
        </p:nvSpPr>
        <p:spPr/>
        <p:txBody>
          <a:bodyPr/>
          <a:lstStyle/>
          <a:p>
            <a:fld id="{38D83465-223D-4863-8F9B-8241F191938D}" type="slidenum">
              <a:rPr lang="en-GB" smtClean="0"/>
              <a:pPr/>
              <a:t>2</a:t>
            </a:fld>
            <a:endParaRPr lang="en-GB"/>
          </a:p>
        </p:txBody>
      </p:sp>
    </p:spTree>
    <p:extLst>
      <p:ext uri="{BB962C8B-B14F-4D97-AF65-F5344CB8AC3E}">
        <p14:creationId xmlns:p14="http://schemas.microsoft.com/office/powerpoint/2010/main" val="5478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your answers</a:t>
            </a:r>
          </a:p>
        </p:txBody>
      </p:sp>
      <p:sp>
        <p:nvSpPr>
          <p:cNvPr id="4" name="Slide Number Placeholder 3"/>
          <p:cNvSpPr>
            <a:spLocks noGrp="1"/>
          </p:cNvSpPr>
          <p:nvPr>
            <p:ph type="sldNum" sz="quarter" idx="5"/>
          </p:nvPr>
        </p:nvSpPr>
        <p:spPr/>
        <p:txBody>
          <a:bodyPr/>
          <a:lstStyle/>
          <a:p>
            <a:fld id="{38D83465-223D-4863-8F9B-8241F191938D}" type="slidenum">
              <a:rPr lang="en-GB" smtClean="0"/>
              <a:pPr/>
              <a:t>3</a:t>
            </a:fld>
            <a:endParaRPr lang="en-GB"/>
          </a:p>
        </p:txBody>
      </p:sp>
    </p:spTree>
    <p:extLst>
      <p:ext uri="{BB962C8B-B14F-4D97-AF65-F5344CB8AC3E}">
        <p14:creationId xmlns:p14="http://schemas.microsoft.com/office/powerpoint/2010/main" val="278592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8D83465-223D-4863-8F9B-8241F191938D}" type="slidenum">
              <a:rPr lang="en-GB" smtClean="0"/>
              <a:pPr/>
              <a:t>4</a:t>
            </a:fld>
            <a:endParaRPr lang="en-GB"/>
          </a:p>
        </p:txBody>
      </p:sp>
    </p:spTree>
    <p:extLst>
      <p:ext uri="{BB962C8B-B14F-4D97-AF65-F5344CB8AC3E}">
        <p14:creationId xmlns:p14="http://schemas.microsoft.com/office/powerpoint/2010/main" val="92786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C10731-D014-49D7-AE96-994C31950149}" type="slidenum">
              <a:rPr lang="en-GB" smtClean="0"/>
              <a:t>5</a:t>
            </a:fld>
            <a:endParaRPr lang="en-GB"/>
          </a:p>
        </p:txBody>
      </p:sp>
    </p:spTree>
    <p:extLst>
      <p:ext uri="{BB962C8B-B14F-4D97-AF65-F5344CB8AC3E}">
        <p14:creationId xmlns:p14="http://schemas.microsoft.com/office/powerpoint/2010/main" val="68993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83465-223D-4863-8F9B-8241F191938D}" type="slidenum">
              <a:rPr lang="en-GB" smtClean="0"/>
              <a:pPr/>
              <a:t>6</a:t>
            </a:fld>
            <a:endParaRPr lang="en-GB"/>
          </a:p>
        </p:txBody>
      </p:sp>
    </p:spTree>
    <p:extLst>
      <p:ext uri="{BB962C8B-B14F-4D97-AF65-F5344CB8AC3E}">
        <p14:creationId xmlns:p14="http://schemas.microsoft.com/office/powerpoint/2010/main" val="112092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92D0DD-E610-484A-AD43-A8FDA27E2B51}" type="slidenum">
              <a:rPr lang="en-GB" smtClean="0"/>
              <a:pPr/>
              <a:t>10</a:t>
            </a:fld>
            <a:endParaRPr lang="en-GB"/>
          </a:p>
        </p:txBody>
      </p:sp>
    </p:spTree>
    <p:extLst>
      <p:ext uri="{BB962C8B-B14F-4D97-AF65-F5344CB8AC3E}">
        <p14:creationId xmlns:p14="http://schemas.microsoft.com/office/powerpoint/2010/main" val="227840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92D0DD-E610-484A-AD43-A8FDA27E2B51}" type="slidenum">
              <a:rPr lang="en-GB" smtClean="0"/>
              <a:pPr/>
              <a:t>11</a:t>
            </a:fld>
            <a:endParaRPr lang="en-GB"/>
          </a:p>
        </p:txBody>
      </p:sp>
    </p:spTree>
    <p:extLst>
      <p:ext uri="{BB962C8B-B14F-4D97-AF65-F5344CB8AC3E}">
        <p14:creationId xmlns:p14="http://schemas.microsoft.com/office/powerpoint/2010/main" val="159275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8649C-06D2-4466-92F2-16E0E2A3E1EF}" type="slidenum">
              <a:rPr lang="en-GB" smtClean="0"/>
              <a:t>12</a:t>
            </a:fld>
            <a:endParaRPr lang="en-GB"/>
          </a:p>
        </p:txBody>
      </p:sp>
    </p:spTree>
    <p:extLst>
      <p:ext uri="{BB962C8B-B14F-4D97-AF65-F5344CB8AC3E}">
        <p14:creationId xmlns:p14="http://schemas.microsoft.com/office/powerpoint/2010/main" val="152585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B63F7-D12D-4C58-8DB3-D32F817B51A2}" type="datetimeFigureOut">
              <a:rPr lang="en-GB" smtClean="0"/>
              <a:pPr/>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906AC0-3722-4AE1-A400-564C79FA91C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B63F7-D12D-4C58-8DB3-D32F817B51A2}" type="datetimeFigureOut">
              <a:rPr lang="en-GB" smtClean="0"/>
              <a:pPr/>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6AC0-3722-4AE1-A400-564C79FA91C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bing.com/videos/search?q=horrible+histories+battle+of+britain&amp;docid=607988367608514228&amp;mid=3085C375461C6CAC3B2E3085C375461C6CAC3B2E&amp;view=detail&amp;FORM=VIRE"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OVEtLLeJ04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calameo.com/read/000777721aaf82dcec45e?authid=G89T7oYXY0aR&amp;region=internation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bc.co.uk/newsround/4845657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ng.com/videos/search?q=who+was+hitler&amp;ru=%2fvideos%2fsearch%3fq%3dwho%2bwas%2bhitler%26FORM%3dHDRSC3&amp;view=detail&amp;mid=3594AEA5D2B6F5C158223594AEA5D2B6F5C15822&amp;&amp;FORM=VDRVR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nationalww2museum.org/war/topics/75th-anniversary-end-world-war-i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en.calameo.com/read/000777721aaf82dcec45e?authid=G89T7oYXY0aR&amp;region=internation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3-eu-west-1.amazonaws.com/lowres-picturecabinet.com/162/main/1/726937.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calameo.com/read/000777721aaf82dcec45e?authid=G89T7oYXY0aR&amp;region=internation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826"/>
            <a:ext cx="8229600" cy="836712"/>
          </a:xfrm>
          <a:solidFill>
            <a:schemeClr val="bg1"/>
          </a:solidFill>
          <a:ln w="76200">
            <a:solidFill>
              <a:srgbClr val="FF0000"/>
            </a:solidFill>
          </a:ln>
        </p:spPr>
        <p:txBody>
          <a:bodyPr>
            <a:normAutofit fontScale="90000"/>
          </a:bodyPr>
          <a:lstStyle/>
          <a:p>
            <a:r>
              <a:rPr lang="en-GB" dirty="0">
                <a:solidFill>
                  <a:srgbClr val="FF0000"/>
                </a:solidFill>
                <a:latin typeface="Comic Sans MS" panose="030F0702030302020204" pitchFamily="66" charset="0"/>
              </a:rPr>
              <a:t>The rise of the Nazis and WW2</a:t>
            </a:r>
          </a:p>
        </p:txBody>
      </p:sp>
      <p:pic>
        <p:nvPicPr>
          <p:cNvPr id="6" name="Picture 5" descr="swastika_03.gif"/>
          <p:cNvPicPr>
            <a:picLocks noChangeAspect="1"/>
          </p:cNvPicPr>
          <p:nvPr/>
        </p:nvPicPr>
        <p:blipFill>
          <a:blip r:embed="rId3" cstate="print"/>
          <a:stretch>
            <a:fillRect/>
          </a:stretch>
        </p:blipFill>
        <p:spPr>
          <a:xfrm>
            <a:off x="6011995" y="1549400"/>
            <a:ext cx="3132005" cy="2088232"/>
          </a:xfrm>
          <a:prstGeom prst="rect">
            <a:avLst/>
          </a:prstGeom>
        </p:spPr>
      </p:pic>
      <p:sp>
        <p:nvSpPr>
          <p:cNvPr id="9" name="Content Placeholder 8">
            <a:extLst>
              <a:ext uri="{FF2B5EF4-FFF2-40B4-BE49-F238E27FC236}">
                <a16:creationId xmlns:a16="http://schemas.microsoft.com/office/drawing/2014/main" id="{1AAFB914-349D-403D-94BD-9AE12DB8DA0B}"/>
              </a:ext>
            </a:extLst>
          </p:cNvPr>
          <p:cNvSpPr>
            <a:spLocks noGrp="1"/>
          </p:cNvSpPr>
          <p:nvPr>
            <p:ph idx="1"/>
          </p:nvPr>
        </p:nvSpPr>
        <p:spPr>
          <a:xfrm>
            <a:off x="251520" y="1196752"/>
            <a:ext cx="5915000" cy="5112568"/>
          </a:xfrm>
        </p:spPr>
        <p:txBody>
          <a:bodyPr>
            <a:noAutofit/>
          </a:bodyPr>
          <a:lstStyle/>
          <a:p>
            <a:pPr marL="0" indent="0">
              <a:buNone/>
            </a:pPr>
            <a:r>
              <a:rPr lang="en-GB" sz="1700" dirty="0">
                <a:latin typeface="Comic Sans MS" panose="030F0702030302020204" pitchFamily="66" charset="0"/>
              </a:rPr>
              <a:t>Work through this pack, completing activities as you go.  These are the areas we are looking at:</a:t>
            </a:r>
          </a:p>
          <a:p>
            <a:pPr marL="0" indent="0">
              <a:buNone/>
            </a:pPr>
            <a:endParaRPr lang="en-GB" sz="1700" dirty="0">
              <a:latin typeface="Comic Sans MS" panose="030F0702030302020204" pitchFamily="66" charset="0"/>
            </a:endParaRPr>
          </a:p>
          <a:p>
            <a:r>
              <a:rPr lang="en-GB" sz="1700" dirty="0">
                <a:latin typeface="Comic Sans MS" panose="030F0702030302020204" pitchFamily="66" charset="0"/>
              </a:rPr>
              <a:t>The rise of the Nazis</a:t>
            </a:r>
          </a:p>
          <a:p>
            <a:r>
              <a:rPr lang="en-GB" sz="1700" dirty="0">
                <a:latin typeface="Comic Sans MS" panose="030F0702030302020204" pitchFamily="66" charset="0"/>
              </a:rPr>
              <a:t>Hitler in power and Nazi Germany</a:t>
            </a:r>
          </a:p>
          <a:p>
            <a:r>
              <a:rPr lang="en-GB" sz="1700" dirty="0">
                <a:latin typeface="Comic Sans MS" panose="030F0702030302020204" pitchFamily="66" charset="0"/>
              </a:rPr>
              <a:t>Appeasement</a:t>
            </a:r>
          </a:p>
          <a:p>
            <a:r>
              <a:rPr lang="en-GB" sz="1700" dirty="0">
                <a:latin typeface="Comic Sans MS" panose="030F0702030302020204" pitchFamily="66" charset="0"/>
              </a:rPr>
              <a:t>Outbreak of WW2</a:t>
            </a:r>
          </a:p>
          <a:p>
            <a:r>
              <a:rPr lang="en-GB" sz="1700" dirty="0">
                <a:latin typeface="Comic Sans MS" panose="030F0702030302020204" pitchFamily="66" charset="0"/>
              </a:rPr>
              <a:t>Dunkirk</a:t>
            </a:r>
          </a:p>
          <a:p>
            <a:r>
              <a:rPr lang="en-GB" sz="1700" dirty="0">
                <a:latin typeface="Comic Sans MS" panose="030F0702030302020204" pitchFamily="66" charset="0"/>
              </a:rPr>
              <a:t>Battle of Britain </a:t>
            </a:r>
          </a:p>
          <a:p>
            <a:r>
              <a:rPr lang="en-GB" sz="1700" dirty="0">
                <a:latin typeface="Comic Sans MS" panose="030F0702030302020204" pitchFamily="66" charset="0"/>
              </a:rPr>
              <a:t>The Blitz, local study on Portsmouth</a:t>
            </a:r>
          </a:p>
          <a:p>
            <a:r>
              <a:rPr lang="en-GB" sz="1700" dirty="0">
                <a:latin typeface="Comic Sans MS" panose="030F0702030302020204" pitchFamily="66" charset="0"/>
              </a:rPr>
              <a:t>Homefront</a:t>
            </a:r>
          </a:p>
          <a:p>
            <a:r>
              <a:rPr lang="en-GB" sz="1700" dirty="0">
                <a:latin typeface="Comic Sans MS" panose="030F0702030302020204" pitchFamily="66" charset="0"/>
              </a:rPr>
              <a:t>D Day</a:t>
            </a:r>
          </a:p>
          <a:p>
            <a:r>
              <a:rPr lang="en-GB" sz="1700" dirty="0">
                <a:latin typeface="Comic Sans MS" panose="030F0702030302020204" pitchFamily="66" charset="0"/>
              </a:rPr>
              <a:t>Penicillin</a:t>
            </a:r>
          </a:p>
          <a:p>
            <a:r>
              <a:rPr lang="en-GB" sz="1700" dirty="0">
                <a:latin typeface="Comic Sans MS" panose="030F0702030302020204" pitchFamily="66" charset="0"/>
              </a:rPr>
              <a:t>Liberation of Europe (VE Day)</a:t>
            </a:r>
          </a:p>
          <a:p>
            <a:r>
              <a:rPr lang="en-GB" sz="1700" dirty="0">
                <a:latin typeface="Comic Sans MS" panose="030F0702030302020204" pitchFamily="66" charset="0"/>
              </a:rPr>
              <a:t>Atomic Bomb</a:t>
            </a:r>
          </a:p>
          <a:p>
            <a:pPr marL="0" indent="0">
              <a:buNone/>
            </a:pPr>
            <a:endParaRPr lang="en-GB" sz="1700" dirty="0">
              <a:latin typeface="Comic Sans MS" panose="030F0702030302020204" pitchFamily="66" charset="0"/>
            </a:endParaRPr>
          </a:p>
          <a:p>
            <a:pPr marL="0" indent="0">
              <a:buNone/>
            </a:pPr>
            <a:r>
              <a:rPr lang="en-GB" sz="1700" dirty="0">
                <a:latin typeface="Comic Sans MS" panose="030F0702030302020204" pitchFamily="66" charset="0"/>
              </a:rPr>
              <a:t>You can also research these areas and create a power point presentation on your findings. </a:t>
            </a:r>
          </a:p>
          <a:p>
            <a:pPr marL="0" indent="0">
              <a:buNone/>
            </a:pPr>
            <a:endParaRPr lang="en-GB" sz="1700" dirty="0">
              <a:latin typeface="Comic Sans MS" panose="030F0702030302020204" pitchFamily="66" charset="0"/>
            </a:endParaRPr>
          </a:p>
          <a:p>
            <a:pPr marL="0" indent="0">
              <a:buNone/>
            </a:pPr>
            <a:endParaRPr lang="en-GB" sz="1700" dirty="0">
              <a:latin typeface="Comic Sans MS" panose="030F0702030302020204" pitchFamily="66" charset="0"/>
            </a:endParaRPr>
          </a:p>
        </p:txBody>
      </p:sp>
      <p:pic>
        <p:nvPicPr>
          <p:cNvPr id="7" name="Picture 6" descr="nazi_propaganda.jpg">
            <a:extLst>
              <a:ext uri="{FF2B5EF4-FFF2-40B4-BE49-F238E27FC236}">
                <a16:creationId xmlns:a16="http://schemas.microsoft.com/office/drawing/2014/main" id="{1DB48BAD-D92F-44AC-AD4B-964205748AA9}"/>
              </a:ext>
            </a:extLst>
          </p:cNvPr>
          <p:cNvPicPr>
            <a:picLocks noChangeAspect="1"/>
          </p:cNvPicPr>
          <p:nvPr/>
        </p:nvPicPr>
        <p:blipFill>
          <a:blip r:embed="rId4" cstate="print"/>
          <a:stretch>
            <a:fillRect/>
          </a:stretch>
        </p:blipFill>
        <p:spPr>
          <a:xfrm>
            <a:off x="6115639" y="3649488"/>
            <a:ext cx="3028361" cy="2371799"/>
          </a:xfrm>
          <a:prstGeom prst="rect">
            <a:avLst/>
          </a:prstGeom>
        </p:spPr>
      </p:pic>
      <p:pic>
        <p:nvPicPr>
          <p:cNvPr id="8" name="Picture 2" descr="Adolf Hitler | Biography, Rise to Power, &amp; Facts | Britannica">
            <a:extLst>
              <a:ext uri="{FF2B5EF4-FFF2-40B4-BE49-F238E27FC236}">
                <a16:creationId xmlns:a16="http://schemas.microsoft.com/office/drawing/2014/main" id="{FDB88A92-4033-468B-9882-64C5B6B24C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4387" y="3068960"/>
            <a:ext cx="1875215"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506" y="611864"/>
            <a:ext cx="6156175" cy="1592744"/>
          </a:xfrm>
          <a:prstGeom prst="rect">
            <a:avLst/>
          </a:prstGeom>
          <a:noFill/>
          <a:ln w="9525">
            <a:noFill/>
            <a:miter lim="800000"/>
            <a:headEnd/>
            <a:tailEnd/>
          </a:ln>
          <a:effectLst/>
        </p:spPr>
        <p:txBody>
          <a:bodyPr wrap="square">
            <a:spAutoFit/>
          </a:bodyPr>
          <a:lstStyle/>
          <a:p>
            <a:pPr eaLnBrk="1" hangingPunct="1">
              <a:spcBef>
                <a:spcPct val="50000"/>
              </a:spcBef>
              <a:defRPr/>
            </a:pPr>
            <a:endParaRPr lang="en-GB" sz="1300" dirty="0">
              <a:solidFill>
                <a:schemeClr val="accent3">
                  <a:lumMod val="10000"/>
                </a:schemeClr>
              </a:solidFill>
              <a:latin typeface="Comic Sans MS" pitchFamily="66" charset="0"/>
              <a:cs typeface="Arial" charset="0"/>
            </a:endParaRPr>
          </a:p>
          <a:p>
            <a:pPr eaLnBrk="1" hangingPunct="1">
              <a:spcBef>
                <a:spcPct val="50000"/>
              </a:spcBef>
              <a:defRPr/>
            </a:pPr>
            <a:r>
              <a:rPr lang="en-GB" sz="1300" dirty="0">
                <a:solidFill>
                  <a:schemeClr val="accent3">
                    <a:lumMod val="10000"/>
                  </a:schemeClr>
                </a:solidFill>
                <a:latin typeface="Comic Sans MS" pitchFamily="66" charset="0"/>
                <a:cs typeface="Arial" charset="0"/>
              </a:rPr>
              <a:t>After conquering France, Britain was the next country Hitler wanted to </a:t>
            </a:r>
            <a:r>
              <a:rPr lang="en-GB" sz="1300" b="1" dirty="0">
                <a:solidFill>
                  <a:schemeClr val="accent3">
                    <a:lumMod val="10000"/>
                  </a:schemeClr>
                </a:solidFill>
                <a:latin typeface="Comic Sans MS" pitchFamily="66" charset="0"/>
                <a:cs typeface="Arial" charset="0"/>
              </a:rPr>
              <a:t>invade</a:t>
            </a:r>
            <a:r>
              <a:rPr lang="en-GB" sz="1300" dirty="0">
                <a:solidFill>
                  <a:schemeClr val="accent3">
                    <a:lumMod val="10000"/>
                  </a:schemeClr>
                </a:solidFill>
                <a:latin typeface="Comic Sans MS" pitchFamily="66" charset="0"/>
                <a:cs typeface="Arial" charset="0"/>
              </a:rPr>
              <a:t>.  </a:t>
            </a:r>
          </a:p>
          <a:p>
            <a:pPr eaLnBrk="1" hangingPunct="1">
              <a:spcBef>
                <a:spcPct val="50000"/>
              </a:spcBef>
              <a:defRPr/>
            </a:pPr>
            <a:r>
              <a:rPr lang="en-GB" sz="1300" dirty="0">
                <a:solidFill>
                  <a:schemeClr val="accent3">
                    <a:lumMod val="10000"/>
                  </a:schemeClr>
                </a:solidFill>
                <a:latin typeface="Comic Sans MS" pitchFamily="66" charset="0"/>
                <a:cs typeface="Arial" charset="0"/>
              </a:rPr>
              <a:t>His invasion plan was known as </a:t>
            </a:r>
            <a:r>
              <a:rPr lang="en-GB" sz="1300" b="1" dirty="0">
                <a:solidFill>
                  <a:schemeClr val="accent3">
                    <a:lumMod val="10000"/>
                  </a:schemeClr>
                </a:solidFill>
                <a:latin typeface="Comic Sans MS" pitchFamily="66" charset="0"/>
                <a:cs typeface="Arial" charset="0"/>
              </a:rPr>
              <a:t>Operation Sea Lion</a:t>
            </a:r>
            <a:r>
              <a:rPr lang="en-GB" sz="1300" dirty="0">
                <a:solidFill>
                  <a:schemeClr val="accent3">
                    <a:lumMod val="10000"/>
                  </a:schemeClr>
                </a:solidFill>
                <a:latin typeface="Comic Sans MS" pitchFamily="66" charset="0"/>
                <a:cs typeface="Arial" charset="0"/>
              </a:rPr>
              <a:t>.</a:t>
            </a:r>
          </a:p>
          <a:p>
            <a:pPr eaLnBrk="1" hangingPunct="1">
              <a:spcBef>
                <a:spcPct val="50000"/>
              </a:spcBef>
              <a:defRPr/>
            </a:pPr>
            <a:r>
              <a:rPr lang="en-GB" sz="1300" dirty="0">
                <a:solidFill>
                  <a:schemeClr val="accent3">
                    <a:lumMod val="10000"/>
                  </a:schemeClr>
                </a:solidFill>
                <a:latin typeface="Comic Sans MS" pitchFamily="66" charset="0"/>
                <a:cs typeface="Arial" charset="0"/>
              </a:rPr>
              <a:t>The task of the </a:t>
            </a:r>
            <a:r>
              <a:rPr lang="en-GB" sz="1300" b="1" dirty="0">
                <a:solidFill>
                  <a:schemeClr val="accent3">
                    <a:lumMod val="10000"/>
                  </a:schemeClr>
                </a:solidFill>
                <a:latin typeface="Comic Sans MS" pitchFamily="66" charset="0"/>
                <a:cs typeface="Arial" charset="0"/>
              </a:rPr>
              <a:t>Luftwaffe</a:t>
            </a:r>
            <a:r>
              <a:rPr lang="en-GB" sz="1300" dirty="0">
                <a:solidFill>
                  <a:schemeClr val="accent3">
                    <a:lumMod val="10000"/>
                  </a:schemeClr>
                </a:solidFill>
                <a:latin typeface="Comic Sans MS" pitchFamily="66" charset="0"/>
                <a:cs typeface="Arial" charset="0"/>
              </a:rPr>
              <a:t> then, was to take out the British Air force (the </a:t>
            </a:r>
            <a:r>
              <a:rPr lang="en-GB" sz="1300" b="1" dirty="0">
                <a:solidFill>
                  <a:schemeClr val="accent3">
                    <a:lumMod val="10000"/>
                  </a:schemeClr>
                </a:solidFill>
                <a:latin typeface="Comic Sans MS" pitchFamily="66" charset="0"/>
                <a:cs typeface="Arial" charset="0"/>
              </a:rPr>
              <a:t>RAF</a:t>
            </a:r>
            <a:r>
              <a:rPr lang="en-GB" sz="1300" dirty="0">
                <a:solidFill>
                  <a:schemeClr val="accent3">
                    <a:lumMod val="10000"/>
                  </a:schemeClr>
                </a:solidFill>
                <a:latin typeface="Comic Sans MS" pitchFamily="66" charset="0"/>
                <a:cs typeface="Arial" charset="0"/>
              </a:rPr>
              <a:t>).</a:t>
            </a:r>
          </a:p>
        </p:txBody>
      </p:sp>
      <p:sp>
        <p:nvSpPr>
          <p:cNvPr id="3" name="Text Box 10"/>
          <p:cNvSpPr txBox="1">
            <a:spLocks noChangeArrowheads="1"/>
          </p:cNvSpPr>
          <p:nvPr/>
        </p:nvSpPr>
        <p:spPr bwMode="auto">
          <a:xfrm>
            <a:off x="13543" y="2290702"/>
            <a:ext cx="600183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300" dirty="0">
                <a:solidFill>
                  <a:schemeClr val="accent3">
                    <a:lumMod val="10000"/>
                  </a:schemeClr>
                </a:solidFill>
                <a:latin typeface="Comic Sans MS" panose="030F0702030302020204" pitchFamily="66" charset="0"/>
              </a:rPr>
              <a:t>On 1</a:t>
            </a:r>
            <a:r>
              <a:rPr lang="en-GB" altLang="en-US" sz="1300" baseline="30000" dirty="0">
                <a:solidFill>
                  <a:schemeClr val="accent3">
                    <a:lumMod val="10000"/>
                  </a:schemeClr>
                </a:solidFill>
                <a:latin typeface="Comic Sans MS" panose="030F0702030302020204" pitchFamily="66" charset="0"/>
              </a:rPr>
              <a:t>st</a:t>
            </a:r>
            <a:r>
              <a:rPr lang="en-GB" altLang="en-US" sz="1300" dirty="0">
                <a:solidFill>
                  <a:schemeClr val="accent3">
                    <a:lumMod val="10000"/>
                  </a:schemeClr>
                </a:solidFill>
                <a:latin typeface="Comic Sans MS" panose="030F0702030302020204" pitchFamily="66" charset="0"/>
              </a:rPr>
              <a:t> August Hitler signed top secret plans to invade Britain, it was given the code name ‘Operation </a:t>
            </a:r>
            <a:r>
              <a:rPr lang="en-GB" altLang="en-US" sz="1300" dirty="0" err="1">
                <a:solidFill>
                  <a:schemeClr val="accent3">
                    <a:lumMod val="10000"/>
                  </a:schemeClr>
                </a:solidFill>
                <a:latin typeface="Comic Sans MS" panose="030F0702030302020204" pitchFamily="66" charset="0"/>
              </a:rPr>
              <a:t>Sealion</a:t>
            </a:r>
            <a:r>
              <a:rPr lang="en-GB" altLang="en-US" sz="1300" dirty="0">
                <a:solidFill>
                  <a:schemeClr val="accent3">
                    <a:lumMod val="10000"/>
                  </a:schemeClr>
                </a:solidFill>
                <a:latin typeface="Comic Sans MS" panose="030F0702030302020204" pitchFamily="66" charset="0"/>
              </a:rPr>
              <a:t>’. The aim was to get German soldiers onto British soil by 15</a:t>
            </a:r>
            <a:r>
              <a:rPr lang="en-GB" altLang="en-US" sz="1300" baseline="30000" dirty="0">
                <a:solidFill>
                  <a:schemeClr val="accent3">
                    <a:lumMod val="10000"/>
                  </a:schemeClr>
                </a:solidFill>
                <a:latin typeface="Comic Sans MS" panose="030F0702030302020204" pitchFamily="66" charset="0"/>
              </a:rPr>
              <a:t>th</a:t>
            </a:r>
            <a:r>
              <a:rPr lang="en-GB" altLang="en-US" sz="1300" dirty="0">
                <a:solidFill>
                  <a:schemeClr val="accent3">
                    <a:lumMod val="10000"/>
                  </a:schemeClr>
                </a:solidFill>
                <a:latin typeface="Comic Sans MS" panose="030F0702030302020204" pitchFamily="66" charset="0"/>
              </a:rPr>
              <a:t> September. </a:t>
            </a:r>
          </a:p>
        </p:txBody>
      </p:sp>
      <p:sp>
        <p:nvSpPr>
          <p:cNvPr id="4" name="Text Box 13"/>
          <p:cNvSpPr txBox="1">
            <a:spLocks noChangeArrowheads="1"/>
          </p:cNvSpPr>
          <p:nvPr/>
        </p:nvSpPr>
        <p:spPr bwMode="auto">
          <a:xfrm>
            <a:off x="0" y="3125012"/>
            <a:ext cx="61561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300" dirty="0">
                <a:solidFill>
                  <a:schemeClr val="accent3">
                    <a:lumMod val="10000"/>
                  </a:schemeClr>
                </a:solidFill>
                <a:latin typeface="Comic Sans MS" panose="030F0702030302020204" pitchFamily="66" charset="0"/>
              </a:rPr>
              <a:t>German troops would then move towards London and other major cities and take full control of the country by Christmas 1940.</a:t>
            </a:r>
          </a:p>
        </p:txBody>
      </p:sp>
      <p:sp>
        <p:nvSpPr>
          <p:cNvPr id="5" name="Rectangle 4"/>
          <p:cNvSpPr/>
          <p:nvPr/>
        </p:nvSpPr>
        <p:spPr>
          <a:xfrm>
            <a:off x="18394" y="3759268"/>
            <a:ext cx="6010244" cy="892552"/>
          </a:xfrm>
          <a:prstGeom prst="rect">
            <a:avLst/>
          </a:prstGeom>
        </p:spPr>
        <p:txBody>
          <a:bodyPr wrap="square">
            <a:spAutoFit/>
          </a:bodyPr>
          <a:lstStyle/>
          <a:p>
            <a:pPr>
              <a:spcBef>
                <a:spcPct val="50000"/>
              </a:spcBef>
            </a:pPr>
            <a:r>
              <a:rPr lang="en-GB" altLang="en-US" sz="1300" dirty="0">
                <a:solidFill>
                  <a:schemeClr val="accent3">
                    <a:lumMod val="10000"/>
                  </a:schemeClr>
                </a:solidFill>
                <a:latin typeface="Comic Sans MS" panose="030F0702030302020204" pitchFamily="66" charset="0"/>
              </a:rPr>
              <a:t>Hitler’s idea was that German bombers would attack British airfields and destroy all the RAF’s aircraft.  Germany had good planes and well trained fighters. However the RAF were more evenly matched than the Germans thought.</a:t>
            </a:r>
          </a:p>
        </p:txBody>
      </p:sp>
      <p:sp>
        <p:nvSpPr>
          <p:cNvPr id="6" name="Text Box 4"/>
          <p:cNvSpPr txBox="1">
            <a:spLocks noChangeArrowheads="1"/>
          </p:cNvSpPr>
          <p:nvPr/>
        </p:nvSpPr>
        <p:spPr bwMode="auto">
          <a:xfrm>
            <a:off x="0" y="4757267"/>
            <a:ext cx="8676456" cy="692497"/>
          </a:xfrm>
          <a:prstGeom prst="rect">
            <a:avLst/>
          </a:prstGeom>
          <a:noFill/>
          <a:ln w="9525">
            <a:noFill/>
            <a:miter lim="800000"/>
            <a:headEnd/>
            <a:tailEnd/>
          </a:ln>
          <a:effectLst/>
        </p:spPr>
        <p:txBody>
          <a:bodyPr wrap="square">
            <a:spAutoFit/>
          </a:bodyPr>
          <a:lstStyle/>
          <a:p>
            <a:pPr eaLnBrk="1" hangingPunct="1">
              <a:spcBef>
                <a:spcPct val="50000"/>
              </a:spcBef>
              <a:defRPr/>
            </a:pPr>
            <a:r>
              <a:rPr lang="en-GB" sz="1300" dirty="0">
                <a:solidFill>
                  <a:schemeClr val="accent3">
                    <a:lumMod val="10000"/>
                  </a:schemeClr>
                </a:solidFill>
                <a:latin typeface="Comic Sans MS" panose="030F0702030302020204" pitchFamily="66" charset="0"/>
                <a:cs typeface="Arial" charset="0"/>
              </a:rPr>
              <a:t>Throughout August 1940 the German attacks increased – on airfields, radar stations, factories, towns and ports. The RAF lost large numbers of planes.  However the Germans had problems. They could only carry enough fuel to fly for 30 minutes at a time.</a:t>
            </a:r>
          </a:p>
        </p:txBody>
      </p:sp>
      <p:sp>
        <p:nvSpPr>
          <p:cNvPr id="7" name="Rectangle 6"/>
          <p:cNvSpPr/>
          <p:nvPr/>
        </p:nvSpPr>
        <p:spPr>
          <a:xfrm>
            <a:off x="33074" y="5555211"/>
            <a:ext cx="9110926" cy="1192634"/>
          </a:xfrm>
          <a:prstGeom prst="rect">
            <a:avLst/>
          </a:prstGeom>
        </p:spPr>
        <p:txBody>
          <a:bodyPr wrap="square">
            <a:spAutoFit/>
          </a:bodyPr>
          <a:lstStyle/>
          <a:p>
            <a:pPr>
              <a:spcBef>
                <a:spcPct val="50000"/>
              </a:spcBef>
            </a:pPr>
            <a:r>
              <a:rPr lang="en-GB" altLang="en-US" sz="1300" b="1" u="sng" dirty="0">
                <a:solidFill>
                  <a:schemeClr val="accent3">
                    <a:lumMod val="10000"/>
                  </a:schemeClr>
                </a:solidFill>
                <a:latin typeface="Comic Sans MS" panose="030F0702030302020204" pitchFamily="66" charset="0"/>
              </a:rPr>
              <a:t>In July 1940 </a:t>
            </a:r>
            <a:r>
              <a:rPr lang="en-GB" altLang="en-US" sz="1300" dirty="0">
                <a:solidFill>
                  <a:schemeClr val="accent3">
                    <a:lumMod val="10000"/>
                  </a:schemeClr>
                </a:solidFill>
                <a:latin typeface="Comic Sans MS" panose="030F0702030302020204" pitchFamily="66" charset="0"/>
              </a:rPr>
              <a:t>the German Luftwaffe began their assault on England, with more than twice the 600 aircraft available to the RAF.</a:t>
            </a:r>
          </a:p>
          <a:p>
            <a:pPr>
              <a:spcBef>
                <a:spcPct val="50000"/>
              </a:spcBef>
            </a:pPr>
            <a:r>
              <a:rPr lang="en-GB" altLang="en-US" sz="1300" dirty="0">
                <a:solidFill>
                  <a:schemeClr val="accent3">
                    <a:lumMod val="10000"/>
                  </a:schemeClr>
                </a:solidFill>
                <a:latin typeface="Comic Sans MS" panose="030F0702030302020204" pitchFamily="66" charset="0"/>
              </a:rPr>
              <a:t>Every day between July and October 1940 the RAF and Luftwaffe clashed over Britain.  Both sides had the latest aircraft technology, however the RAF had an edge over the Germans with their new fighter planes: The SPITFIRE and HURRICANE.</a:t>
            </a:r>
          </a:p>
        </p:txBody>
      </p:sp>
      <p:pic>
        <p:nvPicPr>
          <p:cNvPr id="8"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724" y="0"/>
            <a:ext cx="2817093" cy="238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1940-battlebritai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8639" y="1914067"/>
            <a:ext cx="3135177" cy="260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ACB5E64-3A9A-4F4E-A53E-60F61C5BE9C6}"/>
              </a:ext>
            </a:extLst>
          </p:cNvPr>
          <p:cNvSpPr txBox="1">
            <a:spLocks/>
          </p:cNvSpPr>
          <p:nvPr/>
        </p:nvSpPr>
        <p:spPr>
          <a:xfrm>
            <a:off x="163172" y="0"/>
            <a:ext cx="5892842" cy="778098"/>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rgbClr val="FF0000"/>
                </a:solidFill>
              </a:rPr>
              <a:t>Battle of Britain</a:t>
            </a:r>
          </a:p>
          <a:p>
            <a:r>
              <a:rPr lang="en-GB" sz="2000" b="1" u="sng" dirty="0">
                <a:solidFill>
                  <a:srgbClr val="FF0000"/>
                </a:solidFill>
              </a:rPr>
              <a:t>Task:</a:t>
            </a:r>
            <a:r>
              <a:rPr lang="en-GB" sz="2000" b="1" dirty="0">
                <a:solidFill>
                  <a:srgbClr val="FF0000"/>
                </a:solidFill>
              </a:rPr>
              <a:t> Read the information and make a note of the key points.</a:t>
            </a:r>
          </a:p>
        </p:txBody>
      </p:sp>
    </p:spTree>
    <p:extLst>
      <p:ext uri="{BB962C8B-B14F-4D97-AF65-F5344CB8AC3E}">
        <p14:creationId xmlns:p14="http://schemas.microsoft.com/office/powerpoint/2010/main" val="2133306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1E56-AC28-4D62-A9D5-BCCE1D650261}"/>
              </a:ext>
            </a:extLst>
          </p:cNvPr>
          <p:cNvSpPr>
            <a:spLocks noGrp="1"/>
          </p:cNvSpPr>
          <p:nvPr>
            <p:ph type="title"/>
          </p:nvPr>
        </p:nvSpPr>
        <p:spPr>
          <a:xfrm>
            <a:off x="899592" y="112920"/>
            <a:ext cx="7616433" cy="778098"/>
          </a:xfrm>
          <a:solidFill>
            <a:schemeClr val="bg1"/>
          </a:solidFill>
        </p:spPr>
        <p:txBody>
          <a:bodyPr>
            <a:normAutofit fontScale="90000"/>
          </a:bodyPr>
          <a:lstStyle/>
          <a:p>
            <a:r>
              <a:rPr lang="en-GB" dirty="0"/>
              <a:t>Germany attempts to invade Britain- The Battle of Britain</a:t>
            </a:r>
          </a:p>
        </p:txBody>
      </p:sp>
      <p:pic>
        <p:nvPicPr>
          <p:cNvPr id="4" name="Picture 6" descr="Never_was_so_much_owed_by_so_many_to_so_few">
            <a:extLst>
              <a:ext uri="{FF2B5EF4-FFF2-40B4-BE49-F238E27FC236}">
                <a16:creationId xmlns:a16="http://schemas.microsoft.com/office/drawing/2014/main" id="{2CF28766-40EB-434F-A03D-04C6D2F0C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883129"/>
            <a:ext cx="3059832" cy="294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1940-battlebritain.gif">
            <a:extLst>
              <a:ext uri="{FF2B5EF4-FFF2-40B4-BE49-F238E27FC236}">
                <a16:creationId xmlns:a16="http://schemas.microsoft.com/office/drawing/2014/main" id="{627C19C7-CB27-41D2-AD1C-1BC1A9641F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121541"/>
            <a:ext cx="2354262" cy="260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0B78EE0-BC99-438A-A595-561FF9F7CEFB}"/>
              </a:ext>
            </a:extLst>
          </p:cNvPr>
          <p:cNvSpPr txBox="1"/>
          <p:nvPr/>
        </p:nvSpPr>
        <p:spPr>
          <a:xfrm>
            <a:off x="219553" y="1121541"/>
            <a:ext cx="5864615" cy="5632311"/>
          </a:xfrm>
          <a:prstGeom prst="rect">
            <a:avLst/>
          </a:prstGeom>
          <a:noFill/>
        </p:spPr>
        <p:txBody>
          <a:bodyPr wrap="square" rtlCol="0">
            <a:spAutoFit/>
          </a:bodyPr>
          <a:lstStyle/>
          <a:p>
            <a:r>
              <a:rPr lang="en-GB" sz="2000" dirty="0">
                <a:latin typeface="Comic Sans MS" panose="030F0702030302020204" pitchFamily="66" charset="0"/>
              </a:rPr>
              <a:t>Before the Germans starting bombing civilians, they had tried to destroy airfields and the RAF to pave the way for an invasion.  This was called the Battle of Britain.  </a:t>
            </a:r>
          </a:p>
          <a:p>
            <a:endParaRPr lang="en-GB" sz="2000" dirty="0">
              <a:latin typeface="Comic Sans MS" panose="030F0702030302020204" pitchFamily="66" charset="0"/>
            </a:endParaRPr>
          </a:p>
          <a:p>
            <a:r>
              <a:rPr lang="en-GB" sz="2000" dirty="0">
                <a:latin typeface="Comic Sans MS" panose="030F0702030302020204" pitchFamily="66" charset="0"/>
              </a:rPr>
              <a:t>Watch the Horrible Histories clip using this link and answer the question below.  </a:t>
            </a:r>
          </a:p>
          <a:p>
            <a:endParaRPr lang="en-GB" sz="2000" dirty="0">
              <a:latin typeface="Comic Sans MS" panose="030F0702030302020204" pitchFamily="66" charset="0"/>
            </a:endParaRPr>
          </a:p>
          <a:p>
            <a:r>
              <a:rPr lang="en-GB" sz="2000" dirty="0">
                <a:latin typeface="Comic Sans MS" panose="030F0702030302020204" pitchFamily="66" charset="0"/>
                <a:hlinkClick r:id="rId5"/>
              </a:rPr>
              <a:t>https://www.bing.com/videos/search?q=horrible+histories+battle+of+britain&amp;docid=607988367608514228&amp;mid=3085C375461C6CAC3B2E3085C375461C6CAC3B2E&amp;view=detail&amp;FORM=VIRE</a:t>
            </a:r>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Question: </a:t>
            </a:r>
          </a:p>
          <a:p>
            <a:endParaRPr lang="en-GB" sz="2000" dirty="0">
              <a:latin typeface="Comic Sans MS" panose="030F0702030302020204" pitchFamily="66" charset="0"/>
            </a:endParaRPr>
          </a:p>
          <a:p>
            <a:r>
              <a:rPr lang="en-GB" sz="2000" dirty="0">
                <a:latin typeface="Comic Sans MS" panose="030F0702030302020204" pitchFamily="66" charset="0"/>
              </a:rPr>
              <a:t>How would you describe the experience of the RAF pilots?  Sum this up in a paragraph.</a:t>
            </a:r>
          </a:p>
        </p:txBody>
      </p:sp>
    </p:spTree>
    <p:extLst>
      <p:ext uri="{BB962C8B-B14F-4D97-AF65-F5344CB8AC3E}">
        <p14:creationId xmlns:p14="http://schemas.microsoft.com/office/powerpoint/2010/main" val="76354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2" y="1980349"/>
            <a:ext cx="5171461" cy="4256963"/>
          </a:xfrm>
          <a:prstGeom prst="rect">
            <a:avLst/>
          </a:prstGeom>
        </p:spPr>
      </p:pic>
      <p:sp>
        <p:nvSpPr>
          <p:cNvPr id="3" name="Rectangle 2"/>
          <p:cNvSpPr/>
          <p:nvPr/>
        </p:nvSpPr>
        <p:spPr>
          <a:xfrm>
            <a:off x="5333730" y="1980349"/>
            <a:ext cx="3691003" cy="4801314"/>
          </a:xfrm>
          <a:prstGeom prst="rect">
            <a:avLst/>
          </a:prstGeom>
          <a:ln>
            <a:solidFill>
              <a:schemeClr val="tx1"/>
            </a:solidFill>
          </a:ln>
        </p:spPr>
        <p:txBody>
          <a:bodyPr wrap="square">
            <a:spAutoFit/>
          </a:bodyPr>
          <a:lstStyle/>
          <a:p>
            <a:pPr algn="ctr"/>
            <a:r>
              <a:rPr lang="en-GB" b="1" dirty="0">
                <a:solidFill>
                  <a:srgbClr val="FF0000"/>
                </a:solidFill>
                <a:latin typeface="Comic Sans MS" panose="030F0702030302020204" pitchFamily="66" charset="0"/>
              </a:rPr>
              <a:t>How useful is this source for telling us about the Blitz in Portsmouth?</a:t>
            </a:r>
          </a:p>
          <a:p>
            <a:endParaRPr lang="en-GB" dirty="0">
              <a:latin typeface="Comic Sans MS" panose="030F0702030302020204" pitchFamily="66" charset="0"/>
            </a:endParaRPr>
          </a:p>
          <a:p>
            <a:r>
              <a:rPr lang="en-GB" dirty="0">
                <a:latin typeface="Comic Sans MS" panose="030F0702030302020204" pitchFamily="66" charset="0"/>
              </a:rPr>
              <a:t>We can learn…..</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However, its usefulness is limited as it does not tell us…..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To find this information out, we would need to look at sources such as…..</a:t>
            </a:r>
          </a:p>
          <a:p>
            <a:endParaRPr lang="en-GB" dirty="0">
              <a:latin typeface="Comic Sans MS" panose="030F0702030302020204" pitchFamily="66" charset="0"/>
            </a:endParaRPr>
          </a:p>
        </p:txBody>
      </p:sp>
      <p:sp>
        <p:nvSpPr>
          <p:cNvPr id="4" name="Title 1">
            <a:extLst>
              <a:ext uri="{FF2B5EF4-FFF2-40B4-BE49-F238E27FC236}">
                <a16:creationId xmlns:a16="http://schemas.microsoft.com/office/drawing/2014/main" id="{CB0DB1BB-D3BE-4A91-804A-D69E73C223F0}"/>
              </a:ext>
            </a:extLst>
          </p:cNvPr>
          <p:cNvSpPr txBox="1">
            <a:spLocks/>
          </p:cNvSpPr>
          <p:nvPr/>
        </p:nvSpPr>
        <p:spPr>
          <a:xfrm>
            <a:off x="3944619" y="217109"/>
            <a:ext cx="5059154" cy="1264431"/>
          </a:xfrm>
          <a:prstGeom prst="rect">
            <a:avLst/>
          </a:prstGeom>
          <a:solidFill>
            <a:schemeClr val="accent1">
              <a:lumMod val="20000"/>
              <a:lumOff val="8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a:latin typeface="Comic Sans MS" panose="030F0702030302020204" pitchFamily="66" charset="0"/>
              </a:rPr>
              <a:t>Blitz Local study: what happened in Portsmouth?</a:t>
            </a:r>
            <a:endParaRPr lang="en-GB" sz="2800" dirty="0">
              <a:latin typeface="Comic Sans MS" panose="030F0702030302020204" pitchFamily="66" charset="0"/>
            </a:endParaRPr>
          </a:p>
        </p:txBody>
      </p:sp>
      <p:pic>
        <p:nvPicPr>
          <p:cNvPr id="5" name="Picture 4" descr="Discovering the Guildhall | Portsmouth Guildhall">
            <a:extLst>
              <a:ext uri="{FF2B5EF4-FFF2-40B4-BE49-F238E27FC236}">
                <a16:creationId xmlns:a16="http://schemas.microsoft.com/office/drawing/2014/main" id="{3605B07F-3BB4-4395-98E0-4978332394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7900"/>
            <a:ext cx="2635509" cy="1786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814DD4CE-D9DA-4E4F-B8C2-7E23F5DB8B39}"/>
              </a:ext>
            </a:extLst>
          </p:cNvPr>
          <p:cNvSpPr txBox="1">
            <a:spLocks noChangeArrowheads="1"/>
          </p:cNvSpPr>
          <p:nvPr/>
        </p:nvSpPr>
        <p:spPr bwMode="auto">
          <a:xfrm>
            <a:off x="2781588" y="-281700"/>
            <a:ext cx="1196465" cy="792525"/>
          </a:xfrm>
          <a:prstGeom prst="rect">
            <a:avLst/>
          </a:prstGeom>
          <a:noFill/>
          <a:ln w="9525">
            <a:noFill/>
            <a:miter lim="800000"/>
            <a:headEnd/>
            <a:tailEnd/>
          </a:ln>
          <a:effectLst/>
        </p:spPr>
        <p:txBody>
          <a:bodyPr wrap="square">
            <a:spAutoFit/>
          </a:bodyPr>
          <a:lstStyle/>
          <a:p>
            <a:pPr eaLnBrk="1" hangingPunct="1">
              <a:spcBef>
                <a:spcPct val="50000"/>
              </a:spcBef>
              <a:defRPr/>
            </a:pPr>
            <a:endParaRPr lang="en-GB" sz="1300" dirty="0">
              <a:solidFill>
                <a:schemeClr val="accent3">
                  <a:lumMod val="10000"/>
                </a:schemeClr>
              </a:solidFill>
              <a:latin typeface="Comic Sans MS" pitchFamily="66" charset="0"/>
              <a:cs typeface="Arial" charset="0"/>
            </a:endParaRPr>
          </a:p>
          <a:p>
            <a:pPr eaLnBrk="1" hangingPunct="1">
              <a:spcBef>
                <a:spcPct val="50000"/>
              </a:spcBef>
              <a:defRPr/>
            </a:pPr>
            <a:r>
              <a:rPr lang="en-GB" sz="1300" dirty="0">
                <a:solidFill>
                  <a:schemeClr val="accent3">
                    <a:lumMod val="10000"/>
                  </a:schemeClr>
                </a:solidFill>
                <a:latin typeface="Comic Sans MS" pitchFamily="66" charset="0"/>
                <a:cs typeface="Arial" charset="0"/>
              </a:rPr>
              <a:t>Portsmouth </a:t>
            </a:r>
            <a:r>
              <a:rPr lang="en-GB" sz="1300" dirty="0" err="1">
                <a:solidFill>
                  <a:schemeClr val="accent3">
                    <a:lumMod val="10000"/>
                  </a:schemeClr>
                </a:solidFill>
                <a:latin typeface="Comic Sans MS" pitchFamily="66" charset="0"/>
                <a:cs typeface="Arial" charset="0"/>
              </a:rPr>
              <a:t>Guidhall</a:t>
            </a:r>
            <a:endParaRPr lang="en-GB" sz="1300" dirty="0">
              <a:solidFill>
                <a:schemeClr val="accent3">
                  <a:lumMod val="10000"/>
                </a:schemeClr>
              </a:solidFill>
              <a:latin typeface="Comic Sans MS" pitchFamily="66" charset="0"/>
              <a:cs typeface="Arial" charset="0"/>
            </a:endParaRPr>
          </a:p>
        </p:txBody>
      </p:sp>
      <p:sp>
        <p:nvSpPr>
          <p:cNvPr id="7" name="Text Box 4">
            <a:extLst>
              <a:ext uri="{FF2B5EF4-FFF2-40B4-BE49-F238E27FC236}">
                <a16:creationId xmlns:a16="http://schemas.microsoft.com/office/drawing/2014/main" id="{A1C3FE99-D2A8-4153-8FCD-B36C7A6680A0}"/>
              </a:ext>
            </a:extLst>
          </p:cNvPr>
          <p:cNvSpPr txBox="1">
            <a:spLocks noChangeArrowheads="1"/>
          </p:cNvSpPr>
          <p:nvPr/>
        </p:nvSpPr>
        <p:spPr bwMode="auto">
          <a:xfrm>
            <a:off x="323528" y="5814119"/>
            <a:ext cx="4347239" cy="900246"/>
          </a:xfrm>
          <a:prstGeom prst="rect">
            <a:avLst/>
          </a:prstGeom>
          <a:noFill/>
          <a:ln w="9525">
            <a:noFill/>
            <a:miter lim="800000"/>
            <a:headEnd/>
            <a:tailEnd/>
          </a:ln>
          <a:effectLst/>
        </p:spPr>
        <p:txBody>
          <a:bodyPr wrap="square">
            <a:spAutoFit/>
          </a:bodyPr>
          <a:lstStyle/>
          <a:p>
            <a:pPr eaLnBrk="1" hangingPunct="1">
              <a:spcBef>
                <a:spcPct val="50000"/>
              </a:spcBef>
              <a:defRPr/>
            </a:pPr>
            <a:endParaRPr lang="en-GB" sz="1500" b="1" dirty="0">
              <a:solidFill>
                <a:schemeClr val="accent3">
                  <a:lumMod val="10000"/>
                </a:schemeClr>
              </a:solidFill>
              <a:latin typeface="Comic Sans MS" pitchFamily="66" charset="0"/>
              <a:cs typeface="Arial" charset="0"/>
            </a:endParaRPr>
          </a:p>
          <a:p>
            <a:pPr eaLnBrk="1" hangingPunct="1">
              <a:spcBef>
                <a:spcPct val="50000"/>
              </a:spcBef>
              <a:defRPr/>
            </a:pPr>
            <a:r>
              <a:rPr lang="en-GB" sz="1500" b="1" dirty="0">
                <a:solidFill>
                  <a:schemeClr val="accent3">
                    <a:lumMod val="10000"/>
                  </a:schemeClr>
                </a:solidFill>
                <a:latin typeface="Comic Sans MS" pitchFamily="66" charset="0"/>
                <a:cs typeface="Arial" charset="0"/>
              </a:rPr>
              <a:t>Map of Portsmouth, lack = heavy bombing, red = very heavy, lots of damage</a:t>
            </a:r>
          </a:p>
        </p:txBody>
      </p:sp>
    </p:spTree>
    <p:extLst>
      <p:ext uri="{BB962C8B-B14F-4D97-AF65-F5344CB8AC3E}">
        <p14:creationId xmlns:p14="http://schemas.microsoft.com/office/powerpoint/2010/main" val="144408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John Marsh Welch, 25/04/1941, photo taken by Empire Studios.">
            <a:extLst>
              <a:ext uri="{FF2B5EF4-FFF2-40B4-BE49-F238E27FC236}">
                <a16:creationId xmlns:a16="http://schemas.microsoft.com/office/drawing/2014/main" id="{CF286BC4-A0A4-4987-BFD2-EF7F0D5B9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47" y="962077"/>
            <a:ext cx="3318427" cy="46464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A860E46-EFA6-4DCB-9E5E-A0042B840F35}"/>
              </a:ext>
            </a:extLst>
          </p:cNvPr>
          <p:cNvSpPr/>
          <p:nvPr/>
        </p:nvSpPr>
        <p:spPr>
          <a:xfrm>
            <a:off x="3783149" y="1372182"/>
            <a:ext cx="5135908" cy="1200329"/>
          </a:xfrm>
          <a:prstGeom prst="rect">
            <a:avLst/>
          </a:prstGeom>
        </p:spPr>
        <p:txBody>
          <a:bodyPr wrap="square">
            <a:spAutoFit/>
          </a:bodyPr>
          <a:lstStyle/>
          <a:p>
            <a:pPr algn="ctr"/>
            <a:r>
              <a:rPr lang="en-GB" dirty="0">
                <a:latin typeface="Comic Sans MS" panose="030F0702030302020204" pitchFamily="66" charset="0"/>
              </a:rPr>
              <a:t>In 1941 during the height of the Blitz, </a:t>
            </a:r>
            <a:r>
              <a:rPr lang="en-GB" dirty="0">
                <a:solidFill>
                  <a:srgbClr val="FF0000"/>
                </a:solidFill>
                <a:latin typeface="Comic Sans MS" panose="030F0702030302020204" pitchFamily="66" charset="0"/>
              </a:rPr>
              <a:t>John Welch </a:t>
            </a:r>
            <a:r>
              <a:rPr lang="en-GB" dirty="0">
                <a:latin typeface="Comic Sans MS" panose="030F0702030302020204" pitchFamily="66" charset="0"/>
              </a:rPr>
              <a:t>7630568 was an 18 year old corporal serving with the Royal Army </a:t>
            </a:r>
            <a:r>
              <a:rPr lang="en-GB" dirty="0" err="1">
                <a:latin typeface="Comic Sans MS" panose="030F0702030302020204" pitchFamily="66" charset="0"/>
              </a:rPr>
              <a:t>Ordanance</a:t>
            </a:r>
            <a:r>
              <a:rPr lang="en-GB" dirty="0">
                <a:latin typeface="Comic Sans MS" panose="030F0702030302020204" pitchFamily="66" charset="0"/>
              </a:rPr>
              <a:t> Corps (RAOC) at </a:t>
            </a:r>
            <a:r>
              <a:rPr lang="en-GB" dirty="0" err="1">
                <a:solidFill>
                  <a:srgbClr val="FF0000"/>
                </a:solidFill>
                <a:latin typeface="Comic Sans MS" panose="030F0702030302020204" pitchFamily="66" charset="0"/>
              </a:rPr>
              <a:t>Hilsea</a:t>
            </a:r>
            <a:r>
              <a:rPr lang="en-GB" dirty="0">
                <a:solidFill>
                  <a:srgbClr val="FF0000"/>
                </a:solidFill>
                <a:latin typeface="Comic Sans MS" panose="030F0702030302020204" pitchFamily="66" charset="0"/>
              </a:rPr>
              <a:t> </a:t>
            </a:r>
            <a:r>
              <a:rPr lang="en-GB" dirty="0">
                <a:latin typeface="Comic Sans MS" panose="030F0702030302020204" pitchFamily="66" charset="0"/>
              </a:rPr>
              <a:t>barracks in Portsmouth.</a:t>
            </a:r>
          </a:p>
        </p:txBody>
      </p:sp>
      <p:pic>
        <p:nvPicPr>
          <p:cNvPr id="1028" name="Picture 4" descr="John Welch's Portsmouth blitz diary entries commencing 5th January 1941">
            <a:extLst>
              <a:ext uri="{FF2B5EF4-FFF2-40B4-BE49-F238E27FC236}">
                <a16:creationId xmlns:a16="http://schemas.microsoft.com/office/drawing/2014/main" id="{9A1FCD0F-41C5-4A10-A06F-2304AA36C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149" y="2703712"/>
            <a:ext cx="5047830" cy="3317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0B6705-7309-4DFD-AC7A-B540321E5B03}"/>
              </a:ext>
            </a:extLst>
          </p:cNvPr>
          <p:cNvSpPr txBox="1"/>
          <p:nvPr/>
        </p:nvSpPr>
        <p:spPr>
          <a:xfrm>
            <a:off x="3736491" y="331514"/>
            <a:ext cx="5229225" cy="830997"/>
          </a:xfrm>
          <a:prstGeom prst="rect">
            <a:avLst/>
          </a:prstGeom>
          <a:noFill/>
        </p:spPr>
        <p:txBody>
          <a:bodyPr wrap="square" rtlCol="0">
            <a:spAutoFit/>
          </a:bodyPr>
          <a:lstStyle/>
          <a:p>
            <a:pPr algn="ctr"/>
            <a:r>
              <a:rPr lang="en-GB" sz="2400" dirty="0">
                <a:solidFill>
                  <a:srgbClr val="FF0000"/>
                </a:solidFill>
                <a:latin typeface="Comic Sans MS" panose="030F0702030302020204" pitchFamily="66" charset="0"/>
              </a:rPr>
              <a:t>Case study of someone who was there.</a:t>
            </a:r>
          </a:p>
        </p:txBody>
      </p:sp>
    </p:spTree>
    <p:extLst>
      <p:ext uri="{BB962C8B-B14F-4D97-AF65-F5344CB8AC3E}">
        <p14:creationId xmlns:p14="http://schemas.microsoft.com/office/powerpoint/2010/main" val="120861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45C697-E8E5-4FB9-B7A1-8EEC5ABD7838}"/>
              </a:ext>
            </a:extLst>
          </p:cNvPr>
          <p:cNvSpPr/>
          <p:nvPr/>
        </p:nvSpPr>
        <p:spPr>
          <a:xfrm>
            <a:off x="80755" y="385208"/>
            <a:ext cx="6439314" cy="6001643"/>
          </a:xfrm>
          <a:prstGeom prst="rect">
            <a:avLst/>
          </a:prstGeom>
        </p:spPr>
        <p:txBody>
          <a:bodyPr wrap="square">
            <a:spAutoFit/>
          </a:bodyPr>
          <a:lstStyle/>
          <a:p>
            <a:r>
              <a:rPr lang="en-GB" sz="1600" b="1" dirty="0">
                <a:latin typeface="Comic Sans MS" panose="030F0702030302020204" pitchFamily="66" charset="0"/>
              </a:rPr>
              <a:t>Sunday 12th January 1941</a:t>
            </a:r>
            <a:r>
              <a:rPr lang="en-GB" sz="1600" i="1" dirty="0">
                <a:latin typeface="Comic Sans MS" panose="030F0702030302020204" pitchFamily="66" charset="0"/>
              </a:rPr>
              <a:t>.</a:t>
            </a:r>
            <a:br>
              <a:rPr lang="en-GB" sz="1600" dirty="0">
                <a:latin typeface="Comic Sans MS" panose="030F0702030302020204" pitchFamily="66" charset="0"/>
              </a:rPr>
            </a:br>
            <a:r>
              <a:rPr lang="en-GB" sz="1600" dirty="0">
                <a:latin typeface="Comic Sans MS" panose="030F0702030302020204" pitchFamily="66" charset="0"/>
              </a:rPr>
              <a:t>Nothing of interest. Fires still reflected in sky last night.</a:t>
            </a:r>
            <a:br>
              <a:rPr lang="en-GB" sz="1600" dirty="0">
                <a:latin typeface="Comic Sans MS" panose="030F0702030302020204" pitchFamily="66" charset="0"/>
              </a:rPr>
            </a:br>
            <a:br>
              <a:rPr lang="en-GB" sz="1600" dirty="0">
                <a:latin typeface="Comic Sans MS" panose="030F0702030302020204" pitchFamily="66" charset="0"/>
              </a:rPr>
            </a:br>
            <a:r>
              <a:rPr lang="en-GB" sz="1600" b="1" dirty="0">
                <a:latin typeface="Comic Sans MS" panose="030F0702030302020204" pitchFamily="66" charset="0"/>
              </a:rPr>
              <a:t>Monday 13th January 1941.</a:t>
            </a:r>
            <a:r>
              <a:rPr lang="en-GB" sz="1600" dirty="0">
                <a:latin typeface="Comic Sans MS" panose="030F0702030302020204" pitchFamily="66" charset="0"/>
              </a:rPr>
              <a:t> </a:t>
            </a:r>
            <a:r>
              <a:rPr lang="en-GB" sz="1600" i="1" dirty="0">
                <a:latin typeface="Comic Sans MS" panose="030F0702030302020204" pitchFamily="66" charset="0"/>
              </a:rPr>
              <a:t>Full moon 11.4am.</a:t>
            </a:r>
            <a:br>
              <a:rPr lang="en-GB" sz="1600" dirty="0">
                <a:latin typeface="Comic Sans MS" panose="030F0702030302020204" pitchFamily="66" charset="0"/>
              </a:rPr>
            </a:br>
            <a:r>
              <a:rPr lang="en-GB" sz="1600" dirty="0">
                <a:latin typeface="Comic Sans MS" panose="030F0702030302020204" pitchFamily="66" charset="0"/>
              </a:rPr>
              <a:t>Went with a party to Sailors Rest to clear the roads, blasting was in progress. Out in evening with Elliot Pyle and Mrs Griffin.</a:t>
            </a:r>
            <a:br>
              <a:rPr lang="en-GB" sz="1600" dirty="0">
                <a:latin typeface="Comic Sans MS" panose="030F0702030302020204" pitchFamily="66" charset="0"/>
              </a:rPr>
            </a:br>
            <a:br>
              <a:rPr lang="en-GB" sz="1600" dirty="0">
                <a:latin typeface="Comic Sans MS" panose="030F0702030302020204" pitchFamily="66" charset="0"/>
              </a:rPr>
            </a:br>
            <a:r>
              <a:rPr lang="en-GB" sz="1600" b="1" dirty="0">
                <a:latin typeface="Comic Sans MS" panose="030F0702030302020204" pitchFamily="66" charset="0"/>
              </a:rPr>
              <a:t>Tuesday 14th January 1941.</a:t>
            </a:r>
            <a:br>
              <a:rPr lang="en-GB" sz="1600" dirty="0">
                <a:latin typeface="Comic Sans MS" panose="030F0702030302020204" pitchFamily="66" charset="0"/>
              </a:rPr>
            </a:br>
            <a:r>
              <a:rPr lang="en-GB" sz="1600" dirty="0">
                <a:latin typeface="Comic Sans MS" panose="030F0702030302020204" pitchFamily="66" charset="0"/>
              </a:rPr>
              <a:t>Started my week of orderly corporal, light came on again last night.</a:t>
            </a:r>
            <a:br>
              <a:rPr lang="en-GB" sz="1600" dirty="0">
                <a:latin typeface="Comic Sans MS" panose="030F0702030302020204" pitchFamily="66" charset="0"/>
              </a:rPr>
            </a:br>
            <a:br>
              <a:rPr lang="en-GB" sz="1600" dirty="0">
                <a:latin typeface="Comic Sans MS" panose="030F0702030302020204" pitchFamily="66" charset="0"/>
              </a:rPr>
            </a:br>
            <a:r>
              <a:rPr lang="en-GB" sz="1600" b="1" dirty="0">
                <a:latin typeface="Comic Sans MS" panose="030F0702030302020204" pitchFamily="66" charset="0"/>
              </a:rPr>
              <a:t>Wednesday 15th January 1941.</a:t>
            </a:r>
            <a:br>
              <a:rPr lang="en-GB" sz="1600" dirty="0">
                <a:latin typeface="Comic Sans MS" panose="030F0702030302020204" pitchFamily="66" charset="0"/>
              </a:rPr>
            </a:br>
            <a:r>
              <a:rPr lang="en-GB" sz="1600" dirty="0">
                <a:latin typeface="Comic Sans MS" panose="030F0702030302020204" pitchFamily="66" charset="0"/>
              </a:rPr>
              <a:t>Nothing of interest. Jerry attacked shipping in Mediterranean. Aircraft carrier Illustrious hit.</a:t>
            </a:r>
            <a:br>
              <a:rPr lang="en-GB" sz="1600" dirty="0">
                <a:latin typeface="Comic Sans MS" panose="030F0702030302020204" pitchFamily="66" charset="0"/>
              </a:rPr>
            </a:br>
            <a:br>
              <a:rPr lang="en-GB" sz="1600" dirty="0">
                <a:latin typeface="Comic Sans MS" panose="030F0702030302020204" pitchFamily="66" charset="0"/>
              </a:rPr>
            </a:br>
            <a:r>
              <a:rPr lang="en-GB" sz="1600" b="1" dirty="0">
                <a:latin typeface="Comic Sans MS" panose="030F0702030302020204" pitchFamily="66" charset="0"/>
              </a:rPr>
              <a:t>Thursday 16th January 1941.</a:t>
            </a:r>
            <a:br>
              <a:rPr lang="en-GB" sz="1600" dirty="0">
                <a:latin typeface="Comic Sans MS" panose="030F0702030302020204" pitchFamily="66" charset="0"/>
              </a:rPr>
            </a:br>
            <a:r>
              <a:rPr lang="en-GB" sz="1600" dirty="0">
                <a:latin typeface="Comic Sans MS" panose="030F0702030302020204" pitchFamily="66" charset="0"/>
              </a:rPr>
              <a:t>N of interest, big attack in Bristol area. (3)</a:t>
            </a:r>
            <a:br>
              <a:rPr lang="en-GB" sz="1600" dirty="0">
                <a:latin typeface="Comic Sans MS" panose="030F0702030302020204" pitchFamily="66" charset="0"/>
              </a:rPr>
            </a:br>
            <a:br>
              <a:rPr lang="en-GB" sz="1600" dirty="0">
                <a:latin typeface="Comic Sans MS" panose="030F0702030302020204" pitchFamily="66" charset="0"/>
              </a:rPr>
            </a:br>
            <a:r>
              <a:rPr lang="en-GB" sz="1600" b="1" dirty="0">
                <a:latin typeface="Comic Sans MS" panose="030F0702030302020204" pitchFamily="66" charset="0"/>
              </a:rPr>
              <a:t>Friday 17th January 1941.</a:t>
            </a:r>
            <a:r>
              <a:rPr lang="en-GB" sz="1600" dirty="0">
                <a:latin typeface="Comic Sans MS" panose="030F0702030302020204" pitchFamily="66" charset="0"/>
              </a:rPr>
              <a:t> </a:t>
            </a:r>
            <a:r>
              <a:rPr lang="en-GB" sz="1600" i="1" dirty="0">
                <a:latin typeface="Comic Sans MS" panose="030F0702030302020204" pitchFamily="66" charset="0"/>
              </a:rPr>
              <a:t>Sun rises, 7.58 Sets, 4.23</a:t>
            </a:r>
            <a:br>
              <a:rPr lang="en-GB" sz="1600" dirty="0">
                <a:latin typeface="Comic Sans MS" panose="030F0702030302020204" pitchFamily="66" charset="0"/>
              </a:rPr>
            </a:br>
            <a:r>
              <a:rPr lang="en-GB" sz="1600" dirty="0">
                <a:latin typeface="Comic Sans MS" panose="030F0702030302020204" pitchFamily="66" charset="0"/>
              </a:rPr>
              <a:t>HMS Southampton sunk after German air attack in Mediterranean. (4)</a:t>
            </a:r>
            <a:br>
              <a:rPr lang="en-GB" sz="1600" dirty="0">
                <a:latin typeface="Comic Sans MS" panose="030F0702030302020204" pitchFamily="66" charset="0"/>
              </a:rPr>
            </a:br>
            <a:br>
              <a:rPr lang="en-GB" sz="1600" dirty="0">
                <a:latin typeface="Comic Sans MS" panose="030F0702030302020204" pitchFamily="66" charset="0"/>
              </a:rPr>
            </a:br>
            <a:r>
              <a:rPr lang="en-GB" sz="1600" b="1" dirty="0">
                <a:latin typeface="Comic Sans MS" panose="030F0702030302020204" pitchFamily="66" charset="0"/>
              </a:rPr>
              <a:t>Saturday 18th January 1941.</a:t>
            </a:r>
            <a:br>
              <a:rPr lang="en-GB" sz="1600" dirty="0">
                <a:latin typeface="Comic Sans MS" panose="030F0702030302020204" pitchFamily="66" charset="0"/>
              </a:rPr>
            </a:br>
            <a:r>
              <a:rPr lang="en-GB" sz="1600" dirty="0">
                <a:latin typeface="Comic Sans MS" panose="030F0702030302020204" pitchFamily="66" charset="0"/>
              </a:rPr>
              <a:t>John </a:t>
            </a:r>
            <a:r>
              <a:rPr lang="en-GB" sz="1600" dirty="0" err="1">
                <a:latin typeface="Comic Sans MS" panose="030F0702030302020204" pitchFamily="66" charset="0"/>
              </a:rPr>
              <a:t>Pudney</a:t>
            </a:r>
            <a:r>
              <a:rPr lang="en-GB" sz="1600" dirty="0">
                <a:latin typeface="Comic Sans MS" panose="030F0702030302020204" pitchFamily="66" charset="0"/>
              </a:rPr>
              <a:t> gave a BBC talk from home. (5)</a:t>
            </a:r>
          </a:p>
        </p:txBody>
      </p:sp>
      <p:pic>
        <p:nvPicPr>
          <p:cNvPr id="3" name="Picture 2" descr="Photo of John Marsh Welch, 25/04/1941, photo taken by Empire Studios.">
            <a:extLst>
              <a:ext uri="{FF2B5EF4-FFF2-40B4-BE49-F238E27FC236}">
                <a16:creationId xmlns:a16="http://schemas.microsoft.com/office/drawing/2014/main" id="{6FE16490-13F9-4787-8E73-17D590EE4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069" y="91856"/>
            <a:ext cx="2623931" cy="3178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129672-383D-4CB3-AADC-A7595D6FBE49}"/>
              </a:ext>
            </a:extLst>
          </p:cNvPr>
          <p:cNvSpPr txBox="1"/>
          <p:nvPr/>
        </p:nvSpPr>
        <p:spPr>
          <a:xfrm>
            <a:off x="6515346" y="3270811"/>
            <a:ext cx="2463662" cy="3416320"/>
          </a:xfrm>
          <a:prstGeom prst="rect">
            <a:avLst/>
          </a:prstGeom>
          <a:noFill/>
        </p:spPr>
        <p:txBody>
          <a:bodyPr wrap="square" rtlCol="0">
            <a:spAutoFit/>
          </a:bodyPr>
          <a:lstStyle/>
          <a:p>
            <a:r>
              <a:rPr lang="en-GB" b="1" dirty="0">
                <a:solidFill>
                  <a:srgbClr val="FF0000"/>
                </a:solidFill>
                <a:latin typeface="Comic Sans MS" panose="030F0702030302020204" pitchFamily="66" charset="0"/>
              </a:rPr>
              <a:t>Task 1: What can we learn from John about life in Portsmouth during the Blitz?</a:t>
            </a:r>
          </a:p>
          <a:p>
            <a:r>
              <a:rPr lang="en-GB" b="1" dirty="0">
                <a:solidFill>
                  <a:srgbClr val="FF0000"/>
                </a:solidFill>
                <a:latin typeface="Comic Sans MS" panose="030F0702030302020204" pitchFamily="66" charset="0"/>
              </a:rPr>
              <a:t>Write a few sentences.</a:t>
            </a:r>
          </a:p>
          <a:p>
            <a:endParaRPr lang="en-GB" b="1" dirty="0">
              <a:solidFill>
                <a:srgbClr val="FF0000"/>
              </a:solidFill>
              <a:latin typeface="Comic Sans MS" panose="030F0702030302020204" pitchFamily="66" charset="0"/>
            </a:endParaRPr>
          </a:p>
          <a:p>
            <a:r>
              <a:rPr lang="en-GB" b="1" dirty="0">
                <a:solidFill>
                  <a:srgbClr val="FF0000"/>
                </a:solidFill>
                <a:latin typeface="Comic Sans MS" panose="030F0702030302020204" pitchFamily="66" charset="0"/>
              </a:rPr>
              <a:t>Task 2: Research Portsmouth in the Blitz. Make notes on what you find.</a:t>
            </a:r>
          </a:p>
        </p:txBody>
      </p:sp>
      <p:pic>
        <p:nvPicPr>
          <p:cNvPr id="5" name="Picture 7">
            <a:extLst>
              <a:ext uri="{FF2B5EF4-FFF2-40B4-BE49-F238E27FC236}">
                <a16:creationId xmlns:a16="http://schemas.microsoft.com/office/drawing/2014/main" id="{1C7F59DF-6C9D-424D-B748-6A5EA1E5A4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0970" t="16562" r="21265" b="7768"/>
          <a:stretch>
            <a:fillRect/>
          </a:stretch>
        </p:blipFill>
        <p:spPr bwMode="auto">
          <a:xfrm>
            <a:off x="4534468" y="5548293"/>
            <a:ext cx="1999539" cy="9184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9010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DEA5-93CE-43FE-8C69-7C945CBBF618}"/>
              </a:ext>
            </a:extLst>
          </p:cNvPr>
          <p:cNvSpPr>
            <a:spLocks noGrp="1"/>
          </p:cNvSpPr>
          <p:nvPr>
            <p:ph type="title"/>
          </p:nvPr>
        </p:nvSpPr>
        <p:spPr>
          <a:solidFill>
            <a:schemeClr val="accent1">
              <a:lumMod val="20000"/>
              <a:lumOff val="80000"/>
            </a:schemeClr>
          </a:solidFill>
        </p:spPr>
        <p:txBody>
          <a:bodyPr/>
          <a:lstStyle/>
          <a:p>
            <a:r>
              <a:rPr lang="en-GB" dirty="0">
                <a:latin typeface="Comic Sans MS" panose="030F0702030302020204" pitchFamily="66" charset="0"/>
              </a:rPr>
              <a:t>Documentary</a:t>
            </a:r>
          </a:p>
        </p:txBody>
      </p:sp>
      <p:sp>
        <p:nvSpPr>
          <p:cNvPr id="3" name="Content Placeholder 2">
            <a:extLst>
              <a:ext uri="{FF2B5EF4-FFF2-40B4-BE49-F238E27FC236}">
                <a16:creationId xmlns:a16="http://schemas.microsoft.com/office/drawing/2014/main" id="{5613AB93-A30E-4E08-BD47-54025009D8D2}"/>
              </a:ext>
            </a:extLst>
          </p:cNvPr>
          <p:cNvSpPr>
            <a:spLocks noGrp="1"/>
          </p:cNvSpPr>
          <p:nvPr>
            <p:ph idx="1"/>
          </p:nvPr>
        </p:nvSpPr>
        <p:spPr/>
        <p:txBody>
          <a:bodyPr>
            <a:normAutofit fontScale="85000" lnSpcReduction="10000"/>
          </a:bodyPr>
          <a:lstStyle/>
          <a:p>
            <a:pPr marL="0" indent="0">
              <a:buNone/>
            </a:pPr>
            <a:r>
              <a:rPr lang="en-GB" dirty="0">
                <a:latin typeface="Comic Sans MS" panose="030F0702030302020204" pitchFamily="66" charset="0"/>
              </a:rPr>
              <a:t>Optional but very useful and very interesting!</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48 mins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Blitz Street- Channel Four documentary examining the damage caused by bombs during the Blitz.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hlinkClick r:id="rId2"/>
              </a:rPr>
              <a:t>https://www.youtube.com/watch?v=OVEtLLeJ04I</a:t>
            </a:r>
            <a:endParaRPr lang="en-GB" dirty="0">
              <a:latin typeface="Comic Sans MS" panose="030F0702030302020204" pitchFamily="66" charset="0"/>
            </a:endParaRPr>
          </a:p>
        </p:txBody>
      </p:sp>
    </p:spTree>
    <p:extLst>
      <p:ext uri="{BB962C8B-B14F-4D97-AF65-F5344CB8AC3E}">
        <p14:creationId xmlns:p14="http://schemas.microsoft.com/office/powerpoint/2010/main" val="270343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D730-D470-4750-A9F0-D896683C0633}"/>
              </a:ext>
            </a:extLst>
          </p:cNvPr>
          <p:cNvSpPr>
            <a:spLocks noGrp="1"/>
          </p:cNvSpPr>
          <p:nvPr>
            <p:ph type="title"/>
          </p:nvPr>
        </p:nvSpPr>
        <p:spPr>
          <a:xfrm>
            <a:off x="457200" y="274638"/>
            <a:ext cx="8229600" cy="850106"/>
          </a:xfrm>
          <a:solidFill>
            <a:schemeClr val="accent1">
              <a:lumMod val="20000"/>
              <a:lumOff val="80000"/>
            </a:schemeClr>
          </a:solidFill>
        </p:spPr>
        <p:txBody>
          <a:bodyPr>
            <a:normAutofit/>
          </a:bodyPr>
          <a:lstStyle/>
          <a:p>
            <a:r>
              <a:rPr lang="en-GB" dirty="0"/>
              <a:t>War on the Homefront</a:t>
            </a:r>
          </a:p>
        </p:txBody>
      </p:sp>
      <p:sp>
        <p:nvSpPr>
          <p:cNvPr id="3" name="Content Placeholder 2">
            <a:extLst>
              <a:ext uri="{FF2B5EF4-FFF2-40B4-BE49-F238E27FC236}">
                <a16:creationId xmlns:a16="http://schemas.microsoft.com/office/drawing/2014/main" id="{7386CE3C-73ED-4C2B-9717-0C05C9DBBED1}"/>
              </a:ext>
            </a:extLst>
          </p:cNvPr>
          <p:cNvSpPr>
            <a:spLocks noGrp="1"/>
          </p:cNvSpPr>
          <p:nvPr>
            <p:ph idx="1"/>
          </p:nvPr>
        </p:nvSpPr>
        <p:spPr>
          <a:xfrm>
            <a:off x="457200" y="1844824"/>
            <a:ext cx="8229600" cy="4421088"/>
          </a:xfrm>
        </p:spPr>
        <p:txBody>
          <a:bodyPr>
            <a:normAutofit lnSpcReduction="10000"/>
          </a:bodyPr>
          <a:lstStyle/>
          <a:p>
            <a:pPr marL="0" indent="0">
              <a:buNone/>
            </a:pPr>
            <a:r>
              <a:rPr lang="en-GB" sz="2400" dirty="0">
                <a:latin typeface="Comic Sans MS" panose="030F0702030302020204" pitchFamily="66" charset="0"/>
              </a:rPr>
              <a:t>Use the link to access the textbook and go to pages 126-127</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hlinkClick r:id="rId3"/>
              </a:rPr>
              <a:t>https://en.calameo.com/read/000777721aaf82dcec45e?authid=G89T7oYXY0aR&amp;region=international</a:t>
            </a: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Read the information carefully.  </a:t>
            </a:r>
          </a:p>
          <a:p>
            <a:r>
              <a:rPr lang="en-GB" sz="2400" dirty="0">
                <a:latin typeface="Comic Sans MS" panose="030F0702030302020204" pitchFamily="66" charset="0"/>
              </a:rPr>
              <a:t>Summarise points in a mind map</a:t>
            </a:r>
          </a:p>
          <a:p>
            <a:r>
              <a:rPr lang="en-GB" sz="2400" dirty="0">
                <a:latin typeface="Comic Sans MS" panose="030F0702030302020204" pitchFamily="66" charset="0"/>
              </a:rPr>
              <a:t>Challenge: Why were efforts on the Homefront so crucial to the war effort?  Explain your answer using specific examples and aim to write a paragraph.  </a:t>
            </a:r>
          </a:p>
        </p:txBody>
      </p:sp>
    </p:spTree>
    <p:extLst>
      <p:ext uri="{BB962C8B-B14F-4D97-AF65-F5344CB8AC3E}">
        <p14:creationId xmlns:p14="http://schemas.microsoft.com/office/powerpoint/2010/main" val="161434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a:solidFill>
            <a:schemeClr val="accent1">
              <a:lumMod val="20000"/>
              <a:lumOff val="80000"/>
            </a:schemeClr>
          </a:solidFill>
        </p:spPr>
        <p:txBody>
          <a:bodyPr>
            <a:normAutofit fontScale="90000"/>
          </a:bodyPr>
          <a:lstStyle/>
          <a:p>
            <a:r>
              <a:rPr lang="en-GB" dirty="0">
                <a:latin typeface="Comic Sans MS" panose="030F0702030302020204" pitchFamily="66" charset="0"/>
              </a:rPr>
              <a:t>Why was D Day so significant?</a:t>
            </a:r>
          </a:p>
        </p:txBody>
      </p:sp>
      <p:sp>
        <p:nvSpPr>
          <p:cNvPr id="7" name="Content Placeholder 6">
            <a:extLst>
              <a:ext uri="{FF2B5EF4-FFF2-40B4-BE49-F238E27FC236}">
                <a16:creationId xmlns:a16="http://schemas.microsoft.com/office/drawing/2014/main" id="{2C93EBEF-A626-4206-BA03-B16FD93E9AC6}"/>
              </a:ext>
            </a:extLst>
          </p:cNvPr>
          <p:cNvSpPr>
            <a:spLocks noGrp="1"/>
          </p:cNvSpPr>
          <p:nvPr>
            <p:ph idx="1"/>
          </p:nvPr>
        </p:nvSpPr>
        <p:spPr>
          <a:xfrm>
            <a:off x="270152" y="1052736"/>
            <a:ext cx="8589640" cy="1038711"/>
          </a:xfrm>
        </p:spPr>
        <p:txBody>
          <a:bodyPr>
            <a:normAutofit fontScale="85000" lnSpcReduction="20000"/>
          </a:bodyPr>
          <a:lstStyle/>
          <a:p>
            <a:pPr marL="0" indent="0" algn="ctr">
              <a:buNone/>
            </a:pPr>
            <a:r>
              <a:rPr lang="en-GB" sz="2000" dirty="0">
                <a:latin typeface="Comic Sans MS" panose="030F0702030302020204" pitchFamily="66" charset="0"/>
              </a:rPr>
              <a:t>Task 1: read the information and watch the videos on D Day- </a:t>
            </a:r>
            <a:r>
              <a:rPr lang="en-GB" sz="2000" dirty="0">
                <a:latin typeface="Comic Sans MS" panose="030F0702030302020204" pitchFamily="66" charset="0"/>
                <a:hlinkClick r:id="rId3"/>
              </a:rPr>
              <a:t>https://www.bbc.co.uk/newsround/48456573</a:t>
            </a:r>
            <a:endParaRPr lang="en-GB" sz="2000" dirty="0">
              <a:latin typeface="Comic Sans MS" panose="030F0702030302020204" pitchFamily="66" charset="0"/>
            </a:endParaRPr>
          </a:p>
          <a:p>
            <a:pPr marL="0" indent="0" algn="ctr">
              <a:buNone/>
            </a:pPr>
            <a:endParaRPr lang="en-GB" sz="2000" dirty="0">
              <a:latin typeface="Comic Sans MS" panose="030F0702030302020204" pitchFamily="66" charset="0"/>
            </a:endParaRPr>
          </a:p>
          <a:p>
            <a:pPr marL="0" indent="0" algn="ctr">
              <a:buNone/>
            </a:pPr>
            <a:r>
              <a:rPr lang="en-GB" sz="2000" dirty="0">
                <a:latin typeface="Comic Sans MS" panose="030F0702030302020204" pitchFamily="66" charset="0"/>
              </a:rPr>
              <a:t>Task 2: Use the information sheet on the next slide to complete this grid.</a:t>
            </a:r>
          </a:p>
        </p:txBody>
      </p:sp>
      <p:graphicFrame>
        <p:nvGraphicFramePr>
          <p:cNvPr id="8" name="Table 7">
            <a:extLst>
              <a:ext uri="{FF2B5EF4-FFF2-40B4-BE49-F238E27FC236}">
                <a16:creationId xmlns:a16="http://schemas.microsoft.com/office/drawing/2014/main" id="{5C0C19A3-BB20-4D43-B087-9F2BE63E70C6}"/>
              </a:ext>
            </a:extLst>
          </p:cNvPr>
          <p:cNvGraphicFramePr>
            <a:graphicFrameLocks noGrp="1"/>
          </p:cNvGraphicFramePr>
          <p:nvPr>
            <p:extLst>
              <p:ext uri="{D42A27DB-BD31-4B8C-83A1-F6EECF244321}">
                <p14:modId xmlns:p14="http://schemas.microsoft.com/office/powerpoint/2010/main" val="3208378915"/>
              </p:ext>
            </p:extLst>
          </p:nvPr>
        </p:nvGraphicFramePr>
        <p:xfrm>
          <a:off x="179512" y="2204579"/>
          <a:ext cx="8770920" cy="4013106"/>
        </p:xfrm>
        <a:graphic>
          <a:graphicData uri="http://schemas.openxmlformats.org/drawingml/2006/table">
            <a:tbl>
              <a:tblPr firstRow="1" bandRow="1">
                <a:tableStyleId>{5940675A-B579-460E-94D1-54222C63F5DA}</a:tableStyleId>
              </a:tblPr>
              <a:tblGrid>
                <a:gridCol w="586608">
                  <a:extLst>
                    <a:ext uri="{9D8B030D-6E8A-4147-A177-3AD203B41FA5}">
                      <a16:colId xmlns:a16="http://schemas.microsoft.com/office/drawing/2014/main" val="20000"/>
                    </a:ext>
                  </a:extLst>
                </a:gridCol>
                <a:gridCol w="2624661">
                  <a:extLst>
                    <a:ext uri="{9D8B030D-6E8A-4147-A177-3AD203B41FA5}">
                      <a16:colId xmlns:a16="http://schemas.microsoft.com/office/drawing/2014/main" val="20001"/>
                    </a:ext>
                  </a:extLst>
                </a:gridCol>
                <a:gridCol w="3039081">
                  <a:extLst>
                    <a:ext uri="{9D8B030D-6E8A-4147-A177-3AD203B41FA5}">
                      <a16:colId xmlns:a16="http://schemas.microsoft.com/office/drawing/2014/main" val="20002"/>
                    </a:ext>
                  </a:extLst>
                </a:gridCol>
                <a:gridCol w="2520570">
                  <a:extLst>
                    <a:ext uri="{9D8B030D-6E8A-4147-A177-3AD203B41FA5}">
                      <a16:colId xmlns:a16="http://schemas.microsoft.com/office/drawing/2014/main" val="20003"/>
                    </a:ext>
                  </a:extLst>
                </a:gridCol>
              </a:tblGrid>
              <a:tr h="389233">
                <a:tc>
                  <a:txBody>
                    <a:bodyPr/>
                    <a:lstStyle/>
                    <a:p>
                      <a:r>
                        <a:rPr lang="en-GB" sz="1200" b="1" dirty="0"/>
                        <a:t>Source</a:t>
                      </a:r>
                    </a:p>
                  </a:txBody>
                  <a:tcPr/>
                </a:tc>
                <a:tc>
                  <a:txBody>
                    <a:bodyPr/>
                    <a:lstStyle/>
                    <a:p>
                      <a:r>
                        <a:rPr lang="en-GB" sz="1200" b="1" dirty="0"/>
                        <a:t>Describe</a:t>
                      </a:r>
                      <a:r>
                        <a:rPr lang="en-GB" sz="1200" b="1" baseline="0" dirty="0"/>
                        <a:t> what it tells you (4-5)</a:t>
                      </a:r>
                      <a:endParaRPr lang="en-GB" sz="1200" b="1" dirty="0"/>
                    </a:p>
                  </a:txBody>
                  <a:tcPr/>
                </a:tc>
                <a:tc>
                  <a:txBody>
                    <a:bodyPr/>
                    <a:lstStyle/>
                    <a:p>
                      <a:r>
                        <a:rPr lang="en-GB" sz="1200" b="1" dirty="0"/>
                        <a:t>Explain what</a:t>
                      </a:r>
                      <a:r>
                        <a:rPr lang="en-GB" sz="1200" b="1" baseline="0" dirty="0"/>
                        <a:t> the evidence suggest about how significant D Day was</a:t>
                      </a:r>
                      <a:r>
                        <a:rPr lang="en-GB" sz="1200" b="1" dirty="0"/>
                        <a:t>  (5-6)</a:t>
                      </a:r>
                    </a:p>
                  </a:txBody>
                  <a:tcPr/>
                </a:tc>
                <a:tc>
                  <a:txBody>
                    <a:bodyPr/>
                    <a:lstStyle/>
                    <a:p>
                      <a:r>
                        <a:rPr lang="en-GB" sz="1200" b="1" dirty="0"/>
                        <a:t>Challenge</a:t>
                      </a:r>
                      <a:r>
                        <a:rPr lang="en-GB" sz="1200" b="1" baseline="0" dirty="0"/>
                        <a:t> yourself: </a:t>
                      </a:r>
                      <a:r>
                        <a:rPr lang="en-GB" sz="1200" b="1" dirty="0"/>
                        <a:t>Make a judgment (6-7)</a:t>
                      </a:r>
                      <a:endParaRPr lang="en-GB" sz="1200" b="1" baseline="0" dirty="0"/>
                    </a:p>
                  </a:txBody>
                  <a:tcPr/>
                </a:tc>
                <a:extLst>
                  <a:ext uri="{0D108BD9-81ED-4DB2-BD59-A6C34878D82A}">
                    <a16:rowId xmlns:a16="http://schemas.microsoft.com/office/drawing/2014/main" val="10000"/>
                  </a:ext>
                </a:extLst>
              </a:tr>
              <a:tr h="592651">
                <a:tc>
                  <a:txBody>
                    <a:bodyPr/>
                    <a:lstStyle/>
                    <a:p>
                      <a:endParaRPr lang="en-GB" sz="1200" b="1" dirty="0"/>
                    </a:p>
                  </a:txBody>
                  <a:tcPr/>
                </a:tc>
                <a:tc>
                  <a:txBody>
                    <a:bodyPr/>
                    <a:lstStyle/>
                    <a:p>
                      <a:r>
                        <a:rPr lang="en-GB" sz="1200" b="0" dirty="0"/>
                        <a:t>The</a:t>
                      </a:r>
                      <a:r>
                        <a:rPr lang="en-GB" sz="1200" b="0" baseline="0" dirty="0"/>
                        <a:t> source shows</a:t>
                      </a:r>
                      <a:r>
                        <a:rPr lang="en-GB" sz="1200" b="0" dirty="0"/>
                        <a:t>....</a:t>
                      </a:r>
                    </a:p>
                  </a:txBody>
                  <a:tcPr/>
                </a:tc>
                <a:tc>
                  <a:txBody>
                    <a:bodyPr/>
                    <a:lstStyle/>
                    <a:p>
                      <a:r>
                        <a:rPr lang="en-GB" sz="1200" b="0" dirty="0"/>
                        <a:t>This suggests </a:t>
                      </a:r>
                      <a:r>
                        <a:rPr lang="en-GB" sz="1200" b="0" baseline="0" dirty="0"/>
                        <a:t>that....</a:t>
                      </a:r>
                      <a:endParaRPr lang="en-GB" sz="1200" b="0" dirty="0"/>
                    </a:p>
                  </a:txBody>
                  <a:tcPr/>
                </a:tc>
                <a:tc>
                  <a:txBody>
                    <a:bodyPr/>
                    <a:lstStyle/>
                    <a:p>
                      <a:r>
                        <a:rPr lang="en-GB" sz="1200" b="1" dirty="0"/>
                        <a:t>D Day</a:t>
                      </a:r>
                      <a:r>
                        <a:rPr lang="en-GB" sz="1200" b="1" baseline="0" dirty="0"/>
                        <a:t> was significant because…</a:t>
                      </a:r>
                      <a:endParaRPr lang="en-GB" sz="1200" b="1" dirty="0"/>
                    </a:p>
                  </a:txBody>
                  <a:tcPr/>
                </a:tc>
                <a:extLst>
                  <a:ext uri="{0D108BD9-81ED-4DB2-BD59-A6C34878D82A}">
                    <a16:rowId xmlns:a16="http://schemas.microsoft.com/office/drawing/2014/main" val="10001"/>
                  </a:ext>
                </a:extLst>
              </a:tr>
              <a:tr h="592651">
                <a:tc>
                  <a:txBody>
                    <a:bodyPr/>
                    <a:lstStyle/>
                    <a:p>
                      <a:endParaRPr lang="en-GB" sz="1200" b="1" dirty="0"/>
                    </a:p>
                  </a:txBody>
                  <a:tcPr/>
                </a:tc>
                <a:tc>
                  <a:txBody>
                    <a:bodyPr/>
                    <a:lstStyle/>
                    <a:p>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10002"/>
                  </a:ext>
                </a:extLst>
              </a:tr>
              <a:tr h="592651">
                <a:tc>
                  <a:txBody>
                    <a:bodyPr/>
                    <a:lstStyle/>
                    <a:p>
                      <a:endParaRPr lang="en-GB" sz="1200" b="1" dirty="0"/>
                    </a:p>
                  </a:txBody>
                  <a:tcPr/>
                </a:tc>
                <a:tc>
                  <a:txBody>
                    <a:bodyPr/>
                    <a:lstStyle/>
                    <a:p>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10003"/>
                  </a:ext>
                </a:extLst>
              </a:tr>
              <a:tr h="592651">
                <a:tc>
                  <a:txBody>
                    <a:bodyPr/>
                    <a:lstStyle/>
                    <a:p>
                      <a:endParaRPr lang="en-GB" sz="1200" b="1" dirty="0"/>
                    </a:p>
                  </a:txBody>
                  <a:tcPr/>
                </a:tc>
                <a:tc>
                  <a:txBody>
                    <a:bodyPr/>
                    <a:lstStyle/>
                    <a:p>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10004"/>
                  </a:ext>
                </a:extLst>
              </a:tr>
              <a:tr h="592651">
                <a:tc>
                  <a:txBody>
                    <a:bodyPr/>
                    <a:lstStyle/>
                    <a:p>
                      <a:endParaRPr lang="en-GB" sz="1200" b="1" dirty="0"/>
                    </a:p>
                  </a:txBody>
                  <a:tcPr/>
                </a:tc>
                <a:tc>
                  <a:txBody>
                    <a:bodyPr/>
                    <a:lstStyle/>
                    <a:p>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10005"/>
                  </a:ext>
                </a:extLst>
              </a:tr>
              <a:tr h="592651">
                <a:tc>
                  <a:txBody>
                    <a:bodyPr/>
                    <a:lstStyle/>
                    <a:p>
                      <a:endParaRPr lang="en-GB" sz="1200" b="1" dirty="0"/>
                    </a:p>
                  </a:txBody>
                  <a:tcPr/>
                </a:tc>
                <a:tc>
                  <a:txBody>
                    <a:bodyPr/>
                    <a:lstStyle/>
                    <a:p>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10006"/>
                  </a:ext>
                </a:extLst>
              </a:tr>
            </a:tbl>
          </a:graphicData>
        </a:graphic>
      </p:graphicFrame>
      <p:sp>
        <p:nvSpPr>
          <p:cNvPr id="9" name="Content Placeholder 6">
            <a:extLst>
              <a:ext uri="{FF2B5EF4-FFF2-40B4-BE49-F238E27FC236}">
                <a16:creationId xmlns:a16="http://schemas.microsoft.com/office/drawing/2014/main" id="{48C3D1F1-8520-4C22-9605-73C9E96ACDDC}"/>
              </a:ext>
            </a:extLst>
          </p:cNvPr>
          <p:cNvSpPr txBox="1">
            <a:spLocks/>
          </p:cNvSpPr>
          <p:nvPr/>
        </p:nvSpPr>
        <p:spPr>
          <a:xfrm>
            <a:off x="358272" y="6222012"/>
            <a:ext cx="8592160" cy="1038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dirty="0">
                <a:solidFill>
                  <a:srgbClr val="0070C0"/>
                </a:solidFill>
                <a:latin typeface="Comic Sans MS" panose="030F0702030302020204" pitchFamily="66" charset="0"/>
              </a:rPr>
              <a:t>Challenge: add a column called ‘experience’.  What does each source tell us about the experience of people involved?</a:t>
            </a:r>
          </a:p>
        </p:txBody>
      </p:sp>
    </p:spTree>
    <p:extLst>
      <p:ext uri="{BB962C8B-B14F-4D97-AF65-F5344CB8AC3E}">
        <p14:creationId xmlns:p14="http://schemas.microsoft.com/office/powerpoint/2010/main" val="156312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C4222-BD3A-497B-8F71-11B6DD8E818B}"/>
              </a:ext>
            </a:extLst>
          </p:cNvPr>
          <p:cNvPicPr>
            <a:picLocks noChangeAspect="1"/>
          </p:cNvPicPr>
          <p:nvPr/>
        </p:nvPicPr>
        <p:blipFill>
          <a:blip r:embed="rId2"/>
          <a:stretch>
            <a:fillRect/>
          </a:stretch>
        </p:blipFill>
        <p:spPr>
          <a:xfrm>
            <a:off x="251520" y="116632"/>
            <a:ext cx="4087551" cy="3096344"/>
          </a:xfrm>
          <a:prstGeom prst="rect">
            <a:avLst/>
          </a:prstGeom>
        </p:spPr>
      </p:pic>
      <p:pic>
        <p:nvPicPr>
          <p:cNvPr id="3" name="Picture 2">
            <a:extLst>
              <a:ext uri="{FF2B5EF4-FFF2-40B4-BE49-F238E27FC236}">
                <a16:creationId xmlns:a16="http://schemas.microsoft.com/office/drawing/2014/main" id="{2C6689CB-F643-4193-AC5C-2C696CC17B85}"/>
              </a:ext>
            </a:extLst>
          </p:cNvPr>
          <p:cNvPicPr>
            <a:picLocks noChangeAspect="1"/>
          </p:cNvPicPr>
          <p:nvPr/>
        </p:nvPicPr>
        <p:blipFill>
          <a:blip r:embed="rId3"/>
          <a:stretch>
            <a:fillRect/>
          </a:stretch>
        </p:blipFill>
        <p:spPr>
          <a:xfrm>
            <a:off x="4659739" y="0"/>
            <a:ext cx="4500962" cy="3212976"/>
          </a:xfrm>
          <a:prstGeom prst="rect">
            <a:avLst/>
          </a:prstGeom>
        </p:spPr>
      </p:pic>
      <p:pic>
        <p:nvPicPr>
          <p:cNvPr id="4" name="Picture 3">
            <a:extLst>
              <a:ext uri="{FF2B5EF4-FFF2-40B4-BE49-F238E27FC236}">
                <a16:creationId xmlns:a16="http://schemas.microsoft.com/office/drawing/2014/main" id="{A1A60322-4395-4614-8BFA-9A1210B73C09}"/>
              </a:ext>
            </a:extLst>
          </p:cNvPr>
          <p:cNvPicPr>
            <a:picLocks noChangeAspect="1"/>
          </p:cNvPicPr>
          <p:nvPr/>
        </p:nvPicPr>
        <p:blipFill>
          <a:blip r:embed="rId4"/>
          <a:stretch>
            <a:fillRect/>
          </a:stretch>
        </p:blipFill>
        <p:spPr>
          <a:xfrm>
            <a:off x="251520" y="3381520"/>
            <a:ext cx="4067176" cy="3287839"/>
          </a:xfrm>
          <a:prstGeom prst="rect">
            <a:avLst/>
          </a:prstGeom>
        </p:spPr>
      </p:pic>
      <p:pic>
        <p:nvPicPr>
          <p:cNvPr id="5" name="Picture 4">
            <a:extLst>
              <a:ext uri="{FF2B5EF4-FFF2-40B4-BE49-F238E27FC236}">
                <a16:creationId xmlns:a16="http://schemas.microsoft.com/office/drawing/2014/main" id="{103030D5-0CD2-4CA9-867A-630235020B1E}"/>
              </a:ext>
            </a:extLst>
          </p:cNvPr>
          <p:cNvPicPr>
            <a:picLocks noChangeAspect="1"/>
          </p:cNvPicPr>
          <p:nvPr/>
        </p:nvPicPr>
        <p:blipFill>
          <a:blip r:embed="rId5"/>
          <a:stretch>
            <a:fillRect/>
          </a:stretch>
        </p:blipFill>
        <p:spPr>
          <a:xfrm>
            <a:off x="4835515" y="3381520"/>
            <a:ext cx="4071812" cy="2999808"/>
          </a:xfrm>
          <a:prstGeom prst="rect">
            <a:avLst/>
          </a:prstGeom>
        </p:spPr>
      </p:pic>
    </p:spTree>
    <p:extLst>
      <p:ext uri="{BB962C8B-B14F-4D97-AF65-F5344CB8AC3E}">
        <p14:creationId xmlns:p14="http://schemas.microsoft.com/office/powerpoint/2010/main" val="305754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D730-D470-4750-A9F0-D896683C0633}"/>
              </a:ext>
            </a:extLst>
          </p:cNvPr>
          <p:cNvSpPr>
            <a:spLocks noGrp="1"/>
          </p:cNvSpPr>
          <p:nvPr>
            <p:ph type="title"/>
          </p:nvPr>
        </p:nvSpPr>
        <p:spPr>
          <a:xfrm>
            <a:off x="457200" y="274638"/>
            <a:ext cx="8229600" cy="850106"/>
          </a:xfrm>
          <a:solidFill>
            <a:schemeClr val="accent1">
              <a:lumMod val="20000"/>
              <a:lumOff val="80000"/>
            </a:schemeClr>
          </a:solidFill>
        </p:spPr>
        <p:txBody>
          <a:bodyPr>
            <a:normAutofit/>
          </a:bodyPr>
          <a:lstStyle/>
          <a:p>
            <a:r>
              <a:rPr lang="en-GB" dirty="0"/>
              <a:t>Penicillin</a:t>
            </a:r>
          </a:p>
        </p:txBody>
      </p:sp>
      <p:sp>
        <p:nvSpPr>
          <p:cNvPr id="3" name="Content Placeholder 2">
            <a:extLst>
              <a:ext uri="{FF2B5EF4-FFF2-40B4-BE49-F238E27FC236}">
                <a16:creationId xmlns:a16="http://schemas.microsoft.com/office/drawing/2014/main" id="{7386CE3C-73ED-4C2B-9717-0C05C9DBBED1}"/>
              </a:ext>
            </a:extLst>
          </p:cNvPr>
          <p:cNvSpPr>
            <a:spLocks noGrp="1"/>
          </p:cNvSpPr>
          <p:nvPr>
            <p:ph idx="1"/>
          </p:nvPr>
        </p:nvSpPr>
        <p:spPr>
          <a:xfrm>
            <a:off x="395536" y="1759422"/>
            <a:ext cx="8229600" cy="5098578"/>
          </a:xfrm>
        </p:spPr>
        <p:txBody>
          <a:bodyPr>
            <a:normAutofit/>
          </a:bodyPr>
          <a:lstStyle/>
          <a:p>
            <a:pPr marL="0" indent="0">
              <a:buNone/>
            </a:pPr>
            <a:r>
              <a:rPr lang="en-GB" sz="2400" dirty="0">
                <a:latin typeface="Comic Sans MS" panose="030F0702030302020204" pitchFamily="66" charset="0"/>
              </a:rPr>
              <a:t>Internet research.</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Use the internet to find out about penicillin.  Use these questions as a guide, but add any other interesting information you find. You can present your work as a textbook page with key information, explanations, pictures and quotes from people involved.</a:t>
            </a:r>
          </a:p>
          <a:p>
            <a:r>
              <a:rPr lang="en-GB" sz="2400" dirty="0">
                <a:latin typeface="Comic Sans MS" panose="030F0702030302020204" pitchFamily="66" charset="0"/>
              </a:rPr>
              <a:t>What is penicillin?</a:t>
            </a:r>
          </a:p>
          <a:p>
            <a:r>
              <a:rPr lang="en-GB" sz="2400" dirty="0">
                <a:latin typeface="Comic Sans MS" panose="030F0702030302020204" pitchFamily="66" charset="0"/>
              </a:rPr>
              <a:t>Who first discovered penicillin?  </a:t>
            </a:r>
          </a:p>
          <a:p>
            <a:r>
              <a:rPr lang="en-GB" sz="2400" dirty="0">
                <a:latin typeface="Comic Sans MS" panose="030F0702030302020204" pitchFamily="66" charset="0"/>
              </a:rPr>
              <a:t>Who developed penicillin and mas produced it in WW2?</a:t>
            </a:r>
          </a:p>
          <a:p>
            <a:r>
              <a:rPr lang="en-GB" sz="2400" dirty="0">
                <a:latin typeface="Comic Sans MS" panose="030F0702030302020204" pitchFamily="66" charset="0"/>
              </a:rPr>
              <a:t>Why was penicillin so important to the war effort?</a:t>
            </a:r>
          </a:p>
          <a:p>
            <a:pPr marL="0" indent="0">
              <a:buNone/>
            </a:pPr>
            <a:endParaRPr lang="en-GB" sz="2400" dirty="0">
              <a:latin typeface="Comic Sans MS" panose="030F0702030302020204" pitchFamily="66" charset="0"/>
            </a:endParaRPr>
          </a:p>
        </p:txBody>
      </p:sp>
      <p:pic>
        <p:nvPicPr>
          <p:cNvPr id="1026" name="Picture 2" descr="Penicillin: Wonder Drug of World War II">
            <a:extLst>
              <a:ext uri="{FF2B5EF4-FFF2-40B4-BE49-F238E27FC236}">
                <a16:creationId xmlns:a16="http://schemas.microsoft.com/office/drawing/2014/main" id="{099F5D02-2898-4901-9E80-A0C8C94C1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64" y="19270"/>
            <a:ext cx="3259918" cy="1825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the development of penicillin tells us about developing a coronavirus  vaccine - Bulletin of the Atomic Scientists">
            <a:extLst>
              <a:ext uri="{FF2B5EF4-FFF2-40B4-BE49-F238E27FC236}">
                <a16:creationId xmlns:a16="http://schemas.microsoft.com/office/drawing/2014/main" id="{7C6F578B-AA8D-41E3-A0DE-2631A3850B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46" y="-98565"/>
            <a:ext cx="2768338" cy="201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08B8-3F8F-4310-A078-9E8C7A56793F}"/>
              </a:ext>
            </a:extLst>
          </p:cNvPr>
          <p:cNvSpPr>
            <a:spLocks noGrp="1"/>
          </p:cNvSpPr>
          <p:nvPr>
            <p:ph type="title"/>
          </p:nvPr>
        </p:nvSpPr>
        <p:spPr>
          <a:xfrm>
            <a:off x="457200" y="12872"/>
            <a:ext cx="8229600" cy="778098"/>
          </a:xfrm>
          <a:solidFill>
            <a:srgbClr val="FF0000"/>
          </a:solidFill>
        </p:spPr>
        <p:txBody>
          <a:bodyPr/>
          <a:lstStyle/>
          <a:p>
            <a:r>
              <a:rPr lang="en-GB" dirty="0">
                <a:latin typeface="Comic Sans MS" panose="030F0702030302020204" pitchFamily="66" charset="0"/>
              </a:rPr>
              <a:t>Who was Hitler?</a:t>
            </a:r>
          </a:p>
        </p:txBody>
      </p:sp>
      <p:sp>
        <p:nvSpPr>
          <p:cNvPr id="3" name="Content Placeholder 2">
            <a:extLst>
              <a:ext uri="{FF2B5EF4-FFF2-40B4-BE49-F238E27FC236}">
                <a16:creationId xmlns:a16="http://schemas.microsoft.com/office/drawing/2014/main" id="{897B8454-E907-4188-A34D-953BEF49CA4D}"/>
              </a:ext>
            </a:extLst>
          </p:cNvPr>
          <p:cNvSpPr>
            <a:spLocks noGrp="1"/>
          </p:cNvSpPr>
          <p:nvPr>
            <p:ph idx="1"/>
          </p:nvPr>
        </p:nvSpPr>
        <p:spPr>
          <a:xfrm>
            <a:off x="9533" y="876297"/>
            <a:ext cx="7620329" cy="778098"/>
          </a:xfrm>
        </p:spPr>
        <p:txBody>
          <a:bodyPr>
            <a:normAutofit/>
          </a:bodyPr>
          <a:lstStyle/>
          <a:p>
            <a:pPr marL="0" indent="0" algn="ctr">
              <a:buNone/>
            </a:pPr>
            <a:r>
              <a:rPr lang="en-GB" sz="1600" dirty="0">
                <a:latin typeface="Comic Sans MS" panose="030F0702030302020204" pitchFamily="66" charset="0"/>
              </a:rPr>
              <a:t>Read the key words and definitions, watch the clip and answer the questions on the next slide.</a:t>
            </a:r>
          </a:p>
          <a:p>
            <a:pPr marL="0" indent="0" algn="ctr">
              <a:buNone/>
            </a:pPr>
            <a:endParaRPr lang="en-GB"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Rectangle 3">
            <a:extLst>
              <a:ext uri="{FF2B5EF4-FFF2-40B4-BE49-F238E27FC236}">
                <a16:creationId xmlns:a16="http://schemas.microsoft.com/office/drawing/2014/main" id="{60ABE523-C028-4D1F-BE1C-712A4152A701}"/>
              </a:ext>
            </a:extLst>
          </p:cNvPr>
          <p:cNvSpPr/>
          <p:nvPr/>
        </p:nvSpPr>
        <p:spPr>
          <a:xfrm>
            <a:off x="9533" y="1338979"/>
            <a:ext cx="9144000" cy="923330"/>
          </a:xfrm>
          <a:prstGeom prst="rect">
            <a:avLst/>
          </a:prstGeom>
        </p:spPr>
        <p:txBody>
          <a:bodyPr wrap="square">
            <a:spAutoFit/>
          </a:bodyPr>
          <a:lstStyle/>
          <a:p>
            <a:r>
              <a:rPr lang="en-GB" dirty="0">
                <a:hlinkClick r:id="rId3"/>
              </a:rPr>
              <a:t>https://www.bing.com/videos/search?q=who+was+hitler&amp;ru=%2fvideos%2fsearch%3fq%3dwho%2bwas%2bhitler%26FORM%3dHDRSC3&amp;view=detail&amp;mid=3594AEA5D2B6F5C158223594AEA5D2B6F5C15822&amp;&amp;FORM=VDRVRV</a:t>
            </a:r>
            <a:endParaRPr lang="en-GB" dirty="0"/>
          </a:p>
        </p:txBody>
      </p:sp>
      <p:pic>
        <p:nvPicPr>
          <p:cNvPr id="1026" name="Picture 2" descr="Adolf Hitler | Biography, Rise to Power, &amp; Facts | Britannica">
            <a:extLst>
              <a:ext uri="{FF2B5EF4-FFF2-40B4-BE49-F238E27FC236}">
                <a16:creationId xmlns:a16="http://schemas.microsoft.com/office/drawing/2014/main" id="{90BFC996-3A24-4B55-BE39-8835BFD4C6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6490" y="0"/>
            <a:ext cx="1557510" cy="1253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92A7EE08-E035-4269-BD46-9312C442DAC3}"/>
              </a:ext>
            </a:extLst>
          </p:cNvPr>
          <p:cNvGraphicFramePr>
            <a:graphicFrameLocks noGrp="1"/>
          </p:cNvGraphicFramePr>
          <p:nvPr>
            <p:extLst>
              <p:ext uri="{D42A27DB-BD31-4B8C-83A1-F6EECF244321}">
                <p14:modId xmlns:p14="http://schemas.microsoft.com/office/powerpoint/2010/main" val="1579436686"/>
              </p:ext>
            </p:extLst>
          </p:nvPr>
        </p:nvGraphicFramePr>
        <p:xfrm>
          <a:off x="19607" y="2347636"/>
          <a:ext cx="9180512" cy="4450080"/>
        </p:xfrm>
        <a:graphic>
          <a:graphicData uri="http://schemas.openxmlformats.org/drawingml/2006/table">
            <a:tbl>
              <a:tblPr firstRow="1" bandRow="1">
                <a:tableStyleId>{5940675A-B579-460E-94D1-54222C63F5DA}</a:tableStyleId>
              </a:tblPr>
              <a:tblGrid>
                <a:gridCol w="4608512">
                  <a:extLst>
                    <a:ext uri="{9D8B030D-6E8A-4147-A177-3AD203B41FA5}">
                      <a16:colId xmlns:a16="http://schemas.microsoft.com/office/drawing/2014/main" val="2109807838"/>
                    </a:ext>
                  </a:extLst>
                </a:gridCol>
                <a:gridCol w="4572000">
                  <a:extLst>
                    <a:ext uri="{9D8B030D-6E8A-4147-A177-3AD203B41FA5}">
                      <a16:colId xmlns:a16="http://schemas.microsoft.com/office/drawing/2014/main" val="3754743493"/>
                    </a:ext>
                  </a:extLst>
                </a:gridCol>
              </a:tblGrid>
              <a:tr h="3634067">
                <a:tc>
                  <a:txBody>
                    <a:bodyPr/>
                    <a:lstStyle/>
                    <a:p>
                      <a:endParaRPr lang="en-GB" sz="1300" b="1" dirty="0">
                        <a:latin typeface="Comic Sans MS" panose="030F0702030302020204" pitchFamily="66" charset="0"/>
                      </a:endParaRPr>
                    </a:p>
                    <a:p>
                      <a:pPr algn="ctr"/>
                      <a:r>
                        <a:rPr lang="en-GB" sz="1300" b="1" u="sng" dirty="0">
                          <a:latin typeface="Comic Sans MS" panose="030F0702030302020204" pitchFamily="66" charset="0"/>
                        </a:rPr>
                        <a:t>Key words from the video clip</a:t>
                      </a:r>
                    </a:p>
                    <a:p>
                      <a:endParaRPr lang="en-GB" sz="1300" b="1" dirty="0">
                        <a:latin typeface="Comic Sans MS" panose="030F0702030302020204" pitchFamily="66" charset="0"/>
                      </a:endParaRPr>
                    </a:p>
                    <a:p>
                      <a:r>
                        <a:rPr lang="en-GB" sz="1300" b="1" dirty="0">
                          <a:latin typeface="Comic Sans MS" panose="030F0702030302020204" pitchFamily="66" charset="0"/>
                        </a:rPr>
                        <a:t>Third Reich- </a:t>
                      </a:r>
                      <a:r>
                        <a:rPr lang="en-GB" sz="1300" b="0" i="0" kern="1200" dirty="0">
                          <a:solidFill>
                            <a:schemeClr val="tx1"/>
                          </a:solidFill>
                          <a:effectLst/>
                          <a:latin typeface="Comic Sans MS" panose="030F0702030302020204" pitchFamily="66" charset="0"/>
                          <a:ea typeface="+mn-ea"/>
                          <a:cs typeface="+mn-cs"/>
                        </a:rPr>
                        <a:t>The name given by the Nazis to their government in Germany; </a:t>
                      </a:r>
                      <a:r>
                        <a:rPr lang="en-GB" sz="1300" b="1" i="0" kern="1200" dirty="0">
                          <a:solidFill>
                            <a:schemeClr val="tx1"/>
                          </a:solidFill>
                          <a:effectLst/>
                          <a:latin typeface="Comic Sans MS" panose="030F0702030302020204" pitchFamily="66" charset="0"/>
                          <a:ea typeface="+mn-ea"/>
                          <a:cs typeface="+mn-cs"/>
                        </a:rPr>
                        <a:t>Reich</a:t>
                      </a:r>
                      <a:r>
                        <a:rPr lang="en-GB" sz="1300" b="0" i="0" kern="1200" dirty="0">
                          <a:solidFill>
                            <a:schemeClr val="tx1"/>
                          </a:solidFill>
                          <a:effectLst/>
                          <a:latin typeface="Comic Sans MS" panose="030F0702030302020204" pitchFamily="66" charset="0"/>
                          <a:ea typeface="+mn-ea"/>
                          <a:cs typeface="+mn-cs"/>
                        </a:rPr>
                        <a:t> is German for ‘empire’.</a:t>
                      </a:r>
                    </a:p>
                    <a:p>
                      <a:endParaRPr lang="en-GB" sz="1300" dirty="0">
                        <a:latin typeface="Comic Sans MS" panose="030F0702030302020204" pitchFamily="66" charset="0"/>
                      </a:endParaRPr>
                    </a:p>
                    <a:p>
                      <a:r>
                        <a:rPr lang="en-GB" sz="1300" b="1" dirty="0">
                          <a:latin typeface="Comic Sans MS" panose="030F0702030302020204" pitchFamily="66" charset="0"/>
                        </a:rPr>
                        <a:t>Fanatic-</a:t>
                      </a:r>
                      <a:r>
                        <a:rPr lang="en-GB" sz="1300" dirty="0">
                          <a:latin typeface="Comic Sans MS" panose="030F0702030302020204" pitchFamily="66" charset="0"/>
                        </a:rPr>
                        <a:t> a person (</a:t>
                      </a:r>
                      <a:r>
                        <a:rPr lang="en-GB" sz="1300" dirty="0" err="1">
                          <a:latin typeface="Comic Sans MS" panose="030F0702030302020204" pitchFamily="66" charset="0"/>
                        </a:rPr>
                        <a:t>eg</a:t>
                      </a:r>
                      <a:r>
                        <a:rPr lang="en-GB" sz="1300" dirty="0">
                          <a:latin typeface="Comic Sans MS" panose="030F0702030302020204" pitchFamily="66" charset="0"/>
                        </a:rPr>
                        <a:t> Hitler)</a:t>
                      </a:r>
                      <a:r>
                        <a:rPr lang="en-GB" sz="1300" b="0" i="0" kern="1200" dirty="0">
                          <a:solidFill>
                            <a:schemeClr val="tx1"/>
                          </a:solidFill>
                          <a:effectLst/>
                          <a:latin typeface="Comic Sans MS" panose="030F0702030302020204" pitchFamily="66" charset="0"/>
                          <a:ea typeface="+mn-ea"/>
                          <a:cs typeface="+mn-cs"/>
                        </a:rPr>
                        <a:t> whose enthusiasm for something extreme is beyond normal limits. </a:t>
                      </a:r>
                    </a:p>
                    <a:p>
                      <a:endParaRPr lang="en-GB" sz="1300" dirty="0">
                        <a:latin typeface="Comic Sans MS" panose="030F0702030302020204" pitchFamily="66" charset="0"/>
                      </a:endParaRPr>
                    </a:p>
                    <a:p>
                      <a:r>
                        <a:rPr lang="en-GB" sz="1300" b="1" dirty="0">
                          <a:latin typeface="Comic Sans MS" panose="030F0702030302020204" pitchFamily="66" charset="0"/>
                        </a:rPr>
                        <a:t>Anti-</a:t>
                      </a:r>
                      <a:r>
                        <a:rPr lang="en-GB" sz="1300" b="1" dirty="0" err="1">
                          <a:latin typeface="Comic Sans MS" panose="030F0702030302020204" pitchFamily="66" charset="0"/>
                        </a:rPr>
                        <a:t>semetic</a:t>
                      </a:r>
                      <a:r>
                        <a:rPr lang="en-GB" sz="1300" b="1" dirty="0">
                          <a:latin typeface="Comic Sans MS" panose="030F0702030302020204" pitchFamily="66" charset="0"/>
                        </a:rPr>
                        <a:t>-</a:t>
                      </a:r>
                      <a:r>
                        <a:rPr lang="en-GB" sz="1300" dirty="0">
                          <a:latin typeface="Comic Sans MS" panose="030F0702030302020204" pitchFamily="66" charset="0"/>
                        </a:rPr>
                        <a:t> Anti-Jewish.</a:t>
                      </a:r>
                    </a:p>
                    <a:p>
                      <a:endParaRPr lang="en-GB" sz="1300" dirty="0">
                        <a:latin typeface="Comic Sans MS" panose="030F0702030302020204" pitchFamily="66" charset="0"/>
                      </a:endParaRPr>
                    </a:p>
                    <a:p>
                      <a:r>
                        <a:rPr lang="en-GB" sz="1300" b="1" dirty="0">
                          <a:latin typeface="Comic Sans MS" panose="030F0702030302020204" pitchFamily="66" charset="0"/>
                        </a:rPr>
                        <a:t>Anti-Bolshevik-</a:t>
                      </a:r>
                      <a:r>
                        <a:rPr lang="en-GB" sz="1300" dirty="0">
                          <a:latin typeface="Comic Sans MS" panose="030F0702030302020204" pitchFamily="66" charset="0"/>
                        </a:rPr>
                        <a:t> Anti Communist.  The Bolsheviks were a communist party in Russia.  </a:t>
                      </a:r>
                    </a:p>
                    <a:p>
                      <a:endParaRPr lang="en-GB" sz="1300" dirty="0">
                        <a:latin typeface="Comic Sans MS" panose="030F0702030302020204" pitchFamily="66" charset="0"/>
                      </a:endParaRPr>
                    </a:p>
                    <a:p>
                      <a:r>
                        <a:rPr lang="en-GB" sz="1300" b="1" dirty="0">
                          <a:latin typeface="Comic Sans MS" panose="030F0702030302020204" pitchFamily="66" charset="0"/>
                        </a:rPr>
                        <a:t>Chancellor-</a:t>
                      </a:r>
                      <a:r>
                        <a:rPr lang="en-GB" sz="1300" dirty="0">
                          <a:latin typeface="Comic Sans MS" panose="030F0702030302020204" pitchFamily="66" charset="0"/>
                        </a:rPr>
                        <a:t> like a Prime Minister, in charge of the day to day running of Germany.</a:t>
                      </a:r>
                    </a:p>
                    <a:p>
                      <a:endParaRPr lang="en-GB" sz="1300" dirty="0">
                        <a:latin typeface="Comic Sans MS" panose="030F0702030302020204" pitchFamily="66" charset="0"/>
                      </a:endParaRPr>
                    </a:p>
                    <a:p>
                      <a:r>
                        <a:rPr lang="en-GB" sz="1300" b="1" dirty="0">
                          <a:latin typeface="Comic Sans MS" panose="030F0702030302020204" pitchFamily="66" charset="0"/>
                        </a:rPr>
                        <a:t>Dictator-</a:t>
                      </a:r>
                      <a:r>
                        <a:rPr lang="en-GB" sz="1300" dirty="0">
                          <a:latin typeface="Comic Sans MS" panose="030F0702030302020204" pitchFamily="66" charset="0"/>
                        </a:rPr>
                        <a:t> someone in total control in a country, can make all the decisions.  </a:t>
                      </a:r>
                    </a:p>
                  </a:txBody>
                  <a:tcPr/>
                </a:tc>
                <a:tc>
                  <a:txBody>
                    <a:bodyPr/>
                    <a:lstStyle/>
                    <a:p>
                      <a:pPr marL="342900" indent="-342900">
                        <a:buAutoNum type="arabicPeriod"/>
                      </a:pPr>
                      <a:r>
                        <a:rPr lang="en-GB" sz="1300" dirty="0">
                          <a:latin typeface="Comic Sans MS" panose="030F0702030302020204" pitchFamily="66" charset="0"/>
                        </a:rPr>
                        <a:t>When and where was Hitler born?</a:t>
                      </a: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r>
                        <a:rPr lang="en-GB" sz="1300" dirty="0">
                          <a:latin typeface="Comic Sans MS" panose="030F0702030302020204" pitchFamily="66" charset="0"/>
                        </a:rPr>
                        <a:t>Give 3 facts about Hitler’s childhood.</a:t>
                      </a: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r>
                        <a:rPr lang="en-GB" sz="1300" dirty="0">
                          <a:latin typeface="Comic Sans MS" panose="030F0702030302020204" pitchFamily="66" charset="0"/>
                        </a:rPr>
                        <a:t>What was Hitler’s role in the war?</a:t>
                      </a: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r>
                        <a:rPr lang="en-GB" sz="1300" dirty="0">
                          <a:latin typeface="Comic Sans MS" panose="030F0702030302020204" pitchFamily="66" charset="0"/>
                        </a:rPr>
                        <a:t>What did Hitler do after WW1?</a:t>
                      </a: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r>
                        <a:rPr lang="en-GB" sz="1300" dirty="0">
                          <a:latin typeface="Comic Sans MS" panose="030F0702030302020204" pitchFamily="66" charset="0"/>
                        </a:rPr>
                        <a:t>What did Hitler do in 1923?  What was the consequence?</a:t>
                      </a: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endParaRPr lang="en-GB" sz="1300" dirty="0">
                        <a:latin typeface="Comic Sans MS" panose="030F0702030302020204" pitchFamily="66" charset="0"/>
                      </a:endParaRPr>
                    </a:p>
                    <a:p>
                      <a:pPr marL="342900" indent="-342900">
                        <a:buAutoNum type="arabicPeriod"/>
                      </a:pPr>
                      <a:r>
                        <a:rPr lang="en-GB" sz="1300" dirty="0">
                          <a:latin typeface="Comic Sans MS" panose="030F0702030302020204" pitchFamily="66" charset="0"/>
                        </a:rPr>
                        <a:t>When did Hitler become Chancellor of Germany?</a:t>
                      </a:r>
                    </a:p>
                    <a:p>
                      <a:pPr marL="342900" indent="-342900">
                        <a:buAutoNum type="arabicPeriod"/>
                      </a:pPr>
                      <a:endParaRPr lang="en-GB" sz="1300" dirty="0"/>
                    </a:p>
                  </a:txBody>
                  <a:tcPr/>
                </a:tc>
                <a:extLst>
                  <a:ext uri="{0D108BD9-81ED-4DB2-BD59-A6C34878D82A}">
                    <a16:rowId xmlns:a16="http://schemas.microsoft.com/office/drawing/2014/main" val="3812505862"/>
                  </a:ext>
                </a:extLst>
              </a:tr>
            </a:tbl>
          </a:graphicData>
        </a:graphic>
      </p:graphicFrame>
    </p:spTree>
    <p:extLst>
      <p:ext uri="{BB962C8B-B14F-4D97-AF65-F5344CB8AC3E}">
        <p14:creationId xmlns:p14="http://schemas.microsoft.com/office/powerpoint/2010/main" val="102794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CD0A-39B6-4059-92E3-8802C827A3F8}"/>
              </a:ext>
            </a:extLst>
          </p:cNvPr>
          <p:cNvSpPr>
            <a:spLocks noGrp="1"/>
          </p:cNvSpPr>
          <p:nvPr>
            <p:ph type="title"/>
          </p:nvPr>
        </p:nvSpPr>
        <p:spPr>
          <a:xfrm>
            <a:off x="-495655" y="60496"/>
            <a:ext cx="7886700" cy="1593508"/>
          </a:xfrm>
        </p:spPr>
        <p:txBody>
          <a:bodyPr>
            <a:normAutofit/>
          </a:bodyPr>
          <a:lstStyle/>
          <a:p>
            <a:pPr algn="ctr"/>
            <a:r>
              <a:rPr lang="en-GB" dirty="0">
                <a:latin typeface="Comic Sans MS" panose="030F0702030302020204" pitchFamily="66" charset="0"/>
              </a:rPr>
              <a:t>Victory Europe!   </a:t>
            </a:r>
            <a:br>
              <a:rPr lang="en-GB" dirty="0">
                <a:latin typeface="Comic Sans MS" panose="030F0702030302020204" pitchFamily="66" charset="0"/>
              </a:rPr>
            </a:br>
            <a:r>
              <a:rPr lang="en-GB" dirty="0">
                <a:latin typeface="Comic Sans MS" panose="030F0702030302020204" pitchFamily="66" charset="0"/>
              </a:rPr>
              <a:t>8</a:t>
            </a:r>
            <a:r>
              <a:rPr lang="en-GB" baseline="30000" dirty="0">
                <a:latin typeface="Comic Sans MS" panose="030F0702030302020204" pitchFamily="66" charset="0"/>
              </a:rPr>
              <a:t>th</a:t>
            </a:r>
            <a:r>
              <a:rPr lang="en-GB" dirty="0">
                <a:latin typeface="Comic Sans MS" panose="030F0702030302020204" pitchFamily="66" charset="0"/>
              </a:rPr>
              <a:t> May 1945</a:t>
            </a:r>
          </a:p>
        </p:txBody>
      </p:sp>
      <p:sp>
        <p:nvSpPr>
          <p:cNvPr id="3" name="Content Placeholder 2">
            <a:extLst>
              <a:ext uri="{FF2B5EF4-FFF2-40B4-BE49-F238E27FC236}">
                <a16:creationId xmlns:a16="http://schemas.microsoft.com/office/drawing/2014/main" id="{30216FC3-B286-41F9-AB00-81EBA1895D9B}"/>
              </a:ext>
            </a:extLst>
          </p:cNvPr>
          <p:cNvSpPr>
            <a:spLocks noGrp="1"/>
          </p:cNvSpPr>
          <p:nvPr>
            <p:ph idx="1"/>
          </p:nvPr>
        </p:nvSpPr>
        <p:spPr>
          <a:xfrm>
            <a:off x="251520" y="2636912"/>
            <a:ext cx="8640960" cy="3263504"/>
          </a:xfrm>
        </p:spPr>
        <p:txBody>
          <a:bodyPr>
            <a:normAutofit/>
          </a:bodyPr>
          <a:lstStyle/>
          <a:p>
            <a:pPr marL="0" indent="0">
              <a:buNone/>
            </a:pPr>
            <a:r>
              <a:rPr lang="en-GB" sz="2000" dirty="0">
                <a:latin typeface="Comic Sans MS" panose="030F0702030302020204" pitchFamily="66" charset="0"/>
              </a:rPr>
              <a:t>Task 1: Watch the video carefully.</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You do not need to make notes, instead concentrate on the images and film footage of the people involved in the liberation of Europe.  </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hlinkClick r:id="rId2"/>
              </a:rPr>
              <a:t>https://www.nationalww2museum.org/war/topics/75th-anniversary-end-world-war-ii</a:t>
            </a:r>
            <a:endParaRPr lang="en-GB" sz="2000" dirty="0">
              <a:latin typeface="Comic Sans MS" panose="030F0702030302020204" pitchFamily="66" charset="0"/>
            </a:endParaRPr>
          </a:p>
        </p:txBody>
      </p:sp>
      <p:pic>
        <p:nvPicPr>
          <p:cNvPr id="5" name="Picture 4" descr="A group of people standing in front of a crowd posing for the camera&#10;&#10;Description automatically generated">
            <a:extLst>
              <a:ext uri="{FF2B5EF4-FFF2-40B4-BE49-F238E27FC236}">
                <a16:creationId xmlns:a16="http://schemas.microsoft.com/office/drawing/2014/main" id="{17B64758-29EC-43DE-B2C4-350180881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183" y="60496"/>
            <a:ext cx="3142313" cy="2432400"/>
          </a:xfrm>
          <a:prstGeom prst="rect">
            <a:avLst/>
          </a:prstGeom>
        </p:spPr>
      </p:pic>
    </p:spTree>
    <p:extLst>
      <p:ext uri="{BB962C8B-B14F-4D97-AF65-F5344CB8AC3E}">
        <p14:creationId xmlns:p14="http://schemas.microsoft.com/office/powerpoint/2010/main" val="312153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1819496-23C7-4066-AD6B-222FB2C6DE5C}"/>
              </a:ext>
            </a:extLst>
          </p:cNvPr>
          <p:cNvGraphicFramePr>
            <a:graphicFrameLocks noGrp="1"/>
          </p:cNvGraphicFramePr>
          <p:nvPr>
            <p:extLst>
              <p:ext uri="{D42A27DB-BD31-4B8C-83A1-F6EECF244321}">
                <p14:modId xmlns:p14="http://schemas.microsoft.com/office/powerpoint/2010/main" val="551856301"/>
              </p:ext>
            </p:extLst>
          </p:nvPr>
        </p:nvGraphicFramePr>
        <p:xfrm>
          <a:off x="5814" y="1569720"/>
          <a:ext cx="9138186" cy="5012950"/>
        </p:xfrm>
        <a:graphic>
          <a:graphicData uri="http://schemas.openxmlformats.org/drawingml/2006/table">
            <a:tbl>
              <a:tblPr firstRow="1" bandRow="1">
                <a:tableStyleId>{5940675A-B579-460E-94D1-54222C63F5DA}</a:tableStyleId>
              </a:tblPr>
              <a:tblGrid>
                <a:gridCol w="3046062">
                  <a:extLst>
                    <a:ext uri="{9D8B030D-6E8A-4147-A177-3AD203B41FA5}">
                      <a16:colId xmlns:a16="http://schemas.microsoft.com/office/drawing/2014/main" val="3925771456"/>
                    </a:ext>
                  </a:extLst>
                </a:gridCol>
                <a:gridCol w="3046062">
                  <a:extLst>
                    <a:ext uri="{9D8B030D-6E8A-4147-A177-3AD203B41FA5}">
                      <a16:colId xmlns:a16="http://schemas.microsoft.com/office/drawing/2014/main" val="1381278211"/>
                    </a:ext>
                  </a:extLst>
                </a:gridCol>
                <a:gridCol w="3046062">
                  <a:extLst>
                    <a:ext uri="{9D8B030D-6E8A-4147-A177-3AD203B41FA5}">
                      <a16:colId xmlns:a16="http://schemas.microsoft.com/office/drawing/2014/main" val="1617710300"/>
                    </a:ext>
                  </a:extLst>
                </a:gridCol>
              </a:tblGrid>
              <a:tr h="2566930">
                <a:tc>
                  <a:txBody>
                    <a:bodyPr/>
                    <a:lstStyle/>
                    <a:p>
                      <a:r>
                        <a:rPr lang="en-GB" sz="1300" b="1" dirty="0"/>
                        <a:t>Hitler’s leadership style and decision making</a:t>
                      </a:r>
                    </a:p>
                    <a:p>
                      <a:r>
                        <a:rPr lang="en-GB" sz="1300" dirty="0"/>
                        <a:t>Hitler was overconfident about Nazis and at times, underestimated his enemies, particularly Russia.</a:t>
                      </a:r>
                    </a:p>
                    <a:p>
                      <a:endParaRPr lang="en-GB" sz="1300" dirty="0"/>
                    </a:p>
                    <a:p>
                      <a:r>
                        <a:rPr lang="en-GB" sz="1300" b="0" i="0" kern="1200" dirty="0">
                          <a:solidFill>
                            <a:schemeClr val="tx1"/>
                          </a:solidFill>
                          <a:effectLst/>
                          <a:latin typeface="+mn-lt"/>
                          <a:ea typeface="+mn-ea"/>
                          <a:cs typeface="+mn-cs"/>
                        </a:rPr>
                        <a:t>Hitler frequently ignored the recommendations of his advisors, and ordered major opera­tions that ultimately had enormous consequences and affected Germany’s ability to achieve final victory.</a:t>
                      </a:r>
                      <a:endParaRPr lang="en-GB" sz="1300" dirty="0"/>
                    </a:p>
                    <a:p>
                      <a:endParaRPr lang="en-GB" sz="1300" dirty="0"/>
                    </a:p>
                  </a:txBody>
                  <a:tcPr marL="68580" marR="68580" marT="34290" marB="34290"/>
                </a:tc>
                <a:tc>
                  <a:txBody>
                    <a:bodyPr/>
                    <a:lstStyle/>
                    <a:p>
                      <a:endParaRPr lang="en-GB" sz="1300" dirty="0"/>
                    </a:p>
                    <a:p>
                      <a:r>
                        <a:rPr lang="en-GB" sz="1300" b="1" dirty="0"/>
                        <a:t>British code breakers</a:t>
                      </a:r>
                    </a:p>
                    <a:p>
                      <a:r>
                        <a:rPr lang="en-GB" sz="1300" dirty="0"/>
                        <a:t>Polish Maths geniuses broke the secret German code system (Enigma) which meant that secret German messages could be intercepted by the British and deciphered.  Bletchley Park near Milton Keynes became the base where this happened.  The Germans did not know about this and inadvertently gave the British information on German plans.</a:t>
                      </a:r>
                    </a:p>
                    <a:p>
                      <a:endParaRPr lang="en-GB" sz="1300" dirty="0"/>
                    </a:p>
                  </a:txBody>
                  <a:tcPr marL="68580" marR="68580" marT="34290" marB="34290"/>
                </a:tc>
                <a:tc>
                  <a:txBody>
                    <a:bodyPr/>
                    <a:lstStyle/>
                    <a:p>
                      <a:r>
                        <a:rPr lang="en-GB" sz="1300" b="1" i="0" kern="1200" dirty="0">
                          <a:solidFill>
                            <a:schemeClr val="tx1"/>
                          </a:solidFill>
                          <a:effectLst/>
                          <a:latin typeface="+mn-lt"/>
                          <a:ea typeface="+mn-ea"/>
                          <a:cs typeface="+mn-cs"/>
                        </a:rPr>
                        <a:t>British Navy and its allies</a:t>
                      </a:r>
                    </a:p>
                    <a:p>
                      <a:r>
                        <a:rPr lang="en-GB" sz="1300" b="0" i="0" kern="1200" dirty="0">
                          <a:solidFill>
                            <a:schemeClr val="tx1"/>
                          </a:solidFill>
                          <a:effectLst/>
                          <a:latin typeface="+mn-lt"/>
                          <a:ea typeface="+mn-ea"/>
                          <a:cs typeface="+mn-cs"/>
                        </a:rPr>
                        <a:t>Warships protected convoys of merchant ships carrying vital supplies to Britain from the United States and worldwide, in the face of determined German attempts to destroy them. This kept first Britain from starving. Allied warships and other craft saved Britain’s soldiers and its allies from certain destruction, evacuating them first from Norway, then famously from Dunkirk, and finally from Greece and Crete.  This kept soldiers in the fight.  </a:t>
                      </a:r>
                      <a:endParaRPr lang="en-GB" sz="1300" dirty="0"/>
                    </a:p>
                  </a:txBody>
                  <a:tcPr marL="68580" marR="68580" marT="34290" marB="34290"/>
                </a:tc>
                <a:extLst>
                  <a:ext uri="{0D108BD9-81ED-4DB2-BD59-A6C34878D82A}">
                    <a16:rowId xmlns:a16="http://schemas.microsoft.com/office/drawing/2014/main" val="3149639911"/>
                  </a:ext>
                </a:extLst>
              </a:tr>
              <a:tr h="2374238">
                <a:tc>
                  <a:txBody>
                    <a:bodyPr/>
                    <a:lstStyle/>
                    <a:p>
                      <a:r>
                        <a:rPr lang="en-GB" sz="1300" b="1" dirty="0"/>
                        <a:t>Battle of Berlin</a:t>
                      </a:r>
                    </a:p>
                    <a:p>
                      <a:r>
                        <a:rPr lang="en-GB" sz="1300" dirty="0"/>
                        <a:t>In April and May 1945 Berlin was being attacked from the west by the Allied forces and from the east by Russia.  Many German soldiers were fighting elsewhere, captured or dead so it was left to the women, children and old men to defend the city, which was being heavily bombed.  Eventually the Allies took control of Berlin.  Berlin was Germany’s capital and most important city.</a:t>
                      </a:r>
                    </a:p>
                  </a:txBody>
                  <a:tcPr marL="68580" marR="68580" marT="34290" marB="34290"/>
                </a:tc>
                <a:tc>
                  <a:txBody>
                    <a:bodyPr/>
                    <a:lstStyle/>
                    <a:p>
                      <a:r>
                        <a:rPr lang="en-GB" sz="1300" b="1" dirty="0"/>
                        <a:t>Hitler’s death</a:t>
                      </a:r>
                    </a:p>
                    <a:p>
                      <a:endParaRPr lang="en-GB" sz="1300" b="1" dirty="0"/>
                    </a:p>
                    <a:p>
                      <a:r>
                        <a:rPr lang="en-GB" sz="1300" dirty="0"/>
                        <a:t>On 30</a:t>
                      </a:r>
                      <a:r>
                        <a:rPr lang="en-GB" sz="1300" baseline="30000" dirty="0"/>
                        <a:t>th</a:t>
                      </a:r>
                      <a:r>
                        <a:rPr lang="en-GB" sz="1300" dirty="0"/>
                        <a:t> April 1945 with the US and Russian soldiers closing in on Berlin, Hitler married his partner Eva Braun in his secure bunker and they locked themselves in a room and committed suicide, probably with a gun and cyanide.  This was a massive blow to the Nazis and many leading Nazis decided to flee Berlin rather than risk being captured.  </a:t>
                      </a:r>
                    </a:p>
                    <a:p>
                      <a:endParaRPr lang="en-GB" sz="1300" dirty="0"/>
                    </a:p>
                  </a:txBody>
                  <a:tcPr marL="68580" marR="68580" marT="34290" marB="34290"/>
                </a:tc>
                <a:tc>
                  <a:txBody>
                    <a:bodyPr/>
                    <a:lstStyle/>
                    <a:p>
                      <a:r>
                        <a:rPr lang="en-GB" sz="1300" b="1" dirty="0"/>
                        <a:t>Spies and double agents</a:t>
                      </a:r>
                    </a:p>
                    <a:p>
                      <a:r>
                        <a:rPr lang="en-GB" sz="1300" dirty="0"/>
                        <a:t>MI5 and MI6 British intelligence led a team of spies who gathered information on what the Nazis were planning and often spread incorrect information to the Nazis so that they would make mistakes based on this.  </a:t>
                      </a:r>
                    </a:p>
                    <a:p>
                      <a:endParaRPr lang="en-GB" sz="1300" dirty="0"/>
                    </a:p>
                    <a:p>
                      <a:r>
                        <a:rPr lang="en-GB" sz="1300" dirty="0"/>
                        <a:t>This was particularly effective in the D Day preparations.  </a:t>
                      </a:r>
                    </a:p>
                  </a:txBody>
                  <a:tcPr marL="68580" marR="68580" marT="34290" marB="34290"/>
                </a:tc>
                <a:extLst>
                  <a:ext uri="{0D108BD9-81ED-4DB2-BD59-A6C34878D82A}">
                    <a16:rowId xmlns:a16="http://schemas.microsoft.com/office/drawing/2014/main" val="3359184087"/>
                  </a:ext>
                </a:extLst>
              </a:tr>
            </a:tbl>
          </a:graphicData>
        </a:graphic>
      </p:graphicFrame>
      <p:sp>
        <p:nvSpPr>
          <p:cNvPr id="3" name="Rectangle 2">
            <a:extLst>
              <a:ext uri="{FF2B5EF4-FFF2-40B4-BE49-F238E27FC236}">
                <a16:creationId xmlns:a16="http://schemas.microsoft.com/office/drawing/2014/main" id="{E4A01FB0-7DF7-49A5-90A1-89D2712D42B9}"/>
              </a:ext>
            </a:extLst>
          </p:cNvPr>
          <p:cNvSpPr/>
          <p:nvPr/>
        </p:nvSpPr>
        <p:spPr>
          <a:xfrm>
            <a:off x="0" y="0"/>
            <a:ext cx="9144000" cy="1400383"/>
          </a:xfrm>
          <a:prstGeom prst="rect">
            <a:avLst/>
          </a:prstGeom>
        </p:spPr>
        <p:txBody>
          <a:bodyPr wrap="square">
            <a:spAutoFit/>
          </a:bodyPr>
          <a:lstStyle/>
          <a:p>
            <a:r>
              <a:rPr lang="en-GB" sz="1700" b="1" dirty="0">
                <a:solidFill>
                  <a:srgbClr val="7030A0"/>
                </a:solidFill>
                <a:latin typeface="Comic Sans MS" panose="030F0702030302020204" pitchFamily="66" charset="0"/>
              </a:rPr>
              <a:t>How important is each cause?  Rate it from 0 (unimportant) to 10 (totally important). Write this in each box.</a:t>
            </a:r>
          </a:p>
          <a:p>
            <a:endParaRPr lang="en-GB" sz="1700" b="1" dirty="0">
              <a:solidFill>
                <a:srgbClr val="7030A0"/>
              </a:solidFill>
              <a:latin typeface="Comic Sans MS" panose="030F0702030302020204" pitchFamily="66" charset="0"/>
            </a:endParaRPr>
          </a:p>
          <a:p>
            <a:r>
              <a:rPr lang="en-GB" sz="1700" b="1" dirty="0">
                <a:solidFill>
                  <a:srgbClr val="7030A0"/>
                </a:solidFill>
                <a:latin typeface="Comic Sans MS" panose="030F0702030302020204" pitchFamily="66" charset="0"/>
              </a:rPr>
              <a:t>Write the name of the most important one and explain why you think it is the most important reason why the Nazis lost. </a:t>
            </a:r>
          </a:p>
        </p:txBody>
      </p:sp>
    </p:spTree>
    <p:extLst>
      <p:ext uri="{BB962C8B-B14F-4D97-AF65-F5344CB8AC3E}">
        <p14:creationId xmlns:p14="http://schemas.microsoft.com/office/powerpoint/2010/main" val="12043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D730-D470-4750-A9F0-D896683C0633}"/>
              </a:ext>
            </a:extLst>
          </p:cNvPr>
          <p:cNvSpPr>
            <a:spLocks noGrp="1"/>
          </p:cNvSpPr>
          <p:nvPr>
            <p:ph type="title"/>
          </p:nvPr>
        </p:nvSpPr>
        <p:spPr>
          <a:xfrm>
            <a:off x="457200" y="274638"/>
            <a:ext cx="8229600" cy="850106"/>
          </a:xfrm>
          <a:solidFill>
            <a:schemeClr val="accent1">
              <a:lumMod val="20000"/>
              <a:lumOff val="80000"/>
            </a:schemeClr>
          </a:solidFill>
        </p:spPr>
        <p:txBody>
          <a:bodyPr>
            <a:normAutofit/>
          </a:bodyPr>
          <a:lstStyle/>
          <a:p>
            <a:r>
              <a:rPr lang="en-GB" dirty="0"/>
              <a:t>Atomic Bomb</a:t>
            </a:r>
          </a:p>
        </p:txBody>
      </p:sp>
      <p:sp>
        <p:nvSpPr>
          <p:cNvPr id="3" name="Content Placeholder 2">
            <a:extLst>
              <a:ext uri="{FF2B5EF4-FFF2-40B4-BE49-F238E27FC236}">
                <a16:creationId xmlns:a16="http://schemas.microsoft.com/office/drawing/2014/main" id="{7386CE3C-73ED-4C2B-9717-0C05C9DBBED1}"/>
              </a:ext>
            </a:extLst>
          </p:cNvPr>
          <p:cNvSpPr>
            <a:spLocks noGrp="1"/>
          </p:cNvSpPr>
          <p:nvPr>
            <p:ph idx="1"/>
          </p:nvPr>
        </p:nvSpPr>
        <p:spPr>
          <a:xfrm>
            <a:off x="457200" y="1268760"/>
            <a:ext cx="8229600" cy="5098578"/>
          </a:xfrm>
        </p:spPr>
        <p:txBody>
          <a:bodyPr>
            <a:normAutofit fontScale="92500"/>
          </a:bodyPr>
          <a:lstStyle/>
          <a:p>
            <a:pPr marL="0" indent="0">
              <a:buNone/>
            </a:pPr>
            <a:r>
              <a:rPr lang="en-GB" sz="2400" dirty="0">
                <a:latin typeface="Comic Sans MS" panose="030F0702030302020204" pitchFamily="66" charset="0"/>
              </a:rPr>
              <a:t>Internet research.</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Use the internet to find out about the Atomic Bombs that USA dropped on Japan in August 1945.</a:t>
            </a:r>
          </a:p>
          <a:p>
            <a:pPr marL="0" indent="0">
              <a:buNone/>
            </a:pPr>
            <a:r>
              <a:rPr lang="en-GB" sz="2400" dirty="0">
                <a:latin typeface="Comic Sans MS" panose="030F0702030302020204" pitchFamily="66" charset="0"/>
              </a:rPr>
              <a:t>. </a:t>
            </a:r>
          </a:p>
          <a:p>
            <a:pPr marL="0" indent="0">
              <a:buNone/>
            </a:pPr>
            <a:r>
              <a:rPr lang="en-GB" sz="2400" dirty="0">
                <a:latin typeface="Comic Sans MS" panose="030F0702030302020204" pitchFamily="66" charset="0"/>
              </a:rPr>
              <a:t>Use these questions as a guide, but add any other interesting information you find. You can present your work as a textbook page with key information, explanations, pictures and quotes from people involved.</a:t>
            </a: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What was the Atomic Bomb?</a:t>
            </a:r>
          </a:p>
          <a:p>
            <a:r>
              <a:rPr lang="en-GB" sz="2400" dirty="0">
                <a:latin typeface="Comic Sans MS" panose="030F0702030302020204" pitchFamily="66" charset="0"/>
              </a:rPr>
              <a:t>Why did the USA use an Atomic Bomb on Japan?</a:t>
            </a:r>
          </a:p>
          <a:p>
            <a:r>
              <a:rPr lang="en-GB" sz="2400" dirty="0">
                <a:latin typeface="Comic Sans MS" panose="030F0702030302020204" pitchFamily="66" charset="0"/>
              </a:rPr>
              <a:t>Ho did the Atomic Bomb effect the people living there?  </a:t>
            </a:r>
          </a:p>
          <a:p>
            <a:pPr marL="0" indent="0">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298322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5D0CE-218C-4D50-975C-C7F4A92712D8}"/>
              </a:ext>
            </a:extLst>
          </p:cNvPr>
          <p:cNvGraphicFramePr>
            <a:graphicFrameLocks noGrp="1"/>
          </p:cNvGraphicFramePr>
          <p:nvPr>
            <p:extLst>
              <p:ext uri="{D42A27DB-BD31-4B8C-83A1-F6EECF244321}">
                <p14:modId xmlns:p14="http://schemas.microsoft.com/office/powerpoint/2010/main" val="1478354234"/>
              </p:ext>
            </p:extLst>
          </p:nvPr>
        </p:nvGraphicFramePr>
        <p:xfrm>
          <a:off x="-18256" y="0"/>
          <a:ext cx="9180512" cy="6949440"/>
        </p:xfrm>
        <a:graphic>
          <a:graphicData uri="http://schemas.openxmlformats.org/drawingml/2006/table">
            <a:tbl>
              <a:tblPr firstRow="1" bandRow="1">
                <a:tableStyleId>{5940675A-B579-460E-94D1-54222C63F5DA}</a:tableStyleId>
              </a:tblPr>
              <a:tblGrid>
                <a:gridCol w="4608512">
                  <a:extLst>
                    <a:ext uri="{9D8B030D-6E8A-4147-A177-3AD203B41FA5}">
                      <a16:colId xmlns:a16="http://schemas.microsoft.com/office/drawing/2014/main" val="2109807838"/>
                    </a:ext>
                  </a:extLst>
                </a:gridCol>
                <a:gridCol w="4572000">
                  <a:extLst>
                    <a:ext uri="{9D8B030D-6E8A-4147-A177-3AD203B41FA5}">
                      <a16:colId xmlns:a16="http://schemas.microsoft.com/office/drawing/2014/main" val="3754743493"/>
                    </a:ext>
                  </a:extLst>
                </a:gridCol>
              </a:tblGrid>
              <a:tr h="6858000">
                <a:tc>
                  <a:txBody>
                    <a:bodyPr/>
                    <a:lstStyle/>
                    <a:p>
                      <a:endParaRPr lang="en-GB" sz="1600" b="1" dirty="0">
                        <a:latin typeface="Comic Sans MS" panose="030F0702030302020204" pitchFamily="66" charset="0"/>
                      </a:endParaRPr>
                    </a:p>
                    <a:p>
                      <a:pPr algn="ctr"/>
                      <a:r>
                        <a:rPr lang="en-GB" sz="1800" b="1" u="sng" dirty="0">
                          <a:latin typeface="Comic Sans MS" panose="030F0702030302020204" pitchFamily="66" charset="0"/>
                        </a:rPr>
                        <a:t>Key words from the video clip</a:t>
                      </a:r>
                    </a:p>
                    <a:p>
                      <a:endParaRPr lang="en-GB" sz="1800" b="1" dirty="0">
                        <a:latin typeface="Comic Sans MS" panose="030F0702030302020204" pitchFamily="66" charset="0"/>
                      </a:endParaRPr>
                    </a:p>
                    <a:p>
                      <a:r>
                        <a:rPr lang="en-GB" sz="1800" b="1" dirty="0">
                          <a:latin typeface="Comic Sans MS" panose="030F0702030302020204" pitchFamily="66" charset="0"/>
                        </a:rPr>
                        <a:t>Third Reich- </a:t>
                      </a:r>
                      <a:r>
                        <a:rPr lang="en-GB" sz="1800" b="0" i="0" kern="1200" dirty="0">
                          <a:solidFill>
                            <a:schemeClr val="tx1"/>
                          </a:solidFill>
                          <a:effectLst/>
                          <a:latin typeface="Comic Sans MS" panose="030F0702030302020204" pitchFamily="66" charset="0"/>
                          <a:ea typeface="+mn-ea"/>
                          <a:cs typeface="+mn-cs"/>
                        </a:rPr>
                        <a:t>The name given by the Nazis to their government in Germany; </a:t>
                      </a:r>
                      <a:r>
                        <a:rPr lang="en-GB" sz="1800" b="1" i="0" kern="1200" dirty="0">
                          <a:solidFill>
                            <a:schemeClr val="tx1"/>
                          </a:solidFill>
                          <a:effectLst/>
                          <a:latin typeface="Comic Sans MS" panose="030F0702030302020204" pitchFamily="66" charset="0"/>
                          <a:ea typeface="+mn-ea"/>
                          <a:cs typeface="+mn-cs"/>
                        </a:rPr>
                        <a:t>Reich</a:t>
                      </a:r>
                      <a:r>
                        <a:rPr lang="en-GB" sz="1800" b="0" i="0" kern="1200" dirty="0">
                          <a:solidFill>
                            <a:schemeClr val="tx1"/>
                          </a:solidFill>
                          <a:effectLst/>
                          <a:latin typeface="Comic Sans MS" panose="030F0702030302020204" pitchFamily="66" charset="0"/>
                          <a:ea typeface="+mn-ea"/>
                          <a:cs typeface="+mn-cs"/>
                        </a:rPr>
                        <a:t> is German for ‘empire’.</a:t>
                      </a:r>
                    </a:p>
                    <a:p>
                      <a:endParaRPr lang="en-GB" sz="1800" dirty="0">
                        <a:latin typeface="Comic Sans MS" panose="030F0702030302020204" pitchFamily="66" charset="0"/>
                      </a:endParaRPr>
                    </a:p>
                    <a:p>
                      <a:r>
                        <a:rPr lang="en-GB" sz="1800" b="1" dirty="0">
                          <a:latin typeface="Comic Sans MS" panose="030F0702030302020204" pitchFamily="66" charset="0"/>
                        </a:rPr>
                        <a:t>Fanatic-</a:t>
                      </a:r>
                      <a:r>
                        <a:rPr lang="en-GB" sz="1800" dirty="0">
                          <a:latin typeface="Comic Sans MS" panose="030F0702030302020204" pitchFamily="66" charset="0"/>
                        </a:rPr>
                        <a:t> a person (</a:t>
                      </a:r>
                      <a:r>
                        <a:rPr lang="en-GB" sz="1800" dirty="0" err="1">
                          <a:latin typeface="Comic Sans MS" panose="030F0702030302020204" pitchFamily="66" charset="0"/>
                        </a:rPr>
                        <a:t>eg</a:t>
                      </a:r>
                      <a:r>
                        <a:rPr lang="en-GB" sz="1800" dirty="0">
                          <a:latin typeface="Comic Sans MS" panose="030F0702030302020204" pitchFamily="66" charset="0"/>
                        </a:rPr>
                        <a:t> Hitler)</a:t>
                      </a:r>
                      <a:r>
                        <a:rPr lang="en-GB" sz="1800" b="0" i="0" kern="1200" dirty="0">
                          <a:solidFill>
                            <a:schemeClr val="tx1"/>
                          </a:solidFill>
                          <a:effectLst/>
                          <a:latin typeface="Comic Sans MS" panose="030F0702030302020204" pitchFamily="66" charset="0"/>
                          <a:ea typeface="+mn-ea"/>
                          <a:cs typeface="+mn-cs"/>
                        </a:rPr>
                        <a:t> whose enthusiasm for something extreme is beyond normal limits. </a:t>
                      </a:r>
                    </a:p>
                    <a:p>
                      <a:endParaRPr lang="en-GB" sz="1800" dirty="0">
                        <a:latin typeface="Comic Sans MS" panose="030F0702030302020204" pitchFamily="66" charset="0"/>
                      </a:endParaRPr>
                    </a:p>
                    <a:p>
                      <a:r>
                        <a:rPr lang="en-GB" sz="1800" b="1" dirty="0" err="1">
                          <a:latin typeface="Comic Sans MS" panose="030F0702030302020204" pitchFamily="66" charset="0"/>
                        </a:rPr>
                        <a:t>Antisemetic</a:t>
                      </a:r>
                      <a:r>
                        <a:rPr lang="en-GB" sz="1800" b="1" dirty="0">
                          <a:latin typeface="Comic Sans MS" panose="030F0702030302020204" pitchFamily="66" charset="0"/>
                        </a:rPr>
                        <a:t>-</a:t>
                      </a:r>
                      <a:r>
                        <a:rPr lang="en-GB" sz="1800" dirty="0">
                          <a:latin typeface="Comic Sans MS" panose="030F0702030302020204" pitchFamily="66" charset="0"/>
                        </a:rPr>
                        <a:t> Anti-Jewish.</a:t>
                      </a:r>
                    </a:p>
                    <a:p>
                      <a:endParaRPr lang="en-GB" sz="1800" dirty="0">
                        <a:latin typeface="Comic Sans MS" panose="030F0702030302020204" pitchFamily="66" charset="0"/>
                      </a:endParaRPr>
                    </a:p>
                    <a:p>
                      <a:r>
                        <a:rPr lang="en-GB" sz="1800" b="1" dirty="0">
                          <a:latin typeface="Comic Sans MS" panose="030F0702030302020204" pitchFamily="66" charset="0"/>
                        </a:rPr>
                        <a:t>Anti-Bolshevik-</a:t>
                      </a:r>
                      <a:r>
                        <a:rPr lang="en-GB" sz="1800" dirty="0">
                          <a:latin typeface="Comic Sans MS" panose="030F0702030302020204" pitchFamily="66" charset="0"/>
                        </a:rPr>
                        <a:t> Anti Communist.  The Bolsheviks were a communist party in Russia.  </a:t>
                      </a:r>
                    </a:p>
                    <a:p>
                      <a:endParaRPr lang="en-GB" sz="1800" dirty="0">
                        <a:latin typeface="Comic Sans MS" panose="030F0702030302020204" pitchFamily="66" charset="0"/>
                      </a:endParaRPr>
                    </a:p>
                    <a:p>
                      <a:r>
                        <a:rPr lang="en-GB" sz="1800" b="1" dirty="0">
                          <a:latin typeface="Comic Sans MS" panose="030F0702030302020204" pitchFamily="66" charset="0"/>
                        </a:rPr>
                        <a:t>Chancellor-</a:t>
                      </a:r>
                      <a:r>
                        <a:rPr lang="en-GB" sz="1800" dirty="0">
                          <a:latin typeface="Comic Sans MS" panose="030F0702030302020204" pitchFamily="66" charset="0"/>
                        </a:rPr>
                        <a:t> like a Prime Minister, in charge of the day to day running of Germany.</a:t>
                      </a:r>
                    </a:p>
                    <a:p>
                      <a:endParaRPr lang="en-GB" sz="1800" dirty="0">
                        <a:latin typeface="Comic Sans MS" panose="030F0702030302020204" pitchFamily="66" charset="0"/>
                      </a:endParaRPr>
                    </a:p>
                    <a:p>
                      <a:r>
                        <a:rPr lang="en-GB" sz="1800" b="1" dirty="0">
                          <a:latin typeface="Comic Sans MS" panose="030F0702030302020204" pitchFamily="66" charset="0"/>
                        </a:rPr>
                        <a:t>Dictator-</a:t>
                      </a:r>
                      <a:r>
                        <a:rPr lang="en-GB" sz="1800" dirty="0">
                          <a:latin typeface="Comic Sans MS" panose="030F0702030302020204" pitchFamily="66" charset="0"/>
                        </a:rPr>
                        <a:t> someone in total control in a country, can make all the decisions.  </a:t>
                      </a:r>
                    </a:p>
                  </a:txBody>
                  <a:tcPr/>
                </a:tc>
                <a:tc>
                  <a:txBody>
                    <a:bodyPr/>
                    <a:lstStyle/>
                    <a:p>
                      <a:pPr marL="342900" indent="-342900">
                        <a:buAutoNum type="arabicPeriod"/>
                      </a:pPr>
                      <a:r>
                        <a:rPr lang="en-GB" sz="1600" dirty="0">
                          <a:latin typeface="Comic Sans MS" panose="030F0702030302020204" pitchFamily="66" charset="0"/>
                        </a:rPr>
                        <a:t>When and where was Hitler born?</a:t>
                      </a:r>
                    </a:p>
                    <a:p>
                      <a:pPr marL="0" indent="0">
                        <a:buNone/>
                      </a:pPr>
                      <a:r>
                        <a:rPr lang="en-GB" sz="1600" dirty="0">
                          <a:solidFill>
                            <a:srgbClr val="FF0000"/>
                          </a:solidFill>
                          <a:latin typeface="Comic Sans MS" panose="030F0702030302020204" pitchFamily="66" charset="0"/>
                        </a:rPr>
                        <a:t>Austria- 20</a:t>
                      </a:r>
                      <a:r>
                        <a:rPr lang="en-GB" sz="1600" baseline="30000" dirty="0">
                          <a:solidFill>
                            <a:srgbClr val="FF0000"/>
                          </a:solidFill>
                          <a:latin typeface="Comic Sans MS" panose="030F0702030302020204" pitchFamily="66" charset="0"/>
                        </a:rPr>
                        <a:t>th</a:t>
                      </a:r>
                      <a:r>
                        <a:rPr lang="en-GB" sz="1600" dirty="0">
                          <a:solidFill>
                            <a:srgbClr val="FF0000"/>
                          </a:solidFill>
                          <a:latin typeface="Comic Sans MS" panose="030F0702030302020204" pitchFamily="66" charset="0"/>
                        </a:rPr>
                        <a:t> April 1889.</a:t>
                      </a:r>
                    </a:p>
                    <a:p>
                      <a:pPr marL="342900" indent="-342900">
                        <a:buAutoNum type="arabicPeriod"/>
                      </a:pPr>
                      <a:endParaRPr lang="en-GB" sz="1600" dirty="0">
                        <a:latin typeface="Comic Sans MS" panose="030F0702030302020204" pitchFamily="66" charset="0"/>
                      </a:endParaRPr>
                    </a:p>
                    <a:p>
                      <a:pPr marL="0" indent="0">
                        <a:buNone/>
                      </a:pPr>
                      <a:r>
                        <a:rPr lang="en-GB" sz="1600" dirty="0">
                          <a:latin typeface="Comic Sans MS" panose="030F0702030302020204" pitchFamily="66" charset="0"/>
                        </a:rPr>
                        <a:t>2.  Give 3 facts about Hitler’s childhood.</a:t>
                      </a:r>
                    </a:p>
                    <a:p>
                      <a:pPr marL="285750" indent="-285750">
                        <a:buFont typeface="Arial" panose="020B0604020202020204" pitchFamily="34" charset="0"/>
                        <a:buChar char="•"/>
                      </a:pPr>
                      <a:r>
                        <a:rPr lang="en-GB" sz="1600" dirty="0">
                          <a:solidFill>
                            <a:srgbClr val="FF0000"/>
                          </a:solidFill>
                          <a:latin typeface="Comic Sans MS" panose="030F0702030302020204" pitchFamily="66" charset="0"/>
                        </a:rPr>
                        <a:t>Not a very good student,</a:t>
                      </a:r>
                    </a:p>
                    <a:p>
                      <a:pPr marL="285750" indent="-285750">
                        <a:buFont typeface="Arial" panose="020B0604020202020204" pitchFamily="34" charset="0"/>
                        <a:buChar char="•"/>
                      </a:pPr>
                      <a:r>
                        <a:rPr lang="en-GB" sz="1600" dirty="0">
                          <a:solidFill>
                            <a:srgbClr val="FF0000"/>
                          </a:solidFill>
                          <a:latin typeface="Comic Sans MS" panose="030F0702030302020204" pitchFamily="66" charset="0"/>
                        </a:rPr>
                        <a:t>Dad died young</a:t>
                      </a:r>
                    </a:p>
                    <a:p>
                      <a:pPr marL="285750" indent="-285750">
                        <a:buFont typeface="Arial" panose="020B0604020202020204" pitchFamily="34" charset="0"/>
                        <a:buChar char="•"/>
                      </a:pPr>
                      <a:r>
                        <a:rPr lang="en-GB" sz="1600" dirty="0">
                          <a:solidFill>
                            <a:srgbClr val="FF0000"/>
                          </a:solidFill>
                          <a:latin typeface="Comic Sans MS" panose="030F0702030302020204" pitchFamily="66" charset="0"/>
                        </a:rPr>
                        <a:t>Was antisemitic and anti-Bolshevik</a:t>
                      </a:r>
                    </a:p>
                    <a:p>
                      <a:pPr marL="0" indent="0">
                        <a:buNone/>
                      </a:pPr>
                      <a:endParaRPr lang="en-GB" sz="1600" dirty="0">
                        <a:latin typeface="Comic Sans MS" panose="030F0702030302020204" pitchFamily="66" charset="0"/>
                      </a:endParaRPr>
                    </a:p>
                    <a:p>
                      <a:pPr marL="0" indent="0">
                        <a:buNone/>
                      </a:pPr>
                      <a:r>
                        <a:rPr lang="en-GB" sz="1600" dirty="0">
                          <a:latin typeface="Comic Sans MS" panose="030F0702030302020204" pitchFamily="66" charset="0"/>
                        </a:rPr>
                        <a:t>3.  What was Hitler’s role in the war?</a:t>
                      </a:r>
                    </a:p>
                    <a:p>
                      <a:pPr marL="0" indent="0">
                        <a:buNone/>
                      </a:pPr>
                      <a:r>
                        <a:rPr lang="en-GB" sz="1600" dirty="0">
                          <a:solidFill>
                            <a:srgbClr val="FF0000"/>
                          </a:solidFill>
                          <a:latin typeface="Comic Sans MS" panose="030F0702030302020204" pitchFamily="66" charset="0"/>
                        </a:rPr>
                        <a:t>Corporal in the German Army</a:t>
                      </a:r>
                    </a:p>
                    <a:p>
                      <a:pPr marL="342900" indent="-342900">
                        <a:buAutoNum type="arabicPeriod"/>
                      </a:pPr>
                      <a:endParaRPr lang="en-GB" sz="1600" dirty="0">
                        <a:latin typeface="Comic Sans MS" panose="030F0702030302020204" pitchFamily="66" charset="0"/>
                      </a:endParaRPr>
                    </a:p>
                    <a:p>
                      <a:pPr marL="0" indent="0">
                        <a:buNone/>
                      </a:pPr>
                      <a:r>
                        <a:rPr lang="en-GB" sz="1600" dirty="0">
                          <a:latin typeface="Comic Sans MS" panose="030F0702030302020204" pitchFamily="66" charset="0"/>
                        </a:rPr>
                        <a:t>4.  What did Hitler do after WW1?</a:t>
                      </a:r>
                    </a:p>
                    <a:p>
                      <a:pPr marL="285750" indent="-285750">
                        <a:buFont typeface="Arial" panose="020B0604020202020204" pitchFamily="34" charset="0"/>
                        <a:buChar char="•"/>
                      </a:pPr>
                      <a:r>
                        <a:rPr lang="en-GB" sz="1600" dirty="0">
                          <a:solidFill>
                            <a:srgbClr val="FF0000"/>
                          </a:solidFill>
                          <a:latin typeface="Comic Sans MS" panose="030F0702030302020204" pitchFamily="66" charset="0"/>
                        </a:rPr>
                        <a:t>Became involved in politics</a:t>
                      </a:r>
                    </a:p>
                    <a:p>
                      <a:pPr marL="285750" indent="-285750">
                        <a:buFont typeface="Arial" panose="020B0604020202020204" pitchFamily="34" charset="0"/>
                        <a:buChar char="•"/>
                      </a:pPr>
                      <a:r>
                        <a:rPr lang="en-GB" sz="1600" dirty="0">
                          <a:solidFill>
                            <a:srgbClr val="FF0000"/>
                          </a:solidFill>
                          <a:latin typeface="Comic Sans MS" panose="030F0702030302020204" pitchFamily="66" charset="0"/>
                        </a:rPr>
                        <a:t>Joined and helped develop the German Workers Party (known as DAP)</a:t>
                      </a:r>
                    </a:p>
                    <a:p>
                      <a:pPr marL="285750" indent="-285750">
                        <a:buFont typeface="Arial" panose="020B0604020202020204" pitchFamily="34" charset="0"/>
                        <a:buChar char="•"/>
                      </a:pPr>
                      <a:r>
                        <a:rPr lang="en-GB" sz="1600" dirty="0">
                          <a:solidFill>
                            <a:srgbClr val="FF0000"/>
                          </a:solidFill>
                          <a:latin typeface="Comic Sans MS" panose="030F0702030302020204" pitchFamily="66" charset="0"/>
                        </a:rPr>
                        <a:t>Changed the DAP into the NSDAP (Nazi Party)</a:t>
                      </a:r>
                    </a:p>
                    <a:p>
                      <a:pPr marL="0" indent="0">
                        <a:buNone/>
                      </a:pPr>
                      <a:endParaRPr lang="en-GB" sz="1600" dirty="0">
                        <a:latin typeface="Comic Sans MS" panose="030F0702030302020204" pitchFamily="66" charset="0"/>
                      </a:endParaRPr>
                    </a:p>
                    <a:p>
                      <a:pPr marL="0" indent="0">
                        <a:buNone/>
                      </a:pPr>
                      <a:r>
                        <a:rPr lang="en-GB" sz="1600" dirty="0">
                          <a:latin typeface="Comic Sans MS" panose="030F0702030302020204" pitchFamily="66" charset="0"/>
                        </a:rPr>
                        <a:t>5.  What did Hitler do in 1923?  What was the consequence?</a:t>
                      </a:r>
                    </a:p>
                    <a:p>
                      <a:pPr marL="0" indent="0">
                        <a:buNone/>
                      </a:pPr>
                      <a:r>
                        <a:rPr lang="en-GB" sz="1600" dirty="0">
                          <a:solidFill>
                            <a:srgbClr val="FF0000"/>
                          </a:solidFill>
                          <a:latin typeface="Comic Sans MS" panose="030F0702030302020204" pitchFamily="66" charset="0"/>
                        </a:rPr>
                        <a:t>Tried to take over Germany (Munich Putsch), sent to prison, wrote Mein </a:t>
                      </a:r>
                      <a:r>
                        <a:rPr lang="en-GB" sz="1600" dirty="0" err="1">
                          <a:solidFill>
                            <a:srgbClr val="FF0000"/>
                          </a:solidFill>
                          <a:latin typeface="Comic Sans MS" panose="030F0702030302020204" pitchFamily="66" charset="0"/>
                        </a:rPr>
                        <a:t>Kampf</a:t>
                      </a:r>
                      <a:endParaRPr lang="en-GB" sz="1600" dirty="0">
                        <a:solidFill>
                          <a:srgbClr val="FF0000"/>
                        </a:solidFill>
                        <a:latin typeface="Comic Sans MS" panose="030F0702030302020204" pitchFamily="66" charset="0"/>
                      </a:endParaRPr>
                    </a:p>
                    <a:p>
                      <a:pPr marL="342900" indent="-342900">
                        <a:buAutoNum type="arabicPeriod"/>
                      </a:pPr>
                      <a:endParaRPr lang="en-GB" sz="1600" dirty="0">
                        <a:latin typeface="Comic Sans MS" panose="030F0702030302020204" pitchFamily="66" charset="0"/>
                      </a:endParaRPr>
                    </a:p>
                    <a:p>
                      <a:pPr marL="342900" indent="-342900">
                        <a:buAutoNum type="arabicPeriod"/>
                      </a:pPr>
                      <a:endParaRPr lang="en-GB" sz="1600" dirty="0">
                        <a:latin typeface="Comic Sans MS" panose="030F0702030302020204" pitchFamily="66" charset="0"/>
                      </a:endParaRPr>
                    </a:p>
                    <a:p>
                      <a:pPr marL="0" indent="0">
                        <a:buNone/>
                      </a:pPr>
                      <a:r>
                        <a:rPr lang="en-GB" sz="1600" dirty="0">
                          <a:latin typeface="Comic Sans MS" panose="030F0702030302020204" pitchFamily="66" charset="0"/>
                        </a:rPr>
                        <a:t>6.  When did Hitler become Chancellor of Germany?</a:t>
                      </a:r>
                    </a:p>
                    <a:p>
                      <a:pPr marL="0" indent="0">
                        <a:buNone/>
                      </a:pPr>
                      <a:r>
                        <a:rPr lang="en-GB" sz="1600" dirty="0">
                          <a:solidFill>
                            <a:srgbClr val="FF0000"/>
                          </a:solidFill>
                          <a:latin typeface="Comic Sans MS" panose="030F0702030302020204" pitchFamily="66" charset="0"/>
                        </a:rPr>
                        <a:t>1933</a:t>
                      </a:r>
                    </a:p>
                    <a:p>
                      <a:pPr marL="342900" indent="-342900">
                        <a:buAutoNum type="arabicPeriod"/>
                      </a:pPr>
                      <a:endParaRPr lang="en-GB" dirty="0"/>
                    </a:p>
                  </a:txBody>
                  <a:tcPr/>
                </a:tc>
                <a:extLst>
                  <a:ext uri="{0D108BD9-81ED-4DB2-BD59-A6C34878D82A}">
                    <a16:rowId xmlns:a16="http://schemas.microsoft.com/office/drawing/2014/main" val="3812505862"/>
                  </a:ext>
                </a:extLst>
              </a:tr>
            </a:tbl>
          </a:graphicData>
        </a:graphic>
      </p:graphicFrame>
    </p:spTree>
    <p:extLst>
      <p:ext uri="{BB962C8B-B14F-4D97-AF65-F5344CB8AC3E}">
        <p14:creationId xmlns:p14="http://schemas.microsoft.com/office/powerpoint/2010/main" val="193386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81B899-1847-4DA3-9903-8DE6F6295985}"/>
              </a:ext>
            </a:extLst>
          </p:cNvPr>
          <p:cNvSpPr txBox="1"/>
          <p:nvPr/>
        </p:nvSpPr>
        <p:spPr>
          <a:xfrm>
            <a:off x="2915816" y="30290"/>
            <a:ext cx="6228184" cy="2492990"/>
          </a:xfrm>
          <a:prstGeom prst="rect">
            <a:avLst/>
          </a:prstGeom>
          <a:solidFill>
            <a:schemeClr val="bg1"/>
          </a:solidFill>
        </p:spPr>
        <p:txBody>
          <a:bodyPr wrap="square" rtlCol="0">
            <a:spAutoFit/>
          </a:bodyPr>
          <a:lstStyle/>
          <a:p>
            <a:pPr algn="ctr"/>
            <a:r>
              <a:rPr lang="en-GB" sz="1300" b="1" dirty="0">
                <a:latin typeface="Comic Sans MS" panose="030F0702030302020204" pitchFamily="66" charset="0"/>
              </a:rPr>
              <a:t>How did Hitler’s hateful views develop?</a:t>
            </a:r>
          </a:p>
          <a:p>
            <a:endParaRPr lang="en-GB" sz="1300" b="1" dirty="0">
              <a:latin typeface="Comic Sans MS" panose="030F0702030302020204" pitchFamily="66" charset="0"/>
            </a:endParaRPr>
          </a:p>
          <a:p>
            <a:r>
              <a:rPr lang="en-GB" sz="1300" dirty="0">
                <a:latin typeface="Comic Sans MS" panose="030F0702030302020204" pitchFamily="66" charset="0"/>
              </a:rPr>
              <a:t>There were already pockets of anti-Semitism in Europe at the start of the 20</a:t>
            </a:r>
            <a:r>
              <a:rPr lang="en-GB" sz="1300" baseline="30000" dirty="0">
                <a:latin typeface="Comic Sans MS" panose="030F0702030302020204" pitchFamily="66" charset="0"/>
              </a:rPr>
              <a:t>th</a:t>
            </a:r>
            <a:r>
              <a:rPr lang="en-GB" sz="1300" dirty="0">
                <a:latin typeface="Comic Sans MS" panose="030F0702030302020204" pitchFamily="66" charset="0"/>
              </a:rPr>
              <a:t> century, however Hitler’s hatred increased from 1907.  At this time, Hitler arrived in Vienna hoping to ‘make it big’ as an artist.  He tried to get into Vienna’s Academy of Fine Arts, one of Europe’s best art colleges, but failed to pass the entrance exam.  Without any qualifications, he ended up living in a hostel for homeless people.  For the next 5 years, Hitler earned money any way he could- cleaning windows, painting houses, drawing and selling postcards in the street.  He grew to hate people of foreign races, particularly rich Jewish people.  He felt that foreigners were running Austria by taking over all the jobs and introducing their own way of life.  </a:t>
            </a:r>
          </a:p>
        </p:txBody>
      </p:sp>
      <p:pic>
        <p:nvPicPr>
          <p:cNvPr id="5" name="Picture 4">
            <a:extLst>
              <a:ext uri="{FF2B5EF4-FFF2-40B4-BE49-F238E27FC236}">
                <a16:creationId xmlns:a16="http://schemas.microsoft.com/office/drawing/2014/main" id="{A26CBBB2-90BF-4CB7-BC15-AF76F6C3EDF9}"/>
              </a:ext>
            </a:extLst>
          </p:cNvPr>
          <p:cNvPicPr>
            <a:picLocks noChangeAspect="1"/>
          </p:cNvPicPr>
          <p:nvPr/>
        </p:nvPicPr>
        <p:blipFill>
          <a:blip r:embed="rId3"/>
          <a:stretch>
            <a:fillRect/>
          </a:stretch>
        </p:blipFill>
        <p:spPr>
          <a:xfrm>
            <a:off x="107504" y="116631"/>
            <a:ext cx="2736304" cy="1868039"/>
          </a:xfrm>
          <a:prstGeom prst="rect">
            <a:avLst/>
          </a:prstGeom>
        </p:spPr>
      </p:pic>
      <p:pic>
        <p:nvPicPr>
          <p:cNvPr id="6" name="Picture 5">
            <a:extLst>
              <a:ext uri="{FF2B5EF4-FFF2-40B4-BE49-F238E27FC236}">
                <a16:creationId xmlns:a16="http://schemas.microsoft.com/office/drawing/2014/main" id="{18BB628A-1DF2-40C3-A7C4-1CC0F0579EC6}"/>
              </a:ext>
            </a:extLst>
          </p:cNvPr>
          <p:cNvPicPr>
            <a:picLocks noChangeAspect="1"/>
          </p:cNvPicPr>
          <p:nvPr/>
        </p:nvPicPr>
        <p:blipFill>
          <a:blip r:embed="rId4"/>
          <a:stretch>
            <a:fillRect/>
          </a:stretch>
        </p:blipFill>
        <p:spPr>
          <a:xfrm>
            <a:off x="5349347" y="2636912"/>
            <a:ext cx="3615141" cy="1944216"/>
          </a:xfrm>
          <a:prstGeom prst="rect">
            <a:avLst/>
          </a:prstGeom>
        </p:spPr>
      </p:pic>
      <p:sp>
        <p:nvSpPr>
          <p:cNvPr id="7" name="TextBox 6">
            <a:extLst>
              <a:ext uri="{FF2B5EF4-FFF2-40B4-BE49-F238E27FC236}">
                <a16:creationId xmlns:a16="http://schemas.microsoft.com/office/drawing/2014/main" id="{D8B949F0-D88E-404F-950C-23181FFEFC5F}"/>
              </a:ext>
            </a:extLst>
          </p:cNvPr>
          <p:cNvSpPr txBox="1"/>
          <p:nvPr/>
        </p:nvSpPr>
        <p:spPr>
          <a:xfrm>
            <a:off x="66805" y="2522536"/>
            <a:ext cx="5265976" cy="3293209"/>
          </a:xfrm>
          <a:prstGeom prst="rect">
            <a:avLst/>
          </a:prstGeom>
          <a:noFill/>
        </p:spPr>
        <p:txBody>
          <a:bodyPr wrap="square" rtlCol="0">
            <a:spAutoFit/>
          </a:bodyPr>
          <a:lstStyle/>
          <a:p>
            <a:r>
              <a:rPr lang="en-GB" sz="1300" dirty="0">
                <a:latin typeface="Comic Sans MS" panose="030F0702030302020204" pitchFamily="66" charset="0"/>
              </a:rPr>
              <a:t>Hitler left Austria in 1913 to avoid being called into the army.  He went to live in Munich, Germany.  When the Great War started in 1914, he decided to be a soldier after all, and volunteered to join the German army.</a:t>
            </a:r>
          </a:p>
          <a:p>
            <a:endParaRPr lang="en-GB" sz="1300" dirty="0">
              <a:latin typeface="Comic Sans MS" panose="030F0702030302020204" pitchFamily="66" charset="0"/>
            </a:endParaRPr>
          </a:p>
          <a:p>
            <a:r>
              <a:rPr lang="en-GB" sz="1300" dirty="0">
                <a:latin typeface="Comic Sans MS" panose="030F0702030302020204" pitchFamily="66" charset="0"/>
              </a:rPr>
              <a:t>Hitler worked all through the war as a messenger in the trenches.  It was a dangerous job and he was wounded several times, once when a piece of metal sliced through his cheek, he nearly died.  He won six medals for bravery, including the Iron Cross.  </a:t>
            </a:r>
          </a:p>
          <a:p>
            <a:endParaRPr lang="en-GB" sz="1300" dirty="0">
              <a:latin typeface="Comic Sans MS" panose="030F0702030302020204" pitchFamily="66" charset="0"/>
            </a:endParaRPr>
          </a:p>
          <a:p>
            <a:r>
              <a:rPr lang="en-GB" sz="1300" dirty="0">
                <a:latin typeface="Comic Sans MS" panose="030F0702030302020204" pitchFamily="66" charset="0"/>
              </a:rPr>
              <a:t>Hitler was in hospital when the war ended, having been temporarily blinded in a gas attack.  He wrote that he buried his head in his pillow and cried when he heard the news of the Armistice.  He blamed Germany’s surrender on weak politicians and of course, the Jews who he wrongly thought had sabotaged German weapons to ensure Germany lost.  </a:t>
            </a:r>
          </a:p>
        </p:txBody>
      </p:sp>
      <p:sp>
        <p:nvSpPr>
          <p:cNvPr id="8" name="TextBox 7">
            <a:extLst>
              <a:ext uri="{FF2B5EF4-FFF2-40B4-BE49-F238E27FC236}">
                <a16:creationId xmlns:a16="http://schemas.microsoft.com/office/drawing/2014/main" id="{E6C6367F-0FAD-4054-8780-CA81B8B280A2}"/>
              </a:ext>
            </a:extLst>
          </p:cNvPr>
          <p:cNvSpPr txBox="1"/>
          <p:nvPr/>
        </p:nvSpPr>
        <p:spPr>
          <a:xfrm>
            <a:off x="5451641" y="4661583"/>
            <a:ext cx="3663015" cy="2308324"/>
          </a:xfrm>
          <a:prstGeom prst="rect">
            <a:avLst/>
          </a:prstGeom>
          <a:noFill/>
        </p:spPr>
        <p:txBody>
          <a:bodyPr wrap="square" rtlCol="0">
            <a:spAutoFit/>
          </a:bodyPr>
          <a:lstStyle/>
          <a:p>
            <a:r>
              <a:rPr lang="en-GB" sz="1600" b="1" dirty="0">
                <a:solidFill>
                  <a:srgbClr val="FF0000"/>
                </a:solidFill>
              </a:rPr>
              <a:t>Read the information and highlight 3 things in Hitler’s life that you think led him to have the anti-</a:t>
            </a:r>
            <a:r>
              <a:rPr lang="en-GB" sz="1600" b="1" dirty="0" err="1">
                <a:solidFill>
                  <a:srgbClr val="FF0000"/>
                </a:solidFill>
              </a:rPr>
              <a:t>semetic</a:t>
            </a:r>
            <a:r>
              <a:rPr lang="en-GB" sz="1600" b="1" dirty="0">
                <a:solidFill>
                  <a:srgbClr val="FF0000"/>
                </a:solidFill>
              </a:rPr>
              <a:t> views he held.  </a:t>
            </a:r>
          </a:p>
          <a:p>
            <a:endParaRPr lang="en-GB" sz="1600" b="1" dirty="0">
              <a:solidFill>
                <a:srgbClr val="FF0000"/>
              </a:solidFill>
            </a:endParaRPr>
          </a:p>
          <a:p>
            <a:r>
              <a:rPr lang="en-GB" sz="1600" b="1" dirty="0">
                <a:solidFill>
                  <a:srgbClr val="FF0000"/>
                </a:solidFill>
              </a:rPr>
              <a:t>Challenge question: do you think Hitler would have gone on to cause the Holocaust if he was never homeless in Austria?</a:t>
            </a:r>
          </a:p>
        </p:txBody>
      </p:sp>
    </p:spTree>
    <p:extLst>
      <p:ext uri="{BB962C8B-B14F-4D97-AF65-F5344CB8AC3E}">
        <p14:creationId xmlns:p14="http://schemas.microsoft.com/office/powerpoint/2010/main" val="44390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28" y="1060092"/>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Rectangle 2"/>
          <p:cNvSpPr/>
          <p:nvPr/>
        </p:nvSpPr>
        <p:spPr>
          <a:xfrm>
            <a:off x="3108639" y="1060092"/>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p:cNvSpPr/>
          <p:nvPr/>
        </p:nvSpPr>
        <p:spPr>
          <a:xfrm>
            <a:off x="6160932" y="1074581"/>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a:xfrm>
            <a:off x="6228546" y="2739175"/>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6228546" y="4389280"/>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p:nvSpPr>
        <p:spPr>
          <a:xfrm>
            <a:off x="3108638" y="4389280"/>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144888" y="4389280"/>
            <a:ext cx="2463085" cy="1303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152938" y="2497697"/>
            <a:ext cx="5418785" cy="1634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p:cNvSpPr txBox="1"/>
          <p:nvPr/>
        </p:nvSpPr>
        <p:spPr>
          <a:xfrm>
            <a:off x="152938" y="2600675"/>
            <a:ext cx="5428445" cy="300082"/>
          </a:xfrm>
          <a:prstGeom prst="rect">
            <a:avLst/>
          </a:prstGeom>
          <a:noFill/>
        </p:spPr>
        <p:txBody>
          <a:bodyPr wrap="square" rtlCol="0">
            <a:spAutoFit/>
          </a:bodyPr>
          <a:lstStyle/>
          <a:p>
            <a:r>
              <a:rPr lang="en-GB" sz="1350" dirty="0">
                <a:latin typeface="Comic Sans MS" panose="030F0702030302020204" pitchFamily="66" charset="0"/>
              </a:rPr>
              <a:t>I think…………………………………………. helped Hitler the most because….</a:t>
            </a:r>
          </a:p>
        </p:txBody>
      </p:sp>
      <p:sp>
        <p:nvSpPr>
          <p:cNvPr id="11" name="TextBox 10"/>
          <p:cNvSpPr txBox="1"/>
          <p:nvPr/>
        </p:nvSpPr>
        <p:spPr>
          <a:xfrm>
            <a:off x="152937" y="1074581"/>
            <a:ext cx="2445376" cy="230832"/>
          </a:xfrm>
          <a:prstGeom prst="rect">
            <a:avLst/>
          </a:prstGeom>
          <a:noFill/>
        </p:spPr>
        <p:txBody>
          <a:bodyPr wrap="square" rtlCol="0">
            <a:spAutoFit/>
          </a:bodyPr>
          <a:lstStyle/>
          <a:p>
            <a:r>
              <a:rPr lang="en-GB" sz="900" dirty="0">
                <a:latin typeface="Comic Sans MS" panose="030F0702030302020204" pitchFamily="66" charset="0"/>
              </a:rPr>
              <a:t>Treaty of Versailles</a:t>
            </a:r>
          </a:p>
        </p:txBody>
      </p:sp>
      <p:sp>
        <p:nvSpPr>
          <p:cNvPr id="12" name="TextBox 11"/>
          <p:cNvSpPr txBox="1"/>
          <p:nvPr/>
        </p:nvSpPr>
        <p:spPr>
          <a:xfrm>
            <a:off x="3108638" y="1089070"/>
            <a:ext cx="2445376" cy="230832"/>
          </a:xfrm>
          <a:prstGeom prst="rect">
            <a:avLst/>
          </a:prstGeom>
          <a:noFill/>
        </p:spPr>
        <p:txBody>
          <a:bodyPr wrap="square" rtlCol="0">
            <a:spAutoFit/>
          </a:bodyPr>
          <a:lstStyle/>
          <a:p>
            <a:r>
              <a:rPr lang="en-GB" sz="900" dirty="0">
                <a:latin typeface="Comic Sans MS" panose="030F0702030302020204" pitchFamily="66" charset="0"/>
              </a:rPr>
              <a:t>Hyperinflation</a:t>
            </a:r>
          </a:p>
        </p:txBody>
      </p:sp>
      <p:sp>
        <p:nvSpPr>
          <p:cNvPr id="13" name="TextBox 12"/>
          <p:cNvSpPr txBox="1"/>
          <p:nvPr/>
        </p:nvSpPr>
        <p:spPr>
          <a:xfrm>
            <a:off x="6246255" y="1089070"/>
            <a:ext cx="2445376" cy="230832"/>
          </a:xfrm>
          <a:prstGeom prst="rect">
            <a:avLst/>
          </a:prstGeom>
          <a:noFill/>
        </p:spPr>
        <p:txBody>
          <a:bodyPr wrap="square" rtlCol="0">
            <a:spAutoFit/>
          </a:bodyPr>
          <a:lstStyle/>
          <a:p>
            <a:r>
              <a:rPr lang="en-GB" sz="900" dirty="0">
                <a:latin typeface="Comic Sans MS" panose="030F0702030302020204" pitchFamily="66" charset="0"/>
              </a:rPr>
              <a:t>Munich Putsch</a:t>
            </a:r>
          </a:p>
        </p:txBody>
      </p:sp>
      <p:sp>
        <p:nvSpPr>
          <p:cNvPr id="14" name="TextBox 13"/>
          <p:cNvSpPr txBox="1"/>
          <p:nvPr/>
        </p:nvSpPr>
        <p:spPr>
          <a:xfrm>
            <a:off x="6237399" y="2788121"/>
            <a:ext cx="2445376" cy="230832"/>
          </a:xfrm>
          <a:prstGeom prst="rect">
            <a:avLst/>
          </a:prstGeom>
          <a:noFill/>
        </p:spPr>
        <p:txBody>
          <a:bodyPr wrap="square" rtlCol="0">
            <a:spAutoFit/>
          </a:bodyPr>
          <a:lstStyle/>
          <a:p>
            <a:r>
              <a:rPr lang="en-GB" sz="900" dirty="0">
                <a:latin typeface="Comic Sans MS" panose="030F0702030302020204" pitchFamily="66" charset="0"/>
              </a:rPr>
              <a:t>Change of tactics</a:t>
            </a:r>
          </a:p>
        </p:txBody>
      </p:sp>
      <p:sp>
        <p:nvSpPr>
          <p:cNvPr id="15" name="TextBox 14"/>
          <p:cNvSpPr txBox="1"/>
          <p:nvPr/>
        </p:nvSpPr>
        <p:spPr>
          <a:xfrm>
            <a:off x="6246255" y="4447093"/>
            <a:ext cx="2445376" cy="230832"/>
          </a:xfrm>
          <a:prstGeom prst="rect">
            <a:avLst/>
          </a:prstGeom>
          <a:noFill/>
        </p:spPr>
        <p:txBody>
          <a:bodyPr wrap="square" rtlCol="0">
            <a:spAutoFit/>
          </a:bodyPr>
          <a:lstStyle/>
          <a:p>
            <a:r>
              <a:rPr lang="en-GB" sz="900" dirty="0">
                <a:latin typeface="Comic Sans MS" panose="030F0702030302020204" pitchFamily="66" charset="0"/>
              </a:rPr>
              <a:t>The Great Depression</a:t>
            </a:r>
          </a:p>
        </p:txBody>
      </p:sp>
      <p:sp>
        <p:nvSpPr>
          <p:cNvPr id="16" name="TextBox 15"/>
          <p:cNvSpPr txBox="1"/>
          <p:nvPr/>
        </p:nvSpPr>
        <p:spPr>
          <a:xfrm>
            <a:off x="3136007" y="4390825"/>
            <a:ext cx="2445376" cy="230832"/>
          </a:xfrm>
          <a:prstGeom prst="rect">
            <a:avLst/>
          </a:prstGeom>
          <a:noFill/>
        </p:spPr>
        <p:txBody>
          <a:bodyPr wrap="square" rtlCol="0">
            <a:spAutoFit/>
          </a:bodyPr>
          <a:lstStyle/>
          <a:p>
            <a:r>
              <a:rPr lang="en-GB" sz="900" dirty="0">
                <a:latin typeface="Comic Sans MS" panose="030F0702030302020204" pitchFamily="66" charset="0"/>
              </a:rPr>
              <a:t>The political deal</a:t>
            </a:r>
          </a:p>
        </p:txBody>
      </p:sp>
      <p:sp>
        <p:nvSpPr>
          <p:cNvPr id="17" name="TextBox 16"/>
          <p:cNvSpPr txBox="1"/>
          <p:nvPr/>
        </p:nvSpPr>
        <p:spPr>
          <a:xfrm>
            <a:off x="144082" y="4447094"/>
            <a:ext cx="2445376" cy="230832"/>
          </a:xfrm>
          <a:prstGeom prst="rect">
            <a:avLst/>
          </a:prstGeom>
          <a:noFill/>
        </p:spPr>
        <p:txBody>
          <a:bodyPr wrap="square" rtlCol="0">
            <a:spAutoFit/>
          </a:bodyPr>
          <a:lstStyle/>
          <a:p>
            <a:r>
              <a:rPr lang="en-GB" sz="900" dirty="0">
                <a:latin typeface="Comic Sans MS" panose="030F0702030302020204" pitchFamily="66" charset="0"/>
              </a:rPr>
              <a:t>Hitler becomes Chancellor</a:t>
            </a:r>
          </a:p>
        </p:txBody>
      </p:sp>
      <p:sp>
        <p:nvSpPr>
          <p:cNvPr id="18" name="Right Arrow 17"/>
          <p:cNvSpPr/>
          <p:nvPr/>
        </p:nvSpPr>
        <p:spPr>
          <a:xfrm>
            <a:off x="2598313" y="1601005"/>
            <a:ext cx="510325" cy="125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ight Arrow 19"/>
          <p:cNvSpPr/>
          <p:nvPr/>
        </p:nvSpPr>
        <p:spPr>
          <a:xfrm>
            <a:off x="5582993" y="1647737"/>
            <a:ext cx="510325" cy="125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Down Arrow 20"/>
          <p:cNvSpPr/>
          <p:nvPr/>
        </p:nvSpPr>
        <p:spPr>
          <a:xfrm>
            <a:off x="7392474" y="2378567"/>
            <a:ext cx="170645" cy="36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Down Arrow 21"/>
          <p:cNvSpPr/>
          <p:nvPr/>
        </p:nvSpPr>
        <p:spPr>
          <a:xfrm>
            <a:off x="7316810" y="4028672"/>
            <a:ext cx="170645" cy="36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Left Arrow 22"/>
          <p:cNvSpPr/>
          <p:nvPr/>
        </p:nvSpPr>
        <p:spPr>
          <a:xfrm>
            <a:off x="5581382" y="4914095"/>
            <a:ext cx="647163" cy="1271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Left Arrow 23"/>
          <p:cNvSpPr/>
          <p:nvPr/>
        </p:nvSpPr>
        <p:spPr>
          <a:xfrm>
            <a:off x="2607972" y="4977684"/>
            <a:ext cx="500666" cy="1682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Up Arrow 24"/>
          <p:cNvSpPr/>
          <p:nvPr/>
        </p:nvSpPr>
        <p:spPr>
          <a:xfrm>
            <a:off x="1197736" y="4131704"/>
            <a:ext cx="169034" cy="2575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TextBox 25"/>
          <p:cNvSpPr txBox="1"/>
          <p:nvPr/>
        </p:nvSpPr>
        <p:spPr>
          <a:xfrm>
            <a:off x="152937" y="1236330"/>
            <a:ext cx="1384478" cy="819840"/>
          </a:xfrm>
          <a:prstGeom prst="rect">
            <a:avLst/>
          </a:prstGeom>
          <a:noFill/>
        </p:spPr>
        <p:txBody>
          <a:bodyPr wrap="square" rtlCol="0">
            <a:spAutoFit/>
          </a:bodyPr>
          <a:lstStyle/>
          <a:p>
            <a:r>
              <a:rPr lang="en-GB" sz="788" dirty="0"/>
              <a:t>What was it?</a:t>
            </a:r>
          </a:p>
          <a:p>
            <a:endParaRPr lang="en-GB" sz="788" dirty="0"/>
          </a:p>
          <a:p>
            <a:endParaRPr lang="en-GB" sz="788" dirty="0"/>
          </a:p>
          <a:p>
            <a:endParaRPr lang="en-GB" sz="788" dirty="0"/>
          </a:p>
          <a:p>
            <a:endParaRPr lang="en-GB" sz="788" dirty="0"/>
          </a:p>
          <a:p>
            <a:r>
              <a:rPr lang="en-GB" sz="788" dirty="0"/>
              <a:t>How did it help Hitler?</a:t>
            </a:r>
          </a:p>
        </p:txBody>
      </p:sp>
      <p:sp>
        <p:nvSpPr>
          <p:cNvPr id="27" name="Title 1">
            <a:extLst>
              <a:ext uri="{FF2B5EF4-FFF2-40B4-BE49-F238E27FC236}">
                <a16:creationId xmlns:a16="http://schemas.microsoft.com/office/drawing/2014/main" id="{D5563ABB-ED9E-4CB5-BE3B-FC6B809CF470}"/>
              </a:ext>
            </a:extLst>
          </p:cNvPr>
          <p:cNvSpPr txBox="1">
            <a:spLocks/>
          </p:cNvSpPr>
          <p:nvPr/>
        </p:nvSpPr>
        <p:spPr>
          <a:xfrm>
            <a:off x="457200" y="12872"/>
            <a:ext cx="8229600" cy="686612"/>
          </a:xfrm>
          <a:prstGeom prst="rect">
            <a:avLst/>
          </a:prstGeom>
          <a:solidFill>
            <a:srgbClr val="FF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latin typeface="Comic Sans MS" panose="030F0702030302020204" pitchFamily="66" charset="0"/>
              </a:rPr>
              <a:t>How did Hitler come to power?</a:t>
            </a:r>
          </a:p>
        </p:txBody>
      </p:sp>
      <p:sp>
        <p:nvSpPr>
          <p:cNvPr id="28" name="Content Placeholder 8">
            <a:extLst>
              <a:ext uri="{FF2B5EF4-FFF2-40B4-BE49-F238E27FC236}">
                <a16:creationId xmlns:a16="http://schemas.microsoft.com/office/drawing/2014/main" id="{5FBB49E4-E789-4F0D-BAD0-C1B139C560EF}"/>
              </a:ext>
            </a:extLst>
          </p:cNvPr>
          <p:cNvSpPr txBox="1">
            <a:spLocks/>
          </p:cNvSpPr>
          <p:nvPr/>
        </p:nvSpPr>
        <p:spPr>
          <a:xfrm>
            <a:off x="287524" y="5812447"/>
            <a:ext cx="8568952" cy="111236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dirty="0">
                <a:solidFill>
                  <a:srgbClr val="FF0000"/>
                </a:solidFill>
                <a:latin typeface="Comic Sans MS" panose="030F0702030302020204" pitchFamily="66" charset="0"/>
              </a:rPr>
              <a:t>Task: Read the information on the next slide and use it to fill in this sheet.  Decide what event helped Hitler come to power the most?</a:t>
            </a:r>
          </a:p>
          <a:p>
            <a:pPr marL="0" indent="0" algn="ctr">
              <a:buFont typeface="Arial" pitchFamily="34" charset="0"/>
              <a:buNone/>
            </a:pPr>
            <a:endParaRPr lang="en-GB" sz="1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5609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 y="0"/>
            <a:ext cx="1730829" cy="411509"/>
          </a:xfrm>
        </p:spPr>
        <p:txBody>
          <a:bodyPr>
            <a:normAutofit fontScale="90000"/>
          </a:bodyPr>
          <a:lstStyle/>
          <a:p>
            <a:pPr algn="ctr"/>
            <a:r>
              <a:rPr lang="en-GB" sz="1200" dirty="0">
                <a:latin typeface="Comic Sans MS" panose="030F0702030302020204" pitchFamily="66" charset="0"/>
              </a:rPr>
              <a:t>Treaty of Versailles 1919</a:t>
            </a:r>
          </a:p>
        </p:txBody>
      </p:sp>
      <p:sp>
        <p:nvSpPr>
          <p:cNvPr id="3" name="Content Placeholder 2"/>
          <p:cNvSpPr>
            <a:spLocks noGrp="1"/>
          </p:cNvSpPr>
          <p:nvPr>
            <p:ph idx="1"/>
          </p:nvPr>
        </p:nvSpPr>
        <p:spPr>
          <a:xfrm>
            <a:off x="51707" y="387168"/>
            <a:ext cx="3656197" cy="1994619"/>
          </a:xfrm>
          <a:ln>
            <a:solidFill>
              <a:schemeClr val="tx1"/>
            </a:solidFill>
          </a:ln>
        </p:spPr>
        <p:txBody>
          <a:bodyPr>
            <a:normAutofit fontScale="92500" lnSpcReduction="10000"/>
          </a:bodyPr>
          <a:lstStyle/>
          <a:p>
            <a:pPr marL="0" indent="0">
              <a:buNone/>
            </a:pPr>
            <a:r>
              <a:rPr lang="en-GB" sz="1200" dirty="0">
                <a:latin typeface="Comic Sans MS" panose="030F0702030302020204" pitchFamily="66" charset="0"/>
              </a:rPr>
              <a:t>At the end of WW1 Britain, France and USA wrote a list of conditions and rules that Germany had to follow.  They lost land, armed forces, had to take the blame for the war and pay reparations (money) to France and Belgium.  This list was called the Treaty of Versailles.</a:t>
            </a:r>
          </a:p>
          <a:p>
            <a:pPr marL="0" indent="0">
              <a:buNone/>
            </a:pPr>
            <a:endParaRPr lang="en-GB" sz="1200" dirty="0">
              <a:latin typeface="Comic Sans MS" panose="030F0702030302020204" pitchFamily="66" charset="0"/>
            </a:endParaRPr>
          </a:p>
          <a:p>
            <a:pPr marL="0" indent="0">
              <a:buNone/>
            </a:pPr>
            <a:r>
              <a:rPr lang="en-GB" sz="1200" dirty="0">
                <a:latin typeface="Comic Sans MS" panose="030F0702030302020204" pitchFamily="66" charset="0"/>
              </a:rPr>
              <a:t>Many people in Germany hated the treaty and blamed the government for signing it and Germany was so poor that it struggled to pay the money.  Hitler promised to get rid of the treaty if people voted him into power.  </a:t>
            </a:r>
          </a:p>
        </p:txBody>
      </p:sp>
      <p:sp>
        <p:nvSpPr>
          <p:cNvPr id="6" name="Content Placeholder 2">
            <a:extLst>
              <a:ext uri="{FF2B5EF4-FFF2-40B4-BE49-F238E27FC236}">
                <a16:creationId xmlns:a16="http://schemas.microsoft.com/office/drawing/2014/main" id="{2FB67984-FD70-4DD3-9244-B985A916BF2C}"/>
              </a:ext>
            </a:extLst>
          </p:cNvPr>
          <p:cNvSpPr txBox="1">
            <a:spLocks/>
          </p:cNvSpPr>
          <p:nvPr/>
        </p:nvSpPr>
        <p:spPr>
          <a:xfrm>
            <a:off x="3851920" y="387168"/>
            <a:ext cx="2448272" cy="239376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00" dirty="0">
                <a:latin typeface="Comic Sans MS" panose="030F0702030302020204" pitchFamily="66" charset="0"/>
              </a:rPr>
              <a:t>The German government couldn’t afford to pay the reparations so French and Belgian soldiers took control of many factories in Germany.  They wanted to take goods if they couldn’t get money.  </a:t>
            </a:r>
          </a:p>
          <a:p>
            <a:pPr marL="0" indent="0">
              <a:buFont typeface="Arial" pitchFamily="34" charset="0"/>
              <a:buNone/>
            </a:pPr>
            <a:r>
              <a:rPr lang="en-GB" sz="1100" dirty="0">
                <a:latin typeface="Comic Sans MS" panose="030F0702030302020204" pitchFamily="66" charset="0"/>
              </a:rPr>
              <a:t>The German government told the factory workers to go on strike but couldn’t afford to pay them so they just printed more notes.</a:t>
            </a:r>
          </a:p>
          <a:p>
            <a:pPr marL="0" indent="0">
              <a:buFont typeface="Arial" pitchFamily="34" charset="0"/>
              <a:buNone/>
            </a:pPr>
            <a:endParaRPr lang="en-GB" sz="1100" dirty="0">
              <a:latin typeface="Comic Sans MS" panose="030F0702030302020204" pitchFamily="66" charset="0"/>
            </a:endParaRPr>
          </a:p>
          <a:p>
            <a:pPr marL="0" indent="0">
              <a:buFont typeface="Arial" pitchFamily="34" charset="0"/>
              <a:buNone/>
            </a:pPr>
            <a:r>
              <a:rPr lang="en-GB" sz="1100" dirty="0">
                <a:latin typeface="Comic Sans MS" panose="030F0702030302020204" pitchFamily="66" charset="0"/>
              </a:rPr>
              <a:t>Money became worthless, food was expensive and people starved.  They hated the government and some wished for a stronger, better leader like Hitler.  </a:t>
            </a:r>
          </a:p>
        </p:txBody>
      </p:sp>
      <p:sp>
        <p:nvSpPr>
          <p:cNvPr id="7" name="Title 1">
            <a:extLst>
              <a:ext uri="{FF2B5EF4-FFF2-40B4-BE49-F238E27FC236}">
                <a16:creationId xmlns:a16="http://schemas.microsoft.com/office/drawing/2014/main" id="{CEBD8582-0B39-4DC7-AF49-2373BA4D789C}"/>
              </a:ext>
            </a:extLst>
          </p:cNvPr>
          <p:cNvSpPr txBox="1">
            <a:spLocks/>
          </p:cNvSpPr>
          <p:nvPr/>
        </p:nvSpPr>
        <p:spPr>
          <a:xfrm>
            <a:off x="4299079" y="20697"/>
            <a:ext cx="1730829" cy="4115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latin typeface="Comic Sans MS" panose="030F0702030302020204" pitchFamily="66" charset="0"/>
              </a:rPr>
              <a:t>Hyperinflation 1923</a:t>
            </a:r>
          </a:p>
        </p:txBody>
      </p:sp>
      <p:sp>
        <p:nvSpPr>
          <p:cNvPr id="8" name="Content Placeholder 2">
            <a:extLst>
              <a:ext uri="{FF2B5EF4-FFF2-40B4-BE49-F238E27FC236}">
                <a16:creationId xmlns:a16="http://schemas.microsoft.com/office/drawing/2014/main" id="{9F394A86-4337-408B-BFE2-D1ECACA41C44}"/>
              </a:ext>
            </a:extLst>
          </p:cNvPr>
          <p:cNvSpPr txBox="1">
            <a:spLocks/>
          </p:cNvSpPr>
          <p:nvPr/>
        </p:nvSpPr>
        <p:spPr>
          <a:xfrm>
            <a:off x="6485959" y="432206"/>
            <a:ext cx="2528039" cy="2020183"/>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00" dirty="0">
                <a:latin typeface="Comic Sans MS" panose="030F0702030302020204" pitchFamily="66" charset="0"/>
              </a:rPr>
              <a:t>Hitler and the Nazis march into a political meeting and declare that they are taking over Germany.  The police arrive and there is a shoot out between the Nazis and police in the streets.  16 Nazis and 4 policemen die.  </a:t>
            </a:r>
          </a:p>
          <a:p>
            <a:pPr marL="0" indent="0">
              <a:buFont typeface="Arial" pitchFamily="34" charset="0"/>
              <a:buNone/>
            </a:pPr>
            <a:endParaRPr lang="en-GB" sz="1100" dirty="0">
              <a:latin typeface="Comic Sans MS" panose="030F0702030302020204" pitchFamily="66" charset="0"/>
            </a:endParaRPr>
          </a:p>
          <a:p>
            <a:pPr marL="0" indent="0">
              <a:buFont typeface="Arial" pitchFamily="34" charset="0"/>
              <a:buNone/>
            </a:pPr>
            <a:r>
              <a:rPr lang="en-GB" sz="1100" dirty="0">
                <a:latin typeface="Comic Sans MS" panose="030F0702030302020204" pitchFamily="66" charset="0"/>
              </a:rPr>
              <a:t>Hitler is arrested and serves 9 months in prison.  He realises that he cannot take over Germany by force, he must win votes.  This new strategy helped him gain some support when he was released.  </a:t>
            </a:r>
          </a:p>
        </p:txBody>
      </p:sp>
      <p:sp>
        <p:nvSpPr>
          <p:cNvPr id="9" name="Title 1">
            <a:extLst>
              <a:ext uri="{FF2B5EF4-FFF2-40B4-BE49-F238E27FC236}">
                <a16:creationId xmlns:a16="http://schemas.microsoft.com/office/drawing/2014/main" id="{20814F67-C9B5-4E26-B709-9C0D5D915E04}"/>
              </a:ext>
            </a:extLst>
          </p:cNvPr>
          <p:cNvSpPr txBox="1">
            <a:spLocks/>
          </p:cNvSpPr>
          <p:nvPr/>
        </p:nvSpPr>
        <p:spPr>
          <a:xfrm>
            <a:off x="7020272" y="-1"/>
            <a:ext cx="1730829" cy="4115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latin typeface="Comic Sans MS" panose="030F0702030302020204" pitchFamily="66" charset="0"/>
              </a:rPr>
              <a:t>Munich Putsch 1923</a:t>
            </a:r>
          </a:p>
        </p:txBody>
      </p:sp>
      <p:sp>
        <p:nvSpPr>
          <p:cNvPr id="10" name="Content Placeholder 2">
            <a:extLst>
              <a:ext uri="{FF2B5EF4-FFF2-40B4-BE49-F238E27FC236}">
                <a16:creationId xmlns:a16="http://schemas.microsoft.com/office/drawing/2014/main" id="{7D56B8C1-32B5-4B02-A9A5-33265CF6D4CA}"/>
              </a:ext>
            </a:extLst>
          </p:cNvPr>
          <p:cNvSpPr txBox="1">
            <a:spLocks/>
          </p:cNvSpPr>
          <p:nvPr/>
        </p:nvSpPr>
        <p:spPr>
          <a:xfrm>
            <a:off x="75237" y="2874009"/>
            <a:ext cx="3066086" cy="1994619"/>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00">
                <a:latin typeface="Comic Sans MS" panose="030F0702030302020204" pitchFamily="66" charset="0"/>
              </a:rPr>
              <a:t>Germany has recovered from the economic problems and many people are happy.  Hitler starts to use propaganda to campaign for votes.  He uses posters and speeches to persuade people to support the Nazis.  </a:t>
            </a:r>
          </a:p>
          <a:p>
            <a:pPr marL="0" indent="0">
              <a:buFont typeface="Arial" pitchFamily="34" charset="0"/>
              <a:buNone/>
            </a:pPr>
            <a:endParaRPr lang="en-GB" sz="1100">
              <a:latin typeface="Comic Sans MS" panose="030F0702030302020204" pitchFamily="66" charset="0"/>
            </a:endParaRPr>
          </a:p>
          <a:p>
            <a:pPr marL="0" indent="0">
              <a:buFont typeface="Arial" pitchFamily="34" charset="0"/>
              <a:buNone/>
            </a:pPr>
            <a:r>
              <a:rPr lang="en-GB" sz="1100">
                <a:latin typeface="Comic Sans MS" panose="030F0702030302020204" pitchFamily="66" charset="0"/>
              </a:rPr>
              <a:t>Hitler was a very good public speaker and could easily inspire a crowd.  Some propaganda encouraged people to like the Nazis and some encouraged people to hate certain groups such as the Jews.  </a:t>
            </a:r>
          </a:p>
          <a:p>
            <a:pPr marL="0" indent="0">
              <a:buFont typeface="Arial" pitchFamily="34" charset="0"/>
              <a:buNone/>
            </a:pPr>
            <a:endParaRPr lang="en-GB" sz="1100" dirty="0">
              <a:latin typeface="Comic Sans MS" panose="030F0702030302020204" pitchFamily="66" charset="0"/>
            </a:endParaRPr>
          </a:p>
        </p:txBody>
      </p:sp>
      <p:sp>
        <p:nvSpPr>
          <p:cNvPr id="11" name="Title 1">
            <a:extLst>
              <a:ext uri="{FF2B5EF4-FFF2-40B4-BE49-F238E27FC236}">
                <a16:creationId xmlns:a16="http://schemas.microsoft.com/office/drawing/2014/main" id="{E86D9803-1D2F-4A6E-A671-6C26F7A4EFC6}"/>
              </a:ext>
            </a:extLst>
          </p:cNvPr>
          <p:cNvSpPr txBox="1">
            <a:spLocks/>
          </p:cNvSpPr>
          <p:nvPr/>
        </p:nvSpPr>
        <p:spPr>
          <a:xfrm>
            <a:off x="148976" y="2575173"/>
            <a:ext cx="2694832" cy="4115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latin typeface="Comic Sans MS" panose="030F0702030302020204" pitchFamily="66" charset="0"/>
              </a:rPr>
              <a:t>Change of Tactics 1926-29</a:t>
            </a:r>
          </a:p>
        </p:txBody>
      </p:sp>
      <p:sp>
        <p:nvSpPr>
          <p:cNvPr id="12" name="Content Placeholder 2">
            <a:extLst>
              <a:ext uri="{FF2B5EF4-FFF2-40B4-BE49-F238E27FC236}">
                <a16:creationId xmlns:a16="http://schemas.microsoft.com/office/drawing/2014/main" id="{4AF500F1-F1A9-432A-8ACB-3F92AD84B4B4}"/>
              </a:ext>
            </a:extLst>
          </p:cNvPr>
          <p:cNvSpPr txBox="1">
            <a:spLocks/>
          </p:cNvSpPr>
          <p:nvPr/>
        </p:nvSpPr>
        <p:spPr>
          <a:xfrm>
            <a:off x="3465781" y="3206897"/>
            <a:ext cx="2186339" cy="2616839"/>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00" dirty="0"/>
              <a:t>In 1930 Germany plunged into an economic disaster.  It has borrowed money from America but when America’s economy collapsed, no more money was coming into Germany.  Businesses shut and many people lost their jobs.  They were starving and desperate.  Hitler set up soup kitchens to feed the poor and offered people ‘work and bread’ if they voted for him.  </a:t>
            </a:r>
          </a:p>
        </p:txBody>
      </p:sp>
      <p:sp>
        <p:nvSpPr>
          <p:cNvPr id="13" name="Title 1">
            <a:extLst>
              <a:ext uri="{FF2B5EF4-FFF2-40B4-BE49-F238E27FC236}">
                <a16:creationId xmlns:a16="http://schemas.microsoft.com/office/drawing/2014/main" id="{BBA60729-3A70-4F55-9463-CFA1E3EB46BE}"/>
              </a:ext>
            </a:extLst>
          </p:cNvPr>
          <p:cNvSpPr txBox="1">
            <a:spLocks/>
          </p:cNvSpPr>
          <p:nvPr/>
        </p:nvSpPr>
        <p:spPr>
          <a:xfrm>
            <a:off x="3141323" y="2849997"/>
            <a:ext cx="2694832" cy="4115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latin typeface="Comic Sans MS" panose="030F0702030302020204" pitchFamily="66" charset="0"/>
              </a:rPr>
              <a:t>The Great Depression 1930</a:t>
            </a:r>
          </a:p>
        </p:txBody>
      </p:sp>
      <p:sp>
        <p:nvSpPr>
          <p:cNvPr id="14" name="Content Placeholder 2">
            <a:extLst>
              <a:ext uri="{FF2B5EF4-FFF2-40B4-BE49-F238E27FC236}">
                <a16:creationId xmlns:a16="http://schemas.microsoft.com/office/drawing/2014/main" id="{FAAA754E-5614-4A2D-91B8-B5C40EC98830}"/>
              </a:ext>
            </a:extLst>
          </p:cNvPr>
          <p:cNvSpPr txBox="1">
            <a:spLocks/>
          </p:cNvSpPr>
          <p:nvPr/>
        </p:nvSpPr>
        <p:spPr>
          <a:xfrm>
            <a:off x="5836476" y="3271981"/>
            <a:ext cx="3070686" cy="1813203"/>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00" dirty="0">
                <a:latin typeface="Comic Sans MS" panose="030F0702030302020204" pitchFamily="66" charset="0"/>
              </a:rPr>
              <a:t>By 1933 Hitler was popular but did not have enough votes to rule alone.  The president of Germany (Hindenburg) agreed to allow Hitler to become Chancellor alongside another politician (Von Papen).  Hindenburg and Von Papen thought they could keep Hitler under control but they were very wrong!</a:t>
            </a:r>
          </a:p>
        </p:txBody>
      </p:sp>
      <p:sp>
        <p:nvSpPr>
          <p:cNvPr id="15" name="Title 1">
            <a:extLst>
              <a:ext uri="{FF2B5EF4-FFF2-40B4-BE49-F238E27FC236}">
                <a16:creationId xmlns:a16="http://schemas.microsoft.com/office/drawing/2014/main" id="{62669390-86B3-4EA9-9B01-8AAAD43BE237}"/>
              </a:ext>
            </a:extLst>
          </p:cNvPr>
          <p:cNvSpPr txBox="1">
            <a:spLocks/>
          </p:cNvSpPr>
          <p:nvPr/>
        </p:nvSpPr>
        <p:spPr>
          <a:xfrm>
            <a:off x="6035910" y="2878005"/>
            <a:ext cx="2694832" cy="4115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latin typeface="Comic Sans MS" panose="030F0702030302020204" pitchFamily="66" charset="0"/>
              </a:rPr>
              <a:t>The Political Deal 1933</a:t>
            </a:r>
          </a:p>
        </p:txBody>
      </p:sp>
      <p:sp>
        <p:nvSpPr>
          <p:cNvPr id="16" name="Content Placeholder 2">
            <a:extLst>
              <a:ext uri="{FF2B5EF4-FFF2-40B4-BE49-F238E27FC236}">
                <a16:creationId xmlns:a16="http://schemas.microsoft.com/office/drawing/2014/main" id="{83E7F7EB-9D96-47A6-BA19-55BAE6FA5669}"/>
              </a:ext>
            </a:extLst>
          </p:cNvPr>
          <p:cNvSpPr txBox="1">
            <a:spLocks/>
          </p:cNvSpPr>
          <p:nvPr/>
        </p:nvSpPr>
        <p:spPr>
          <a:xfrm>
            <a:off x="126191" y="5968001"/>
            <a:ext cx="5880932" cy="86930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00">
                <a:latin typeface="Comic Sans MS" panose="030F0702030302020204" pitchFamily="66" charset="0"/>
              </a:rPr>
              <a:t>Hitler convinces the German parliament to allow him to have temporary full control over Germany to deal with threats from Communists.  Once he is granted this, he quickly takes control of many parts of German life.  He joins the title of Chancellor and President and becomes the ‘Fuhrer’.  He now has full and permanent control.</a:t>
            </a:r>
            <a:endParaRPr lang="en-GB" sz="1100" dirty="0">
              <a:latin typeface="Comic Sans MS" panose="030F0702030302020204" pitchFamily="66" charset="0"/>
            </a:endParaRPr>
          </a:p>
        </p:txBody>
      </p:sp>
      <p:sp>
        <p:nvSpPr>
          <p:cNvPr id="17" name="Title 1">
            <a:extLst>
              <a:ext uri="{FF2B5EF4-FFF2-40B4-BE49-F238E27FC236}">
                <a16:creationId xmlns:a16="http://schemas.microsoft.com/office/drawing/2014/main" id="{FCF4F0D7-7EAE-4636-BA5C-A0F2951C1150}"/>
              </a:ext>
            </a:extLst>
          </p:cNvPr>
          <p:cNvSpPr txBox="1">
            <a:spLocks/>
          </p:cNvSpPr>
          <p:nvPr/>
        </p:nvSpPr>
        <p:spPr>
          <a:xfrm>
            <a:off x="148976" y="5617981"/>
            <a:ext cx="2694832" cy="4115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latin typeface="Comic Sans MS" panose="030F0702030302020204" pitchFamily="66" charset="0"/>
              </a:rPr>
              <a:t>Hitler becomes Chancellor 1933</a:t>
            </a:r>
          </a:p>
        </p:txBody>
      </p:sp>
      <p:pic>
        <p:nvPicPr>
          <p:cNvPr id="18" name="Picture 17">
            <a:extLst>
              <a:ext uri="{FF2B5EF4-FFF2-40B4-BE49-F238E27FC236}">
                <a16:creationId xmlns:a16="http://schemas.microsoft.com/office/drawing/2014/main" id="{3FDB3B7B-DAC5-40C5-8110-69EA9E29A544}"/>
              </a:ext>
            </a:extLst>
          </p:cNvPr>
          <p:cNvPicPr>
            <a:picLocks noChangeAspect="1"/>
          </p:cNvPicPr>
          <p:nvPr/>
        </p:nvPicPr>
        <p:blipFill>
          <a:blip r:embed="rId3"/>
          <a:stretch>
            <a:fillRect/>
          </a:stretch>
        </p:blipFill>
        <p:spPr>
          <a:xfrm>
            <a:off x="5871516" y="4748163"/>
            <a:ext cx="1982376" cy="1556859"/>
          </a:xfrm>
          <a:prstGeom prst="rect">
            <a:avLst/>
          </a:prstGeom>
        </p:spPr>
      </p:pic>
      <p:pic>
        <p:nvPicPr>
          <p:cNvPr id="19" name="Picture 18">
            <a:extLst>
              <a:ext uri="{FF2B5EF4-FFF2-40B4-BE49-F238E27FC236}">
                <a16:creationId xmlns:a16="http://schemas.microsoft.com/office/drawing/2014/main" id="{D826F2F9-5BDA-4EB5-949C-9D32CE82C796}"/>
              </a:ext>
            </a:extLst>
          </p:cNvPr>
          <p:cNvPicPr>
            <a:picLocks noChangeAspect="1"/>
          </p:cNvPicPr>
          <p:nvPr/>
        </p:nvPicPr>
        <p:blipFill>
          <a:blip r:embed="rId4"/>
          <a:stretch>
            <a:fillRect/>
          </a:stretch>
        </p:blipFill>
        <p:spPr>
          <a:xfrm>
            <a:off x="7630360" y="5036439"/>
            <a:ext cx="1513640" cy="1800864"/>
          </a:xfrm>
          <a:prstGeom prst="rect">
            <a:avLst/>
          </a:prstGeom>
        </p:spPr>
      </p:pic>
    </p:spTree>
    <p:extLst>
      <p:ext uri="{BB962C8B-B14F-4D97-AF65-F5344CB8AC3E}">
        <p14:creationId xmlns:p14="http://schemas.microsoft.com/office/powerpoint/2010/main" val="330566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D730-D470-4750-A9F0-D896683C0633}"/>
              </a:ext>
            </a:extLst>
          </p:cNvPr>
          <p:cNvSpPr>
            <a:spLocks noGrp="1"/>
          </p:cNvSpPr>
          <p:nvPr>
            <p:ph type="title"/>
          </p:nvPr>
        </p:nvSpPr>
        <p:spPr>
          <a:solidFill>
            <a:srgbClr val="FF0000"/>
          </a:solidFill>
        </p:spPr>
        <p:txBody>
          <a:bodyPr/>
          <a:lstStyle/>
          <a:p>
            <a:r>
              <a:rPr lang="en-GB" dirty="0"/>
              <a:t>What caused World War Two?</a:t>
            </a:r>
          </a:p>
        </p:txBody>
      </p:sp>
      <p:sp>
        <p:nvSpPr>
          <p:cNvPr id="3" name="Content Placeholder 2">
            <a:extLst>
              <a:ext uri="{FF2B5EF4-FFF2-40B4-BE49-F238E27FC236}">
                <a16:creationId xmlns:a16="http://schemas.microsoft.com/office/drawing/2014/main" id="{7386CE3C-73ED-4C2B-9717-0C05C9DBBED1}"/>
              </a:ext>
            </a:extLst>
          </p:cNvPr>
          <p:cNvSpPr>
            <a:spLocks noGrp="1"/>
          </p:cNvSpPr>
          <p:nvPr>
            <p:ph idx="1"/>
          </p:nvPr>
        </p:nvSpPr>
        <p:spPr>
          <a:xfrm>
            <a:off x="457200" y="1600200"/>
            <a:ext cx="8229600" cy="5069160"/>
          </a:xfrm>
        </p:spPr>
        <p:txBody>
          <a:bodyPr>
            <a:normAutofit/>
          </a:bodyPr>
          <a:lstStyle/>
          <a:p>
            <a:pPr marL="0" indent="0">
              <a:buNone/>
            </a:pPr>
            <a:r>
              <a:rPr lang="en-GB" sz="2400" dirty="0">
                <a:latin typeface="Comic Sans MS" panose="030F0702030302020204" pitchFamily="66" charset="0"/>
              </a:rPr>
              <a:t>Use the link to access the textbook and go to pages 98- 101.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hlinkClick r:id="rId2"/>
              </a:rPr>
              <a:t>https://en.calameo.com/read/000777721aaf82dcec45e?authid=G89T7oYXY0aR&amp;region=international</a:t>
            </a: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Read the information carefully.  </a:t>
            </a:r>
          </a:p>
          <a:p>
            <a:r>
              <a:rPr lang="en-GB" sz="2400" dirty="0">
                <a:latin typeface="Comic Sans MS" panose="030F0702030302020204" pitchFamily="66" charset="0"/>
              </a:rPr>
              <a:t>Complete the questions in the blue boxes on p99 and p101.</a:t>
            </a:r>
          </a:p>
          <a:p>
            <a:r>
              <a:rPr lang="en-GB" sz="2400" dirty="0">
                <a:latin typeface="Comic Sans MS" panose="030F0702030302020204" pitchFamily="66" charset="0"/>
              </a:rPr>
              <a:t>Challenge: complete the ‘Source Analysis’ tasks on p99 and p101 to practise evaluating sources.  </a:t>
            </a:r>
          </a:p>
        </p:txBody>
      </p:sp>
    </p:spTree>
    <p:extLst>
      <p:ext uri="{BB962C8B-B14F-4D97-AF65-F5344CB8AC3E}">
        <p14:creationId xmlns:p14="http://schemas.microsoft.com/office/powerpoint/2010/main" val="326215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F868F3-487E-43D5-BF44-3B0358E88201}"/>
              </a:ext>
            </a:extLst>
          </p:cNvPr>
          <p:cNvSpPr txBox="1">
            <a:spLocks/>
          </p:cNvSpPr>
          <p:nvPr/>
        </p:nvSpPr>
        <p:spPr>
          <a:xfrm>
            <a:off x="457200" y="274638"/>
            <a:ext cx="8229600" cy="850106"/>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evacuation of Dunkirk</a:t>
            </a:r>
          </a:p>
        </p:txBody>
      </p:sp>
      <p:pic>
        <p:nvPicPr>
          <p:cNvPr id="5" name="Picture 4" descr="The Withdrawal from Dunkirk, June 1940">
            <a:hlinkClick r:id="rId2"/>
            <a:extLst>
              <a:ext uri="{FF2B5EF4-FFF2-40B4-BE49-F238E27FC236}">
                <a16:creationId xmlns:a16="http://schemas.microsoft.com/office/drawing/2014/main" id="{615FACDF-4EFF-45E6-AB54-8B4708A71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541190"/>
            <a:ext cx="4464496" cy="433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A9F943C-E6B3-4B95-97C2-DF4531E053EF}"/>
              </a:ext>
            </a:extLst>
          </p:cNvPr>
          <p:cNvSpPr/>
          <p:nvPr/>
        </p:nvSpPr>
        <p:spPr>
          <a:xfrm>
            <a:off x="4883020" y="1268760"/>
            <a:ext cx="4081467" cy="5078313"/>
          </a:xfrm>
          <a:prstGeom prst="rect">
            <a:avLst/>
          </a:prstGeom>
        </p:spPr>
        <p:txBody>
          <a:bodyPr wrap="square">
            <a:spAutoFit/>
          </a:bodyPr>
          <a:lstStyle/>
          <a:p>
            <a:r>
              <a:rPr lang="en-GB" u="sng" dirty="0">
                <a:latin typeface="Comic Sans MS" panose="030F0702030302020204" pitchFamily="66" charset="0"/>
              </a:rPr>
              <a:t>Starter task</a:t>
            </a:r>
            <a:r>
              <a:rPr lang="en-GB" dirty="0">
                <a:latin typeface="Comic Sans MS" panose="030F0702030302020204" pitchFamily="66" charset="0"/>
              </a:rPr>
              <a:t>:</a:t>
            </a:r>
          </a:p>
          <a:p>
            <a:endParaRPr lang="en-GB" dirty="0">
              <a:latin typeface="Comic Sans MS" panose="030F0702030302020204" pitchFamily="66" charset="0"/>
            </a:endParaRPr>
          </a:p>
          <a:p>
            <a:r>
              <a:rPr lang="en-GB" dirty="0">
                <a:latin typeface="Comic Sans MS" panose="030F0702030302020204" pitchFamily="66" charset="0"/>
              </a:rPr>
              <a:t>This is a painting of the scene at Dunkirk beach as the British troops were evacuated, whilst being attacked by the advancing German army.  </a:t>
            </a:r>
          </a:p>
          <a:p>
            <a:endParaRPr lang="en-GB" dirty="0">
              <a:latin typeface="Comic Sans MS" panose="030F0702030302020204" pitchFamily="66" charset="0"/>
            </a:endParaRPr>
          </a:p>
          <a:p>
            <a:r>
              <a:rPr lang="en-GB" dirty="0">
                <a:latin typeface="Comic Sans MS" panose="030F0702030302020204" pitchFamily="66" charset="0"/>
              </a:rPr>
              <a:t>Use the image to answer the questions:</a:t>
            </a:r>
          </a:p>
          <a:p>
            <a:endParaRPr lang="en-GB" dirty="0">
              <a:latin typeface="Comic Sans MS" panose="030F0702030302020204" pitchFamily="66" charset="0"/>
            </a:endParaRPr>
          </a:p>
          <a:p>
            <a:pPr marL="342900" indent="-342900">
              <a:buFont typeface="+mj-lt"/>
              <a:buAutoNum type="arabicPeriod"/>
            </a:pPr>
            <a:r>
              <a:rPr lang="en-GB" dirty="0">
                <a:latin typeface="Comic Sans MS" panose="030F0702030302020204" pitchFamily="66" charset="0"/>
              </a:rPr>
              <a:t>What can you see in the image? List the dangers you can spot.</a:t>
            </a:r>
          </a:p>
          <a:p>
            <a:pPr marL="342900" indent="-342900">
              <a:buFont typeface="+mj-lt"/>
              <a:buAutoNum type="arabicPeriod"/>
            </a:pPr>
            <a:r>
              <a:rPr lang="en-GB" dirty="0">
                <a:latin typeface="Comic Sans MS" panose="030F0702030302020204" pitchFamily="66" charset="0"/>
              </a:rPr>
              <a:t>What is in the sky?  Why might it be there?</a:t>
            </a:r>
          </a:p>
          <a:p>
            <a:pPr marL="342900" indent="-342900">
              <a:buFont typeface="+mj-lt"/>
              <a:buAutoNum type="arabicPeriod"/>
            </a:pPr>
            <a:r>
              <a:rPr lang="en-GB" dirty="0">
                <a:latin typeface="Comic Sans MS" panose="030F0702030302020204" pitchFamily="66" charset="0"/>
              </a:rPr>
              <a:t>How would you describe the experience of the soldiers on the beaches?</a:t>
            </a:r>
          </a:p>
        </p:txBody>
      </p:sp>
    </p:spTree>
    <p:extLst>
      <p:ext uri="{BB962C8B-B14F-4D97-AF65-F5344CB8AC3E}">
        <p14:creationId xmlns:p14="http://schemas.microsoft.com/office/powerpoint/2010/main" val="420792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D730-D470-4750-A9F0-D896683C0633}"/>
              </a:ext>
            </a:extLst>
          </p:cNvPr>
          <p:cNvSpPr>
            <a:spLocks noGrp="1"/>
          </p:cNvSpPr>
          <p:nvPr>
            <p:ph type="title"/>
          </p:nvPr>
        </p:nvSpPr>
        <p:spPr>
          <a:xfrm>
            <a:off x="457200" y="274638"/>
            <a:ext cx="8229600" cy="850106"/>
          </a:xfrm>
          <a:solidFill>
            <a:schemeClr val="accent1">
              <a:lumMod val="20000"/>
              <a:lumOff val="80000"/>
            </a:schemeClr>
          </a:solidFill>
        </p:spPr>
        <p:txBody>
          <a:bodyPr>
            <a:normAutofit fontScale="90000"/>
          </a:bodyPr>
          <a:lstStyle/>
          <a:p>
            <a:r>
              <a:rPr lang="en-GB" dirty="0"/>
              <a:t>How should we remember Dunkirk?</a:t>
            </a:r>
          </a:p>
        </p:txBody>
      </p:sp>
      <p:sp>
        <p:nvSpPr>
          <p:cNvPr id="3" name="Content Placeholder 2">
            <a:extLst>
              <a:ext uri="{FF2B5EF4-FFF2-40B4-BE49-F238E27FC236}">
                <a16:creationId xmlns:a16="http://schemas.microsoft.com/office/drawing/2014/main" id="{7386CE3C-73ED-4C2B-9717-0C05C9DBBED1}"/>
              </a:ext>
            </a:extLst>
          </p:cNvPr>
          <p:cNvSpPr>
            <a:spLocks noGrp="1"/>
          </p:cNvSpPr>
          <p:nvPr>
            <p:ph idx="1"/>
          </p:nvPr>
        </p:nvSpPr>
        <p:spPr>
          <a:xfrm>
            <a:off x="457200" y="1844824"/>
            <a:ext cx="8229600" cy="4421088"/>
          </a:xfrm>
        </p:spPr>
        <p:txBody>
          <a:bodyPr>
            <a:normAutofit/>
          </a:bodyPr>
          <a:lstStyle/>
          <a:p>
            <a:pPr marL="0" indent="0">
              <a:buNone/>
            </a:pPr>
            <a:r>
              <a:rPr lang="en-GB" sz="2400" dirty="0">
                <a:latin typeface="Comic Sans MS" panose="030F0702030302020204" pitchFamily="66" charset="0"/>
              </a:rPr>
              <a:t>Use the link to access the textbook and go to pages 112-113</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hlinkClick r:id="rId2"/>
              </a:rPr>
              <a:t>https://en.calameo.com/read/000777721aaf82dcec45e?authid=G89T7oYXY0aR&amp;region=international</a:t>
            </a: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Read the information carefully.  </a:t>
            </a:r>
          </a:p>
          <a:p>
            <a:r>
              <a:rPr lang="en-GB" sz="2400" dirty="0">
                <a:latin typeface="Comic Sans MS" panose="030F0702030302020204" pitchFamily="66" charset="0"/>
              </a:rPr>
              <a:t>Complete the questions in the blue box on p113</a:t>
            </a:r>
          </a:p>
          <a:p>
            <a:r>
              <a:rPr lang="en-GB" sz="2400" dirty="0">
                <a:latin typeface="Comic Sans MS" panose="030F0702030302020204" pitchFamily="66" charset="0"/>
              </a:rPr>
              <a:t>Challenge: complete the ‘Source Analysis’ task on p113 to practise evaluating sources.  </a:t>
            </a:r>
          </a:p>
        </p:txBody>
      </p:sp>
    </p:spTree>
    <p:extLst>
      <p:ext uri="{BB962C8B-B14F-4D97-AF65-F5344CB8AC3E}">
        <p14:creationId xmlns:p14="http://schemas.microsoft.com/office/powerpoint/2010/main" val="1067516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83A68F83C6A47BFB95B29838E2CE4" ma:contentTypeVersion="13" ma:contentTypeDescription="Create a new document." ma:contentTypeScope="" ma:versionID="2793a5c04a7cd238eb459fc47ead991b">
  <xsd:schema xmlns:xsd="http://www.w3.org/2001/XMLSchema" xmlns:xs="http://www.w3.org/2001/XMLSchema" xmlns:p="http://schemas.microsoft.com/office/2006/metadata/properties" xmlns:ns2="256cee14-f636-4681-b71d-45a30a133b2b" xmlns:ns3="6f14df77-98d2-4ed4-8da8-6de542f49458" targetNamespace="http://schemas.microsoft.com/office/2006/metadata/properties" ma:root="true" ma:fieldsID="b540711167b4bee9c7c5cfa3f311e1ed" ns2:_="" ns3:_="">
    <xsd:import namespace="256cee14-f636-4681-b71d-45a30a133b2b"/>
    <xsd:import namespace="6f14df77-98d2-4ed4-8da8-6de542f494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No_x002e_Less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cee14-f636-4681-b71d-45a30a133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Lessons" ma:index="20" nillable="true" ma:displayName="No. Lessons" ma:description="How many lessons in the project&#10;" ma:format="Dropdown" ma:internalName="No_x002e_Lesson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14df77-98d2-4ed4-8da8-6de542f494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_x002e_Lessons xmlns="256cee14-f636-4681-b71d-45a30a133b2b" xsi:nil="true"/>
  </documentManagement>
</p:properties>
</file>

<file path=customXml/itemProps1.xml><?xml version="1.0" encoding="utf-8"?>
<ds:datastoreItem xmlns:ds="http://schemas.openxmlformats.org/officeDocument/2006/customXml" ds:itemID="{1174DBD7-A35F-4F1B-9342-81DC67782DCB}"/>
</file>

<file path=customXml/itemProps2.xml><?xml version="1.0" encoding="utf-8"?>
<ds:datastoreItem xmlns:ds="http://schemas.openxmlformats.org/officeDocument/2006/customXml" ds:itemID="{A19AB63F-D73E-4C16-AB06-8A34C536418F}"/>
</file>

<file path=customXml/itemProps3.xml><?xml version="1.0" encoding="utf-8"?>
<ds:datastoreItem xmlns:ds="http://schemas.openxmlformats.org/officeDocument/2006/customXml" ds:itemID="{0C0208EE-E258-4D43-A4E8-9377BD79D419}"/>
</file>

<file path=docProps/app.xml><?xml version="1.0" encoding="utf-8"?>
<Properties xmlns="http://schemas.openxmlformats.org/officeDocument/2006/extended-properties" xmlns:vt="http://schemas.openxmlformats.org/officeDocument/2006/docPropsVTypes">
  <TotalTime>510</TotalTime>
  <Words>3346</Words>
  <Application>Microsoft Office PowerPoint</Application>
  <PresentationFormat>On-screen Show (4:3)</PresentationFormat>
  <Paragraphs>301</Paragraphs>
  <Slides>22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rise of the Nazis and WW2</vt:lpstr>
      <vt:lpstr>Who was Hitler?</vt:lpstr>
      <vt:lpstr>PowerPoint Presentation</vt:lpstr>
      <vt:lpstr>PowerPoint Presentation</vt:lpstr>
      <vt:lpstr>PowerPoint Presentation</vt:lpstr>
      <vt:lpstr>Treaty of Versailles 1919</vt:lpstr>
      <vt:lpstr>What caused World War Two?</vt:lpstr>
      <vt:lpstr>PowerPoint Presentation</vt:lpstr>
      <vt:lpstr>How should we remember Dunkirk?</vt:lpstr>
      <vt:lpstr>PowerPoint Presentation</vt:lpstr>
      <vt:lpstr>Germany attempts to invade Britain- The Battle of Britain</vt:lpstr>
      <vt:lpstr>PowerPoint Presentation</vt:lpstr>
      <vt:lpstr>PowerPoint Presentation</vt:lpstr>
      <vt:lpstr>PowerPoint Presentation</vt:lpstr>
      <vt:lpstr>Documentary</vt:lpstr>
      <vt:lpstr>War on the Homefront</vt:lpstr>
      <vt:lpstr>Why was D Day so significant?</vt:lpstr>
      <vt:lpstr>PowerPoint Presentation</vt:lpstr>
      <vt:lpstr>Penicillin</vt:lpstr>
      <vt:lpstr>Victory Europe!    8th May 1945</vt:lpstr>
      <vt:lpstr>PowerPoint Presentation</vt:lpstr>
      <vt:lpstr>Atomic Bomb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Hitler and the Nazis?</dc:title>
  <dc:creator>bdauvin</dc:creator>
  <cp:lastModifiedBy>jonesj1</cp:lastModifiedBy>
  <cp:revision>64</cp:revision>
  <cp:lastPrinted>2020-09-14T08:04:50Z</cp:lastPrinted>
  <dcterms:created xsi:type="dcterms:W3CDTF">2012-10-15T10:10:42Z</dcterms:created>
  <dcterms:modified xsi:type="dcterms:W3CDTF">2020-09-22T10:21:45Z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0x010100F1383A68F83C6A47BFB95B29838E2CE4</vt:lpwstr>
  </property>
</Properties>
</file>