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04" r:id="rId4"/>
    <p:sldMasterId id="2147483716" r:id="rId5"/>
  </p:sldMasterIdLst>
  <p:notesMasterIdLst>
    <p:notesMasterId r:id="rId32"/>
  </p:notesMasterIdLst>
  <p:sldIdLst>
    <p:sldId id="279" r:id="rId6"/>
    <p:sldId id="257" r:id="rId7"/>
    <p:sldId id="263" r:id="rId8"/>
    <p:sldId id="260" r:id="rId9"/>
    <p:sldId id="280" r:id="rId10"/>
    <p:sldId id="281" r:id="rId11"/>
    <p:sldId id="258" r:id="rId12"/>
    <p:sldId id="259" r:id="rId13"/>
    <p:sldId id="262" r:id="rId14"/>
    <p:sldId id="267" r:id="rId15"/>
    <p:sldId id="268" r:id="rId16"/>
    <p:sldId id="269" r:id="rId17"/>
    <p:sldId id="270" r:id="rId18"/>
    <p:sldId id="271" r:id="rId19"/>
    <p:sldId id="273" r:id="rId20"/>
    <p:sldId id="274" r:id="rId21"/>
    <p:sldId id="275" r:id="rId22"/>
    <p:sldId id="276" r:id="rId23"/>
    <p:sldId id="277" r:id="rId24"/>
    <p:sldId id="278" r:id="rId25"/>
    <p:sldId id="265" r:id="rId26"/>
    <p:sldId id="282" r:id="rId27"/>
    <p:sldId id="283" r:id="rId28"/>
    <p:sldId id="285" r:id="rId29"/>
    <p:sldId id="286"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1B93B-29F1-4066-8741-3DFCE1C6104D}"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5B3C6-83E9-470D-AC79-0B3BA1658173}" type="slidenum">
              <a:rPr lang="en-GB" smtClean="0"/>
              <a:t>‹#›</a:t>
            </a:fld>
            <a:endParaRPr lang="en-GB"/>
          </a:p>
        </p:txBody>
      </p:sp>
    </p:spTree>
    <p:extLst>
      <p:ext uri="{BB962C8B-B14F-4D97-AF65-F5344CB8AC3E}">
        <p14:creationId xmlns:p14="http://schemas.microsoft.com/office/powerpoint/2010/main" val="39210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just the first 3 minutes</a:t>
            </a:r>
          </a:p>
        </p:txBody>
      </p:sp>
      <p:sp>
        <p:nvSpPr>
          <p:cNvPr id="4" name="Slide Number Placeholder 3"/>
          <p:cNvSpPr>
            <a:spLocks noGrp="1"/>
          </p:cNvSpPr>
          <p:nvPr>
            <p:ph type="sldNum" sz="quarter" idx="5"/>
          </p:nvPr>
        </p:nvSpPr>
        <p:spPr/>
        <p:txBody>
          <a:bodyPr/>
          <a:lstStyle/>
          <a:p>
            <a:fld id="{484B5B04-B68F-4D26-9FE8-8A0FC4770593}" type="slidenum">
              <a:rPr lang="en-GB" smtClean="0"/>
              <a:t>5</a:t>
            </a:fld>
            <a:endParaRPr lang="en-GB"/>
          </a:p>
        </p:txBody>
      </p:sp>
    </p:spTree>
    <p:extLst>
      <p:ext uri="{BB962C8B-B14F-4D97-AF65-F5344CB8AC3E}">
        <p14:creationId xmlns:p14="http://schemas.microsoft.com/office/powerpoint/2010/main" val="263997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for 60 seconds, to try and get the pupils to remember what they can of the diagram. Then get them to come up for the next slide to try and pinpoint where they are. They will have descriptors of the different sections of the castle.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CBC20-6A6D-4840-8FC5-22A7E3A79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5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48972AE-6B14-411D-9C05-FD5F2F3AD569}"/>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366AAC98-8200-4E01-8BFA-CF739F3FD0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3316" name="Slide Number Placeholder 3">
            <a:extLst>
              <a:ext uri="{FF2B5EF4-FFF2-40B4-BE49-F238E27FC236}">
                <a16:creationId xmlns:a16="http://schemas.microsoft.com/office/drawing/2014/main" id="{27C4AC4A-9DFE-403D-BC97-26303844CB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DAB32C-036F-4962-93B8-5341C1612706}" type="slidenum">
              <a:rPr lang="en-GB" altLang="en-US"/>
              <a:pPr eaLnBrk="1" hangingPunct="1"/>
              <a:t>10</a:t>
            </a:fld>
            <a:endParaRPr lang="en-GB" altLang="en-US"/>
          </a:p>
        </p:txBody>
      </p:sp>
    </p:spTree>
    <p:extLst>
      <p:ext uri="{BB962C8B-B14F-4D97-AF65-F5344CB8AC3E}">
        <p14:creationId xmlns:p14="http://schemas.microsoft.com/office/powerpoint/2010/main" val="315130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5135F33-1B51-46B9-86B5-6E6676E87013}" type="slidenum">
              <a:rPr lang="en-GB" smtClean="0"/>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5135F33-1B51-46B9-86B5-6E6676E87013}" type="slidenum">
              <a:rPr lang="en-GB" smtClean="0"/>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copy for pupils book</a:t>
            </a:r>
            <a:endParaRPr lang="en-US" dirty="0"/>
          </a:p>
          <a:p>
            <a:endParaRPr lang="en-GB" dirty="0"/>
          </a:p>
        </p:txBody>
      </p:sp>
      <p:sp>
        <p:nvSpPr>
          <p:cNvPr id="4" name="Slide Number Placeholder 3"/>
          <p:cNvSpPr>
            <a:spLocks noGrp="1"/>
          </p:cNvSpPr>
          <p:nvPr>
            <p:ph type="sldNum" sz="quarter" idx="10"/>
          </p:nvPr>
        </p:nvSpPr>
        <p:spPr/>
        <p:txBody>
          <a:bodyPr/>
          <a:lstStyle/>
          <a:p>
            <a:fld id="{85135F33-1B51-46B9-86B5-6E6676E87013}"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Students to try to work out what the images represent before revealing answers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2BBB87-8BD9-4E76-8CD5-E7490EA554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8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additional plenary depending on time </a:t>
            </a:r>
          </a:p>
        </p:txBody>
      </p:sp>
      <p:sp>
        <p:nvSpPr>
          <p:cNvPr id="4" name="Slide Number Placeholder 3"/>
          <p:cNvSpPr>
            <a:spLocks noGrp="1"/>
          </p:cNvSpPr>
          <p:nvPr>
            <p:ph type="sldNum" sz="quarter" idx="5"/>
          </p:nvPr>
        </p:nvSpPr>
        <p:spPr/>
        <p:txBody>
          <a:bodyPr/>
          <a:lstStyle/>
          <a:p>
            <a:fld id="{EB2BBB87-8BD9-4E76-8CD5-E7490EA55456}" type="slidenum">
              <a:rPr lang="en-GB" smtClean="0"/>
              <a:t>23</a:t>
            </a:fld>
            <a:endParaRPr lang="en-GB"/>
          </a:p>
        </p:txBody>
      </p:sp>
    </p:spTree>
    <p:extLst>
      <p:ext uri="{BB962C8B-B14F-4D97-AF65-F5344CB8AC3E}">
        <p14:creationId xmlns:p14="http://schemas.microsoft.com/office/powerpoint/2010/main" val="234179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https://www.youtube.com/watch?v=BSwoIsHT3BE   OR https://www.teachertube.com/video/bob-hale-crusades-report-448092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8FA3B-A9D9-4616-A8AD-1687446E74D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3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414505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8968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57258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609600" y="1600200"/>
            <a:ext cx="10972800" cy="4525963"/>
          </a:xfrm>
        </p:spPr>
        <p:txBody>
          <a:bodyPr rtlCol="0">
            <a:normAutofit/>
          </a:bodyPr>
          <a:lstStyle/>
          <a:p>
            <a:pPr lvl="0"/>
            <a:endParaRPr lang="en-GB" noProof="0"/>
          </a:p>
        </p:txBody>
      </p:sp>
      <p:sp>
        <p:nvSpPr>
          <p:cNvPr id="4" name="Rectangle 4">
            <a:extLst>
              <a:ext uri="{FF2B5EF4-FFF2-40B4-BE49-F238E27FC236}">
                <a16:creationId xmlns:a16="http://schemas.microsoft.com/office/drawing/2014/main" id="{0A043D3E-3446-42DA-8271-4C459B1FF42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3F340F-3CDE-4F5A-B505-C55377DBB9E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9D6A0F-5FD0-4145-A6C4-AC72C5018E93}"/>
              </a:ext>
            </a:extLst>
          </p:cNvPr>
          <p:cNvSpPr>
            <a:spLocks noGrp="1" noChangeArrowheads="1"/>
          </p:cNvSpPr>
          <p:nvPr>
            <p:ph type="sldNum" sz="quarter" idx="12"/>
          </p:nvPr>
        </p:nvSpPr>
        <p:spPr/>
        <p:txBody>
          <a:bodyPr/>
          <a:lstStyle>
            <a:lvl1pPr>
              <a:defRPr/>
            </a:lvl1pPr>
          </a:lstStyle>
          <a:p>
            <a:pPr>
              <a:defRPr/>
            </a:pPr>
            <a:fld id="{57C3B599-7152-44D5-8EDD-1F736CC36F20}" type="slidenum">
              <a:rPr lang="en-US"/>
              <a:pPr>
                <a:defRPr/>
              </a:pPr>
              <a:t>‹#›</a:t>
            </a:fld>
            <a:endParaRPr lang="en-US"/>
          </a:p>
        </p:txBody>
      </p:sp>
    </p:spTree>
    <p:extLst>
      <p:ext uri="{BB962C8B-B14F-4D97-AF65-F5344CB8AC3E}">
        <p14:creationId xmlns:p14="http://schemas.microsoft.com/office/powerpoint/2010/main" val="759239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CFA5-9F94-456A-A235-CCEA6FB9F4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0F945E-B740-417C-A53F-21AF3253D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7F4D81-4DB7-4468-ACDC-30ED79302E42}"/>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5" name="Footer Placeholder 4">
            <a:extLst>
              <a:ext uri="{FF2B5EF4-FFF2-40B4-BE49-F238E27FC236}">
                <a16:creationId xmlns:a16="http://schemas.microsoft.com/office/drawing/2014/main" id="{AF2F421B-ADCF-4E98-B5A9-8FFDCF14A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981288-EC5B-412D-A6C6-D0EB8272BE71}"/>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5224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B30F-5121-4FBC-9E0F-E0F62E092A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9E1A71-4857-4B9A-81C8-3C1215060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E1925-42D5-4DCC-AE81-3AB0C225FAA6}"/>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5" name="Footer Placeholder 4">
            <a:extLst>
              <a:ext uri="{FF2B5EF4-FFF2-40B4-BE49-F238E27FC236}">
                <a16:creationId xmlns:a16="http://schemas.microsoft.com/office/drawing/2014/main" id="{0BAD88AB-0AD0-4D09-B152-4BC54F27B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1BBB6-6280-48C8-90D2-FE9445EDD2D2}"/>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290838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086B-C5BA-4C54-ACDF-52F0711162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DA8C65-04B9-4186-8F5D-DB9311B2A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8D658-7684-4AA1-9C9A-FF3D06238C26}"/>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5" name="Footer Placeholder 4">
            <a:extLst>
              <a:ext uri="{FF2B5EF4-FFF2-40B4-BE49-F238E27FC236}">
                <a16:creationId xmlns:a16="http://schemas.microsoft.com/office/drawing/2014/main" id="{863FBDA6-ACD6-49B5-860B-EB1F9AB87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79202-865E-4B71-85F9-6765F03A46F4}"/>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100655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342A-E9E1-49C9-B722-624A4ABDE2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DC93ED-E705-49B7-9033-4E3BFD553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17EE86-30F4-4366-AB9E-D0D6958F2F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E21165-0EDC-4F53-ABB8-F82FE6F17C4F}"/>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6" name="Footer Placeholder 5">
            <a:extLst>
              <a:ext uri="{FF2B5EF4-FFF2-40B4-BE49-F238E27FC236}">
                <a16:creationId xmlns:a16="http://schemas.microsoft.com/office/drawing/2014/main" id="{658C12C8-6E09-4788-8920-5E036B2E2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D4505A-EEE8-4DF6-80B2-D8BE783C9D07}"/>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241119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8762-A798-4914-B70F-8616BE4ADF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1E5162-5B7C-414A-AFF8-7BCF0B497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74F6D-857B-447B-BCE5-A0C11F3677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AAC642-6883-4088-9C7E-2E4653FAD4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50FA2-A8EB-4683-8B93-B71DF82C47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EE4F13-4784-472B-884D-12B42B04CBF1}"/>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8" name="Footer Placeholder 7">
            <a:extLst>
              <a:ext uri="{FF2B5EF4-FFF2-40B4-BE49-F238E27FC236}">
                <a16:creationId xmlns:a16="http://schemas.microsoft.com/office/drawing/2014/main" id="{8F987B8D-1A85-4262-B0D8-DE74013837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964A56-5162-4DEC-9631-3E33599A600B}"/>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34362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82F1-6064-44DC-8F26-345022E69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FCA4A7-5949-4E11-875A-C4E080146532}"/>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4" name="Footer Placeholder 3">
            <a:extLst>
              <a:ext uri="{FF2B5EF4-FFF2-40B4-BE49-F238E27FC236}">
                <a16:creationId xmlns:a16="http://schemas.microsoft.com/office/drawing/2014/main" id="{5E3AE693-402C-457F-B3F7-44DF62E2AA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A83250-4916-458D-B58C-A2591F397764}"/>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268603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DCE22-9787-4798-8C11-797E0A4CEC88}"/>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3" name="Footer Placeholder 2">
            <a:extLst>
              <a:ext uri="{FF2B5EF4-FFF2-40B4-BE49-F238E27FC236}">
                <a16:creationId xmlns:a16="http://schemas.microsoft.com/office/drawing/2014/main" id="{99EFBFDD-5228-47EF-8639-95ADC4E137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2A2DDF-80CA-46FF-AE25-940970462949}"/>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164058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52013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4A81-3DCF-4DBD-A3A5-73B9729A6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B9EF6A-75A8-4A51-8E68-3AEEF188E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9A73CD-F7B0-4053-9A35-2C954F2A5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7D229-4083-42C7-AD79-58CFABD84160}"/>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6" name="Footer Placeholder 5">
            <a:extLst>
              <a:ext uri="{FF2B5EF4-FFF2-40B4-BE49-F238E27FC236}">
                <a16:creationId xmlns:a16="http://schemas.microsoft.com/office/drawing/2014/main" id="{CFC0F9BA-F27D-4642-BBBC-0B20B4DE8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01DC58-6B9F-4E2F-BBF8-51588C238FC4}"/>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616554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ABC2-DED3-417B-BAAA-4F480ABE8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0F443B-FDF4-4624-98C9-AE746C5FF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F832C2-6A66-4577-86CF-7811A9A87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81D98-6E89-4384-8118-D4AA587EBDDF}"/>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6" name="Footer Placeholder 5">
            <a:extLst>
              <a:ext uri="{FF2B5EF4-FFF2-40B4-BE49-F238E27FC236}">
                <a16:creationId xmlns:a16="http://schemas.microsoft.com/office/drawing/2014/main" id="{FBB20B12-8F86-4ACB-9E03-1C10BF6075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9D50E8-8B7A-49F5-8824-3226E6678904}"/>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284437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E4D9-029B-4203-AEA1-152DCE68B1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FF9220-D6B4-42A5-B7E7-A851E38CAF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484BE-C798-4A99-A7F0-D4263F1AD63A}"/>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5" name="Footer Placeholder 4">
            <a:extLst>
              <a:ext uri="{FF2B5EF4-FFF2-40B4-BE49-F238E27FC236}">
                <a16:creationId xmlns:a16="http://schemas.microsoft.com/office/drawing/2014/main" id="{C409831C-48AE-4B47-9BDE-923E4535E1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8567D-4A6D-4535-A611-71FA127B1710}"/>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3496703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DDA25D-BA60-42CC-AE8E-B9E8FCABE7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5A6DA0-FE1D-4CF2-8BD1-54A0FC550F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F8A8EE-CDDD-431A-95A1-751F9DFFC552}"/>
              </a:ext>
            </a:extLst>
          </p:cNvPr>
          <p:cNvSpPr>
            <a:spLocks noGrp="1"/>
          </p:cNvSpPr>
          <p:nvPr>
            <p:ph type="dt" sz="half" idx="10"/>
          </p:nvPr>
        </p:nvSpPr>
        <p:spPr/>
        <p:txBody>
          <a:bodyPr/>
          <a:lstStyle/>
          <a:p>
            <a:fld id="{482C4F91-D41B-4728-BD3D-0F17E59F3CE4}" type="datetimeFigureOut">
              <a:rPr lang="en-GB" smtClean="0"/>
              <a:t>04/11/2020</a:t>
            </a:fld>
            <a:endParaRPr lang="en-GB"/>
          </a:p>
        </p:txBody>
      </p:sp>
      <p:sp>
        <p:nvSpPr>
          <p:cNvPr id="5" name="Footer Placeholder 4">
            <a:extLst>
              <a:ext uri="{FF2B5EF4-FFF2-40B4-BE49-F238E27FC236}">
                <a16:creationId xmlns:a16="http://schemas.microsoft.com/office/drawing/2014/main" id="{45D052B9-CD4E-4A42-ABFD-F66118A0FB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2F0953-E8B4-482A-A729-25B04A6F4B4E}"/>
              </a:ext>
            </a:extLst>
          </p:cNvPr>
          <p:cNvSpPr>
            <a:spLocks noGrp="1"/>
          </p:cNvSpPr>
          <p:nvPr>
            <p:ph type="sldNum" sz="quarter" idx="12"/>
          </p:nvPr>
        </p:nvSpPr>
        <p:spPr/>
        <p:txBody>
          <a:bodyPr/>
          <a:lstStyle/>
          <a:p>
            <a:fld id="{020EDAAC-FA21-4FFD-A041-2C893371CFC2}" type="slidenum">
              <a:rPr lang="en-GB" smtClean="0"/>
              <a:t>‹#›</a:t>
            </a:fld>
            <a:endParaRPr lang="en-GB"/>
          </a:p>
        </p:txBody>
      </p:sp>
    </p:spTree>
    <p:extLst>
      <p:ext uri="{BB962C8B-B14F-4D97-AF65-F5344CB8AC3E}">
        <p14:creationId xmlns:p14="http://schemas.microsoft.com/office/powerpoint/2010/main" val="2858453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a:extLst>
              <a:ext uri="{FF2B5EF4-FFF2-40B4-BE49-F238E27FC236}">
                <a16:creationId xmlns:a16="http://schemas.microsoft.com/office/drawing/2014/main" id="{27746BCD-D24B-4C78-93EF-6D2AF7FDA17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C4B1BBD-7B04-430A-8B00-17BFA0FC64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8FD6038-E9B8-458E-A49C-788BBC9CE7B7}"/>
              </a:ext>
            </a:extLst>
          </p:cNvPr>
          <p:cNvSpPr>
            <a:spLocks noGrp="1" noChangeArrowheads="1"/>
          </p:cNvSpPr>
          <p:nvPr>
            <p:ph type="sldNum" sz="quarter" idx="12"/>
          </p:nvPr>
        </p:nvSpPr>
        <p:spPr>
          <a:ln/>
        </p:spPr>
        <p:txBody>
          <a:bodyPr/>
          <a:lstStyle>
            <a:lvl1pPr>
              <a:defRPr/>
            </a:lvl1pPr>
          </a:lstStyle>
          <a:p>
            <a:fld id="{4A034CAF-1172-4201-A660-5184D59B7286}" type="slidenum">
              <a:rPr lang="en-GB" altLang="en-US"/>
              <a:pPr/>
              <a:t>‹#›</a:t>
            </a:fld>
            <a:endParaRPr lang="en-GB" altLang="en-US"/>
          </a:p>
        </p:txBody>
      </p:sp>
    </p:spTree>
    <p:extLst>
      <p:ext uri="{BB962C8B-B14F-4D97-AF65-F5344CB8AC3E}">
        <p14:creationId xmlns:p14="http://schemas.microsoft.com/office/powerpoint/2010/main" val="216903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17776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2041331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900439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CB609-ACB3-47E1-882B-565C39A433AD}"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686253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CB609-ACB3-47E1-882B-565C39A433AD}"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272914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286929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3505578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2787114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1540136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CB609-ACB3-47E1-882B-565C39A433AD}"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3755960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CB609-ACB3-47E1-882B-565C39A433AD}"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526247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4011358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6682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1592949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2758722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186325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5637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2524214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CB609-ACB3-47E1-882B-565C39A433AD}"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39C46-DC0D-47B1-8B83-A0A88E040E0D}" type="slidenum">
              <a:rPr lang="en-GB" smtClean="0"/>
              <a:t>‹#›</a:t>
            </a:fld>
            <a:endParaRPr lang="en-GB"/>
          </a:p>
        </p:txBody>
      </p:sp>
    </p:spTree>
    <p:extLst>
      <p:ext uri="{BB962C8B-B14F-4D97-AF65-F5344CB8AC3E}">
        <p14:creationId xmlns:p14="http://schemas.microsoft.com/office/powerpoint/2010/main" val="3095728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0E3189-8BC4-47AB-AFD7-37DD2263FB35}"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1395619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E3189-8BC4-47AB-AFD7-37DD2263FB35}"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3512415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E3189-8BC4-47AB-AFD7-37DD2263FB35}"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623929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0E3189-8BC4-47AB-AFD7-37DD2263FB35}"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4257101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0E3189-8BC4-47AB-AFD7-37DD2263FB35}"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3051902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0E3189-8BC4-47AB-AFD7-37DD2263FB35}" type="datetimeFigureOut">
              <a:rPr lang="en-GB" smtClean="0"/>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3501389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E3189-8BC4-47AB-AFD7-37DD2263FB35}" type="datetimeFigureOut">
              <a:rPr lang="en-GB" smtClean="0"/>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4131243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E3189-8BC4-47AB-AFD7-37DD2263FB35}"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405675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01061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E3189-8BC4-47AB-AFD7-37DD2263FB35}"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119375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E3189-8BC4-47AB-AFD7-37DD2263FB35}"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3342251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E3189-8BC4-47AB-AFD7-37DD2263FB35}"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554DF0-95D9-49EE-B382-825BADCD655D}" type="slidenum">
              <a:rPr lang="en-GB" smtClean="0"/>
              <a:t>‹#›</a:t>
            </a:fld>
            <a:endParaRPr lang="en-GB"/>
          </a:p>
        </p:txBody>
      </p:sp>
    </p:spTree>
    <p:extLst>
      <p:ext uri="{BB962C8B-B14F-4D97-AF65-F5344CB8AC3E}">
        <p14:creationId xmlns:p14="http://schemas.microsoft.com/office/powerpoint/2010/main" val="2411117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BA935F-AD17-4209-A1B6-639627B903E4}"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2617458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BA935F-AD17-4209-A1B6-639627B903E4}"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4085850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BA935F-AD17-4209-A1B6-639627B903E4}"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31399817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BA935F-AD17-4209-A1B6-639627B903E4}"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703259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BA935F-AD17-4209-A1B6-639627B903E4}"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3606032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BA935F-AD17-4209-A1B6-639627B903E4}" type="datetimeFigureOut">
              <a:rPr lang="en-GB" smtClean="0"/>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1991001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935F-AD17-4209-A1B6-639627B903E4}" type="datetimeFigureOut">
              <a:rPr lang="en-GB" smtClean="0"/>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293969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318133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BA935F-AD17-4209-A1B6-639627B903E4}"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129150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BA935F-AD17-4209-A1B6-639627B903E4}"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1246378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BA935F-AD17-4209-A1B6-639627B903E4}"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3422012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BA935F-AD17-4209-A1B6-639627B903E4}"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14873-AA55-428C-88BE-46C94FE11F5F}" type="slidenum">
              <a:rPr lang="en-GB" smtClean="0"/>
              <a:t>‹#›</a:t>
            </a:fld>
            <a:endParaRPr lang="en-GB"/>
          </a:p>
        </p:txBody>
      </p:sp>
    </p:spTree>
    <p:extLst>
      <p:ext uri="{BB962C8B-B14F-4D97-AF65-F5344CB8AC3E}">
        <p14:creationId xmlns:p14="http://schemas.microsoft.com/office/powerpoint/2010/main" val="275204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24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248188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51299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image" Target="../media/image4.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68C2560D-EC28-3B41-86E8-18F1CE0113B4}" type="datetimeFigureOut">
              <a:rPr lang="en-US" smtClean="0"/>
              <a:t>11/4/2020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48872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BE6BA-2BAE-4A10-B7C1-1FA85A996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EDFE15-3BDD-48D9-839A-B5E82DEB7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AD8F3C-1C35-447F-82C1-34F719D28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C4F91-D41B-4728-BD3D-0F17E59F3CE4}" type="datetimeFigureOut">
              <a:rPr lang="en-GB" smtClean="0"/>
              <a:t>04/11/2020</a:t>
            </a:fld>
            <a:endParaRPr lang="en-GB"/>
          </a:p>
        </p:txBody>
      </p:sp>
      <p:sp>
        <p:nvSpPr>
          <p:cNvPr id="5" name="Footer Placeholder 4">
            <a:extLst>
              <a:ext uri="{FF2B5EF4-FFF2-40B4-BE49-F238E27FC236}">
                <a16:creationId xmlns:a16="http://schemas.microsoft.com/office/drawing/2014/main" id="{B46C3CEA-7E35-415B-818C-7D2C86500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6A6E48-98B3-4AB9-AEA9-1AC9602D1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EDAAC-FA21-4FFD-A041-2C893371CFC2}" type="slidenum">
              <a:rPr lang="en-GB" smtClean="0"/>
              <a:t>‹#›</a:t>
            </a:fld>
            <a:endParaRPr lang="en-GB"/>
          </a:p>
        </p:txBody>
      </p:sp>
    </p:spTree>
    <p:extLst>
      <p:ext uri="{BB962C8B-B14F-4D97-AF65-F5344CB8AC3E}">
        <p14:creationId xmlns:p14="http://schemas.microsoft.com/office/powerpoint/2010/main" val="40842292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2CB609-ACB3-47E1-882B-565C39A433AD}" type="datetimeFigureOut">
              <a:rPr lang="en-GB" smtClean="0"/>
              <a:t>04/11/2020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EC39C46-DC0D-47B1-8B83-A0A88E040E0D}" type="slidenum">
              <a:rPr lang="en-GB" smtClean="0"/>
              <a:t>‹#›</a:t>
            </a:fld>
            <a:endParaRPr lang="en-GB"/>
          </a:p>
        </p:txBody>
      </p:sp>
    </p:spTree>
    <p:extLst>
      <p:ext uri="{BB962C8B-B14F-4D97-AF65-F5344CB8AC3E}">
        <p14:creationId xmlns:p14="http://schemas.microsoft.com/office/powerpoint/2010/main" val="166846620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E3189-8BC4-47AB-AFD7-37DD2263FB35}" type="datetimeFigureOut">
              <a:rPr lang="en-GB" smtClean="0"/>
              <a:t>04/11/2020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54DF0-95D9-49EE-B382-825BADCD655D}" type="slidenum">
              <a:rPr lang="en-GB" smtClean="0"/>
              <a:t>‹#›</a:t>
            </a:fld>
            <a:endParaRPr lang="en-GB"/>
          </a:p>
        </p:txBody>
      </p:sp>
    </p:spTree>
    <p:extLst>
      <p:ext uri="{BB962C8B-B14F-4D97-AF65-F5344CB8AC3E}">
        <p14:creationId xmlns:p14="http://schemas.microsoft.com/office/powerpoint/2010/main" val="180957637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A935F-AD17-4209-A1B6-639627B903E4}" type="datetimeFigureOut">
              <a:rPr lang="en-GB" smtClean="0"/>
              <a:t>04/11/2020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14873-AA55-428C-88BE-46C94FE11F5F}" type="slidenum">
              <a:rPr lang="en-GB" smtClean="0"/>
              <a:t>‹#›</a:t>
            </a:fld>
            <a:endParaRPr lang="en-GB"/>
          </a:p>
        </p:txBody>
      </p:sp>
    </p:spTree>
    <p:extLst>
      <p:ext uri="{BB962C8B-B14F-4D97-AF65-F5344CB8AC3E}">
        <p14:creationId xmlns:p14="http://schemas.microsoft.com/office/powerpoint/2010/main" val="21662955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bitesize/guides/zwtc2p3/revision/2"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hyperlink" Target="https://mayfieldschoolpo2.sharepoint.com/:w:/g/History-Students/ESH6K3PX_ElKnNGN0ZWQerwBcNTL8cr49st8HoUmcosJ_w?e=LgJwe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imgres?imgurl=http://www.britroyals.com/images/william1.jpg&amp;imgrefurl=http://www.britroyals.com/normans.asp&amp;usg=__peflqNkukVG6U-J0mMGW1c0yMkw=&amp;h=224&amp;w=177&amp;sz=7&amp;hl=en&amp;start=4&amp;zoom=1&amp;itbs=1&amp;tbnid=vciUGv9sa2e82M:&amp;tbnh=108&amp;tbnw=85&amp;prev=/images?q=william+of+normandy&amp;hl=en&amp;gbv=2&amp;tbs=isch:1"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hyperlink" Target="http://www.google.co.uk/imgres?imgurl=http://library.thinkquest.org/2834/gather/darkage/feudal.gif&amp;imgrefurl=http://library.thinkquest.org/2834/gather/darkage/feudalism.htm&amp;usg=__iwMkHUw8zf9BryTZVeDGLMoBKF0=&amp;h=192&amp;w=298&amp;sz=8&amp;hl=en&amp;start=15&amp;zoom=1&amp;itbs=1&amp;tbnid=h2dPrR-Hz3EZPM:&amp;tbnh=75&amp;tbnw=116&amp;prev=/images?q=feudal+system&amp;hl=en&amp;gbv=2&amp;tbs=isch:1"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6.jpeg"/><Relationship Id="rId5" Type="http://schemas.openxmlformats.org/officeDocument/2006/relationships/image" Target="../media/image23.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ayfieldschoolpo2.sharepoint.com/:w:/g/History-Students/EfST2kpDxw5JnPnH1MI1KBcBehDe9jskEfeMMuADQ8TRDQ?e=viDFHs"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59.xml"/><Relationship Id="rId5" Type="http://schemas.openxmlformats.org/officeDocument/2006/relationships/image" Target="../media/image41.jp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png"/><Relationship Id="rId7" Type="http://schemas.openxmlformats.org/officeDocument/2006/relationships/image" Target="../media/image46.wmf"/><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wmf"/><Relationship Id="rId9" Type="http://schemas.openxmlformats.org/officeDocument/2006/relationships/image" Target="../media/image48.wmf"/></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hyperlink" Target="https://www.youtube.com/watch?v=BSwoIsHT3BE"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mayfieldschoolpo2.sharepoint.com/:w:/g/History-Students/EQyb_5slN-JMlNs6KQiRcn0BRjDmbfoE5WgDEaPW_ebgvw?e=9Y5PJL" TargetMode="Externa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hyperlink" Target="https://mayfieldschoolpo2.sharepoint.com/:w:/g/History-Students/EVuHD0Cp-HtMsPnpbyaE05kB32-cWBPxtgODYyaac0rnYA?e=4zxfmh" TargetMode="External"/><Relationship Id="rId2" Type="http://schemas.openxmlformats.org/officeDocument/2006/relationships/image" Target="../media/image50.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NWoXlAZdk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mayfieldschoolpo2.sharepoint.com/:w:/g/History-Students/EfX0e7Clj4dHlrM3Yh-0ETgB2CyoNDXOSPtKBuJoefMJGQ?e=s8gvez" TargetMode="External"/><Relationship Id="rId4" Type="http://schemas.openxmlformats.org/officeDocument/2006/relationships/hyperlink" Target="https://mayfieldschoolpo2.sharepoint.com/:w:/g/History-Students/EW2b3QbE1J9NoX-JOQoy1m4BJ5w9th0ey-WzE-YPlEgffg?e=xrzGA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90A1-3410-494B-8FDF-6AFAA8B9ED68}"/>
              </a:ext>
            </a:extLst>
          </p:cNvPr>
          <p:cNvSpPr>
            <a:spLocks noGrp="1"/>
          </p:cNvSpPr>
          <p:nvPr>
            <p:ph type="title"/>
          </p:nvPr>
        </p:nvSpPr>
        <p:spPr/>
        <p:txBody>
          <a:bodyPr/>
          <a:lstStyle/>
          <a:p>
            <a:r>
              <a:rPr lang="en-GB" dirty="0"/>
              <a:t>Contents</a:t>
            </a:r>
          </a:p>
        </p:txBody>
      </p:sp>
      <p:graphicFrame>
        <p:nvGraphicFramePr>
          <p:cNvPr id="4" name="Content Placeholder 3">
            <a:extLst>
              <a:ext uri="{FF2B5EF4-FFF2-40B4-BE49-F238E27FC236}">
                <a16:creationId xmlns:a16="http://schemas.microsoft.com/office/drawing/2014/main" id="{7980AFFE-EF92-4389-BF8D-E93C0EC46472}"/>
              </a:ext>
            </a:extLst>
          </p:cNvPr>
          <p:cNvGraphicFramePr>
            <a:graphicFrameLocks noGrp="1"/>
          </p:cNvGraphicFramePr>
          <p:nvPr>
            <p:ph idx="1"/>
            <p:extLst>
              <p:ext uri="{D42A27DB-BD31-4B8C-83A1-F6EECF244321}">
                <p14:modId xmlns:p14="http://schemas.microsoft.com/office/powerpoint/2010/main" val="2252535149"/>
              </p:ext>
            </p:extLst>
          </p:nvPr>
        </p:nvGraphicFramePr>
        <p:xfrm>
          <a:off x="609600" y="1285117"/>
          <a:ext cx="10840278" cy="3785616"/>
        </p:xfrm>
        <a:graphic>
          <a:graphicData uri="http://schemas.openxmlformats.org/drawingml/2006/table">
            <a:tbl>
              <a:tblPr firstRow="1" bandRow="1">
                <a:tableStyleId>{5C22544A-7EE6-4342-B048-85BDC9FD1C3A}</a:tableStyleId>
              </a:tblPr>
              <a:tblGrid>
                <a:gridCol w="8248038">
                  <a:extLst>
                    <a:ext uri="{9D8B030D-6E8A-4147-A177-3AD203B41FA5}">
                      <a16:colId xmlns:a16="http://schemas.microsoft.com/office/drawing/2014/main" val="338619356"/>
                    </a:ext>
                  </a:extLst>
                </a:gridCol>
                <a:gridCol w="2592240">
                  <a:extLst>
                    <a:ext uri="{9D8B030D-6E8A-4147-A177-3AD203B41FA5}">
                      <a16:colId xmlns:a16="http://schemas.microsoft.com/office/drawing/2014/main" val="4097101752"/>
                    </a:ext>
                  </a:extLst>
                </a:gridCol>
              </a:tblGrid>
              <a:tr h="370840">
                <a:tc>
                  <a:txBody>
                    <a:bodyPr/>
                    <a:lstStyle/>
                    <a:p>
                      <a:r>
                        <a:rPr lang="en-GB" dirty="0">
                          <a:solidFill>
                            <a:schemeClr val="tx1"/>
                          </a:solidFil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chemeClr val="tx1"/>
                          </a:solidFill>
                        </a:rPr>
                        <a:t>Slide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8982344"/>
                  </a:ext>
                </a:extLst>
              </a:tr>
              <a:tr h="370840">
                <a:tc>
                  <a:txBody>
                    <a:bodyPr/>
                    <a:lstStyle/>
                    <a:p>
                      <a:r>
                        <a:rPr lang="en-GB" dirty="0">
                          <a:solidFill>
                            <a:schemeClr val="tx1"/>
                          </a:solidFill>
                        </a:rPr>
                        <a:t>How did William keep control?-The harrying of the north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lang="en-GB"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5649586"/>
                  </a:ext>
                </a:extLst>
              </a:tr>
              <a:tr h="370840">
                <a:tc>
                  <a:txBody>
                    <a:bodyPr/>
                    <a:lstStyle/>
                    <a:p>
                      <a:r>
                        <a:rPr lang="en-GB" dirty="0">
                          <a:solidFill>
                            <a:schemeClr val="tx1"/>
                          </a:solidFill>
                        </a:rPr>
                        <a:t>How did William keep control? Castles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lang="en-GB" dirty="0">
                          <a:solidFill>
                            <a:schemeClr val="tx1"/>
                          </a:solidFill>
                        </a:rPr>
                        <a:t>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955225"/>
                  </a:ext>
                </a:extLst>
              </a:tr>
              <a:tr h="370840">
                <a:tc>
                  <a:txBody>
                    <a:bodyPr/>
                    <a:lstStyle/>
                    <a:p>
                      <a:r>
                        <a:rPr lang="en-GB" dirty="0">
                          <a:solidFill>
                            <a:schemeClr val="tx1"/>
                          </a:solidFill>
                        </a:rPr>
                        <a:t>How did William keep control? Domesday 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lang="en-GB" dirty="0">
                          <a:solidFill>
                            <a:schemeClr val="tx1"/>
                          </a:solidFill>
                        </a:rPr>
                        <a:t>11-13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892123"/>
                  </a:ext>
                </a:extLst>
              </a:tr>
              <a:tr h="370840">
                <a:tc>
                  <a:txBody>
                    <a:bodyPr/>
                    <a:lstStyle/>
                    <a:p>
                      <a:r>
                        <a:rPr lang="en-GB" dirty="0">
                          <a:solidFill>
                            <a:schemeClr val="tx1"/>
                          </a:solidFill>
                        </a:rPr>
                        <a:t>How did William keep control? Feudal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lang="en-GB" dirty="0">
                          <a:solidFill>
                            <a:schemeClr val="tx1"/>
                          </a:solidFill>
                        </a:rPr>
                        <a:t>14-17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1093486"/>
                  </a:ext>
                </a:extLst>
              </a:tr>
              <a:tr h="370840">
                <a:tc>
                  <a:txBody>
                    <a:bodyPr/>
                    <a:lstStyle/>
                    <a:p>
                      <a:r>
                        <a:rPr lang="en-GB" dirty="0">
                          <a:solidFill>
                            <a:schemeClr val="tx1"/>
                          </a:solidFill>
                        </a:rPr>
                        <a:t>How far did England change under the Normans?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lang="en-GB" dirty="0">
                          <a:solidFill>
                            <a:schemeClr val="tx1"/>
                          </a:solidFill>
                        </a:rPr>
                        <a:t>18-20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2194220"/>
                  </a:ext>
                </a:extLst>
              </a:tr>
              <a:tr h="370840">
                <a:tc gridSpan="2">
                  <a:txBody>
                    <a:bodyPr/>
                    <a:lstStyle/>
                    <a:p>
                      <a:pPr algn="ctr"/>
                      <a:r>
                        <a:rPr lang="en-GB" dirty="0">
                          <a:solidFill>
                            <a:schemeClr val="tx1"/>
                          </a:solidFill>
                        </a:rPr>
                        <a:t>Medieval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2786731"/>
                  </a:ext>
                </a:extLst>
              </a:tr>
              <a:tr h="370840">
                <a:tc>
                  <a:txBody>
                    <a:bodyPr/>
                    <a:lstStyle/>
                    <a:p>
                      <a:r>
                        <a:rPr lang="en-GB" dirty="0">
                          <a:solidFill>
                            <a:schemeClr val="tx1"/>
                          </a:solidFill>
                        </a:rPr>
                        <a:t>How important was the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GB">
                          <a:solidFill>
                            <a:schemeClr val="tx1"/>
                          </a:solidFill>
                        </a:rPr>
                        <a:t>21-23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292635"/>
                  </a:ext>
                </a:extLst>
              </a:tr>
              <a:tr h="370840">
                <a:tc>
                  <a:txBody>
                    <a:bodyPr/>
                    <a:lstStyle/>
                    <a:p>
                      <a:r>
                        <a:rPr lang="en-GB" dirty="0">
                          <a:solidFill>
                            <a:schemeClr val="tx1"/>
                          </a:solidFill>
                        </a:rPr>
                        <a:t>What were crusades and why did people go on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GB" dirty="0">
                          <a:solidFill>
                            <a:schemeClr val="tx1"/>
                          </a:solidFill>
                        </a:rPr>
                        <a:t>24-26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1682324"/>
                  </a:ext>
                </a:extLst>
              </a:tr>
            </a:tbl>
          </a:graphicData>
        </a:graphic>
      </p:graphicFrame>
    </p:spTree>
    <p:extLst>
      <p:ext uri="{BB962C8B-B14F-4D97-AF65-F5344CB8AC3E}">
        <p14:creationId xmlns:p14="http://schemas.microsoft.com/office/powerpoint/2010/main" val="248487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6" name="Group 22">
            <a:extLst>
              <a:ext uri="{FF2B5EF4-FFF2-40B4-BE49-F238E27FC236}">
                <a16:creationId xmlns:a16="http://schemas.microsoft.com/office/drawing/2014/main" id="{9A10E0BE-ED5E-4144-8C42-E78EC2A4AE90}"/>
              </a:ext>
            </a:extLst>
          </p:cNvPr>
          <p:cNvGraphicFramePr>
            <a:graphicFrameLocks noGrp="1"/>
          </p:cNvGraphicFramePr>
          <p:nvPr>
            <p:ph idx="1"/>
            <p:extLst>
              <p:ext uri="{D42A27DB-BD31-4B8C-83A1-F6EECF244321}">
                <p14:modId xmlns:p14="http://schemas.microsoft.com/office/powerpoint/2010/main" val="4015776530"/>
              </p:ext>
            </p:extLst>
          </p:nvPr>
        </p:nvGraphicFramePr>
        <p:xfrm>
          <a:off x="5062330" y="3910900"/>
          <a:ext cx="6768272" cy="2364076"/>
        </p:xfrm>
        <a:graphic>
          <a:graphicData uri="http://schemas.openxmlformats.org/drawingml/2006/table">
            <a:tbl>
              <a:tblPr/>
              <a:tblGrid>
                <a:gridCol w="3384136">
                  <a:extLst>
                    <a:ext uri="{9D8B030D-6E8A-4147-A177-3AD203B41FA5}">
                      <a16:colId xmlns:a16="http://schemas.microsoft.com/office/drawing/2014/main" val="20000"/>
                    </a:ext>
                  </a:extLst>
                </a:gridCol>
                <a:gridCol w="3384136">
                  <a:extLst>
                    <a:ext uri="{9D8B030D-6E8A-4147-A177-3AD203B41FA5}">
                      <a16:colId xmlns:a16="http://schemas.microsoft.com/office/drawing/2014/main" val="20001"/>
                    </a:ext>
                  </a:extLst>
                </a:gridCol>
              </a:tblGrid>
              <a:tr h="233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Arial" charset="0"/>
                          <a:cs typeface="Arial" charset="0"/>
                        </a:rPr>
                        <a:t>Strengths</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Arial" charset="0"/>
                          <a:cs typeface="Arial" charset="0"/>
                        </a:rPr>
                        <a:t>Weaknesses</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0"/>
                  </a:ext>
                </a:extLst>
              </a:tr>
              <a:tr h="1845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cs typeface="Arial"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CB7CFF63-E755-410C-A81A-0C50547D8122}"/>
              </a:ext>
            </a:extLst>
          </p:cNvPr>
          <p:cNvSpPr txBox="1"/>
          <p:nvPr/>
        </p:nvSpPr>
        <p:spPr>
          <a:xfrm>
            <a:off x="311979" y="834887"/>
            <a:ext cx="4174435" cy="5816977"/>
          </a:xfrm>
          <a:prstGeom prst="rect">
            <a:avLst/>
          </a:prstGeom>
          <a:noFill/>
        </p:spPr>
        <p:txBody>
          <a:bodyPr wrap="square" rtlCol="0">
            <a:spAutoFit/>
          </a:bodyPr>
          <a:lstStyle/>
          <a:p>
            <a:r>
              <a:rPr lang="en-GB" sz="2400" b="1" dirty="0"/>
              <a:t>Task 1:</a:t>
            </a:r>
          </a:p>
          <a:p>
            <a:r>
              <a:rPr lang="en-GB" sz="2400" dirty="0"/>
              <a:t> look at the picture of the Motte and Bailey castle on the previous slide. After 1 minute label your own picture of the Motte and Bailey Castle from memory</a:t>
            </a:r>
            <a:r>
              <a:rPr lang="en-GB" dirty="0"/>
              <a:t>.</a:t>
            </a:r>
          </a:p>
          <a:p>
            <a:endParaRPr lang="en-GB" dirty="0"/>
          </a:p>
          <a:p>
            <a:r>
              <a:rPr lang="en-GB" sz="2400" b="1" dirty="0"/>
              <a:t>Task 2</a:t>
            </a:r>
          </a:p>
          <a:p>
            <a:r>
              <a:rPr lang="en-GB" sz="2400" dirty="0"/>
              <a:t>Make a list of strengths and weaknesses of  a Motte and Bailey Castle. For help read; </a:t>
            </a:r>
            <a:r>
              <a:rPr lang="en-GB" sz="2400" dirty="0">
                <a:hlinkClick r:id="rId3"/>
              </a:rPr>
              <a:t>https://www.bbc.co.uk/bitesize/guides/zwtc2p3/revision/2</a:t>
            </a:r>
            <a:r>
              <a:rPr lang="en-GB" sz="2400" dirty="0"/>
              <a:t> </a:t>
            </a:r>
          </a:p>
          <a:p>
            <a:endParaRPr lang="en-GB" sz="2400" dirty="0"/>
          </a:p>
          <a:p>
            <a:endParaRPr lang="en-GB" dirty="0"/>
          </a:p>
        </p:txBody>
      </p:sp>
      <p:pic>
        <p:nvPicPr>
          <p:cNvPr id="7" name="Picture 6">
            <a:extLst>
              <a:ext uri="{FF2B5EF4-FFF2-40B4-BE49-F238E27FC236}">
                <a16:creationId xmlns:a16="http://schemas.microsoft.com/office/drawing/2014/main" id="{793AD7DD-39B6-431A-9544-301892B7E6B0}"/>
              </a:ext>
            </a:extLst>
          </p:cNvPr>
          <p:cNvPicPr>
            <a:picLocks noChangeAspect="1"/>
          </p:cNvPicPr>
          <p:nvPr/>
        </p:nvPicPr>
        <p:blipFill>
          <a:blip r:embed="rId4"/>
          <a:stretch>
            <a:fillRect/>
          </a:stretch>
        </p:blipFill>
        <p:spPr>
          <a:xfrm>
            <a:off x="6096000" y="344557"/>
            <a:ext cx="4473824" cy="3192177"/>
          </a:xfrm>
          <a:prstGeom prst="rect">
            <a:avLst/>
          </a:prstGeom>
        </p:spPr>
      </p:pic>
    </p:spTree>
    <p:extLst>
      <p:ext uri="{BB962C8B-B14F-4D97-AF65-F5344CB8AC3E}">
        <p14:creationId xmlns:p14="http://schemas.microsoft.com/office/powerpoint/2010/main" val="345935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A70B-0DEA-4F33-A763-6EFB3E33B3B4}"/>
              </a:ext>
            </a:extLst>
          </p:cNvPr>
          <p:cNvSpPr>
            <a:spLocks noGrp="1"/>
          </p:cNvSpPr>
          <p:nvPr>
            <p:ph type="title"/>
          </p:nvPr>
        </p:nvSpPr>
        <p:spPr>
          <a:xfrm>
            <a:off x="1199389" y="365124"/>
            <a:ext cx="4608102" cy="1692794"/>
          </a:xfrm>
        </p:spPr>
        <p:txBody>
          <a:bodyPr vert="horz" lIns="109728" tIns="54864" rIns="109728" bIns="54864" rtlCol="0" anchor="ctr">
            <a:normAutofit/>
          </a:bodyPr>
          <a:lstStyle/>
          <a:p>
            <a:pPr defTabSz="1097280"/>
            <a:r>
              <a:rPr lang="en-US" sz="4920"/>
              <a:t>What was the Domesday book?</a:t>
            </a:r>
          </a:p>
        </p:txBody>
      </p:sp>
      <p:sp>
        <p:nvSpPr>
          <p:cNvPr id="3" name="Content Placeholder 2">
            <a:extLst>
              <a:ext uri="{FF2B5EF4-FFF2-40B4-BE49-F238E27FC236}">
                <a16:creationId xmlns:a16="http://schemas.microsoft.com/office/drawing/2014/main" id="{96442AEB-DA90-4AA5-92DB-5824FB226161}"/>
              </a:ext>
            </a:extLst>
          </p:cNvPr>
          <p:cNvSpPr>
            <a:spLocks noGrp="1"/>
          </p:cNvSpPr>
          <p:nvPr>
            <p:ph sz="half" idx="1"/>
          </p:nvPr>
        </p:nvSpPr>
        <p:spPr>
          <a:xfrm>
            <a:off x="1199389" y="2575033"/>
            <a:ext cx="4608102" cy="3462228"/>
          </a:xfrm>
        </p:spPr>
        <p:txBody>
          <a:bodyPr vert="horz" lIns="109728" tIns="54864" rIns="109728" bIns="54864" rtlCol="0">
            <a:normAutofit/>
          </a:bodyPr>
          <a:lstStyle/>
          <a:p>
            <a:pPr marL="0" indent="-274320" defTabSz="1097280"/>
            <a:r>
              <a:rPr lang="en-US" sz="2880" dirty="0">
                <a:latin typeface="Comic Sans MS" panose="030F0702030302020204" pitchFamily="66" charset="0"/>
              </a:rPr>
              <a:t>Describe how the Domesday book was made.</a:t>
            </a:r>
          </a:p>
          <a:p>
            <a:pPr marL="0" indent="-274320" defTabSz="1097280"/>
            <a:endParaRPr lang="en-US" sz="2880" dirty="0">
              <a:latin typeface="Comic Sans MS" panose="030F0702030302020204" pitchFamily="66" charset="0"/>
            </a:endParaRPr>
          </a:p>
          <a:p>
            <a:pPr marL="0" indent="-274320" defTabSz="1097280"/>
            <a:r>
              <a:rPr lang="en-US" sz="2880" dirty="0">
                <a:latin typeface="Comic Sans MS" panose="030F0702030302020204" pitchFamily="66" charset="0"/>
              </a:rPr>
              <a:t>Examine the purpose of the book.</a:t>
            </a:r>
          </a:p>
        </p:txBody>
      </p:sp>
      <p:pic>
        <p:nvPicPr>
          <p:cNvPr id="1026" name="Picture 2" descr="Image result for Domesday book">
            <a:extLst>
              <a:ext uri="{FF2B5EF4-FFF2-40B4-BE49-F238E27FC236}">
                <a16:creationId xmlns:a16="http://schemas.microsoft.com/office/drawing/2014/main" id="{8D903B20-DD76-4BCC-80D1-3C878FD54F1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6711" r="28136" b="2"/>
          <a:stretch/>
        </p:blipFill>
        <p:spPr bwMode="auto">
          <a:xfrm>
            <a:off x="5900564" y="13"/>
            <a:ext cx="5681836" cy="685798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0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u="sng" dirty="0"/>
              <a:t>The </a:t>
            </a:r>
            <a:r>
              <a:rPr lang="en-US" u="sng" dirty="0" err="1"/>
              <a:t>Domesday</a:t>
            </a:r>
            <a:r>
              <a:rPr lang="en-US" u="sng" dirty="0"/>
              <a:t> Book</a:t>
            </a:r>
          </a:p>
        </p:txBody>
      </p:sp>
      <p:sp>
        <p:nvSpPr>
          <p:cNvPr id="5" name="Content Placeholder 4"/>
          <p:cNvSpPr>
            <a:spLocks noGrp="1"/>
          </p:cNvSpPr>
          <p:nvPr>
            <p:ph idx="1"/>
          </p:nvPr>
        </p:nvSpPr>
        <p:spPr>
          <a:xfrm>
            <a:off x="932462" y="1825486"/>
            <a:ext cx="5163538" cy="4811888"/>
          </a:xfrm>
        </p:spPr>
        <p:style>
          <a:lnRef idx="1">
            <a:schemeClr val="accent3"/>
          </a:lnRef>
          <a:fillRef idx="2">
            <a:schemeClr val="accent3"/>
          </a:fillRef>
          <a:effectRef idx="1">
            <a:schemeClr val="accent3"/>
          </a:effectRef>
          <a:fontRef idx="minor">
            <a:schemeClr val="dk1"/>
          </a:fontRef>
        </p:style>
        <p:txBody>
          <a:bodyPr>
            <a:noAutofit/>
          </a:bodyPr>
          <a:lstStyle/>
          <a:p>
            <a:pPr marL="0" indent="0"/>
            <a:r>
              <a:rPr lang="en-US" sz="2520" dirty="0"/>
              <a:t> In 1085 William 1</a:t>
            </a:r>
            <a:r>
              <a:rPr lang="en-US" sz="2520" baseline="30000" dirty="0"/>
              <a:t>st</a:t>
            </a:r>
            <a:r>
              <a:rPr lang="en-US" sz="2520" dirty="0"/>
              <a:t> ordered a survey to discover the resources and taxable values of all the boroughs and manors in England. </a:t>
            </a:r>
          </a:p>
          <a:p>
            <a:pPr marL="0" indent="0"/>
            <a:endParaRPr lang="en-US" sz="2520" dirty="0"/>
          </a:p>
          <a:p>
            <a:pPr marL="0" indent="0"/>
            <a:r>
              <a:rPr lang="en-US" sz="2520" dirty="0"/>
              <a:t> He wanted to discover:</a:t>
            </a:r>
          </a:p>
          <a:p>
            <a:pPr marL="438912" lvl="1" indent="0"/>
            <a:r>
              <a:rPr lang="en-US" sz="2520" dirty="0"/>
              <a:t> Who owned what.</a:t>
            </a:r>
          </a:p>
          <a:p>
            <a:pPr marL="438912" lvl="1" indent="0"/>
            <a:r>
              <a:rPr lang="en-US" sz="2520" dirty="0"/>
              <a:t> How much it was worth.</a:t>
            </a:r>
          </a:p>
          <a:p>
            <a:pPr marL="438912" lvl="1" indent="0"/>
            <a:r>
              <a:rPr lang="en-US" sz="2520" dirty="0"/>
              <a:t> How much was owed to him as King in tax, rents, and military service.</a:t>
            </a:r>
          </a:p>
        </p:txBody>
      </p:sp>
      <p:pic>
        <p:nvPicPr>
          <p:cNvPr id="6" name="Picture 5" descr="Screen Shot 2013-12-30 at 12.14.31.png"/>
          <p:cNvPicPr>
            <a:picLocks noChangeAspect="1"/>
          </p:cNvPicPr>
          <p:nvPr/>
        </p:nvPicPr>
        <p:blipFill>
          <a:blip r:embed="rId2"/>
          <a:stretch>
            <a:fillRect/>
          </a:stretch>
        </p:blipFill>
        <p:spPr>
          <a:xfrm>
            <a:off x="6489149" y="1825486"/>
            <a:ext cx="4531360" cy="4811888"/>
          </a:xfrm>
          <a:prstGeom prst="rect">
            <a:avLst/>
          </a:prstGeom>
        </p:spPr>
      </p:pic>
    </p:spTree>
    <p:extLst>
      <p:ext uri="{BB962C8B-B14F-4D97-AF65-F5344CB8AC3E}">
        <p14:creationId xmlns:p14="http://schemas.microsoft.com/office/powerpoint/2010/main" val="40735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6480" u="sng" dirty="0"/>
              <a:t>The </a:t>
            </a:r>
            <a:r>
              <a:rPr lang="en-US" sz="6480" u="sng" dirty="0" err="1"/>
              <a:t>Domesday</a:t>
            </a:r>
            <a:r>
              <a:rPr lang="en-US" sz="6480" u="sng" dirty="0"/>
              <a:t> Book</a:t>
            </a:r>
          </a:p>
        </p:txBody>
      </p:sp>
      <p:sp>
        <p:nvSpPr>
          <p:cNvPr id="6" name="TextBox 5"/>
          <p:cNvSpPr txBox="1"/>
          <p:nvPr/>
        </p:nvSpPr>
        <p:spPr>
          <a:xfrm>
            <a:off x="3870636" y="1873560"/>
            <a:ext cx="6134249" cy="249299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a:buChar char="•"/>
            </a:pPr>
            <a:r>
              <a:rPr lang="en-US" sz="2400" dirty="0"/>
              <a:t> All the information was written down in two big books, which still exist today at the National Archives.</a:t>
            </a:r>
          </a:p>
          <a:p>
            <a:pPr>
              <a:spcBef>
                <a:spcPct val="50000"/>
              </a:spcBef>
              <a:buFont typeface="Arial"/>
              <a:buChar char="•"/>
            </a:pPr>
            <a:r>
              <a:rPr lang="en-US" sz="2400" dirty="0"/>
              <a:t> </a:t>
            </a:r>
            <a:r>
              <a:rPr lang="en-GB" sz="2400" dirty="0"/>
              <a:t>The officials took over a year to visit 13,000 villages. Soldiers threatened to kill people if they did not tell the truth. </a:t>
            </a:r>
            <a:endParaRPr lang="en-US" sz="2400" dirty="0"/>
          </a:p>
        </p:txBody>
      </p:sp>
      <p:pic>
        <p:nvPicPr>
          <p:cNvPr id="8" name="Picture 7"/>
          <p:cNvPicPr>
            <a:picLocks noChangeAspect="1"/>
          </p:cNvPicPr>
          <p:nvPr/>
        </p:nvPicPr>
        <p:blipFill>
          <a:blip r:embed="rId2"/>
          <a:stretch>
            <a:fillRect/>
          </a:stretch>
        </p:blipFill>
        <p:spPr>
          <a:xfrm>
            <a:off x="9243417" y="3000194"/>
            <a:ext cx="2948583" cy="1325564"/>
          </a:xfrm>
          <a:prstGeom prst="rect">
            <a:avLst/>
          </a:prstGeom>
        </p:spPr>
      </p:pic>
      <p:sp>
        <p:nvSpPr>
          <p:cNvPr id="9" name="Rectangle 8"/>
          <p:cNvSpPr/>
          <p:nvPr/>
        </p:nvSpPr>
        <p:spPr>
          <a:xfrm>
            <a:off x="537352" y="4686404"/>
            <a:ext cx="555864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a:buChar char="•"/>
            </a:pPr>
            <a:r>
              <a:rPr lang="en-US" sz="2400" dirty="0"/>
              <a:t> The book showed about 200. Normans controlled all the land of England.</a:t>
            </a:r>
          </a:p>
          <a:p>
            <a:pPr>
              <a:buFont typeface="Arial"/>
              <a:buChar char="•"/>
            </a:pPr>
            <a:r>
              <a:rPr lang="en-US" sz="2400" dirty="0"/>
              <a:t> It valued England at £37,000!</a:t>
            </a:r>
          </a:p>
          <a:p>
            <a:pPr>
              <a:buFont typeface="Arial"/>
              <a:buChar char="•"/>
            </a:pPr>
            <a:r>
              <a:rPr lang="en-US" sz="2400" dirty="0"/>
              <a:t> It was the first survey of England and was written in Latin.</a:t>
            </a:r>
          </a:p>
        </p:txBody>
      </p:sp>
      <p:pic>
        <p:nvPicPr>
          <p:cNvPr id="10" name="Picture 9" descr="Screen Shot 2013-12-30 at 12.12.29.png"/>
          <p:cNvPicPr>
            <a:picLocks noChangeAspect="1"/>
          </p:cNvPicPr>
          <p:nvPr/>
        </p:nvPicPr>
        <p:blipFill>
          <a:blip r:embed="rId3"/>
          <a:stretch>
            <a:fillRect/>
          </a:stretch>
        </p:blipFill>
        <p:spPr>
          <a:xfrm>
            <a:off x="621453" y="1788048"/>
            <a:ext cx="2996071" cy="2435831"/>
          </a:xfrm>
          <a:prstGeom prst="rect">
            <a:avLst/>
          </a:prstGeom>
        </p:spPr>
      </p:pic>
      <p:sp>
        <p:nvSpPr>
          <p:cNvPr id="2" name="Rectangle 1">
            <a:extLst>
              <a:ext uri="{FF2B5EF4-FFF2-40B4-BE49-F238E27FC236}">
                <a16:creationId xmlns:a16="http://schemas.microsoft.com/office/drawing/2014/main" id="{5B4D8FC1-74FD-444D-84B1-B9CF92FCDF10}"/>
              </a:ext>
            </a:extLst>
          </p:cNvPr>
          <p:cNvSpPr/>
          <p:nvPr/>
        </p:nvSpPr>
        <p:spPr>
          <a:xfrm>
            <a:off x="6414052" y="4686404"/>
            <a:ext cx="5340626" cy="1701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2400" b="1" dirty="0"/>
              <a:t>Task:</a:t>
            </a:r>
          </a:p>
          <a:p>
            <a:r>
              <a:rPr lang="en-GB" sz="2400" dirty="0"/>
              <a:t>Click </a:t>
            </a:r>
            <a:r>
              <a:rPr lang="en-GB" sz="2400" dirty="0">
                <a:hlinkClick r:id="rId4"/>
              </a:rPr>
              <a:t>here</a:t>
            </a:r>
            <a:r>
              <a:rPr lang="en-GB" sz="2400" dirty="0"/>
              <a:t> for an information sheet and questions to answer on the Domesday book</a:t>
            </a:r>
          </a:p>
        </p:txBody>
      </p:sp>
    </p:spTree>
    <p:extLst>
      <p:ext uri="{BB962C8B-B14F-4D97-AF65-F5344CB8AC3E}">
        <p14:creationId xmlns:p14="http://schemas.microsoft.com/office/powerpoint/2010/main" val="148299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vciUGv9sa2e82M:">
            <a:hlinkClick r:id="rId3"/>
          </p:cNvPr>
          <p:cNvPicPr>
            <a:picLocks noChangeAspect="1" noChangeArrowheads="1"/>
          </p:cNvPicPr>
          <p:nvPr/>
        </p:nvPicPr>
        <p:blipFill>
          <a:blip r:embed="rId4" cstate="print"/>
          <a:srcRect/>
          <a:stretch>
            <a:fillRect/>
          </a:stretch>
        </p:blipFill>
        <p:spPr bwMode="auto">
          <a:xfrm>
            <a:off x="2309786" y="1428737"/>
            <a:ext cx="2928958" cy="3721503"/>
          </a:xfrm>
          <a:prstGeom prst="rect">
            <a:avLst/>
          </a:prstGeom>
          <a:noFill/>
        </p:spPr>
      </p:pic>
      <p:sp>
        <p:nvSpPr>
          <p:cNvPr id="3" name="Rectangle 2"/>
          <p:cNvSpPr/>
          <p:nvPr/>
        </p:nvSpPr>
        <p:spPr>
          <a:xfrm>
            <a:off x="5453058" y="1428736"/>
            <a:ext cx="4572000" cy="3785652"/>
          </a:xfrm>
          <a:prstGeom prst="rect">
            <a:avLst/>
          </a:prstGeom>
        </p:spPr>
        <p:txBody>
          <a:bodyPr>
            <a:spAutoFit/>
          </a:bodyPr>
          <a:lstStyle/>
          <a:p>
            <a:r>
              <a:rPr lang="en-GB" sz="2400" dirty="0"/>
              <a:t>William was king but he could not run the country on his own. </a:t>
            </a:r>
          </a:p>
          <a:p>
            <a:endParaRPr lang="en-GB" sz="2400" dirty="0"/>
          </a:p>
          <a:p>
            <a:endParaRPr lang="en-GB" sz="2400" dirty="0"/>
          </a:p>
          <a:p>
            <a:r>
              <a:rPr lang="en-GB" sz="2400" dirty="0"/>
              <a:t>He needed other people to help him run the country, in return for giving them land and power. </a:t>
            </a:r>
          </a:p>
          <a:p>
            <a:endParaRPr lang="en-GB" sz="2400" dirty="0"/>
          </a:p>
          <a:p>
            <a:endParaRPr lang="en-GB" sz="2400" dirty="0"/>
          </a:p>
          <a:p>
            <a:r>
              <a:rPr lang="en-GB" sz="2400" dirty="0"/>
              <a:t>This was</a:t>
            </a:r>
          </a:p>
        </p:txBody>
      </p:sp>
      <p:sp>
        <p:nvSpPr>
          <p:cNvPr id="4" name="Down Arrow 3"/>
          <p:cNvSpPr/>
          <p:nvPr/>
        </p:nvSpPr>
        <p:spPr>
          <a:xfrm>
            <a:off x="6888088" y="2204864"/>
            <a:ext cx="857256" cy="85725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 name="Down Arrow 4"/>
          <p:cNvSpPr/>
          <p:nvPr/>
        </p:nvSpPr>
        <p:spPr>
          <a:xfrm>
            <a:off x="6953256" y="4000504"/>
            <a:ext cx="857256" cy="85725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2052" name="Picture 4" descr="http://t3.gstatic.com/images?q=tbn:h2dPrR-Hz3EZPM:">
            <a:hlinkClick r:id="rId5"/>
          </p:cNvPr>
          <p:cNvPicPr>
            <a:picLocks noChangeAspect="1" noChangeArrowheads="1"/>
          </p:cNvPicPr>
          <p:nvPr/>
        </p:nvPicPr>
        <p:blipFill>
          <a:blip r:embed="rId6" cstate="print"/>
          <a:srcRect/>
          <a:stretch>
            <a:fillRect/>
          </a:stretch>
        </p:blipFill>
        <p:spPr bwMode="auto">
          <a:xfrm>
            <a:off x="6881599" y="4921499"/>
            <a:ext cx="2430789" cy="1571631"/>
          </a:xfrm>
          <a:prstGeom prst="rect">
            <a:avLst/>
          </a:prstGeom>
          <a:noFill/>
        </p:spPr>
      </p:pic>
      <p:sp>
        <p:nvSpPr>
          <p:cNvPr id="8" name="TextBox 7"/>
          <p:cNvSpPr txBox="1"/>
          <p:nvPr/>
        </p:nvSpPr>
        <p:spPr>
          <a:xfrm>
            <a:off x="1775520" y="269306"/>
            <a:ext cx="8352928" cy="523220"/>
          </a:xfrm>
          <a:prstGeom prst="rect">
            <a:avLst/>
          </a:prstGeom>
          <a:noFill/>
        </p:spPr>
        <p:txBody>
          <a:bodyPr wrap="square" rtlCol="0">
            <a:spAutoFit/>
          </a:bodyPr>
          <a:lstStyle/>
          <a:p>
            <a:r>
              <a:rPr lang="en-GB" sz="2800" b="1" dirty="0"/>
              <a:t>How did the feudal system help William rule England?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norman_knight"/>
          <p:cNvPicPr>
            <a:picLocks noChangeAspect="1" noChangeArrowheads="1"/>
          </p:cNvPicPr>
          <p:nvPr/>
        </p:nvPicPr>
        <p:blipFill>
          <a:blip r:embed="rId3" cstate="print"/>
          <a:srcRect/>
          <a:stretch>
            <a:fillRect/>
          </a:stretch>
        </p:blipFill>
        <p:spPr bwMode="auto">
          <a:xfrm>
            <a:off x="1021539" y="1228727"/>
            <a:ext cx="1668462" cy="2486025"/>
          </a:xfrm>
          <a:prstGeom prst="rect">
            <a:avLst/>
          </a:prstGeom>
          <a:noFill/>
        </p:spPr>
      </p:pic>
      <p:pic>
        <p:nvPicPr>
          <p:cNvPr id="3" name="Picture 21" descr="william_anim_crown"/>
          <p:cNvPicPr>
            <a:picLocks noChangeAspect="1" noChangeArrowheads="1"/>
          </p:cNvPicPr>
          <p:nvPr/>
        </p:nvPicPr>
        <p:blipFill>
          <a:blip r:embed="rId4" cstate="print"/>
          <a:srcRect/>
          <a:stretch>
            <a:fillRect/>
          </a:stretch>
        </p:blipFill>
        <p:spPr bwMode="auto">
          <a:xfrm>
            <a:off x="9202853" y="862699"/>
            <a:ext cx="1797050" cy="2571750"/>
          </a:xfrm>
          <a:prstGeom prst="rect">
            <a:avLst/>
          </a:prstGeom>
          <a:noFill/>
        </p:spPr>
      </p:pic>
      <p:pic>
        <p:nvPicPr>
          <p:cNvPr id="4" name="Picture 22" descr="baron"/>
          <p:cNvPicPr>
            <a:picLocks noChangeAspect="1" noChangeArrowheads="1"/>
          </p:cNvPicPr>
          <p:nvPr/>
        </p:nvPicPr>
        <p:blipFill>
          <a:blip r:embed="rId5" cstate="print"/>
          <a:srcRect/>
          <a:stretch>
            <a:fillRect/>
          </a:stretch>
        </p:blipFill>
        <p:spPr bwMode="auto">
          <a:xfrm>
            <a:off x="611069" y="4244667"/>
            <a:ext cx="1878012" cy="2160587"/>
          </a:xfrm>
          <a:prstGeom prst="rect">
            <a:avLst/>
          </a:prstGeom>
          <a:noFill/>
        </p:spPr>
      </p:pic>
      <p:pic>
        <p:nvPicPr>
          <p:cNvPr id="5" name="Picture 23" descr="peasant"/>
          <p:cNvPicPr>
            <a:picLocks noChangeAspect="1" noChangeArrowheads="1"/>
          </p:cNvPicPr>
          <p:nvPr/>
        </p:nvPicPr>
        <p:blipFill>
          <a:blip r:embed="rId6" cstate="print"/>
          <a:srcRect/>
          <a:stretch>
            <a:fillRect/>
          </a:stretch>
        </p:blipFill>
        <p:spPr bwMode="auto">
          <a:xfrm>
            <a:off x="9321328" y="4218938"/>
            <a:ext cx="2046288" cy="2305050"/>
          </a:xfrm>
          <a:prstGeom prst="rect">
            <a:avLst/>
          </a:prstGeom>
          <a:noFill/>
        </p:spPr>
      </p:pic>
      <p:sp>
        <p:nvSpPr>
          <p:cNvPr id="6" name="Text Box 18"/>
          <p:cNvSpPr txBox="1">
            <a:spLocks noChangeArrowheads="1"/>
          </p:cNvSpPr>
          <p:nvPr/>
        </p:nvSpPr>
        <p:spPr bwMode="auto">
          <a:xfrm>
            <a:off x="2526863" y="2928934"/>
            <a:ext cx="1285160" cy="523220"/>
          </a:xfrm>
          <a:prstGeom prst="rect">
            <a:avLst/>
          </a:prstGeom>
          <a:noFill/>
          <a:ln w="9525" algn="ctr">
            <a:noFill/>
            <a:miter lim="800000"/>
            <a:headEnd/>
            <a:tailEnd/>
          </a:ln>
          <a:effectLst/>
        </p:spPr>
        <p:txBody>
          <a:bodyPr wrap="none">
            <a:spAutoFit/>
          </a:bodyPr>
          <a:lstStyle/>
          <a:p>
            <a:pPr algn="ctr"/>
            <a:r>
              <a:rPr lang="en-GB" sz="2800" b="1" dirty="0">
                <a:solidFill>
                  <a:srgbClr val="FF6600"/>
                </a:solidFill>
              </a:rPr>
              <a:t>Knights</a:t>
            </a:r>
          </a:p>
        </p:txBody>
      </p:sp>
      <p:sp>
        <p:nvSpPr>
          <p:cNvPr id="7" name="Text Box 15"/>
          <p:cNvSpPr txBox="1">
            <a:spLocks noChangeArrowheads="1"/>
          </p:cNvSpPr>
          <p:nvPr/>
        </p:nvSpPr>
        <p:spPr bwMode="auto">
          <a:xfrm>
            <a:off x="7739074" y="2928934"/>
            <a:ext cx="1332416" cy="523220"/>
          </a:xfrm>
          <a:prstGeom prst="rect">
            <a:avLst/>
          </a:prstGeom>
          <a:noFill/>
          <a:ln w="9525" algn="ctr">
            <a:noFill/>
            <a:miter lim="800000"/>
            <a:headEnd/>
            <a:tailEnd/>
          </a:ln>
          <a:effectLst/>
        </p:spPr>
        <p:txBody>
          <a:bodyPr wrap="none">
            <a:spAutoFit/>
          </a:bodyPr>
          <a:lstStyle/>
          <a:p>
            <a:pPr algn="ctr"/>
            <a:r>
              <a:rPr lang="en-GB" sz="2800" b="1" dirty="0">
                <a:solidFill>
                  <a:srgbClr val="FF6600"/>
                </a:solidFill>
              </a:rPr>
              <a:t>William</a:t>
            </a:r>
          </a:p>
        </p:txBody>
      </p:sp>
      <p:sp>
        <p:nvSpPr>
          <p:cNvPr id="8" name="Text Box 17"/>
          <p:cNvSpPr txBox="1">
            <a:spLocks noChangeArrowheads="1"/>
          </p:cNvSpPr>
          <p:nvPr/>
        </p:nvSpPr>
        <p:spPr bwMode="auto">
          <a:xfrm>
            <a:off x="2952728" y="6000768"/>
            <a:ext cx="1215846" cy="523220"/>
          </a:xfrm>
          <a:prstGeom prst="rect">
            <a:avLst/>
          </a:prstGeom>
          <a:noFill/>
          <a:ln w="9525" algn="ctr">
            <a:noFill/>
            <a:miter lim="800000"/>
            <a:headEnd/>
            <a:tailEnd/>
          </a:ln>
          <a:effectLst/>
        </p:spPr>
        <p:txBody>
          <a:bodyPr wrap="none">
            <a:spAutoFit/>
          </a:bodyPr>
          <a:lstStyle/>
          <a:p>
            <a:pPr algn="ctr"/>
            <a:r>
              <a:rPr lang="en-GB" sz="2800" b="1" dirty="0">
                <a:solidFill>
                  <a:srgbClr val="FF6600"/>
                </a:solidFill>
              </a:rPr>
              <a:t>Barons</a:t>
            </a:r>
          </a:p>
        </p:txBody>
      </p:sp>
      <p:sp>
        <p:nvSpPr>
          <p:cNvPr id="9" name="Text Box 16"/>
          <p:cNvSpPr txBox="1">
            <a:spLocks noChangeArrowheads="1"/>
          </p:cNvSpPr>
          <p:nvPr/>
        </p:nvSpPr>
        <p:spPr bwMode="auto">
          <a:xfrm>
            <a:off x="7739075" y="6143644"/>
            <a:ext cx="1506053" cy="523220"/>
          </a:xfrm>
          <a:prstGeom prst="rect">
            <a:avLst/>
          </a:prstGeom>
          <a:noFill/>
          <a:ln w="9525" algn="ctr">
            <a:noFill/>
            <a:miter lim="800000"/>
            <a:headEnd/>
            <a:tailEnd/>
          </a:ln>
          <a:effectLst/>
        </p:spPr>
        <p:txBody>
          <a:bodyPr wrap="none">
            <a:spAutoFit/>
          </a:bodyPr>
          <a:lstStyle/>
          <a:p>
            <a:pPr algn="ctr"/>
            <a:r>
              <a:rPr lang="en-GB" sz="2800" b="1" dirty="0">
                <a:solidFill>
                  <a:srgbClr val="FF6600"/>
                </a:solidFill>
              </a:rPr>
              <a:t>Peasants</a:t>
            </a:r>
          </a:p>
        </p:txBody>
      </p:sp>
      <p:sp>
        <p:nvSpPr>
          <p:cNvPr id="10" name="5-Point Star 9"/>
          <p:cNvSpPr/>
          <p:nvPr/>
        </p:nvSpPr>
        <p:spPr>
          <a:xfrm>
            <a:off x="4095736" y="1500174"/>
            <a:ext cx="3500462" cy="3214710"/>
          </a:xfrm>
          <a:prstGeom prst="star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 </a:t>
            </a:r>
          </a:p>
        </p:txBody>
      </p:sp>
      <p:sp>
        <p:nvSpPr>
          <p:cNvPr id="11" name="TextBox 10"/>
          <p:cNvSpPr txBox="1"/>
          <p:nvPr/>
        </p:nvSpPr>
        <p:spPr>
          <a:xfrm>
            <a:off x="4952992" y="2714621"/>
            <a:ext cx="1785950" cy="1200329"/>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Who was in the Feudal System?</a:t>
            </a:r>
          </a:p>
        </p:txBody>
      </p:sp>
      <p:sp>
        <p:nvSpPr>
          <p:cNvPr id="12" name="TextBox 11"/>
          <p:cNvSpPr txBox="1"/>
          <p:nvPr/>
        </p:nvSpPr>
        <p:spPr>
          <a:xfrm>
            <a:off x="2891644" y="291658"/>
            <a:ext cx="5669260" cy="1077218"/>
          </a:xfrm>
          <a:prstGeom prst="rect">
            <a:avLst/>
          </a:prstGeom>
          <a:noFill/>
        </p:spPr>
        <p:txBody>
          <a:bodyPr wrap="square" rtlCol="0">
            <a:spAutoFit/>
          </a:bodyPr>
          <a:lstStyle/>
          <a:p>
            <a:r>
              <a:rPr lang="en-GB" sz="3200" b="1" dirty="0"/>
              <a:t> </a:t>
            </a:r>
            <a:r>
              <a:rPr lang="en-GB" sz="3200" dirty="0"/>
              <a:t>How did the feudal system help William rule England?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AutoShape 3"/>
          <p:cNvSpPr>
            <a:spLocks noChangeArrowheads="1"/>
          </p:cNvSpPr>
          <p:nvPr/>
        </p:nvSpPr>
        <p:spPr bwMode="auto">
          <a:xfrm>
            <a:off x="3503712" y="116632"/>
            <a:ext cx="5520680" cy="6741368"/>
          </a:xfrm>
          <a:prstGeom prst="flowChartExtra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516" name="AutoShape 4"/>
          <p:cNvSpPr>
            <a:spLocks noChangeArrowheads="1"/>
          </p:cNvSpPr>
          <p:nvPr/>
        </p:nvSpPr>
        <p:spPr bwMode="auto">
          <a:xfrm rot="13031831">
            <a:off x="5150847" y="1291025"/>
            <a:ext cx="342900" cy="800100"/>
          </a:xfrm>
          <a:prstGeom prst="curvedLeftArrow">
            <a:avLst>
              <a:gd name="adj1" fmla="val 46667"/>
              <a:gd name="adj2" fmla="val 93333"/>
              <a:gd name="adj3" fmla="val 7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517" name="AutoShape 5"/>
          <p:cNvSpPr>
            <a:spLocks noChangeArrowheads="1"/>
          </p:cNvSpPr>
          <p:nvPr/>
        </p:nvSpPr>
        <p:spPr bwMode="auto">
          <a:xfrm rot="13031831">
            <a:off x="4430766" y="2947211"/>
            <a:ext cx="342900" cy="800100"/>
          </a:xfrm>
          <a:prstGeom prst="curvedLeftArrow">
            <a:avLst>
              <a:gd name="adj1" fmla="val 46667"/>
              <a:gd name="adj2" fmla="val 93333"/>
              <a:gd name="adj3" fmla="val 7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518" name="AutoShape 6"/>
          <p:cNvSpPr>
            <a:spLocks noChangeArrowheads="1"/>
          </p:cNvSpPr>
          <p:nvPr/>
        </p:nvSpPr>
        <p:spPr bwMode="auto">
          <a:xfrm rot="13031831">
            <a:off x="3638679" y="4675401"/>
            <a:ext cx="342900" cy="800100"/>
          </a:xfrm>
          <a:prstGeom prst="curvedLeftArrow">
            <a:avLst>
              <a:gd name="adj1" fmla="val 46667"/>
              <a:gd name="adj2" fmla="val 93333"/>
              <a:gd name="adj3" fmla="val 7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519" name="AutoShape 7"/>
          <p:cNvSpPr>
            <a:spLocks noChangeArrowheads="1"/>
          </p:cNvSpPr>
          <p:nvPr/>
        </p:nvSpPr>
        <p:spPr bwMode="auto">
          <a:xfrm>
            <a:off x="7104112" y="1340768"/>
            <a:ext cx="342900" cy="800100"/>
          </a:xfrm>
          <a:prstGeom prst="curvedLeftArrow">
            <a:avLst>
              <a:gd name="adj1" fmla="val 46667"/>
              <a:gd name="adj2" fmla="val 93333"/>
              <a:gd name="adj3" fmla="val 7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520" name="AutoShape 8"/>
          <p:cNvSpPr>
            <a:spLocks noChangeArrowheads="1"/>
          </p:cNvSpPr>
          <p:nvPr/>
        </p:nvSpPr>
        <p:spPr bwMode="auto">
          <a:xfrm>
            <a:off x="7824192" y="2996952"/>
            <a:ext cx="342900" cy="800100"/>
          </a:xfrm>
          <a:prstGeom prst="curvedLeftArrow">
            <a:avLst>
              <a:gd name="adj1" fmla="val 46667"/>
              <a:gd name="adj2" fmla="val 93333"/>
              <a:gd name="adj3" fmla="val 7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521" name="AutoShape 9"/>
          <p:cNvSpPr>
            <a:spLocks noChangeArrowheads="1"/>
          </p:cNvSpPr>
          <p:nvPr/>
        </p:nvSpPr>
        <p:spPr bwMode="auto">
          <a:xfrm>
            <a:off x="8616280" y="4653136"/>
            <a:ext cx="342900" cy="800100"/>
          </a:xfrm>
          <a:prstGeom prst="curvedLeftArrow">
            <a:avLst>
              <a:gd name="adj1" fmla="val 46667"/>
              <a:gd name="adj2" fmla="val 93333"/>
              <a:gd name="adj3" fmla="val 7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5807968" y="1412777"/>
            <a:ext cx="1008112" cy="584775"/>
          </a:xfrm>
          <a:prstGeom prst="rect">
            <a:avLst/>
          </a:prstGeom>
          <a:noFill/>
        </p:spPr>
        <p:txBody>
          <a:bodyPr wrap="square" rtlCol="0">
            <a:spAutoFit/>
          </a:bodyPr>
          <a:lstStyle/>
          <a:p>
            <a:pPr algn="ctr"/>
            <a:r>
              <a:rPr lang="en-GB" sz="3200" b="1" dirty="0"/>
              <a:t>King</a:t>
            </a:r>
          </a:p>
        </p:txBody>
      </p:sp>
      <p:sp>
        <p:nvSpPr>
          <p:cNvPr id="11" name="TextBox 10"/>
          <p:cNvSpPr txBox="1"/>
          <p:nvPr/>
        </p:nvSpPr>
        <p:spPr>
          <a:xfrm>
            <a:off x="5663952" y="3212977"/>
            <a:ext cx="1368152" cy="584775"/>
          </a:xfrm>
          <a:prstGeom prst="rect">
            <a:avLst/>
          </a:prstGeom>
          <a:noFill/>
        </p:spPr>
        <p:txBody>
          <a:bodyPr wrap="square" rtlCol="0">
            <a:spAutoFit/>
          </a:bodyPr>
          <a:lstStyle/>
          <a:p>
            <a:pPr algn="ctr"/>
            <a:r>
              <a:rPr lang="en-GB" sz="3200" b="1" dirty="0"/>
              <a:t>Barons</a:t>
            </a:r>
          </a:p>
        </p:txBody>
      </p:sp>
      <p:sp>
        <p:nvSpPr>
          <p:cNvPr id="12" name="TextBox 11"/>
          <p:cNvSpPr txBox="1"/>
          <p:nvPr/>
        </p:nvSpPr>
        <p:spPr>
          <a:xfrm>
            <a:off x="5231904" y="4653137"/>
            <a:ext cx="2088232" cy="584775"/>
          </a:xfrm>
          <a:prstGeom prst="rect">
            <a:avLst/>
          </a:prstGeom>
          <a:noFill/>
        </p:spPr>
        <p:txBody>
          <a:bodyPr wrap="square" rtlCol="0">
            <a:spAutoFit/>
          </a:bodyPr>
          <a:lstStyle/>
          <a:p>
            <a:pPr algn="ctr"/>
            <a:r>
              <a:rPr lang="en-GB" sz="3200" b="1" dirty="0"/>
              <a:t>Knights</a:t>
            </a:r>
          </a:p>
        </p:txBody>
      </p:sp>
      <p:sp>
        <p:nvSpPr>
          <p:cNvPr id="13" name="TextBox 12"/>
          <p:cNvSpPr txBox="1"/>
          <p:nvPr/>
        </p:nvSpPr>
        <p:spPr>
          <a:xfrm>
            <a:off x="5159896" y="6021289"/>
            <a:ext cx="2304256" cy="584775"/>
          </a:xfrm>
          <a:prstGeom prst="rect">
            <a:avLst/>
          </a:prstGeom>
          <a:noFill/>
        </p:spPr>
        <p:txBody>
          <a:bodyPr wrap="square" rtlCol="0">
            <a:spAutoFit/>
          </a:bodyPr>
          <a:lstStyle/>
          <a:p>
            <a:pPr algn="ctr"/>
            <a:r>
              <a:rPr lang="en-GB" sz="3200" b="1" dirty="0"/>
              <a:t>Peasants</a:t>
            </a:r>
          </a:p>
        </p:txBody>
      </p:sp>
      <p:pic>
        <p:nvPicPr>
          <p:cNvPr id="14" name="Picture 21" descr="william_anim_crown"/>
          <p:cNvPicPr>
            <a:picLocks noChangeAspect="1" noChangeArrowheads="1"/>
          </p:cNvPicPr>
          <p:nvPr/>
        </p:nvPicPr>
        <p:blipFill>
          <a:blip r:embed="rId3" cstate="print"/>
          <a:srcRect/>
          <a:stretch>
            <a:fillRect/>
          </a:stretch>
        </p:blipFill>
        <p:spPr bwMode="auto">
          <a:xfrm>
            <a:off x="6023992" y="806782"/>
            <a:ext cx="504056" cy="721352"/>
          </a:xfrm>
          <a:prstGeom prst="rect">
            <a:avLst/>
          </a:prstGeom>
          <a:noFill/>
        </p:spPr>
      </p:pic>
      <p:pic>
        <p:nvPicPr>
          <p:cNvPr id="15" name="Picture 22" descr="baron"/>
          <p:cNvPicPr>
            <a:picLocks noChangeAspect="1" noChangeArrowheads="1"/>
          </p:cNvPicPr>
          <p:nvPr/>
        </p:nvPicPr>
        <p:blipFill>
          <a:blip r:embed="rId4" cstate="print"/>
          <a:srcRect/>
          <a:stretch>
            <a:fillRect/>
          </a:stretch>
        </p:blipFill>
        <p:spPr bwMode="auto">
          <a:xfrm>
            <a:off x="5375920" y="2492896"/>
            <a:ext cx="688494" cy="792088"/>
          </a:xfrm>
          <a:prstGeom prst="rect">
            <a:avLst/>
          </a:prstGeom>
          <a:noFill/>
        </p:spPr>
      </p:pic>
      <p:pic>
        <p:nvPicPr>
          <p:cNvPr id="16" name="Picture 22" descr="baron"/>
          <p:cNvPicPr>
            <a:picLocks noChangeAspect="1" noChangeArrowheads="1"/>
          </p:cNvPicPr>
          <p:nvPr/>
        </p:nvPicPr>
        <p:blipFill>
          <a:blip r:embed="rId4" cstate="print"/>
          <a:srcRect/>
          <a:stretch>
            <a:fillRect/>
          </a:stretch>
        </p:blipFill>
        <p:spPr bwMode="auto">
          <a:xfrm>
            <a:off x="5951984" y="2492896"/>
            <a:ext cx="688494" cy="792088"/>
          </a:xfrm>
          <a:prstGeom prst="rect">
            <a:avLst/>
          </a:prstGeom>
          <a:noFill/>
        </p:spPr>
      </p:pic>
      <p:pic>
        <p:nvPicPr>
          <p:cNvPr id="17" name="Picture 22" descr="baron"/>
          <p:cNvPicPr>
            <a:picLocks noChangeAspect="1" noChangeArrowheads="1"/>
          </p:cNvPicPr>
          <p:nvPr/>
        </p:nvPicPr>
        <p:blipFill>
          <a:blip r:embed="rId4" cstate="print"/>
          <a:srcRect/>
          <a:stretch>
            <a:fillRect/>
          </a:stretch>
        </p:blipFill>
        <p:spPr bwMode="auto">
          <a:xfrm>
            <a:off x="6528048" y="2492896"/>
            <a:ext cx="688494" cy="792088"/>
          </a:xfrm>
          <a:prstGeom prst="rect">
            <a:avLst/>
          </a:prstGeom>
          <a:noFill/>
        </p:spPr>
      </p:pic>
      <p:pic>
        <p:nvPicPr>
          <p:cNvPr id="18" name="Picture 20" descr="norman_knight"/>
          <p:cNvPicPr>
            <a:picLocks noChangeAspect="1" noChangeArrowheads="1"/>
          </p:cNvPicPr>
          <p:nvPr/>
        </p:nvPicPr>
        <p:blipFill>
          <a:blip r:embed="rId5" cstate="print"/>
          <a:srcRect/>
          <a:stretch>
            <a:fillRect/>
          </a:stretch>
        </p:blipFill>
        <p:spPr bwMode="auto">
          <a:xfrm>
            <a:off x="4655841" y="3861048"/>
            <a:ext cx="563477" cy="839586"/>
          </a:xfrm>
          <a:prstGeom prst="rect">
            <a:avLst/>
          </a:prstGeom>
          <a:noFill/>
        </p:spPr>
      </p:pic>
      <p:pic>
        <p:nvPicPr>
          <p:cNvPr id="19" name="Picture 20" descr="norman_knight"/>
          <p:cNvPicPr>
            <a:picLocks noChangeAspect="1" noChangeArrowheads="1"/>
          </p:cNvPicPr>
          <p:nvPr/>
        </p:nvPicPr>
        <p:blipFill>
          <a:blip r:embed="rId5" cstate="print"/>
          <a:srcRect/>
          <a:stretch>
            <a:fillRect/>
          </a:stretch>
        </p:blipFill>
        <p:spPr bwMode="auto">
          <a:xfrm>
            <a:off x="5159897" y="3861048"/>
            <a:ext cx="563477" cy="839586"/>
          </a:xfrm>
          <a:prstGeom prst="rect">
            <a:avLst/>
          </a:prstGeom>
          <a:noFill/>
        </p:spPr>
      </p:pic>
      <p:pic>
        <p:nvPicPr>
          <p:cNvPr id="20" name="Picture 20" descr="norman_knight"/>
          <p:cNvPicPr>
            <a:picLocks noChangeAspect="1" noChangeArrowheads="1"/>
          </p:cNvPicPr>
          <p:nvPr/>
        </p:nvPicPr>
        <p:blipFill>
          <a:blip r:embed="rId5" cstate="print"/>
          <a:srcRect/>
          <a:stretch>
            <a:fillRect/>
          </a:stretch>
        </p:blipFill>
        <p:spPr bwMode="auto">
          <a:xfrm>
            <a:off x="5735961" y="3861048"/>
            <a:ext cx="563477" cy="839586"/>
          </a:xfrm>
          <a:prstGeom prst="rect">
            <a:avLst/>
          </a:prstGeom>
          <a:noFill/>
        </p:spPr>
      </p:pic>
      <p:pic>
        <p:nvPicPr>
          <p:cNvPr id="21" name="Picture 20" descr="norman_knight"/>
          <p:cNvPicPr>
            <a:picLocks noChangeAspect="1" noChangeArrowheads="1"/>
          </p:cNvPicPr>
          <p:nvPr/>
        </p:nvPicPr>
        <p:blipFill>
          <a:blip r:embed="rId5" cstate="print"/>
          <a:srcRect/>
          <a:stretch>
            <a:fillRect/>
          </a:stretch>
        </p:blipFill>
        <p:spPr bwMode="auto">
          <a:xfrm>
            <a:off x="7248129" y="3861048"/>
            <a:ext cx="563477" cy="839586"/>
          </a:xfrm>
          <a:prstGeom prst="rect">
            <a:avLst/>
          </a:prstGeom>
          <a:noFill/>
        </p:spPr>
      </p:pic>
      <p:pic>
        <p:nvPicPr>
          <p:cNvPr id="22" name="Picture 20" descr="norman_knight"/>
          <p:cNvPicPr>
            <a:picLocks noChangeAspect="1" noChangeArrowheads="1"/>
          </p:cNvPicPr>
          <p:nvPr/>
        </p:nvPicPr>
        <p:blipFill>
          <a:blip r:embed="rId5" cstate="print"/>
          <a:srcRect/>
          <a:stretch>
            <a:fillRect/>
          </a:stretch>
        </p:blipFill>
        <p:spPr bwMode="auto">
          <a:xfrm>
            <a:off x="6744073" y="3861048"/>
            <a:ext cx="563477" cy="839586"/>
          </a:xfrm>
          <a:prstGeom prst="rect">
            <a:avLst/>
          </a:prstGeom>
          <a:noFill/>
        </p:spPr>
      </p:pic>
      <p:pic>
        <p:nvPicPr>
          <p:cNvPr id="23" name="Picture 20" descr="norman_knight"/>
          <p:cNvPicPr>
            <a:picLocks noChangeAspect="1" noChangeArrowheads="1"/>
          </p:cNvPicPr>
          <p:nvPr/>
        </p:nvPicPr>
        <p:blipFill>
          <a:blip r:embed="rId5" cstate="print"/>
          <a:srcRect/>
          <a:stretch>
            <a:fillRect/>
          </a:stretch>
        </p:blipFill>
        <p:spPr bwMode="auto">
          <a:xfrm>
            <a:off x="6168009" y="3861048"/>
            <a:ext cx="563477" cy="839586"/>
          </a:xfrm>
          <a:prstGeom prst="rect">
            <a:avLst/>
          </a:prstGeom>
          <a:noFill/>
        </p:spPr>
      </p:pic>
      <p:pic>
        <p:nvPicPr>
          <p:cNvPr id="24" name="Picture 23" descr="peasant"/>
          <p:cNvPicPr>
            <a:picLocks noChangeAspect="1" noChangeArrowheads="1"/>
          </p:cNvPicPr>
          <p:nvPr/>
        </p:nvPicPr>
        <p:blipFill>
          <a:blip r:embed="rId6" cstate="print"/>
          <a:srcRect/>
          <a:stretch>
            <a:fillRect/>
          </a:stretch>
        </p:blipFill>
        <p:spPr bwMode="auto">
          <a:xfrm>
            <a:off x="4079776" y="5373216"/>
            <a:ext cx="511396" cy="576064"/>
          </a:xfrm>
          <a:prstGeom prst="rect">
            <a:avLst/>
          </a:prstGeom>
          <a:noFill/>
        </p:spPr>
      </p:pic>
      <p:pic>
        <p:nvPicPr>
          <p:cNvPr id="25" name="Picture 24" descr="peasant"/>
          <p:cNvPicPr>
            <a:picLocks noChangeAspect="1" noChangeArrowheads="1"/>
          </p:cNvPicPr>
          <p:nvPr/>
        </p:nvPicPr>
        <p:blipFill>
          <a:blip r:embed="rId6" cstate="print"/>
          <a:srcRect/>
          <a:stretch>
            <a:fillRect/>
          </a:stretch>
        </p:blipFill>
        <p:spPr bwMode="auto">
          <a:xfrm>
            <a:off x="4511824" y="5373216"/>
            <a:ext cx="511396" cy="576064"/>
          </a:xfrm>
          <a:prstGeom prst="rect">
            <a:avLst/>
          </a:prstGeom>
          <a:noFill/>
        </p:spPr>
      </p:pic>
      <p:pic>
        <p:nvPicPr>
          <p:cNvPr id="26" name="Picture 25" descr="peasant"/>
          <p:cNvPicPr>
            <a:picLocks noChangeAspect="1" noChangeArrowheads="1"/>
          </p:cNvPicPr>
          <p:nvPr/>
        </p:nvPicPr>
        <p:blipFill>
          <a:blip r:embed="rId6" cstate="print"/>
          <a:srcRect/>
          <a:stretch>
            <a:fillRect/>
          </a:stretch>
        </p:blipFill>
        <p:spPr bwMode="auto">
          <a:xfrm>
            <a:off x="4943872" y="5373216"/>
            <a:ext cx="511396" cy="576064"/>
          </a:xfrm>
          <a:prstGeom prst="rect">
            <a:avLst/>
          </a:prstGeom>
          <a:noFill/>
        </p:spPr>
      </p:pic>
      <p:pic>
        <p:nvPicPr>
          <p:cNvPr id="27" name="Picture 26" descr="peasant"/>
          <p:cNvPicPr>
            <a:picLocks noChangeAspect="1" noChangeArrowheads="1"/>
          </p:cNvPicPr>
          <p:nvPr/>
        </p:nvPicPr>
        <p:blipFill>
          <a:blip r:embed="rId6" cstate="print"/>
          <a:srcRect/>
          <a:stretch>
            <a:fillRect/>
          </a:stretch>
        </p:blipFill>
        <p:spPr bwMode="auto">
          <a:xfrm>
            <a:off x="5375920" y="5373216"/>
            <a:ext cx="511396" cy="576064"/>
          </a:xfrm>
          <a:prstGeom prst="rect">
            <a:avLst/>
          </a:prstGeom>
          <a:noFill/>
        </p:spPr>
      </p:pic>
      <p:pic>
        <p:nvPicPr>
          <p:cNvPr id="28" name="Picture 27" descr="peasant"/>
          <p:cNvPicPr>
            <a:picLocks noChangeAspect="1" noChangeArrowheads="1"/>
          </p:cNvPicPr>
          <p:nvPr/>
        </p:nvPicPr>
        <p:blipFill>
          <a:blip r:embed="rId6" cstate="print"/>
          <a:srcRect/>
          <a:stretch>
            <a:fillRect/>
          </a:stretch>
        </p:blipFill>
        <p:spPr bwMode="auto">
          <a:xfrm>
            <a:off x="5807968" y="5373216"/>
            <a:ext cx="511396" cy="576064"/>
          </a:xfrm>
          <a:prstGeom prst="rect">
            <a:avLst/>
          </a:prstGeom>
          <a:noFill/>
        </p:spPr>
      </p:pic>
      <p:pic>
        <p:nvPicPr>
          <p:cNvPr id="29" name="Picture 28" descr="peasant"/>
          <p:cNvPicPr>
            <a:picLocks noChangeAspect="1" noChangeArrowheads="1"/>
          </p:cNvPicPr>
          <p:nvPr/>
        </p:nvPicPr>
        <p:blipFill>
          <a:blip r:embed="rId6" cstate="print"/>
          <a:srcRect/>
          <a:stretch>
            <a:fillRect/>
          </a:stretch>
        </p:blipFill>
        <p:spPr bwMode="auto">
          <a:xfrm>
            <a:off x="6240016" y="5373216"/>
            <a:ext cx="511396" cy="576064"/>
          </a:xfrm>
          <a:prstGeom prst="rect">
            <a:avLst/>
          </a:prstGeom>
          <a:noFill/>
        </p:spPr>
      </p:pic>
      <p:pic>
        <p:nvPicPr>
          <p:cNvPr id="30" name="Picture 29" descr="peasant"/>
          <p:cNvPicPr>
            <a:picLocks noChangeAspect="1" noChangeArrowheads="1"/>
          </p:cNvPicPr>
          <p:nvPr/>
        </p:nvPicPr>
        <p:blipFill>
          <a:blip r:embed="rId6" cstate="print"/>
          <a:srcRect/>
          <a:stretch>
            <a:fillRect/>
          </a:stretch>
        </p:blipFill>
        <p:spPr bwMode="auto">
          <a:xfrm>
            <a:off x="6672064" y="5373216"/>
            <a:ext cx="511396" cy="576064"/>
          </a:xfrm>
          <a:prstGeom prst="rect">
            <a:avLst/>
          </a:prstGeom>
          <a:noFill/>
        </p:spPr>
      </p:pic>
      <p:pic>
        <p:nvPicPr>
          <p:cNvPr id="31" name="Picture 30" descr="peasant"/>
          <p:cNvPicPr>
            <a:picLocks noChangeAspect="1" noChangeArrowheads="1"/>
          </p:cNvPicPr>
          <p:nvPr/>
        </p:nvPicPr>
        <p:blipFill>
          <a:blip r:embed="rId6" cstate="print"/>
          <a:srcRect/>
          <a:stretch>
            <a:fillRect/>
          </a:stretch>
        </p:blipFill>
        <p:spPr bwMode="auto">
          <a:xfrm>
            <a:off x="8112224" y="5373216"/>
            <a:ext cx="511396" cy="576064"/>
          </a:xfrm>
          <a:prstGeom prst="rect">
            <a:avLst/>
          </a:prstGeom>
          <a:noFill/>
        </p:spPr>
      </p:pic>
      <p:pic>
        <p:nvPicPr>
          <p:cNvPr id="32" name="Picture 31" descr="peasant"/>
          <p:cNvPicPr>
            <a:picLocks noChangeAspect="1" noChangeArrowheads="1"/>
          </p:cNvPicPr>
          <p:nvPr/>
        </p:nvPicPr>
        <p:blipFill>
          <a:blip r:embed="rId6" cstate="print"/>
          <a:srcRect/>
          <a:stretch>
            <a:fillRect/>
          </a:stretch>
        </p:blipFill>
        <p:spPr bwMode="auto">
          <a:xfrm>
            <a:off x="7680176" y="5373216"/>
            <a:ext cx="511396" cy="576064"/>
          </a:xfrm>
          <a:prstGeom prst="rect">
            <a:avLst/>
          </a:prstGeom>
          <a:noFill/>
        </p:spPr>
      </p:pic>
      <p:pic>
        <p:nvPicPr>
          <p:cNvPr id="33" name="Picture 32" descr="peasant"/>
          <p:cNvPicPr>
            <a:picLocks noChangeAspect="1" noChangeArrowheads="1"/>
          </p:cNvPicPr>
          <p:nvPr/>
        </p:nvPicPr>
        <p:blipFill>
          <a:blip r:embed="rId6" cstate="print"/>
          <a:srcRect/>
          <a:stretch>
            <a:fillRect/>
          </a:stretch>
        </p:blipFill>
        <p:spPr bwMode="auto">
          <a:xfrm>
            <a:off x="7176120" y="5373216"/>
            <a:ext cx="511396" cy="576064"/>
          </a:xfrm>
          <a:prstGeom prst="rect">
            <a:avLst/>
          </a:prstGeom>
          <a:noFill/>
        </p:spPr>
      </p:pic>
      <p:pic>
        <p:nvPicPr>
          <p:cNvPr id="34" name="Picture 33" descr="peasant"/>
          <p:cNvPicPr>
            <a:picLocks noChangeAspect="1" noChangeArrowheads="1"/>
          </p:cNvPicPr>
          <p:nvPr/>
        </p:nvPicPr>
        <p:blipFill>
          <a:blip r:embed="rId6" cstate="print"/>
          <a:srcRect/>
          <a:stretch>
            <a:fillRect/>
          </a:stretch>
        </p:blipFill>
        <p:spPr bwMode="auto">
          <a:xfrm>
            <a:off x="4007768" y="5949280"/>
            <a:ext cx="511396" cy="576064"/>
          </a:xfrm>
          <a:prstGeom prst="rect">
            <a:avLst/>
          </a:prstGeom>
          <a:noFill/>
        </p:spPr>
      </p:pic>
      <p:pic>
        <p:nvPicPr>
          <p:cNvPr id="35" name="Picture 34" descr="peasant"/>
          <p:cNvPicPr>
            <a:picLocks noChangeAspect="1" noChangeArrowheads="1"/>
          </p:cNvPicPr>
          <p:nvPr/>
        </p:nvPicPr>
        <p:blipFill>
          <a:blip r:embed="rId6" cstate="print"/>
          <a:srcRect/>
          <a:stretch>
            <a:fillRect/>
          </a:stretch>
        </p:blipFill>
        <p:spPr bwMode="auto">
          <a:xfrm>
            <a:off x="4439816" y="5949280"/>
            <a:ext cx="511396" cy="576064"/>
          </a:xfrm>
          <a:prstGeom prst="rect">
            <a:avLst/>
          </a:prstGeom>
          <a:noFill/>
        </p:spPr>
      </p:pic>
      <p:pic>
        <p:nvPicPr>
          <p:cNvPr id="36" name="Picture 35" descr="peasant"/>
          <p:cNvPicPr>
            <a:picLocks noChangeAspect="1" noChangeArrowheads="1"/>
          </p:cNvPicPr>
          <p:nvPr/>
        </p:nvPicPr>
        <p:blipFill>
          <a:blip r:embed="rId6" cstate="print"/>
          <a:srcRect/>
          <a:stretch>
            <a:fillRect/>
          </a:stretch>
        </p:blipFill>
        <p:spPr bwMode="auto">
          <a:xfrm>
            <a:off x="4943872" y="5949280"/>
            <a:ext cx="511396" cy="576064"/>
          </a:xfrm>
          <a:prstGeom prst="rect">
            <a:avLst/>
          </a:prstGeom>
          <a:noFill/>
        </p:spPr>
      </p:pic>
      <p:pic>
        <p:nvPicPr>
          <p:cNvPr id="37" name="Picture 36" descr="peasant"/>
          <p:cNvPicPr>
            <a:picLocks noChangeAspect="1" noChangeArrowheads="1"/>
          </p:cNvPicPr>
          <p:nvPr/>
        </p:nvPicPr>
        <p:blipFill>
          <a:blip r:embed="rId6" cstate="print"/>
          <a:srcRect/>
          <a:stretch>
            <a:fillRect/>
          </a:stretch>
        </p:blipFill>
        <p:spPr bwMode="auto">
          <a:xfrm>
            <a:off x="7464152" y="5949280"/>
            <a:ext cx="511396" cy="576064"/>
          </a:xfrm>
          <a:prstGeom prst="rect">
            <a:avLst/>
          </a:prstGeom>
          <a:noFill/>
        </p:spPr>
      </p:pic>
      <p:pic>
        <p:nvPicPr>
          <p:cNvPr id="38" name="Picture 37" descr="peasant"/>
          <p:cNvPicPr>
            <a:picLocks noChangeAspect="1" noChangeArrowheads="1"/>
          </p:cNvPicPr>
          <p:nvPr/>
        </p:nvPicPr>
        <p:blipFill>
          <a:blip r:embed="rId6" cstate="print"/>
          <a:srcRect/>
          <a:stretch>
            <a:fillRect/>
          </a:stretch>
        </p:blipFill>
        <p:spPr bwMode="auto">
          <a:xfrm>
            <a:off x="7032104" y="5949280"/>
            <a:ext cx="511396" cy="576064"/>
          </a:xfrm>
          <a:prstGeom prst="rect">
            <a:avLst/>
          </a:prstGeom>
          <a:noFill/>
        </p:spPr>
      </p:pic>
      <p:pic>
        <p:nvPicPr>
          <p:cNvPr id="39" name="Picture 38" descr="peasant"/>
          <p:cNvPicPr>
            <a:picLocks noChangeAspect="1" noChangeArrowheads="1"/>
          </p:cNvPicPr>
          <p:nvPr/>
        </p:nvPicPr>
        <p:blipFill>
          <a:blip r:embed="rId6" cstate="print"/>
          <a:srcRect/>
          <a:stretch>
            <a:fillRect/>
          </a:stretch>
        </p:blipFill>
        <p:spPr bwMode="auto">
          <a:xfrm>
            <a:off x="7896200" y="5949280"/>
            <a:ext cx="511396" cy="576064"/>
          </a:xfrm>
          <a:prstGeom prst="rect">
            <a:avLst/>
          </a:prstGeom>
          <a:noFill/>
        </p:spPr>
      </p:pic>
      <p:sp>
        <p:nvSpPr>
          <p:cNvPr id="40" name="TextBox 39"/>
          <p:cNvSpPr txBox="1"/>
          <p:nvPr/>
        </p:nvSpPr>
        <p:spPr>
          <a:xfrm>
            <a:off x="7536160" y="2204864"/>
            <a:ext cx="17281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Grants land to</a:t>
            </a:r>
          </a:p>
        </p:txBody>
      </p:sp>
      <p:sp>
        <p:nvSpPr>
          <p:cNvPr id="41" name="TextBox 40"/>
          <p:cNvSpPr txBox="1"/>
          <p:nvPr/>
        </p:nvSpPr>
        <p:spPr>
          <a:xfrm>
            <a:off x="8939808" y="5805264"/>
            <a:ext cx="17281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Grants land to</a:t>
            </a:r>
          </a:p>
        </p:txBody>
      </p:sp>
      <p:sp>
        <p:nvSpPr>
          <p:cNvPr id="42" name="TextBox 41"/>
          <p:cNvSpPr txBox="1"/>
          <p:nvPr/>
        </p:nvSpPr>
        <p:spPr>
          <a:xfrm>
            <a:off x="8328248" y="4005064"/>
            <a:ext cx="17281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Grants land to</a:t>
            </a:r>
          </a:p>
        </p:txBody>
      </p:sp>
      <p:sp>
        <p:nvSpPr>
          <p:cNvPr id="43" name="TextBox 42"/>
          <p:cNvSpPr txBox="1"/>
          <p:nvPr/>
        </p:nvSpPr>
        <p:spPr>
          <a:xfrm>
            <a:off x="2927648" y="2276873"/>
            <a:ext cx="201622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t>Provides money and knights</a:t>
            </a:r>
          </a:p>
        </p:txBody>
      </p:sp>
      <p:sp>
        <p:nvSpPr>
          <p:cNvPr id="44" name="TextBox 43"/>
          <p:cNvSpPr txBox="1"/>
          <p:nvPr/>
        </p:nvSpPr>
        <p:spPr>
          <a:xfrm>
            <a:off x="1991544" y="3645024"/>
            <a:ext cx="194421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t>Provide protection and military service</a:t>
            </a:r>
          </a:p>
        </p:txBody>
      </p:sp>
      <p:sp>
        <p:nvSpPr>
          <p:cNvPr id="45" name="TextBox 44"/>
          <p:cNvSpPr txBox="1"/>
          <p:nvPr/>
        </p:nvSpPr>
        <p:spPr>
          <a:xfrm>
            <a:off x="1524000" y="5733256"/>
            <a:ext cx="205172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t>Provide food and services when demanded</a:t>
            </a:r>
          </a:p>
        </p:txBody>
      </p:sp>
      <p:sp>
        <p:nvSpPr>
          <p:cNvPr id="46" name="TextBox 45"/>
          <p:cNvSpPr txBox="1"/>
          <p:nvPr/>
        </p:nvSpPr>
        <p:spPr>
          <a:xfrm>
            <a:off x="8268308" y="199936"/>
            <a:ext cx="2088232"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sz="2400" dirty="0">
                <a:effectLst>
                  <a:outerShdw blurRad="38100" dist="38100" dir="2700000" algn="tl">
                    <a:srgbClr val="000000">
                      <a:alpha val="43137"/>
                    </a:srgbClr>
                  </a:outerShdw>
                </a:effectLst>
              </a:rPr>
              <a:t>How did the Feudal System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ppt_x"/>
                                          </p:val>
                                        </p:tav>
                                        <p:tav tm="100000">
                                          <p:val>
                                            <p:strVal val="#ppt_x"/>
                                          </p:val>
                                        </p:tav>
                                      </p:tavLst>
                                    </p:anim>
                                    <p:anim calcmode="lin" valueType="num">
                                      <p:cBhvr additive="base">
                                        <p:cTn id="8"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20"/>
                                        </p:tgtEl>
                                        <p:attrNameLst>
                                          <p:attrName>style.visibility</p:attrName>
                                        </p:attrNameLst>
                                      </p:cBhvr>
                                      <p:to>
                                        <p:strVal val="visible"/>
                                      </p:to>
                                    </p:set>
                                    <p:anim calcmode="lin" valueType="num">
                                      <p:cBhvr additive="base">
                                        <p:cTn id="13" dur="500" fill="hold"/>
                                        <p:tgtEl>
                                          <p:spTgt spid="64520"/>
                                        </p:tgtEl>
                                        <p:attrNameLst>
                                          <p:attrName>ppt_x</p:attrName>
                                        </p:attrNameLst>
                                      </p:cBhvr>
                                      <p:tavLst>
                                        <p:tav tm="0">
                                          <p:val>
                                            <p:strVal val="#ppt_x"/>
                                          </p:val>
                                        </p:tav>
                                        <p:tav tm="100000">
                                          <p:val>
                                            <p:strVal val="#ppt_x"/>
                                          </p:val>
                                        </p:tav>
                                      </p:tavLst>
                                    </p:anim>
                                    <p:anim calcmode="lin" valueType="num">
                                      <p:cBhvr additive="base">
                                        <p:cTn id="14" dur="500" fill="hold"/>
                                        <p:tgtEl>
                                          <p:spTgt spid="645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bg/>
                                          </p:spTgt>
                                        </p:tgtEl>
                                        <p:attrNameLst>
                                          <p:attrName>style.visibility</p:attrName>
                                        </p:attrNameLst>
                                      </p:cBhvr>
                                      <p:to>
                                        <p:strVal val="visible"/>
                                      </p:to>
                                    </p:set>
                                    <p:anim calcmode="lin" valueType="num">
                                      <p:cBhvr additive="base">
                                        <p:cTn id="19" dur="500" fill="hold"/>
                                        <p:tgtEl>
                                          <p:spTgt spid="42">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2">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xEl>
                                              <p:pRg st="0" end="0"/>
                                            </p:txEl>
                                          </p:spTgt>
                                        </p:tgtEl>
                                        <p:attrNameLst>
                                          <p:attrName>style.visibility</p:attrName>
                                        </p:attrNameLst>
                                      </p:cBhvr>
                                      <p:to>
                                        <p:strVal val="visible"/>
                                      </p:to>
                                    </p:set>
                                    <p:anim calcmode="lin" valueType="num">
                                      <p:cBhvr additive="base">
                                        <p:cTn id="2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4521"/>
                                        </p:tgtEl>
                                        <p:attrNameLst>
                                          <p:attrName>style.visibility</p:attrName>
                                        </p:attrNameLst>
                                      </p:cBhvr>
                                      <p:to>
                                        <p:strVal val="visible"/>
                                      </p:to>
                                    </p:set>
                                    <p:anim calcmode="lin" valueType="num">
                                      <p:cBhvr additive="base">
                                        <p:cTn id="29" dur="500" fill="hold"/>
                                        <p:tgtEl>
                                          <p:spTgt spid="64521"/>
                                        </p:tgtEl>
                                        <p:attrNameLst>
                                          <p:attrName>ppt_x</p:attrName>
                                        </p:attrNameLst>
                                      </p:cBhvr>
                                      <p:tavLst>
                                        <p:tav tm="0">
                                          <p:val>
                                            <p:strVal val="#ppt_x"/>
                                          </p:val>
                                        </p:tav>
                                        <p:tav tm="100000">
                                          <p:val>
                                            <p:strVal val="#ppt_x"/>
                                          </p:val>
                                        </p:tav>
                                      </p:tavLst>
                                    </p:anim>
                                    <p:anim calcmode="lin" valueType="num">
                                      <p:cBhvr additive="base">
                                        <p:cTn id="30" dur="500" fill="hold"/>
                                        <p:tgtEl>
                                          <p:spTgt spid="645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
                                            <p:bg/>
                                          </p:spTgt>
                                        </p:tgtEl>
                                        <p:attrNameLst>
                                          <p:attrName>style.visibility</p:attrName>
                                        </p:attrNameLst>
                                      </p:cBhvr>
                                      <p:to>
                                        <p:strVal val="visible"/>
                                      </p:to>
                                    </p:set>
                                    <p:anim calcmode="lin" valueType="num">
                                      <p:cBhvr additive="base">
                                        <p:cTn id="35" dur="500" fill="hold"/>
                                        <p:tgtEl>
                                          <p:spTgt spid="41">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41">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xEl>
                                              <p:pRg st="0" end="0"/>
                                            </p:txEl>
                                          </p:spTgt>
                                        </p:tgtEl>
                                        <p:attrNameLst>
                                          <p:attrName>style.visibility</p:attrName>
                                        </p:attrNameLst>
                                      </p:cBhvr>
                                      <p:to>
                                        <p:strVal val="visible"/>
                                      </p:to>
                                    </p:set>
                                    <p:anim calcmode="lin" valueType="num">
                                      <p:cBhvr additive="base">
                                        <p:cTn id="3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
                                            <p:bg/>
                                          </p:spTgt>
                                        </p:tgtEl>
                                        <p:attrNameLst>
                                          <p:attrName>style.visibility</p:attrName>
                                        </p:attrNameLst>
                                      </p:cBhvr>
                                      <p:to>
                                        <p:strVal val="visible"/>
                                      </p:to>
                                    </p:set>
                                    <p:anim calcmode="lin" valueType="num">
                                      <p:cBhvr additive="base">
                                        <p:cTn id="45" dur="500" fill="hold"/>
                                        <p:tgtEl>
                                          <p:spTgt spid="45">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45">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5">
                                            <p:txEl>
                                              <p:pRg st="0" end="0"/>
                                            </p:txEl>
                                          </p:spTgt>
                                        </p:tgtEl>
                                        <p:attrNameLst>
                                          <p:attrName>style.visibility</p:attrName>
                                        </p:attrNameLst>
                                      </p:cBhvr>
                                      <p:to>
                                        <p:strVal val="visible"/>
                                      </p:to>
                                    </p:set>
                                    <p:anim calcmode="lin" valueType="num">
                                      <p:cBhvr additive="base">
                                        <p:cTn id="4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4518"/>
                                        </p:tgtEl>
                                        <p:attrNameLst>
                                          <p:attrName>style.visibility</p:attrName>
                                        </p:attrNameLst>
                                      </p:cBhvr>
                                      <p:to>
                                        <p:strVal val="visible"/>
                                      </p:to>
                                    </p:set>
                                    <p:anim calcmode="lin" valueType="num">
                                      <p:cBhvr additive="base">
                                        <p:cTn id="55" dur="500" fill="hold"/>
                                        <p:tgtEl>
                                          <p:spTgt spid="64518"/>
                                        </p:tgtEl>
                                        <p:attrNameLst>
                                          <p:attrName>ppt_x</p:attrName>
                                        </p:attrNameLst>
                                      </p:cBhvr>
                                      <p:tavLst>
                                        <p:tav tm="0">
                                          <p:val>
                                            <p:strVal val="#ppt_x"/>
                                          </p:val>
                                        </p:tav>
                                        <p:tav tm="100000">
                                          <p:val>
                                            <p:strVal val="#ppt_x"/>
                                          </p:val>
                                        </p:tav>
                                      </p:tavLst>
                                    </p:anim>
                                    <p:anim calcmode="lin" valueType="num">
                                      <p:cBhvr additive="base">
                                        <p:cTn id="56"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4">
                                            <p:bg/>
                                          </p:spTgt>
                                        </p:tgtEl>
                                        <p:attrNameLst>
                                          <p:attrName>style.visibility</p:attrName>
                                        </p:attrNameLst>
                                      </p:cBhvr>
                                      <p:to>
                                        <p:strVal val="visible"/>
                                      </p:to>
                                    </p:set>
                                    <p:anim calcmode="lin" valueType="num">
                                      <p:cBhvr additive="base">
                                        <p:cTn id="61" dur="500" fill="hold"/>
                                        <p:tgtEl>
                                          <p:spTgt spid="44">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44">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 calcmode="lin" valueType="num">
                                      <p:cBhvr additive="base">
                                        <p:cTn id="6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4517"/>
                                        </p:tgtEl>
                                        <p:attrNameLst>
                                          <p:attrName>style.visibility</p:attrName>
                                        </p:attrNameLst>
                                      </p:cBhvr>
                                      <p:to>
                                        <p:strVal val="visible"/>
                                      </p:to>
                                    </p:set>
                                    <p:anim calcmode="lin" valueType="num">
                                      <p:cBhvr additive="base">
                                        <p:cTn id="71" dur="500" fill="hold"/>
                                        <p:tgtEl>
                                          <p:spTgt spid="64517"/>
                                        </p:tgtEl>
                                        <p:attrNameLst>
                                          <p:attrName>ppt_x</p:attrName>
                                        </p:attrNameLst>
                                      </p:cBhvr>
                                      <p:tavLst>
                                        <p:tav tm="0">
                                          <p:val>
                                            <p:strVal val="#ppt_x"/>
                                          </p:val>
                                        </p:tav>
                                        <p:tav tm="100000">
                                          <p:val>
                                            <p:strVal val="#ppt_x"/>
                                          </p:val>
                                        </p:tav>
                                      </p:tavLst>
                                    </p:anim>
                                    <p:anim calcmode="lin" valueType="num">
                                      <p:cBhvr additive="base">
                                        <p:cTn id="72"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3">
                                            <p:bg/>
                                          </p:spTgt>
                                        </p:tgtEl>
                                        <p:attrNameLst>
                                          <p:attrName>style.visibility</p:attrName>
                                        </p:attrNameLst>
                                      </p:cBhvr>
                                      <p:to>
                                        <p:strVal val="visible"/>
                                      </p:to>
                                    </p:set>
                                    <p:anim calcmode="lin" valueType="num">
                                      <p:cBhvr additive="base">
                                        <p:cTn id="77" dur="500" fill="hold"/>
                                        <p:tgtEl>
                                          <p:spTgt spid="43">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43">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3">
                                            <p:txEl>
                                              <p:pRg st="0" end="0"/>
                                            </p:txEl>
                                          </p:spTgt>
                                        </p:tgtEl>
                                        <p:attrNameLst>
                                          <p:attrName>style.visibility</p:attrName>
                                        </p:attrNameLst>
                                      </p:cBhvr>
                                      <p:to>
                                        <p:strVal val="visible"/>
                                      </p:to>
                                    </p:set>
                                    <p:anim calcmode="lin" valueType="num">
                                      <p:cBhvr additive="base">
                                        <p:cTn id="8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4516"/>
                                        </p:tgtEl>
                                        <p:attrNameLst>
                                          <p:attrName>style.visibility</p:attrName>
                                        </p:attrNameLst>
                                      </p:cBhvr>
                                      <p:to>
                                        <p:strVal val="visible"/>
                                      </p:to>
                                    </p:set>
                                    <p:anim calcmode="lin" valueType="num">
                                      <p:cBhvr additive="base">
                                        <p:cTn id="87" dur="500" fill="hold"/>
                                        <p:tgtEl>
                                          <p:spTgt spid="64516"/>
                                        </p:tgtEl>
                                        <p:attrNameLst>
                                          <p:attrName>ppt_x</p:attrName>
                                        </p:attrNameLst>
                                      </p:cBhvr>
                                      <p:tavLst>
                                        <p:tav tm="0">
                                          <p:val>
                                            <p:strVal val="#ppt_x"/>
                                          </p:val>
                                        </p:tav>
                                        <p:tav tm="100000">
                                          <p:val>
                                            <p:strVal val="#ppt_x"/>
                                          </p:val>
                                        </p:tav>
                                      </p:tavLst>
                                    </p:anim>
                                    <p:anim calcmode="lin" valueType="num">
                                      <p:cBhvr additive="base">
                                        <p:cTn id="88"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19" grpId="0" animBg="1"/>
      <p:bldP spid="64520" grpId="0" animBg="1"/>
      <p:bldP spid="64521" grpId="0" animBg="1"/>
      <p:bldP spid="41" grpId="0" build="allAtOnce" animBg="1"/>
      <p:bldP spid="42" grpId="0" build="allAtOnce" animBg="1"/>
      <p:bldP spid="43" grpId="0" build="allAtOnce" animBg="1"/>
      <p:bldP spid="44" grpId="0" build="allAtOnce" animBg="1"/>
      <p:bldP spid="45"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01A5-1D79-44AE-B295-4A3F79D1C2D8}"/>
              </a:ext>
            </a:extLst>
          </p:cNvPr>
          <p:cNvSpPr>
            <a:spLocks noGrp="1"/>
          </p:cNvSpPr>
          <p:nvPr>
            <p:ph type="title"/>
          </p:nvPr>
        </p:nvSpPr>
        <p:spPr/>
        <p:txBody>
          <a:bodyPr/>
          <a:lstStyle/>
          <a:p>
            <a:r>
              <a:rPr lang="en-GB" b="1" dirty="0"/>
              <a:t>Tasks</a:t>
            </a:r>
          </a:p>
        </p:txBody>
      </p:sp>
      <p:sp>
        <p:nvSpPr>
          <p:cNvPr id="3" name="Content Placeholder 2">
            <a:extLst>
              <a:ext uri="{FF2B5EF4-FFF2-40B4-BE49-F238E27FC236}">
                <a16:creationId xmlns:a16="http://schemas.microsoft.com/office/drawing/2014/main" id="{5CBD48D6-3BFA-4334-A109-1A7718CBCA5B}"/>
              </a:ext>
            </a:extLst>
          </p:cNvPr>
          <p:cNvSpPr>
            <a:spLocks noGrp="1"/>
          </p:cNvSpPr>
          <p:nvPr>
            <p:ph idx="1"/>
          </p:nvPr>
        </p:nvSpPr>
        <p:spPr>
          <a:xfrm>
            <a:off x="838200" y="1391478"/>
            <a:ext cx="10515600" cy="5101397"/>
          </a:xfrm>
        </p:spPr>
        <p:txBody>
          <a:bodyPr/>
          <a:lstStyle/>
          <a:p>
            <a:pPr marL="0" indent="0">
              <a:buNone/>
            </a:pPr>
            <a:r>
              <a:rPr lang="en-GB" dirty="0">
                <a:latin typeface="Comic Sans MS" panose="030F0702030302020204" pitchFamily="66" charset="0"/>
              </a:rPr>
              <a:t>You can choose </a:t>
            </a:r>
            <a:r>
              <a:rPr lang="en-GB" b="1" dirty="0">
                <a:latin typeface="Comic Sans MS" panose="030F0702030302020204" pitchFamily="66" charset="0"/>
              </a:rPr>
              <a:t>either or both </a:t>
            </a:r>
            <a:r>
              <a:rPr lang="en-GB" dirty="0">
                <a:latin typeface="Comic Sans MS" panose="030F0702030302020204" pitchFamily="66" charset="0"/>
              </a:rPr>
              <a:t>of these worksheets to complete on the Feudal system.</a:t>
            </a:r>
          </a:p>
          <a:p>
            <a:pPr marL="0" indent="0">
              <a:buNone/>
            </a:pPr>
            <a:r>
              <a:rPr lang="en-GB" dirty="0">
                <a:latin typeface="Comic Sans MS" panose="030F0702030302020204" pitchFamily="66" charset="0"/>
              </a:rPr>
              <a:t>Complete all tasks on the sheet</a:t>
            </a:r>
          </a:p>
          <a:p>
            <a:pPr marL="0" indent="0">
              <a:buNone/>
            </a:pPr>
            <a:r>
              <a:rPr lang="en-GB" dirty="0">
                <a:latin typeface="Comic Sans MS" panose="030F0702030302020204" pitchFamily="66" charset="0"/>
                <a:hlinkClick r:id="rId2"/>
              </a:rPr>
              <a:t>Worksheet A</a:t>
            </a:r>
            <a:endParaRPr lang="en-GB" dirty="0">
              <a:latin typeface="Comic Sans MS" panose="030F0702030302020204" pitchFamily="66" charset="0"/>
            </a:endParaRPr>
          </a:p>
          <a:p>
            <a:pPr marL="0" indent="0">
              <a:buNone/>
            </a:pPr>
            <a:r>
              <a:rPr lang="en-GB" dirty="0">
                <a:latin typeface="Comic Sans MS" panose="030F0702030302020204" pitchFamily="66" charset="0"/>
                <a:hlinkClick r:id="rId2"/>
              </a:rPr>
              <a:t>Worksheet B</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5B15D6DA-FD13-406A-AEF1-7331E81DCC13}"/>
              </a:ext>
            </a:extLst>
          </p:cNvPr>
          <p:cNvPicPr>
            <a:picLocks noChangeAspect="1"/>
          </p:cNvPicPr>
          <p:nvPr/>
        </p:nvPicPr>
        <p:blipFill>
          <a:blip r:embed="rId3"/>
          <a:stretch>
            <a:fillRect/>
          </a:stretch>
        </p:blipFill>
        <p:spPr>
          <a:xfrm>
            <a:off x="8526324" y="2101056"/>
            <a:ext cx="2295525" cy="1990725"/>
          </a:xfrm>
          <a:prstGeom prst="rect">
            <a:avLst/>
          </a:prstGeom>
        </p:spPr>
      </p:pic>
    </p:spTree>
    <p:extLst>
      <p:ext uri="{BB962C8B-B14F-4D97-AF65-F5344CB8AC3E}">
        <p14:creationId xmlns:p14="http://schemas.microsoft.com/office/powerpoint/2010/main" val="402206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476673"/>
            <a:ext cx="7772400" cy="1470025"/>
          </a:xfrm>
        </p:spPr>
        <p:txBody>
          <a:bodyPr/>
          <a:lstStyle/>
          <a:p>
            <a:r>
              <a:rPr lang="en-GB">
                <a:latin typeface="Comic Sans MS" panose="030F0702030302020204" pitchFamily="66" charset="0"/>
              </a:rPr>
              <a:t>How far did </a:t>
            </a:r>
            <a:r>
              <a:rPr lang="en-GB" dirty="0">
                <a:latin typeface="Comic Sans MS" panose="030F0702030302020204" pitchFamily="66" charset="0"/>
              </a:rPr>
              <a:t>England change under William?</a:t>
            </a:r>
          </a:p>
        </p:txBody>
      </p:sp>
      <p:pic>
        <p:nvPicPr>
          <p:cNvPr id="3" name="Picture 2">
            <a:extLst>
              <a:ext uri="{FF2B5EF4-FFF2-40B4-BE49-F238E27FC236}">
                <a16:creationId xmlns:a16="http://schemas.microsoft.com/office/drawing/2014/main" id="{6F98E885-CA4F-4D44-A37C-F3A5BCB589D8}"/>
              </a:ext>
            </a:extLst>
          </p:cNvPr>
          <p:cNvPicPr>
            <a:picLocks noChangeAspect="1"/>
          </p:cNvPicPr>
          <p:nvPr/>
        </p:nvPicPr>
        <p:blipFill>
          <a:blip r:embed="rId2"/>
          <a:stretch>
            <a:fillRect/>
          </a:stretch>
        </p:blipFill>
        <p:spPr>
          <a:xfrm>
            <a:off x="4762906" y="2113201"/>
            <a:ext cx="6058746" cy="4486901"/>
          </a:xfrm>
          <a:prstGeom prst="rect">
            <a:avLst/>
          </a:prstGeom>
        </p:spPr>
      </p:pic>
      <p:sp>
        <p:nvSpPr>
          <p:cNvPr id="6" name="TextBox 5">
            <a:extLst>
              <a:ext uri="{FF2B5EF4-FFF2-40B4-BE49-F238E27FC236}">
                <a16:creationId xmlns:a16="http://schemas.microsoft.com/office/drawing/2014/main" id="{BE4DF9CB-D372-4537-B730-2C388D1470B5}"/>
              </a:ext>
            </a:extLst>
          </p:cNvPr>
          <p:cNvSpPr txBox="1"/>
          <p:nvPr/>
        </p:nvSpPr>
        <p:spPr>
          <a:xfrm>
            <a:off x="384313" y="2321004"/>
            <a:ext cx="3869635" cy="2215991"/>
          </a:xfrm>
          <a:prstGeom prst="rect">
            <a:avLst/>
          </a:prstGeom>
          <a:noFill/>
        </p:spPr>
        <p:txBody>
          <a:bodyPr wrap="square" rtlCol="0">
            <a:spAutoFit/>
          </a:bodyPr>
          <a:lstStyle/>
          <a:p>
            <a:r>
              <a:rPr lang="en-GB" sz="2000" dirty="0"/>
              <a:t>Look at these pictures and the slide on the next page.</a:t>
            </a:r>
          </a:p>
          <a:p>
            <a:endParaRPr lang="en-GB" sz="2000" dirty="0"/>
          </a:p>
          <a:p>
            <a:r>
              <a:rPr lang="en-GB" sz="2000" b="1" dirty="0"/>
              <a:t>Make a poster explaining the changes William made to England.</a:t>
            </a:r>
          </a:p>
          <a:p>
            <a:endParaRPr lang="en-GB" sz="2000" dirty="0"/>
          </a:p>
          <a:p>
            <a:endParaRPr lang="en-GB" dirty="0"/>
          </a:p>
        </p:txBody>
      </p:sp>
    </p:spTree>
    <p:extLst>
      <p:ext uri="{BB962C8B-B14F-4D97-AF65-F5344CB8AC3E}">
        <p14:creationId xmlns:p14="http://schemas.microsoft.com/office/powerpoint/2010/main" val="59981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31505" y="188640"/>
          <a:ext cx="8928990" cy="6552728"/>
        </p:xfrm>
        <a:graphic>
          <a:graphicData uri="http://schemas.openxmlformats.org/drawingml/2006/table">
            <a:tbl>
              <a:tblPr firstRow="1" bandRow="1">
                <a:tableStyleId>{5940675A-B579-460E-94D1-54222C63F5DA}</a:tableStyleId>
              </a:tblPr>
              <a:tblGrid>
                <a:gridCol w="2976330">
                  <a:extLst>
                    <a:ext uri="{9D8B030D-6E8A-4147-A177-3AD203B41FA5}">
                      <a16:colId xmlns:a16="http://schemas.microsoft.com/office/drawing/2014/main" val="20000"/>
                    </a:ext>
                  </a:extLst>
                </a:gridCol>
                <a:gridCol w="2976330">
                  <a:extLst>
                    <a:ext uri="{9D8B030D-6E8A-4147-A177-3AD203B41FA5}">
                      <a16:colId xmlns:a16="http://schemas.microsoft.com/office/drawing/2014/main" val="20001"/>
                    </a:ext>
                  </a:extLst>
                </a:gridCol>
                <a:gridCol w="2976330">
                  <a:extLst>
                    <a:ext uri="{9D8B030D-6E8A-4147-A177-3AD203B41FA5}">
                      <a16:colId xmlns:a16="http://schemas.microsoft.com/office/drawing/2014/main" val="20002"/>
                    </a:ext>
                  </a:extLst>
                </a:gridCol>
              </a:tblGrid>
              <a:tr h="3276364">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276364">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1703512" y="461297"/>
            <a:ext cx="2808312" cy="2585323"/>
          </a:xfrm>
          <a:prstGeom prst="rect">
            <a:avLst/>
          </a:prstGeom>
          <a:noFill/>
        </p:spPr>
        <p:txBody>
          <a:bodyPr wrap="square" rtlCol="0">
            <a:spAutoFit/>
          </a:bodyPr>
          <a:lstStyle/>
          <a:p>
            <a:r>
              <a:rPr lang="en-GB" dirty="0">
                <a:solidFill>
                  <a:prstClr val="black"/>
                </a:solidFill>
                <a:latin typeface="Comic Sans MS" panose="030F0702030302020204" pitchFamily="66" charset="0"/>
              </a:rPr>
              <a:t>Some people disliked William and tried to fight back.  </a:t>
            </a:r>
          </a:p>
          <a:p>
            <a:endParaRPr lang="en-GB" dirty="0">
              <a:solidFill>
                <a:prstClr val="black"/>
              </a:solidFill>
              <a:latin typeface="Comic Sans MS" panose="030F0702030302020204" pitchFamily="66" charset="0"/>
            </a:endParaRPr>
          </a:p>
          <a:p>
            <a:r>
              <a:rPr lang="en-GB" dirty="0">
                <a:solidFill>
                  <a:prstClr val="black"/>
                </a:solidFill>
                <a:latin typeface="Comic Sans MS" panose="030F0702030302020204" pitchFamily="66" charset="0"/>
              </a:rPr>
              <a:t>To control England William built lots of castles to show his power and stop people trying to overthrow him.  </a:t>
            </a:r>
          </a:p>
        </p:txBody>
      </p:sp>
      <p:sp>
        <p:nvSpPr>
          <p:cNvPr id="7" name="TextBox 6"/>
          <p:cNvSpPr txBox="1"/>
          <p:nvPr/>
        </p:nvSpPr>
        <p:spPr>
          <a:xfrm>
            <a:off x="4780442" y="599796"/>
            <a:ext cx="2592288" cy="2585323"/>
          </a:xfrm>
          <a:prstGeom prst="rect">
            <a:avLst/>
          </a:prstGeom>
          <a:noFill/>
        </p:spPr>
        <p:txBody>
          <a:bodyPr wrap="square" rtlCol="0">
            <a:spAutoFit/>
          </a:bodyPr>
          <a:lstStyle/>
          <a:p>
            <a:r>
              <a:rPr lang="en-GB" dirty="0">
                <a:solidFill>
                  <a:prstClr val="black"/>
                </a:solidFill>
                <a:latin typeface="Comic Sans MS" panose="030F0702030302020204" pitchFamily="66" charset="0"/>
              </a:rPr>
              <a:t>William wanted to tax people as much money as possible.  </a:t>
            </a:r>
          </a:p>
          <a:p>
            <a:endParaRPr lang="en-GB" dirty="0">
              <a:solidFill>
                <a:prstClr val="black"/>
              </a:solidFill>
              <a:latin typeface="Comic Sans MS" panose="030F0702030302020204" pitchFamily="66" charset="0"/>
            </a:endParaRPr>
          </a:p>
          <a:p>
            <a:r>
              <a:rPr lang="en-GB" dirty="0">
                <a:solidFill>
                  <a:prstClr val="black"/>
                </a:solidFill>
                <a:latin typeface="Comic Sans MS" panose="030F0702030302020204" pitchFamily="66" charset="0"/>
              </a:rPr>
              <a:t>He made list of everything each man owned in every village and wrote it in a Domesday Book.  </a:t>
            </a:r>
          </a:p>
        </p:txBody>
      </p:sp>
      <p:sp>
        <p:nvSpPr>
          <p:cNvPr id="14" name="TextBox 13"/>
          <p:cNvSpPr txBox="1"/>
          <p:nvPr/>
        </p:nvSpPr>
        <p:spPr>
          <a:xfrm>
            <a:off x="7797084" y="461297"/>
            <a:ext cx="2592288" cy="2585323"/>
          </a:xfrm>
          <a:prstGeom prst="rect">
            <a:avLst/>
          </a:prstGeom>
          <a:noFill/>
        </p:spPr>
        <p:txBody>
          <a:bodyPr wrap="square" rtlCol="0">
            <a:spAutoFit/>
          </a:bodyPr>
          <a:lstStyle/>
          <a:p>
            <a:r>
              <a:rPr lang="en-GB" dirty="0">
                <a:solidFill>
                  <a:prstClr val="black"/>
                </a:solidFill>
                <a:latin typeface="Comic Sans MS" panose="030F0702030302020204" pitchFamily="66" charset="0"/>
              </a:rPr>
              <a:t>William wanted people to support so he used a Feudal System to do this.  It is shaped like a triangle.  He gives money and land to supporters in exchange for support and obedience,  </a:t>
            </a:r>
          </a:p>
        </p:txBody>
      </p:sp>
      <p:sp>
        <p:nvSpPr>
          <p:cNvPr id="15" name="TextBox 14"/>
          <p:cNvSpPr txBox="1"/>
          <p:nvPr/>
        </p:nvSpPr>
        <p:spPr>
          <a:xfrm>
            <a:off x="1671045" y="3460358"/>
            <a:ext cx="2808312" cy="3416320"/>
          </a:xfrm>
          <a:prstGeom prst="rect">
            <a:avLst/>
          </a:prstGeom>
          <a:noFill/>
        </p:spPr>
        <p:txBody>
          <a:bodyPr wrap="square" rtlCol="0">
            <a:spAutoFit/>
          </a:bodyPr>
          <a:lstStyle/>
          <a:p>
            <a:r>
              <a:rPr lang="en-GB" dirty="0">
                <a:solidFill>
                  <a:prstClr val="black"/>
                </a:solidFill>
                <a:latin typeface="Comic Sans MS" panose="030F0702030302020204" pitchFamily="66" charset="0"/>
              </a:rPr>
              <a:t>William brought in new laws which helped to protect his supporters.  For example, he made it difficult for an Englishman to accuse a Norman of a crime.  If the Englishman cannot prove it and the Frenchman swears he didn’t do it then he goes free.</a:t>
            </a:r>
          </a:p>
        </p:txBody>
      </p:sp>
      <p:sp>
        <p:nvSpPr>
          <p:cNvPr id="16" name="TextBox 15"/>
          <p:cNvSpPr txBox="1"/>
          <p:nvPr/>
        </p:nvSpPr>
        <p:spPr>
          <a:xfrm>
            <a:off x="4780442" y="3714450"/>
            <a:ext cx="2592288" cy="2862322"/>
          </a:xfrm>
          <a:prstGeom prst="rect">
            <a:avLst/>
          </a:prstGeom>
          <a:noFill/>
        </p:spPr>
        <p:txBody>
          <a:bodyPr wrap="square" rtlCol="0">
            <a:spAutoFit/>
          </a:bodyPr>
          <a:lstStyle/>
          <a:p>
            <a:r>
              <a:rPr lang="en-GB" dirty="0">
                <a:solidFill>
                  <a:prstClr val="black"/>
                </a:solidFill>
                <a:latin typeface="Comic Sans MS" panose="030F0702030302020204" pitchFamily="66" charset="0"/>
              </a:rPr>
              <a:t>Languages changed as the Normans brought over new words with them, many of which we still use today.</a:t>
            </a:r>
          </a:p>
          <a:p>
            <a:endParaRPr lang="en-GB" dirty="0">
              <a:solidFill>
                <a:prstClr val="black"/>
              </a:solidFill>
              <a:latin typeface="Comic Sans MS" panose="030F0702030302020204" pitchFamily="66" charset="0"/>
            </a:endParaRPr>
          </a:p>
          <a:p>
            <a:r>
              <a:rPr lang="en-GB" dirty="0">
                <a:solidFill>
                  <a:prstClr val="black"/>
                </a:solidFill>
                <a:latin typeface="Comic Sans MS" panose="030F0702030302020204" pitchFamily="66" charset="0"/>
              </a:rPr>
              <a:t>A lot of the Saxon peasants did not use the new language though.</a:t>
            </a:r>
          </a:p>
        </p:txBody>
      </p:sp>
      <p:sp>
        <p:nvSpPr>
          <p:cNvPr id="17" name="TextBox 16"/>
          <p:cNvSpPr txBox="1"/>
          <p:nvPr/>
        </p:nvSpPr>
        <p:spPr>
          <a:xfrm>
            <a:off x="7797084" y="3968190"/>
            <a:ext cx="2592288" cy="1200329"/>
          </a:xfrm>
          <a:prstGeom prst="rect">
            <a:avLst/>
          </a:prstGeom>
          <a:noFill/>
        </p:spPr>
        <p:txBody>
          <a:bodyPr wrap="square" rtlCol="0">
            <a:spAutoFit/>
          </a:bodyPr>
          <a:lstStyle/>
          <a:p>
            <a:r>
              <a:rPr lang="en-GB" dirty="0">
                <a:solidFill>
                  <a:prstClr val="black"/>
                </a:solidFill>
                <a:latin typeface="Comic Sans MS" panose="030F0702030302020204" pitchFamily="66" charset="0"/>
              </a:rPr>
              <a:t>Many of William’s supporters such as rich knights moved to England.  </a:t>
            </a:r>
          </a:p>
        </p:txBody>
      </p:sp>
    </p:spTree>
    <p:extLst>
      <p:ext uri="{BB962C8B-B14F-4D97-AF65-F5344CB8AC3E}">
        <p14:creationId xmlns:p14="http://schemas.microsoft.com/office/powerpoint/2010/main" val="409222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0"/>
            <a:ext cx="10972800" cy="6858000"/>
          </a:xfrm>
          <a:prstGeom prst="rect">
            <a:avLst/>
          </a:prstGeom>
        </p:spPr>
      </p:pic>
      <p:sp>
        <p:nvSpPr>
          <p:cNvPr id="2" name="Title 1"/>
          <p:cNvSpPr>
            <a:spLocks noGrp="1"/>
          </p:cNvSpPr>
          <p:nvPr>
            <p:ph type="ctrTitle"/>
          </p:nvPr>
        </p:nvSpPr>
        <p:spPr>
          <a:xfrm>
            <a:off x="1805401" y="5014012"/>
            <a:ext cx="9326880" cy="1470025"/>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u="sng" dirty="0"/>
              <a:t>How did William the Conqueror control England?</a:t>
            </a:r>
          </a:p>
        </p:txBody>
      </p:sp>
      <p:sp>
        <p:nvSpPr>
          <p:cNvPr id="3" name="Rectangle 2">
            <a:extLst>
              <a:ext uri="{FF2B5EF4-FFF2-40B4-BE49-F238E27FC236}">
                <a16:creationId xmlns:a16="http://schemas.microsoft.com/office/drawing/2014/main" id="{091E5D8F-6306-4703-8760-0CFCF2155BEF}"/>
              </a:ext>
            </a:extLst>
          </p:cNvPr>
          <p:cNvSpPr/>
          <p:nvPr/>
        </p:nvSpPr>
        <p:spPr>
          <a:xfrm>
            <a:off x="159026" y="92765"/>
            <a:ext cx="2994991" cy="7686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Year 7 Autumn 2</a:t>
            </a:r>
          </a:p>
        </p:txBody>
      </p:sp>
    </p:spTree>
    <p:extLst>
      <p:ext uri="{BB962C8B-B14F-4D97-AF65-F5344CB8AC3E}">
        <p14:creationId xmlns:p14="http://schemas.microsoft.com/office/powerpoint/2010/main" val="129049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808" y="1739710"/>
            <a:ext cx="3744416" cy="3378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367808" y="2209802"/>
            <a:ext cx="3744416" cy="2246769"/>
          </a:xfrm>
          <a:prstGeom prst="rect">
            <a:avLst/>
          </a:prstGeom>
          <a:noFill/>
        </p:spPr>
        <p:txBody>
          <a:bodyPr wrap="square" rtlCol="0">
            <a:spAutoFit/>
          </a:bodyPr>
          <a:lstStyle/>
          <a:p>
            <a:pPr algn="ctr"/>
            <a:r>
              <a:rPr lang="en-GB" sz="2800" dirty="0"/>
              <a:t>How did England change under William?</a:t>
            </a:r>
          </a:p>
          <a:p>
            <a:pPr algn="ctr"/>
            <a:r>
              <a:rPr lang="en-GB" sz="2800" b="1" dirty="0"/>
              <a:t>Write a conclusion </a:t>
            </a:r>
            <a:r>
              <a:rPr lang="en-GB" sz="2800" dirty="0"/>
              <a:t>outlining which view you agree with</a:t>
            </a:r>
          </a:p>
        </p:txBody>
      </p:sp>
      <p:sp>
        <p:nvSpPr>
          <p:cNvPr id="4" name="TextBox 3"/>
          <p:cNvSpPr txBox="1"/>
          <p:nvPr/>
        </p:nvSpPr>
        <p:spPr>
          <a:xfrm>
            <a:off x="1775520" y="260649"/>
            <a:ext cx="2736304" cy="1200329"/>
          </a:xfrm>
          <a:prstGeom prst="rect">
            <a:avLst/>
          </a:prstGeom>
          <a:noFill/>
        </p:spPr>
        <p:txBody>
          <a:bodyPr wrap="square" rtlCol="0">
            <a:spAutoFit/>
          </a:bodyPr>
          <a:lstStyle/>
          <a:p>
            <a:r>
              <a:rPr lang="en-GB" sz="2400" dirty="0">
                <a:solidFill>
                  <a:srgbClr val="7030A0"/>
                </a:solidFill>
              </a:rPr>
              <a:t>Huge</a:t>
            </a:r>
            <a:r>
              <a:rPr lang="en-GB" sz="2400" dirty="0"/>
              <a:t> changes were made and they were mostly</a:t>
            </a:r>
            <a:r>
              <a:rPr lang="en-GB" sz="2400" dirty="0">
                <a:solidFill>
                  <a:srgbClr val="00B050"/>
                </a:solidFill>
              </a:rPr>
              <a:t> positive </a:t>
            </a:r>
          </a:p>
        </p:txBody>
      </p:sp>
      <p:sp>
        <p:nvSpPr>
          <p:cNvPr id="5" name="TextBox 4"/>
          <p:cNvSpPr txBox="1"/>
          <p:nvPr/>
        </p:nvSpPr>
        <p:spPr>
          <a:xfrm>
            <a:off x="7464152" y="332657"/>
            <a:ext cx="3024336" cy="1200329"/>
          </a:xfrm>
          <a:prstGeom prst="rect">
            <a:avLst/>
          </a:prstGeom>
          <a:noFill/>
        </p:spPr>
        <p:txBody>
          <a:bodyPr wrap="square" rtlCol="0">
            <a:spAutoFit/>
          </a:bodyPr>
          <a:lstStyle/>
          <a:p>
            <a:r>
              <a:rPr lang="en-GB" sz="2400" dirty="0">
                <a:solidFill>
                  <a:srgbClr val="7030A0"/>
                </a:solidFill>
              </a:rPr>
              <a:t>Huge</a:t>
            </a:r>
            <a:r>
              <a:rPr lang="en-GB" sz="2400" dirty="0"/>
              <a:t> changes were made and they were mostly </a:t>
            </a:r>
            <a:r>
              <a:rPr lang="en-GB" sz="2400" dirty="0">
                <a:solidFill>
                  <a:srgbClr val="FF0000"/>
                </a:solidFill>
              </a:rPr>
              <a:t>negative</a:t>
            </a:r>
          </a:p>
        </p:txBody>
      </p:sp>
      <p:sp>
        <p:nvSpPr>
          <p:cNvPr id="6" name="TextBox 5"/>
          <p:cNvSpPr txBox="1"/>
          <p:nvPr/>
        </p:nvSpPr>
        <p:spPr>
          <a:xfrm>
            <a:off x="1847528" y="5517233"/>
            <a:ext cx="2808312" cy="1200329"/>
          </a:xfrm>
          <a:prstGeom prst="rect">
            <a:avLst/>
          </a:prstGeom>
          <a:noFill/>
        </p:spPr>
        <p:txBody>
          <a:bodyPr wrap="square" rtlCol="0">
            <a:spAutoFit/>
          </a:bodyPr>
          <a:lstStyle/>
          <a:p>
            <a:r>
              <a:rPr lang="en-GB" sz="2400" dirty="0">
                <a:solidFill>
                  <a:srgbClr val="7030A0"/>
                </a:solidFill>
              </a:rPr>
              <a:t>Small</a:t>
            </a:r>
            <a:r>
              <a:rPr lang="en-GB" sz="2400" dirty="0"/>
              <a:t> changes were made and they were mostly </a:t>
            </a:r>
            <a:r>
              <a:rPr lang="en-GB" sz="2400" dirty="0">
                <a:solidFill>
                  <a:srgbClr val="00B050"/>
                </a:solidFill>
              </a:rPr>
              <a:t>positive </a:t>
            </a:r>
          </a:p>
        </p:txBody>
      </p:sp>
      <p:sp>
        <p:nvSpPr>
          <p:cNvPr id="7" name="TextBox 6"/>
          <p:cNvSpPr txBox="1"/>
          <p:nvPr/>
        </p:nvSpPr>
        <p:spPr>
          <a:xfrm>
            <a:off x="7859688" y="5445225"/>
            <a:ext cx="2808312" cy="1200329"/>
          </a:xfrm>
          <a:prstGeom prst="rect">
            <a:avLst/>
          </a:prstGeom>
          <a:noFill/>
        </p:spPr>
        <p:txBody>
          <a:bodyPr wrap="square" rtlCol="0">
            <a:spAutoFit/>
          </a:bodyPr>
          <a:lstStyle/>
          <a:p>
            <a:r>
              <a:rPr lang="en-GB" sz="2400">
                <a:solidFill>
                  <a:srgbClr val="7030A0"/>
                </a:solidFill>
              </a:rPr>
              <a:t>Small</a:t>
            </a:r>
            <a:r>
              <a:rPr lang="en-GB" sz="2400"/>
              <a:t> </a:t>
            </a:r>
            <a:r>
              <a:rPr lang="en-GB" sz="2400" dirty="0"/>
              <a:t>changes were made and they were mostly </a:t>
            </a:r>
            <a:r>
              <a:rPr lang="en-GB" sz="2400" dirty="0">
                <a:solidFill>
                  <a:srgbClr val="FF0000"/>
                </a:solidFill>
              </a:rPr>
              <a:t>negative </a:t>
            </a:r>
          </a:p>
        </p:txBody>
      </p:sp>
      <p:cxnSp>
        <p:nvCxnSpPr>
          <p:cNvPr id="9" name="Straight Connector 8"/>
          <p:cNvCxnSpPr/>
          <p:nvPr/>
        </p:nvCxnSpPr>
        <p:spPr>
          <a:xfrm>
            <a:off x="6168008" y="0"/>
            <a:ext cx="0" cy="2636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a:off x="6240016" y="4876800"/>
            <a:ext cx="72008"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524000" y="3617640"/>
            <a:ext cx="2915816" cy="27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12224" y="3573016"/>
            <a:ext cx="2915816" cy="273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89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amargrowlocal.org/files/year_of_food_and_farming.jpg">
            <a:extLst>
              <a:ext uri="{FF2B5EF4-FFF2-40B4-BE49-F238E27FC236}">
                <a16:creationId xmlns:a16="http://schemas.microsoft.com/office/drawing/2014/main" id="{E6EF6058-C77C-43B3-81CA-26F7780D56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639"/>
          <a:stretch/>
        </p:blipFill>
        <p:spPr bwMode="auto">
          <a:xfrm>
            <a:off x="6250635" y="4958928"/>
            <a:ext cx="2856922" cy="146985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F5D8F75-CCB8-4F90-928D-5AE91664613E}"/>
              </a:ext>
            </a:extLst>
          </p:cNvPr>
          <p:cNvSpPr/>
          <p:nvPr/>
        </p:nvSpPr>
        <p:spPr>
          <a:xfrm>
            <a:off x="3079830" y="1374432"/>
            <a:ext cx="5565058" cy="39550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5" name="Rectangle 4">
            <a:extLst>
              <a:ext uri="{FF2B5EF4-FFF2-40B4-BE49-F238E27FC236}">
                <a16:creationId xmlns:a16="http://schemas.microsoft.com/office/drawing/2014/main" id="{E434B08C-B411-4355-8C5D-2E33557FDD9B}"/>
              </a:ext>
            </a:extLst>
          </p:cNvPr>
          <p:cNvSpPr/>
          <p:nvPr/>
        </p:nvSpPr>
        <p:spPr>
          <a:xfrm>
            <a:off x="3198189" y="2050125"/>
            <a:ext cx="5351840" cy="2585323"/>
          </a:xfrm>
          <a:prstGeom prst="rect">
            <a:avLst/>
          </a:prstGeom>
          <a:noFill/>
          <a:ln>
            <a:noFill/>
          </a:ln>
        </p:spPr>
        <p:txBody>
          <a:bodyPr wrap="square" lIns="91440" tIns="45720" rIns="91440" bIns="45720">
            <a:spAutoFit/>
          </a:bodyPr>
          <a:lstStyle/>
          <a:p>
            <a:pPr algn="ctr" defTabSz="457200"/>
            <a:r>
              <a:rPr lang="en-U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omic Sans MS" panose="030F0702030302020204" pitchFamily="66" charset="0"/>
              </a:rPr>
              <a:t>What did the Medieval Church do?</a:t>
            </a:r>
          </a:p>
        </p:txBody>
      </p:sp>
      <p:cxnSp>
        <p:nvCxnSpPr>
          <p:cNvPr id="6" name="Straight Arrow Connector 5">
            <a:extLst>
              <a:ext uri="{FF2B5EF4-FFF2-40B4-BE49-F238E27FC236}">
                <a16:creationId xmlns:a16="http://schemas.microsoft.com/office/drawing/2014/main" id="{434A4B72-888B-48BC-B884-548665E4D555}"/>
              </a:ext>
            </a:extLst>
          </p:cNvPr>
          <p:cNvCxnSpPr/>
          <p:nvPr/>
        </p:nvCxnSpPr>
        <p:spPr>
          <a:xfrm flipH="1" flipV="1">
            <a:off x="3043574" y="1356321"/>
            <a:ext cx="647700" cy="761999"/>
          </a:xfrm>
          <a:prstGeom prst="straightConnector1">
            <a:avLst/>
          </a:prstGeom>
          <a:ln w="1079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BEFF0A9-D860-43A0-9F10-2A8B7B9CB423}"/>
              </a:ext>
            </a:extLst>
          </p:cNvPr>
          <p:cNvCxnSpPr/>
          <p:nvPr/>
        </p:nvCxnSpPr>
        <p:spPr>
          <a:xfrm flipH="1">
            <a:off x="2665440" y="3760306"/>
            <a:ext cx="527390" cy="512831"/>
          </a:xfrm>
          <a:prstGeom prst="straightConnector1">
            <a:avLst/>
          </a:prstGeom>
          <a:ln w="1079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733107-22F3-4E1D-B176-962F376A4A36}"/>
              </a:ext>
            </a:extLst>
          </p:cNvPr>
          <p:cNvCxnSpPr/>
          <p:nvPr/>
        </p:nvCxnSpPr>
        <p:spPr>
          <a:xfrm flipV="1">
            <a:off x="8237397" y="2118319"/>
            <a:ext cx="870161" cy="332518"/>
          </a:xfrm>
          <a:prstGeom prst="straightConnector1">
            <a:avLst/>
          </a:prstGeom>
          <a:ln w="1079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DCFE804-505E-4EAD-9935-DA99B7EAAB0E}"/>
              </a:ext>
            </a:extLst>
          </p:cNvPr>
          <p:cNvCxnSpPr/>
          <p:nvPr/>
        </p:nvCxnSpPr>
        <p:spPr>
          <a:xfrm>
            <a:off x="8037867" y="4588402"/>
            <a:ext cx="1069691" cy="741055"/>
          </a:xfrm>
          <a:prstGeom prst="straightConnector1">
            <a:avLst/>
          </a:prstGeom>
          <a:ln w="10795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descr="http://t1.gstatic.com/images?q=tbn:ANd9GcT9rUVSil79jfa3eMokJHXvsW04fYRjYSyNnWJbqrDvGrSy7do&amp;t=1&amp;usg=__XduLTLAlQFRMijX13cXzdYQrVQ4=">
            <a:extLst>
              <a:ext uri="{FF2B5EF4-FFF2-40B4-BE49-F238E27FC236}">
                <a16:creationId xmlns:a16="http://schemas.microsoft.com/office/drawing/2014/main" id="{109D7845-2CA5-42BF-A0FA-3E0AC45DBEC1}"/>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40644" y="746719"/>
            <a:ext cx="1652996" cy="1057276"/>
          </a:xfrm>
          <a:prstGeom prst="rect">
            <a:avLst/>
          </a:prstGeom>
          <a:noFill/>
        </p:spPr>
      </p:pic>
      <p:pic>
        <p:nvPicPr>
          <p:cNvPr id="11" name="Picture 8" descr="http://t0.gstatic.com/images?q=tbn:ANd9GcTAUbLX6eYrrrIIhWE1Gdo9NMoYUpacOHuxLi_WPU33AOoMcKQ&amp;t=1&amp;h=174&amp;w=160&amp;usg=__zRUsose0is_f7Y-lLdHVoCci-Mg=">
            <a:extLst>
              <a:ext uri="{FF2B5EF4-FFF2-40B4-BE49-F238E27FC236}">
                <a16:creationId xmlns:a16="http://schemas.microsoft.com/office/drawing/2014/main" id="{C2B9662E-A64D-4BC1-8F3D-708C5F109B7A}"/>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467143" y="1953632"/>
            <a:ext cx="951345" cy="994411"/>
          </a:xfrm>
          <a:prstGeom prst="rect">
            <a:avLst/>
          </a:prstGeom>
          <a:noFill/>
        </p:spPr>
      </p:pic>
      <p:pic>
        <p:nvPicPr>
          <p:cNvPr id="12" name="Picture 2" descr="http://t1.gstatic.com/images?q=tbn:ANd9GcRRuRKYbl0BaqN_5OXt0PW_5TF7wLItnKTAo3Fi9D58uoMQOS4&amp;t=1&amp;usg=__YON2-BCAeEfsH3GEoaqNbpBQwCU=">
            <a:extLst>
              <a:ext uri="{FF2B5EF4-FFF2-40B4-BE49-F238E27FC236}">
                <a16:creationId xmlns:a16="http://schemas.microsoft.com/office/drawing/2014/main" id="{32BC4B36-7310-436D-ACD8-EB929FE666C3}"/>
              </a:ext>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44869" y="299139"/>
            <a:ext cx="2068455" cy="1219200"/>
          </a:xfrm>
          <a:prstGeom prst="rect">
            <a:avLst/>
          </a:prstGeom>
          <a:noFill/>
        </p:spPr>
      </p:pic>
      <p:pic>
        <p:nvPicPr>
          <p:cNvPr id="13" name="Picture 4" descr="http://www.halloweenclipart.com/halloween_clipart_images/rip_on_a_gravestone_0521-1010-2321-1007_SMU.jpg">
            <a:extLst>
              <a:ext uri="{FF2B5EF4-FFF2-40B4-BE49-F238E27FC236}">
                <a16:creationId xmlns:a16="http://schemas.microsoft.com/office/drawing/2014/main" id="{11BA31F4-8438-4BD7-AF15-BAAD821132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5346" y="452204"/>
            <a:ext cx="724369" cy="913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t1.gstatic.com/images?q=tbn:ANd9GcRV3OuqN4y5-Q_ujRkUla4RShCPHuzBG4hsu3D39QcyHWSsrUb2">
            <a:extLst>
              <a:ext uri="{FF2B5EF4-FFF2-40B4-BE49-F238E27FC236}">
                <a16:creationId xmlns:a16="http://schemas.microsoft.com/office/drawing/2014/main" id="{2DCBA8DA-8296-4E41-AE5C-872A16FCBE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7123" y="1126862"/>
            <a:ext cx="862012"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clker.com/cliparts/4/3/1/3/12065626661289208094mystica_Coins_(Money).svg.med.png">
            <a:extLst>
              <a:ext uri="{FF2B5EF4-FFF2-40B4-BE49-F238E27FC236}">
                <a16:creationId xmlns:a16="http://schemas.microsoft.com/office/drawing/2014/main" id="{7F7BF4D4-E818-4223-9DD1-E2D2B6F975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0850" y="4382801"/>
            <a:ext cx="1633991" cy="15087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t1.gstatic.com/images?q=tbn:ANd9GcTWiOtXHyQIs6Mdnwvo-5l04tEKguJzEePrBhYe-L6w5LUsg9l5">
            <a:extLst>
              <a:ext uri="{FF2B5EF4-FFF2-40B4-BE49-F238E27FC236}">
                <a16:creationId xmlns:a16="http://schemas.microsoft.com/office/drawing/2014/main" id="{8B60591A-E1CE-4067-B356-A31380783D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2702" y="3760305"/>
            <a:ext cx="1477116" cy="147711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60347A37-FD59-40BD-86FA-97DDB420F2AB}"/>
              </a:ext>
            </a:extLst>
          </p:cNvPr>
          <p:cNvCxnSpPr/>
          <p:nvPr/>
        </p:nvCxnSpPr>
        <p:spPr>
          <a:xfrm flipV="1">
            <a:off x="5866629" y="746720"/>
            <a:ext cx="650129" cy="627713"/>
          </a:xfrm>
          <a:prstGeom prst="straightConnector1">
            <a:avLst/>
          </a:prstGeom>
          <a:ln w="10795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descr="http://t3.gstatic.com/images?q=tbn:ANd9GcTNYDz_voRF_lQXAgCv7Fh1-Bke28CCM_5WfQv1zABtrRo_ldCb">
            <a:extLst>
              <a:ext uri="{FF2B5EF4-FFF2-40B4-BE49-F238E27FC236}">
                <a16:creationId xmlns:a16="http://schemas.microsoft.com/office/drawing/2014/main" id="{74357FE1-A1CD-48E6-8AC8-6E28CF449E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1441" y="5381038"/>
            <a:ext cx="1551257" cy="104709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9BF1FB6C-6684-4A05-A231-E041B5F22D28}"/>
              </a:ext>
            </a:extLst>
          </p:cNvPr>
          <p:cNvCxnSpPr>
            <a:stCxn id="4" idx="4"/>
          </p:cNvCxnSpPr>
          <p:nvPr/>
        </p:nvCxnSpPr>
        <p:spPr>
          <a:xfrm flipH="1">
            <a:off x="4840359" y="5329456"/>
            <a:ext cx="1022001" cy="420796"/>
          </a:xfrm>
          <a:prstGeom prst="straightConnector1">
            <a:avLst/>
          </a:prstGeom>
          <a:ln w="1079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AF16A06-A3DC-43ED-B0EB-DC7F04CE8B59}"/>
              </a:ext>
            </a:extLst>
          </p:cNvPr>
          <p:cNvSpPr/>
          <p:nvPr/>
        </p:nvSpPr>
        <p:spPr>
          <a:xfrm>
            <a:off x="1595677" y="706065"/>
            <a:ext cx="3183274" cy="675692"/>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GB" sz="2400" dirty="0">
                <a:solidFill>
                  <a:prstClr val="black"/>
                </a:solidFill>
                <a:latin typeface="Comic Sans MS" panose="030F0702030302020204" pitchFamily="66" charset="0"/>
              </a:rPr>
              <a:t>Oversaw marriages and burials </a:t>
            </a:r>
          </a:p>
        </p:txBody>
      </p:sp>
      <p:sp>
        <p:nvSpPr>
          <p:cNvPr id="21" name="Rectangle 20">
            <a:extLst>
              <a:ext uri="{FF2B5EF4-FFF2-40B4-BE49-F238E27FC236}">
                <a16:creationId xmlns:a16="http://schemas.microsoft.com/office/drawing/2014/main" id="{FF5BCAC4-1AE9-4D39-87DC-7B9AEC73A4B0}"/>
              </a:ext>
            </a:extLst>
          </p:cNvPr>
          <p:cNvSpPr/>
          <p:nvPr/>
        </p:nvSpPr>
        <p:spPr>
          <a:xfrm>
            <a:off x="5351358" y="558338"/>
            <a:ext cx="3338286" cy="781996"/>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latin typeface="Comic Sans MS" panose="030F0702030302020204" pitchFamily="66" charset="0"/>
              </a:rPr>
              <a:t>Taught future priests/children of the rich to read Latin </a:t>
            </a:r>
          </a:p>
        </p:txBody>
      </p:sp>
      <p:sp>
        <p:nvSpPr>
          <p:cNvPr id="22" name="Rectangle 21">
            <a:extLst>
              <a:ext uri="{FF2B5EF4-FFF2-40B4-BE49-F238E27FC236}">
                <a16:creationId xmlns:a16="http://schemas.microsoft.com/office/drawing/2014/main" id="{2028A1FA-78EF-4CCD-9569-12CED64FE6D2}"/>
              </a:ext>
            </a:extLst>
          </p:cNvPr>
          <p:cNvSpPr/>
          <p:nvPr/>
        </p:nvSpPr>
        <p:spPr>
          <a:xfrm>
            <a:off x="7679095" y="5322155"/>
            <a:ext cx="3036534" cy="557605"/>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GB" sz="2000" dirty="0">
                <a:solidFill>
                  <a:prstClr val="black"/>
                </a:solidFill>
                <a:latin typeface="Comic Sans MS" panose="030F0702030302020204" pitchFamily="66" charset="0"/>
              </a:rPr>
              <a:t>Grew food on their land </a:t>
            </a:r>
          </a:p>
        </p:txBody>
      </p:sp>
      <p:sp>
        <p:nvSpPr>
          <p:cNvPr id="23" name="TextBox 22">
            <a:extLst>
              <a:ext uri="{FF2B5EF4-FFF2-40B4-BE49-F238E27FC236}">
                <a16:creationId xmlns:a16="http://schemas.microsoft.com/office/drawing/2014/main" id="{6BADEE5A-12D4-4C2B-A301-D252E8D8CBD4}"/>
              </a:ext>
            </a:extLst>
          </p:cNvPr>
          <p:cNvSpPr txBox="1"/>
          <p:nvPr/>
        </p:nvSpPr>
        <p:spPr>
          <a:xfrm>
            <a:off x="8572712" y="1381758"/>
            <a:ext cx="2068455" cy="1015663"/>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457200"/>
            <a:r>
              <a:rPr lang="en-GB" sz="2000" dirty="0">
                <a:solidFill>
                  <a:prstClr val="black"/>
                </a:solidFill>
                <a:latin typeface="Comic Sans MS" panose="030F0702030302020204" pitchFamily="66" charset="0"/>
              </a:rPr>
              <a:t>Provided shelter for the sick and elderly </a:t>
            </a:r>
          </a:p>
        </p:txBody>
      </p:sp>
      <p:sp>
        <p:nvSpPr>
          <p:cNvPr id="24" name="Rectangle 23">
            <a:extLst>
              <a:ext uri="{FF2B5EF4-FFF2-40B4-BE49-F238E27FC236}">
                <a16:creationId xmlns:a16="http://schemas.microsoft.com/office/drawing/2014/main" id="{5F7DE6E4-CD8D-4062-B0BC-05055164E698}"/>
              </a:ext>
            </a:extLst>
          </p:cNvPr>
          <p:cNvSpPr/>
          <p:nvPr/>
        </p:nvSpPr>
        <p:spPr>
          <a:xfrm>
            <a:off x="1555162" y="4959796"/>
            <a:ext cx="1787248" cy="1323975"/>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GB" dirty="0">
                <a:solidFill>
                  <a:prstClr val="black"/>
                </a:solidFill>
                <a:latin typeface="Comic Sans MS" panose="030F0702030302020204" pitchFamily="66" charset="0"/>
              </a:rPr>
              <a:t>Collected tithes (taxes that were 10% of people’s income)</a:t>
            </a:r>
          </a:p>
        </p:txBody>
      </p:sp>
      <p:sp>
        <p:nvSpPr>
          <p:cNvPr id="25" name="Rectangle 24">
            <a:extLst>
              <a:ext uri="{FF2B5EF4-FFF2-40B4-BE49-F238E27FC236}">
                <a16:creationId xmlns:a16="http://schemas.microsoft.com/office/drawing/2014/main" id="{D4B87B60-90D2-4803-BF8E-A4B92081621D}"/>
              </a:ext>
            </a:extLst>
          </p:cNvPr>
          <p:cNvSpPr/>
          <p:nvPr/>
        </p:nvSpPr>
        <p:spPr>
          <a:xfrm>
            <a:off x="3551441" y="5539854"/>
            <a:ext cx="2181703" cy="1209289"/>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GB" dirty="0">
                <a:solidFill>
                  <a:prstClr val="black"/>
                </a:solidFill>
                <a:latin typeface="Comic Sans MS" panose="030F0702030302020204" pitchFamily="66" charset="0"/>
              </a:rPr>
              <a:t>Church courts often made decisions over local crimes </a:t>
            </a:r>
          </a:p>
        </p:txBody>
      </p:sp>
    </p:spTree>
    <p:extLst>
      <p:ext uri="{BB962C8B-B14F-4D97-AF65-F5344CB8AC3E}">
        <p14:creationId xmlns:p14="http://schemas.microsoft.com/office/powerpoint/2010/main" val="7830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google.co.uk/url?source=imgres&amp;ct=tbn&amp;q=http://paxtonvic.files.wordpress.com/2009/07/doom-at-chaldon.jpg&amp;usg=AFQjCNEHtktXWCOi6hC6iXd8mrLcsEKgZA">
            <a:extLst>
              <a:ext uri="{FF2B5EF4-FFF2-40B4-BE49-F238E27FC236}">
                <a16:creationId xmlns:a16="http://schemas.microsoft.com/office/drawing/2014/main" id="{58D9430C-3AC7-4B30-ADDE-50148106F6A0}"/>
              </a:ext>
            </a:extLst>
          </p:cNvPr>
          <p:cNvPicPr>
            <a:picLocks noChangeAspect="1" noChangeArrowheads="1"/>
          </p:cNvPicPr>
          <p:nvPr/>
        </p:nvPicPr>
        <p:blipFill>
          <a:blip r:embed="rId2"/>
          <a:srcRect/>
          <a:stretch>
            <a:fillRect/>
          </a:stretch>
        </p:blipFill>
        <p:spPr bwMode="auto">
          <a:xfrm>
            <a:off x="1167112" y="0"/>
            <a:ext cx="4372298" cy="2769122"/>
          </a:xfrm>
          <a:prstGeom prst="rect">
            <a:avLst/>
          </a:prstGeom>
          <a:solidFill>
            <a:schemeClr val="bg1"/>
          </a:solidFill>
        </p:spPr>
      </p:pic>
      <p:sp>
        <p:nvSpPr>
          <p:cNvPr id="3" name="TextBox 2">
            <a:extLst>
              <a:ext uri="{FF2B5EF4-FFF2-40B4-BE49-F238E27FC236}">
                <a16:creationId xmlns:a16="http://schemas.microsoft.com/office/drawing/2014/main" id="{40F7E2D2-0F5C-40B5-948C-0AC155190C8E}"/>
              </a:ext>
            </a:extLst>
          </p:cNvPr>
          <p:cNvSpPr txBox="1"/>
          <p:nvPr/>
        </p:nvSpPr>
        <p:spPr>
          <a:xfrm>
            <a:off x="5923610" y="91899"/>
            <a:ext cx="5101278" cy="2585323"/>
          </a:xfrm>
          <a:prstGeom prst="rect">
            <a:avLst/>
          </a:prstGeom>
          <a:noFill/>
          <a:ln>
            <a:solidFill>
              <a:srgbClr val="00B050"/>
            </a:solidFill>
          </a:ln>
        </p:spPr>
        <p:txBody>
          <a:bodyPr wrap="square" rtlCol="0">
            <a:spAutoFit/>
          </a:bodyPr>
          <a:lstStyle/>
          <a:p>
            <a:r>
              <a:rPr lang="en-GB" dirty="0">
                <a:latin typeface="Comic Sans MS" panose="030F0702030302020204" pitchFamily="66" charset="0"/>
              </a:rPr>
              <a:t>Because most of the people in medieval England could not read or write, paintings like this were really important to the Church for spreading messages. </a:t>
            </a:r>
          </a:p>
          <a:p>
            <a:endParaRPr lang="en-GB" dirty="0">
              <a:latin typeface="Comic Sans MS" panose="030F0702030302020204" pitchFamily="66" charset="0"/>
            </a:endParaRPr>
          </a:p>
          <a:p>
            <a:r>
              <a:rPr lang="en-GB" dirty="0">
                <a:latin typeface="Comic Sans MS" panose="030F0702030302020204" pitchFamily="66" charset="0"/>
              </a:rPr>
              <a:t>Medieval people believed that after they died, they would go to Heaven, Hell or Purgatory. </a:t>
            </a:r>
          </a:p>
          <a:p>
            <a:r>
              <a:rPr lang="en-GB" b="1" dirty="0">
                <a:latin typeface="Comic Sans MS" panose="030F0702030302020204" pitchFamily="66" charset="0"/>
              </a:rPr>
              <a:t>What is this picture showing?</a:t>
            </a:r>
          </a:p>
        </p:txBody>
      </p:sp>
      <p:pic>
        <p:nvPicPr>
          <p:cNvPr id="4" name="Picture 3" descr="A picture containing food, table, filled, building&#10;&#10;Description automatically generated">
            <a:extLst>
              <a:ext uri="{FF2B5EF4-FFF2-40B4-BE49-F238E27FC236}">
                <a16:creationId xmlns:a16="http://schemas.microsoft.com/office/drawing/2014/main" id="{57EA8BFB-B76C-40FD-850F-3F461FE23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05" y="3154412"/>
            <a:ext cx="2351181" cy="1567454"/>
          </a:xfrm>
          <a:prstGeom prst="rect">
            <a:avLst/>
          </a:prstGeom>
        </p:spPr>
      </p:pic>
      <p:sp>
        <p:nvSpPr>
          <p:cNvPr id="5" name="TextBox 4">
            <a:extLst>
              <a:ext uri="{FF2B5EF4-FFF2-40B4-BE49-F238E27FC236}">
                <a16:creationId xmlns:a16="http://schemas.microsoft.com/office/drawing/2014/main" id="{95AC2987-4870-4CF3-81D1-DC714C6474EA}"/>
              </a:ext>
            </a:extLst>
          </p:cNvPr>
          <p:cNvSpPr txBox="1"/>
          <p:nvPr/>
        </p:nvSpPr>
        <p:spPr>
          <a:xfrm>
            <a:off x="1264717" y="4813675"/>
            <a:ext cx="2191658" cy="1815882"/>
          </a:xfrm>
          <a:prstGeom prst="rect">
            <a:avLst/>
          </a:prstGeom>
          <a:noFill/>
          <a:ln>
            <a:solidFill>
              <a:srgbClr val="FF0000"/>
            </a:solidFill>
          </a:ln>
        </p:spPr>
        <p:txBody>
          <a:bodyPr wrap="square" rtlCol="0">
            <a:spAutoFit/>
          </a:bodyPr>
          <a:lstStyle/>
          <a:p>
            <a:r>
              <a:rPr lang="en-GB" sz="1400" dirty="0">
                <a:latin typeface="Comic Sans MS" panose="030F0702030302020204" pitchFamily="66" charset="0"/>
              </a:rPr>
              <a:t>Every medieval person wanted to ensure that they ended up in Heaven. </a:t>
            </a:r>
          </a:p>
          <a:p>
            <a:r>
              <a:rPr lang="en-GB" sz="1400" dirty="0">
                <a:latin typeface="Comic Sans MS" panose="030F0702030302020204" pitchFamily="66" charset="0"/>
              </a:rPr>
              <a:t>To get there, they would have to live a sin-free life and follow the teachings of the Church</a:t>
            </a:r>
          </a:p>
        </p:txBody>
      </p:sp>
      <p:pic>
        <p:nvPicPr>
          <p:cNvPr id="6" name="Picture 5" descr="A picture containing old, photo, fabric, covered&#10;&#10;Description automatically generated">
            <a:extLst>
              <a:ext uri="{FF2B5EF4-FFF2-40B4-BE49-F238E27FC236}">
                <a16:creationId xmlns:a16="http://schemas.microsoft.com/office/drawing/2014/main" id="{C4F9A628-1ECE-43E8-A387-205170EBE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353" y="2905983"/>
            <a:ext cx="1316515" cy="1815883"/>
          </a:xfrm>
          <a:prstGeom prst="rect">
            <a:avLst/>
          </a:prstGeom>
        </p:spPr>
      </p:pic>
      <p:sp>
        <p:nvSpPr>
          <p:cNvPr id="7" name="TextBox 6">
            <a:extLst>
              <a:ext uri="{FF2B5EF4-FFF2-40B4-BE49-F238E27FC236}">
                <a16:creationId xmlns:a16="http://schemas.microsoft.com/office/drawing/2014/main" id="{C96F7D0A-739C-48B2-BF33-C3DF728C6461}"/>
              </a:ext>
            </a:extLst>
          </p:cNvPr>
          <p:cNvSpPr txBox="1"/>
          <p:nvPr/>
        </p:nvSpPr>
        <p:spPr>
          <a:xfrm>
            <a:off x="4647686" y="4813675"/>
            <a:ext cx="2719388" cy="1815882"/>
          </a:xfrm>
          <a:prstGeom prst="rect">
            <a:avLst/>
          </a:prstGeom>
          <a:noFill/>
          <a:ln>
            <a:solidFill>
              <a:srgbClr val="FF0000"/>
            </a:solidFill>
          </a:ln>
        </p:spPr>
        <p:txBody>
          <a:bodyPr wrap="square" rtlCol="0">
            <a:spAutoFit/>
          </a:bodyPr>
          <a:lstStyle/>
          <a:p>
            <a:r>
              <a:rPr lang="en-GB" sz="1400" dirty="0">
                <a:latin typeface="Comic Sans MS" panose="030F0702030302020204" pitchFamily="66" charset="0"/>
              </a:rPr>
              <a:t>Medieval people believed that if they had committed some small, forgivable sins, they would spend some time in Purgatory. Here they would face punishments for their sins before being allowed to go to heaven</a:t>
            </a:r>
          </a:p>
        </p:txBody>
      </p:sp>
      <p:pic>
        <p:nvPicPr>
          <p:cNvPr id="8" name="Picture 7" descr="A close up of a colorful background&#10;&#10;Description automatically generated">
            <a:extLst>
              <a:ext uri="{FF2B5EF4-FFF2-40B4-BE49-F238E27FC236}">
                <a16:creationId xmlns:a16="http://schemas.microsoft.com/office/drawing/2014/main" id="{E0667590-18D2-421B-A0E4-7794E5D07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7961" y="3134139"/>
            <a:ext cx="2026567" cy="1533618"/>
          </a:xfrm>
          <a:prstGeom prst="rect">
            <a:avLst/>
          </a:prstGeom>
        </p:spPr>
      </p:pic>
      <p:sp>
        <p:nvSpPr>
          <p:cNvPr id="9" name="Rectangle 8">
            <a:extLst>
              <a:ext uri="{FF2B5EF4-FFF2-40B4-BE49-F238E27FC236}">
                <a16:creationId xmlns:a16="http://schemas.microsoft.com/office/drawing/2014/main" id="{4420D809-8428-4D3C-B739-8BA083339515}"/>
              </a:ext>
            </a:extLst>
          </p:cNvPr>
          <p:cNvSpPr/>
          <p:nvPr/>
        </p:nvSpPr>
        <p:spPr>
          <a:xfrm>
            <a:off x="8158245" y="4813675"/>
            <a:ext cx="2286000" cy="1600438"/>
          </a:xfrm>
          <a:prstGeom prst="rect">
            <a:avLst/>
          </a:prstGeom>
          <a:ln>
            <a:solidFill>
              <a:srgbClr val="FF0000"/>
            </a:solidFill>
          </a:ln>
        </p:spPr>
        <p:txBody>
          <a:bodyPr wrap="square">
            <a:spAutoFit/>
          </a:bodyPr>
          <a:lstStyle/>
          <a:p>
            <a:r>
              <a:rPr lang="en-GB" sz="1400" dirty="0">
                <a:latin typeface="Comic Sans MS" panose="030F0702030302020204" pitchFamily="66" charset="0"/>
              </a:rPr>
              <a:t>Everyone ultimately wanted to ensure that they did not end up in Hell. They worried that if they did not follow the teachings of the Church, they would end up in Hell</a:t>
            </a:r>
          </a:p>
        </p:txBody>
      </p:sp>
    </p:spTree>
    <p:extLst>
      <p:ext uri="{BB962C8B-B14F-4D97-AF65-F5344CB8AC3E}">
        <p14:creationId xmlns:p14="http://schemas.microsoft.com/office/powerpoint/2010/main" val="2087120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llen.ROBERTNAPIER.000\Local Settings\Temporary Internet Files\Content.IE5\U3J6K3YS\MCj04348480000[1].png"/>
          <p:cNvPicPr>
            <a:picLocks noChangeAspect="1" noChangeArrowheads="1"/>
          </p:cNvPicPr>
          <p:nvPr/>
        </p:nvPicPr>
        <p:blipFill>
          <a:blip r:embed="rId3"/>
          <a:srcRect/>
          <a:stretch>
            <a:fillRect/>
          </a:stretch>
        </p:blipFill>
        <p:spPr bwMode="auto">
          <a:xfrm>
            <a:off x="9395963" y="5598930"/>
            <a:ext cx="1101413" cy="1101413"/>
          </a:xfrm>
          <a:prstGeom prst="rect">
            <a:avLst/>
          </a:prstGeom>
          <a:noFill/>
        </p:spPr>
      </p:pic>
      <p:pic>
        <p:nvPicPr>
          <p:cNvPr id="1027" name="Picture 3" descr="C:\Documents and Settings\hallen.ROBERTNAPIER.000\Local Settings\Temporary Internet Files\Content.IE5\N492UEZQ\MCj04124580000[1].wmf"/>
          <p:cNvPicPr>
            <a:picLocks noChangeAspect="1" noChangeArrowheads="1"/>
          </p:cNvPicPr>
          <p:nvPr/>
        </p:nvPicPr>
        <p:blipFill>
          <a:blip r:embed="rId4"/>
          <a:srcRect/>
          <a:stretch>
            <a:fillRect/>
          </a:stretch>
        </p:blipFill>
        <p:spPr bwMode="auto">
          <a:xfrm>
            <a:off x="8367245" y="5598929"/>
            <a:ext cx="877493" cy="1101413"/>
          </a:xfrm>
          <a:prstGeom prst="rect">
            <a:avLst/>
          </a:prstGeom>
          <a:noFill/>
        </p:spPr>
      </p:pic>
      <p:pic>
        <p:nvPicPr>
          <p:cNvPr id="1028" name="Picture 4" descr="C:\Documents and Settings\hallen.ROBERTNAPIER.000\Local Settings\Temporary Internet Files\Content.IE5\U3J6K3YS\MPj04276070000[1].jpg"/>
          <p:cNvPicPr>
            <a:picLocks noChangeAspect="1" noChangeArrowheads="1"/>
          </p:cNvPicPr>
          <p:nvPr/>
        </p:nvPicPr>
        <p:blipFill>
          <a:blip r:embed="rId5" cstate="print"/>
          <a:srcRect/>
          <a:stretch>
            <a:fillRect/>
          </a:stretch>
        </p:blipFill>
        <p:spPr bwMode="auto">
          <a:xfrm>
            <a:off x="5381604" y="87882"/>
            <a:ext cx="1643075" cy="1093672"/>
          </a:xfrm>
          <a:prstGeom prst="rect">
            <a:avLst/>
          </a:prstGeom>
          <a:noFill/>
        </p:spPr>
      </p:pic>
      <p:pic>
        <p:nvPicPr>
          <p:cNvPr id="1029" name="Picture 5" descr="C:\Documents and Settings\hallen.ROBERTNAPIER.000\Local Settings\Temporary Internet Files\Content.IE5\R40XGSPM\MPj04383300000[1].jpg"/>
          <p:cNvPicPr>
            <a:picLocks noChangeAspect="1" noChangeArrowheads="1"/>
          </p:cNvPicPr>
          <p:nvPr/>
        </p:nvPicPr>
        <p:blipFill>
          <a:blip r:embed="rId6" cstate="print"/>
          <a:srcRect/>
          <a:stretch>
            <a:fillRect/>
          </a:stretch>
        </p:blipFill>
        <p:spPr bwMode="auto">
          <a:xfrm>
            <a:off x="4481435" y="70152"/>
            <a:ext cx="830795" cy="1111402"/>
          </a:xfrm>
          <a:prstGeom prst="rect">
            <a:avLst/>
          </a:prstGeom>
          <a:noFill/>
        </p:spPr>
      </p:pic>
      <p:pic>
        <p:nvPicPr>
          <p:cNvPr id="1030" name="Picture 6" descr="C:\Documents and Settings\hallen.ROBERTNAPIER.000\Local Settings\Temporary Internet Files\Content.IE5\R40XGSPM\MCj04360690000[1].wmf"/>
          <p:cNvPicPr>
            <a:picLocks noChangeAspect="1" noChangeArrowheads="1"/>
          </p:cNvPicPr>
          <p:nvPr/>
        </p:nvPicPr>
        <p:blipFill>
          <a:blip r:embed="rId7"/>
          <a:srcRect/>
          <a:stretch>
            <a:fillRect/>
          </a:stretch>
        </p:blipFill>
        <p:spPr bwMode="auto">
          <a:xfrm>
            <a:off x="6975593" y="5768521"/>
            <a:ext cx="1240426" cy="1101413"/>
          </a:xfrm>
          <a:prstGeom prst="rect">
            <a:avLst/>
          </a:prstGeom>
          <a:noFill/>
        </p:spPr>
      </p:pic>
      <p:pic>
        <p:nvPicPr>
          <p:cNvPr id="1031" name="Picture 7" descr="C:\Documents and Settings\hallen.ROBERTNAPIER.000\Local Settings\Temporary Internet Files\Content.IE5\N492UEZQ\MCj04125500000[1].wmf"/>
          <p:cNvPicPr>
            <a:picLocks noChangeAspect="1" noChangeArrowheads="1"/>
          </p:cNvPicPr>
          <p:nvPr/>
        </p:nvPicPr>
        <p:blipFill>
          <a:blip r:embed="rId8"/>
          <a:srcRect/>
          <a:stretch>
            <a:fillRect/>
          </a:stretch>
        </p:blipFill>
        <p:spPr bwMode="auto">
          <a:xfrm>
            <a:off x="1738283" y="70152"/>
            <a:ext cx="847135" cy="887792"/>
          </a:xfrm>
          <a:prstGeom prst="rect">
            <a:avLst/>
          </a:prstGeom>
          <a:noFill/>
        </p:spPr>
      </p:pic>
      <p:pic>
        <p:nvPicPr>
          <p:cNvPr id="1032" name="Picture 8" descr="C:\Documents and Settings\hallen.ROBERTNAPIER.000\Local Settings\Temporary Internet Files\Content.IE5\N492UEZQ\MCj04351270000[1].wmf"/>
          <p:cNvPicPr>
            <a:picLocks noChangeAspect="1" noChangeArrowheads="1"/>
          </p:cNvPicPr>
          <p:nvPr/>
        </p:nvPicPr>
        <p:blipFill>
          <a:blip r:embed="rId9"/>
          <a:srcRect/>
          <a:stretch>
            <a:fillRect/>
          </a:stretch>
        </p:blipFill>
        <p:spPr bwMode="auto">
          <a:xfrm>
            <a:off x="2799652" y="70153"/>
            <a:ext cx="1467549" cy="1021609"/>
          </a:xfrm>
          <a:prstGeom prst="rect">
            <a:avLst/>
          </a:prstGeom>
          <a:noFill/>
        </p:spPr>
      </p:pic>
      <p:sp>
        <p:nvSpPr>
          <p:cNvPr id="8" name="TextBox 7">
            <a:extLst>
              <a:ext uri="{FF2B5EF4-FFF2-40B4-BE49-F238E27FC236}">
                <a16:creationId xmlns:a16="http://schemas.microsoft.com/office/drawing/2014/main" id="{27438C8C-050B-4BB3-9234-96F8DAFA9C36}"/>
              </a:ext>
            </a:extLst>
          </p:cNvPr>
          <p:cNvSpPr txBox="1"/>
          <p:nvPr/>
        </p:nvSpPr>
        <p:spPr>
          <a:xfrm>
            <a:off x="767541" y="1329956"/>
            <a:ext cx="10871199" cy="4062651"/>
          </a:xfrm>
          <a:prstGeom prst="rect">
            <a:avLst/>
          </a:prstGeom>
          <a:noFill/>
          <a:ln>
            <a:solidFill>
              <a:schemeClr val="accent6"/>
            </a:solidFill>
          </a:ln>
        </p:spPr>
        <p:txBody>
          <a:bodyPr wrap="square" rtlCol="0">
            <a:spAutoFit/>
          </a:bodyPr>
          <a:lstStyle/>
          <a:p>
            <a:r>
              <a:rPr lang="en-GB" sz="2400" dirty="0">
                <a:latin typeface="Comic Sans MS" panose="030F0702030302020204" pitchFamily="66" charset="0"/>
              </a:rPr>
              <a:t>Make a flyer advertising for people to come to your </a:t>
            </a:r>
            <a:r>
              <a:rPr lang="en-GB" sz="2400" u="sng" dirty="0">
                <a:latin typeface="Comic Sans MS" panose="030F0702030302020204" pitchFamily="66" charset="0"/>
              </a:rPr>
              <a:t>Medieval</a:t>
            </a:r>
            <a:r>
              <a:rPr lang="en-GB" sz="2400" dirty="0">
                <a:latin typeface="Comic Sans MS" panose="030F0702030302020204" pitchFamily="66" charset="0"/>
              </a:rPr>
              <a:t> church. </a:t>
            </a:r>
            <a:br>
              <a:rPr lang="en-GB" sz="2400" dirty="0">
                <a:latin typeface="Comic Sans MS" panose="030F0702030302020204" pitchFamily="66" charset="0"/>
              </a:rPr>
            </a:br>
            <a:r>
              <a:rPr lang="en-GB" sz="2400" dirty="0">
                <a:latin typeface="Comic Sans MS" panose="030F0702030302020204" pitchFamily="66" charset="0"/>
              </a:rPr>
              <a:t>Some ideas of what you might include: </a:t>
            </a:r>
            <a:br>
              <a:rPr lang="en-GB" sz="2400" dirty="0">
                <a:latin typeface="Comic Sans MS" panose="030F0702030302020204" pitchFamily="66" charset="0"/>
              </a:rPr>
            </a:br>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It should include</a:t>
            </a:r>
          </a:p>
          <a:p>
            <a:pPr marL="285750" indent="-285750">
              <a:buFont typeface="Arial" panose="020B0604020202020204" pitchFamily="34" charset="0"/>
              <a:buChar char="•"/>
            </a:pPr>
            <a:r>
              <a:rPr lang="en-GB" sz="2400" dirty="0">
                <a:latin typeface="Comic Sans MS" panose="030F0702030302020204" pitchFamily="66" charset="0"/>
              </a:rPr>
              <a:t>What beliefs you should have</a:t>
            </a:r>
          </a:p>
          <a:p>
            <a:pPr marL="285750" indent="-285750">
              <a:buFont typeface="Arial" panose="020B0604020202020204" pitchFamily="34" charset="0"/>
              <a:buChar char="•"/>
            </a:pPr>
            <a:r>
              <a:rPr lang="en-GB" sz="2400" dirty="0">
                <a:latin typeface="Comic Sans MS" panose="030F0702030302020204" pitchFamily="66" charset="0"/>
              </a:rPr>
              <a:t>What services the church can offer</a:t>
            </a:r>
          </a:p>
          <a:p>
            <a:pPr marL="285750" indent="-285750">
              <a:buFont typeface="Arial" panose="020B0604020202020204" pitchFamily="34" charset="0"/>
              <a:buChar char="•"/>
            </a:pPr>
            <a:r>
              <a:rPr lang="en-GB" sz="2400" dirty="0">
                <a:latin typeface="Comic Sans MS" panose="030F0702030302020204" pitchFamily="66" charset="0"/>
              </a:rPr>
              <a:t>What taxes you should expect to pay</a:t>
            </a:r>
          </a:p>
          <a:p>
            <a:pPr marL="285750" indent="-285750">
              <a:buFont typeface="Arial" panose="020B0604020202020204" pitchFamily="34" charset="0"/>
              <a:buChar char="•"/>
            </a:pPr>
            <a:r>
              <a:rPr lang="en-GB" sz="2400" dirty="0">
                <a:latin typeface="Comic Sans MS" panose="030F0702030302020204" pitchFamily="66" charset="0"/>
              </a:rPr>
              <a:t>The role of the priest</a:t>
            </a:r>
          </a:p>
          <a:p>
            <a:pPr marL="285750" indent="-285750">
              <a:buFont typeface="Arial" panose="020B0604020202020204" pitchFamily="34" charset="0"/>
              <a:buChar char="•"/>
            </a:pPr>
            <a:r>
              <a:rPr lang="en-GB" sz="2400" dirty="0">
                <a:latin typeface="Comic Sans MS" panose="030F0702030302020204" pitchFamily="66" charset="0"/>
              </a:rPr>
              <a:t>Why the church is important</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294707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88" t="22024" r="25594" b="15278"/>
          <a:stretch/>
        </p:blipFill>
        <p:spPr bwMode="auto">
          <a:xfrm>
            <a:off x="3260035" y="833078"/>
            <a:ext cx="8282609" cy="569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3712" y="2731774"/>
            <a:ext cx="3066323" cy="3046988"/>
          </a:xfrm>
          <a:prstGeom prst="rect">
            <a:avLst/>
          </a:prstGeom>
          <a:noFill/>
        </p:spPr>
        <p:txBody>
          <a:bodyPr wrap="square" rtlCol="0">
            <a:spAutoFit/>
          </a:bodyPr>
          <a:lstStyle/>
          <a:p>
            <a:pPr algn="ctr"/>
            <a:r>
              <a:rPr lang="en-GB" sz="2400" dirty="0">
                <a:solidFill>
                  <a:prstClr val="black"/>
                </a:solidFill>
                <a:latin typeface="Comic Sans MS" panose="030F0702030302020204" pitchFamily="66" charset="0"/>
              </a:rPr>
              <a:t>Watch Bob Hale’s report and answer the following questions </a:t>
            </a:r>
          </a:p>
          <a:p>
            <a:pPr algn="ctr"/>
            <a:endParaRPr lang="en-GB" sz="2400" dirty="0">
              <a:solidFill>
                <a:prstClr val="black"/>
              </a:solidFill>
              <a:latin typeface="Comic Sans MS" panose="030F0702030302020204" pitchFamily="66" charset="0"/>
            </a:endParaRPr>
          </a:p>
          <a:p>
            <a:pPr algn="ctr"/>
            <a:r>
              <a:rPr lang="en-GB" sz="2400" dirty="0">
                <a:hlinkClick r:id="rId4"/>
              </a:rPr>
              <a:t>https://www.youtube.com/watch?v=BSwoIsHT3BE</a:t>
            </a:r>
            <a:r>
              <a:rPr lang="en-GB" sz="2400" dirty="0"/>
              <a:t> </a:t>
            </a:r>
            <a:endParaRPr lang="en-GB" sz="2400" dirty="0">
              <a:solidFill>
                <a:prstClr val="black"/>
              </a:solidFill>
              <a:latin typeface="Comic Sans MS" panose="030F0702030302020204" pitchFamily="66" charset="0"/>
            </a:endParaRPr>
          </a:p>
        </p:txBody>
      </p:sp>
      <p:sp>
        <p:nvSpPr>
          <p:cNvPr id="6" name="TextBox 5">
            <a:extLst>
              <a:ext uri="{FF2B5EF4-FFF2-40B4-BE49-F238E27FC236}">
                <a16:creationId xmlns:a16="http://schemas.microsoft.com/office/drawing/2014/main" id="{618DED1D-2752-49D8-8374-FCA139D7DF04}"/>
              </a:ext>
            </a:extLst>
          </p:cNvPr>
          <p:cNvSpPr txBox="1"/>
          <p:nvPr/>
        </p:nvSpPr>
        <p:spPr>
          <a:xfrm>
            <a:off x="371062" y="186747"/>
            <a:ext cx="10906538" cy="646331"/>
          </a:xfrm>
          <a:prstGeom prst="rect">
            <a:avLst/>
          </a:prstGeom>
          <a:noFill/>
        </p:spPr>
        <p:txBody>
          <a:bodyPr wrap="square" rtlCol="0">
            <a:spAutoFit/>
          </a:bodyPr>
          <a:lstStyle/>
          <a:p>
            <a:pPr algn="ctr"/>
            <a:r>
              <a:rPr lang="en-GB" sz="3600" dirty="0">
                <a:solidFill>
                  <a:prstClr val="black"/>
                </a:solidFill>
                <a:latin typeface="Comic Sans MS" panose="030F0702030302020204" pitchFamily="66" charset="0"/>
              </a:rPr>
              <a:t>What were the Crusades and who went on them?</a:t>
            </a:r>
          </a:p>
        </p:txBody>
      </p:sp>
    </p:spTree>
    <p:extLst>
      <p:ext uri="{BB962C8B-B14F-4D97-AF65-F5344CB8AC3E}">
        <p14:creationId xmlns:p14="http://schemas.microsoft.com/office/powerpoint/2010/main" val="392649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332657"/>
            <a:ext cx="7920880" cy="646331"/>
          </a:xfrm>
          <a:prstGeom prst="rect">
            <a:avLst/>
          </a:prstGeom>
          <a:noFill/>
        </p:spPr>
        <p:txBody>
          <a:bodyPr wrap="square" rtlCol="0">
            <a:spAutoFit/>
          </a:bodyPr>
          <a:lstStyle/>
          <a:p>
            <a:pPr algn="ctr"/>
            <a:r>
              <a:rPr lang="en-GB" dirty="0">
                <a:solidFill>
                  <a:prstClr val="black"/>
                </a:solidFill>
                <a:latin typeface="Comic Sans MS" panose="030F0702030302020204" pitchFamily="66" charset="0"/>
              </a:rPr>
              <a:t>Read the </a:t>
            </a:r>
            <a:r>
              <a:rPr lang="en-GB" dirty="0">
                <a:solidFill>
                  <a:prstClr val="black"/>
                </a:solidFill>
                <a:latin typeface="Comic Sans MS" panose="030F0702030302020204" pitchFamily="66" charset="0"/>
                <a:hlinkClick r:id="rId2"/>
              </a:rPr>
              <a:t>information sheet </a:t>
            </a:r>
            <a:r>
              <a:rPr lang="en-GB" dirty="0">
                <a:solidFill>
                  <a:prstClr val="black"/>
                </a:solidFill>
                <a:latin typeface="Comic Sans MS" panose="030F0702030302020204" pitchFamily="66" charset="0"/>
              </a:rPr>
              <a:t>on the Crusades and fill in the paragraph to show what the Crusades were </a:t>
            </a:r>
          </a:p>
        </p:txBody>
      </p:sp>
      <p:sp>
        <p:nvSpPr>
          <p:cNvPr id="9" name="Text Box 1">
            <a:extLst>
              <a:ext uri="{FF2B5EF4-FFF2-40B4-BE49-F238E27FC236}">
                <a16:creationId xmlns:a16="http://schemas.microsoft.com/office/drawing/2014/main" id="{CFA57938-1D6D-4803-A00C-29C7F20BDD90}"/>
              </a:ext>
            </a:extLst>
          </p:cNvPr>
          <p:cNvSpPr txBox="1">
            <a:spLocks noChangeArrowheads="1"/>
          </p:cNvSpPr>
          <p:nvPr/>
        </p:nvSpPr>
        <p:spPr bwMode="auto">
          <a:xfrm>
            <a:off x="698500" y="1239929"/>
            <a:ext cx="9069908" cy="4299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2000" b="1" i="0" u="sng" strike="noStrike" cap="none" normalizeH="0" baseline="0" dirty="0">
                <a:ln>
                  <a:noFill/>
                </a:ln>
                <a:solidFill>
                  <a:schemeClr val="tx1"/>
                </a:solidFill>
                <a:effectLst/>
                <a:latin typeface="Comic Sans MS" panose="030F0702030302020204" pitchFamily="66" charset="0"/>
              </a:rPr>
              <a:t>What were the crusades?</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2000" b="0" i="0" u="sng"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000" b="0" i="0" u="sng" strike="noStrike" cap="none" normalizeH="0" baseline="0" dirty="0">
                <a:ln>
                  <a:noFill/>
                </a:ln>
                <a:solidFill>
                  <a:schemeClr val="tx1"/>
                </a:solidFill>
                <a:effectLst/>
                <a:latin typeface="Comic Sans MS" panose="030F0702030302020204" pitchFamily="66" charset="0"/>
              </a:rPr>
              <a:t>Holy War</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000" b="0" i="0" u="none" strike="noStrike" cap="none" normalizeH="0" baseline="0" dirty="0">
                <a:ln>
                  <a:noFill/>
                </a:ln>
                <a:solidFill>
                  <a:schemeClr val="tx1"/>
                </a:solidFill>
                <a:effectLst/>
                <a:latin typeface="Comic Sans MS" panose="030F0702030302020204" pitchFamily="66" charset="0"/>
              </a:rPr>
              <a:t>The C_________ were a series of _______ where Christians and Muslims fought to control the Holy Land. J__________ is a holy place for Christians because many important events in the life of _________ happened there. It is holy to the Muslim religion, _________, too. Muslims believe their prophet, Mohammed, visited Heaven from there. Jerusalem and the surrounding area (what we call modern day Israel) was known as the ______ Land. The crusades dragged on and off for about ______ years. English knights and soldiers mainly fought in what is known as the Third Crusade between the years 1189 and 1192 under the king, ___________.</a:t>
            </a:r>
          </a:p>
          <a:p>
            <a:pPr lvl="0" eaLnBrk="0" fontAlgn="base" hangingPunct="0">
              <a:spcBef>
                <a:spcPct val="0"/>
              </a:spcBef>
              <a:spcAft>
                <a:spcPts val="800"/>
              </a:spcAft>
            </a:pPr>
            <a:r>
              <a:rPr lang="en-GB" altLang="en-US" sz="2000" dirty="0">
                <a:latin typeface="Comic Sans MS" panose="030F0702030302020204" pitchFamily="66" charset="0"/>
              </a:rPr>
              <a:t>Crusades	wars	Jerusalem	Jesus  200	Richard I	Holy</a:t>
            </a:r>
          </a:p>
          <a:p>
            <a:pPr lvl="0" eaLnBrk="0" fontAlgn="base" hangingPunct="0">
              <a:spcBef>
                <a:spcPct val="0"/>
              </a:spcBef>
              <a:spcAft>
                <a:spcPts val="800"/>
              </a:spcAft>
            </a:pPr>
            <a:r>
              <a:rPr lang="en-GB" altLang="en-US" sz="2000" dirty="0">
                <a:latin typeface="Comic Sans MS" panose="030F0702030302020204" pitchFamily="66" charset="0"/>
              </a:rPr>
              <a:t>Islam</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4375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2774"/>
          <a:stretch>
            <a:fillRect/>
          </a:stretch>
        </p:blipFill>
        <p:spPr bwMode="auto">
          <a:xfrm>
            <a:off x="889242" y="188915"/>
            <a:ext cx="9725749" cy="4250564"/>
          </a:xfrm>
          <a:prstGeom prst="rect">
            <a:avLst/>
          </a:prstGeom>
          <a:noFill/>
          <a:ln w="9525">
            <a:noFill/>
            <a:miter lim="800000"/>
            <a:headEnd/>
            <a:tailEnd/>
          </a:ln>
        </p:spPr>
      </p:pic>
      <p:sp>
        <p:nvSpPr>
          <p:cNvPr id="3" name="TextBox 2"/>
          <p:cNvSpPr txBox="1"/>
          <p:nvPr/>
        </p:nvSpPr>
        <p:spPr>
          <a:xfrm>
            <a:off x="754359" y="4535991"/>
            <a:ext cx="10683281" cy="2031325"/>
          </a:xfrm>
          <a:prstGeom prst="rect">
            <a:avLst/>
          </a:prstGeom>
          <a:noFill/>
        </p:spPr>
        <p:txBody>
          <a:bodyPr wrap="square" rtlCol="0">
            <a:spAutoFit/>
          </a:bodyPr>
          <a:lstStyle/>
          <a:p>
            <a:r>
              <a:rPr lang="en-GB" dirty="0">
                <a:solidFill>
                  <a:prstClr val="black"/>
                </a:solidFill>
                <a:latin typeface="Comic Sans MS" panose="030F0702030302020204" pitchFamily="66" charset="0"/>
              </a:rPr>
              <a:t>You’re going to use this source to find out why people went on crusades.</a:t>
            </a:r>
          </a:p>
          <a:p>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a:solidFill>
                  <a:prstClr val="black"/>
                </a:solidFill>
                <a:latin typeface="Comic Sans MS" panose="030F0702030302020204" pitchFamily="66" charset="0"/>
              </a:rPr>
              <a:t>Read the source  and make a mind map of why people went on crusades. Then write an advert asking for people to join the crusades. </a:t>
            </a:r>
            <a:r>
              <a:rPr lang="en-GB" u="sng" dirty="0">
                <a:solidFill>
                  <a:prstClr val="black"/>
                </a:solidFill>
                <a:latin typeface="Comic Sans MS" panose="030F0702030302020204" pitchFamily="66" charset="0"/>
              </a:rPr>
              <a:t>You must convince them why they should!</a:t>
            </a:r>
          </a:p>
          <a:p>
            <a:pPr marL="285750" indent="-285750">
              <a:buFont typeface="Arial" panose="020B0604020202020204" pitchFamily="34" charset="0"/>
              <a:buChar char="•"/>
            </a:pPr>
            <a:endParaRPr lang="en-GB" dirty="0">
              <a:solidFill>
                <a:prstClr val="black"/>
              </a:solidFill>
              <a:latin typeface="Comic Sans MS" panose="030F0702030302020204" pitchFamily="66" charset="0"/>
            </a:endParaRPr>
          </a:p>
          <a:p>
            <a:pPr marL="285750" indent="-285750">
              <a:buFont typeface="Arial" panose="020B0604020202020204" pitchFamily="34" charset="0"/>
              <a:buChar char="•"/>
            </a:pPr>
            <a:r>
              <a:rPr lang="en-GB" dirty="0">
                <a:solidFill>
                  <a:prstClr val="black"/>
                </a:solidFill>
                <a:latin typeface="Comic Sans MS" panose="030F0702030302020204" pitchFamily="66" charset="0"/>
              </a:rPr>
              <a:t>And/or complete this </a:t>
            </a:r>
            <a:r>
              <a:rPr lang="en-GB" dirty="0">
                <a:solidFill>
                  <a:prstClr val="black"/>
                </a:solidFill>
                <a:latin typeface="Comic Sans MS" panose="030F0702030302020204" pitchFamily="66" charset="0"/>
                <a:hlinkClick r:id="rId3"/>
              </a:rPr>
              <a:t>worksheet</a:t>
            </a:r>
            <a:r>
              <a:rPr lang="en-GB" dirty="0">
                <a:solidFill>
                  <a:prstClr val="black"/>
                </a:solidFill>
                <a:latin typeface="Comic Sans MS" panose="030F0702030302020204" pitchFamily="66" charset="0"/>
              </a:rPr>
              <a:t> – source analysis task</a:t>
            </a:r>
          </a:p>
          <a:p>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76799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AFFA-987E-410A-9005-8750D3078F39}"/>
              </a:ext>
            </a:extLst>
          </p:cNvPr>
          <p:cNvSpPr>
            <a:spLocks noGrp="1"/>
          </p:cNvSpPr>
          <p:nvPr>
            <p:ph type="title"/>
          </p:nvPr>
        </p:nvSpPr>
        <p:spPr>
          <a:xfrm>
            <a:off x="838200" y="365125"/>
            <a:ext cx="10515600" cy="766251"/>
          </a:xfrm>
        </p:spPr>
        <p:txBody>
          <a:bodyPr>
            <a:normAutofit fontScale="90000"/>
          </a:bodyPr>
          <a:lstStyle/>
          <a:p>
            <a:r>
              <a:rPr lang="en-GB" dirty="0"/>
              <a:t>After William’s victory…….</a:t>
            </a:r>
          </a:p>
        </p:txBody>
      </p:sp>
      <p:sp>
        <p:nvSpPr>
          <p:cNvPr id="3" name="Content Placeholder 2">
            <a:extLst>
              <a:ext uri="{FF2B5EF4-FFF2-40B4-BE49-F238E27FC236}">
                <a16:creationId xmlns:a16="http://schemas.microsoft.com/office/drawing/2014/main" id="{AA58FE8A-2A20-450C-A7C0-1C5AC702888B}"/>
              </a:ext>
            </a:extLst>
          </p:cNvPr>
          <p:cNvSpPr>
            <a:spLocks noGrp="1"/>
          </p:cNvSpPr>
          <p:nvPr>
            <p:ph idx="1"/>
          </p:nvPr>
        </p:nvSpPr>
        <p:spPr>
          <a:xfrm>
            <a:off x="635431" y="1348353"/>
            <a:ext cx="10718369" cy="5144522"/>
          </a:xfrm>
        </p:spPr>
        <p:txBody>
          <a:bodyPr>
            <a:normAutofit fontScale="77500" lnSpcReduction="20000"/>
          </a:bodyPr>
          <a:lstStyle/>
          <a:p>
            <a:pPr marL="0" indent="0">
              <a:buNone/>
            </a:pPr>
            <a:r>
              <a:rPr lang="en-GB" dirty="0">
                <a:latin typeface="Comic Sans MS" panose="030F0702030302020204" pitchFamily="66" charset="0"/>
              </a:rPr>
              <a:t>When William won the battle of Hastings he had very little time to celebrate. His victory did not guarantee control and being a foreign invader, and after killing the English king, he knew the English would want to get rid of him.</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If he gave the English time to recover from the battle their army might gather strength and fight to replace him with another king.</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William had to deal with these problems ……….and fast.</a:t>
            </a:r>
          </a:p>
          <a:p>
            <a:pPr marL="0" indent="0" algn="ctr">
              <a:buNone/>
            </a:pPr>
            <a:r>
              <a:rPr lang="en-GB" sz="4000" dirty="0">
                <a:solidFill>
                  <a:srgbClr val="FF0000"/>
                </a:solidFill>
                <a:latin typeface="Comic Sans MS" panose="030F0702030302020204" pitchFamily="66" charset="0"/>
              </a:rPr>
              <a:t>What could he do?</a:t>
            </a:r>
          </a:p>
        </p:txBody>
      </p:sp>
      <p:pic>
        <p:nvPicPr>
          <p:cNvPr id="4" name="Picture 3">
            <a:extLst>
              <a:ext uri="{FF2B5EF4-FFF2-40B4-BE49-F238E27FC236}">
                <a16:creationId xmlns:a16="http://schemas.microsoft.com/office/drawing/2014/main" id="{880BBEE8-67F4-44CA-9F4B-EF77B22324F6}"/>
              </a:ext>
            </a:extLst>
          </p:cNvPr>
          <p:cNvPicPr>
            <a:picLocks noChangeAspect="1"/>
          </p:cNvPicPr>
          <p:nvPr/>
        </p:nvPicPr>
        <p:blipFill>
          <a:blip r:embed="rId2"/>
          <a:stretch>
            <a:fillRect/>
          </a:stretch>
        </p:blipFill>
        <p:spPr>
          <a:xfrm>
            <a:off x="10759953" y="185378"/>
            <a:ext cx="1336241" cy="1441408"/>
          </a:xfrm>
          <a:prstGeom prst="rect">
            <a:avLst/>
          </a:prstGeom>
        </p:spPr>
      </p:pic>
    </p:spTree>
    <p:extLst>
      <p:ext uri="{BB962C8B-B14F-4D97-AF65-F5344CB8AC3E}">
        <p14:creationId xmlns:p14="http://schemas.microsoft.com/office/powerpoint/2010/main" val="34724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8484-70F1-479C-9315-3B4AD12E7663}"/>
              </a:ext>
            </a:extLst>
          </p:cNvPr>
          <p:cNvSpPr>
            <a:spLocks noGrp="1"/>
          </p:cNvSpPr>
          <p:nvPr>
            <p:ph type="title"/>
          </p:nvPr>
        </p:nvSpPr>
        <p:spPr/>
        <p:txBody>
          <a:bodyPr>
            <a:normAutofit fontScale="90000"/>
          </a:bodyPr>
          <a:lstStyle/>
          <a:p>
            <a:r>
              <a:rPr lang="en-GB" dirty="0"/>
              <a:t>Written by a monk who lived in the north of England in the early 1100s.</a:t>
            </a:r>
          </a:p>
        </p:txBody>
      </p:sp>
      <p:sp>
        <p:nvSpPr>
          <p:cNvPr id="3" name="Content Placeholder 2">
            <a:extLst>
              <a:ext uri="{FF2B5EF4-FFF2-40B4-BE49-F238E27FC236}">
                <a16:creationId xmlns:a16="http://schemas.microsoft.com/office/drawing/2014/main" id="{3DF6252F-AB92-4C93-B85D-35A8B7A27E4C}"/>
              </a:ext>
            </a:extLst>
          </p:cNvPr>
          <p:cNvSpPr>
            <a:spLocks noGrp="1"/>
          </p:cNvSpPr>
          <p:nvPr>
            <p:ph idx="1"/>
          </p:nvPr>
        </p:nvSpPr>
        <p:spPr>
          <a:xfrm>
            <a:off x="838200" y="1700724"/>
            <a:ext cx="10515600" cy="5304510"/>
          </a:xfrm>
        </p:spPr>
        <p:txBody>
          <a:bodyPr>
            <a:normAutofit fontScale="77500" lnSpcReduction="20000"/>
          </a:bodyPr>
          <a:lstStyle/>
          <a:p>
            <a:pPr marL="0" indent="0">
              <a:buNone/>
            </a:pPr>
            <a:r>
              <a:rPr lang="en-GB" dirty="0"/>
              <a:t>‘King William quickly gathered an army and hurried to Northumberland in great anger, and did not stop destroying the country and killing the men…..</a:t>
            </a:r>
          </a:p>
          <a:p>
            <a:pPr marL="0" indent="0">
              <a:buNone/>
            </a:pPr>
            <a:r>
              <a:rPr lang="en-GB" dirty="0"/>
              <a:t>Because of this, there was so great a famine that people, forced by hunger, ate human flesh, that of horses, dogs and cats, and everything that is horrible. It was horrific to see human bodies decaying in the houses, the streets and roads, swarming with worms, while they rotted with a terrible stench. No one was left to bury them, for everyone had either been killed by the sword, or by the famine, or had left the country because of famine’</a:t>
            </a:r>
          </a:p>
          <a:p>
            <a:pPr marL="0" indent="0">
              <a:buNone/>
            </a:pPr>
            <a:endParaRPr lang="en-GB" dirty="0"/>
          </a:p>
          <a:p>
            <a:pPr marL="0" indent="0">
              <a:buNone/>
            </a:pPr>
            <a:r>
              <a:rPr lang="en-GB" dirty="0"/>
              <a:t>Sum up what William did in 10-20 words.</a:t>
            </a:r>
          </a:p>
          <a:p>
            <a:pPr marL="0" indent="0">
              <a:buNone/>
            </a:pPr>
            <a:r>
              <a:rPr lang="en-GB" dirty="0"/>
              <a:t>Can you think why he might do this? </a:t>
            </a:r>
          </a:p>
        </p:txBody>
      </p:sp>
    </p:spTree>
    <p:extLst>
      <p:ext uri="{BB962C8B-B14F-4D97-AF65-F5344CB8AC3E}">
        <p14:creationId xmlns:p14="http://schemas.microsoft.com/office/powerpoint/2010/main" val="25097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9B86-CA66-4065-BD05-44B59B10BB78}"/>
              </a:ext>
            </a:extLst>
          </p:cNvPr>
          <p:cNvSpPr>
            <a:spLocks noGrp="1"/>
          </p:cNvSpPr>
          <p:nvPr>
            <p:ph type="title"/>
          </p:nvPr>
        </p:nvSpPr>
        <p:spPr/>
        <p:txBody>
          <a:bodyPr>
            <a:normAutofit fontScale="90000"/>
          </a:bodyPr>
          <a:lstStyle/>
          <a:p>
            <a:r>
              <a:rPr lang="en-GB" dirty="0"/>
              <a:t>The conquest of England-The Harrying of the North</a:t>
            </a:r>
          </a:p>
        </p:txBody>
      </p:sp>
      <p:sp>
        <p:nvSpPr>
          <p:cNvPr id="6" name="Content Placeholder 5">
            <a:extLst>
              <a:ext uri="{FF2B5EF4-FFF2-40B4-BE49-F238E27FC236}">
                <a16:creationId xmlns:a16="http://schemas.microsoft.com/office/drawing/2014/main" id="{E25B40D4-650D-4B5E-AA78-B80045CD18D5}"/>
              </a:ext>
            </a:extLst>
          </p:cNvPr>
          <p:cNvSpPr>
            <a:spLocks noGrp="1"/>
          </p:cNvSpPr>
          <p:nvPr>
            <p:ph idx="1"/>
          </p:nvPr>
        </p:nvSpPr>
        <p:spPr>
          <a:xfrm>
            <a:off x="609600" y="4158214"/>
            <a:ext cx="10972800" cy="2425148"/>
          </a:xfrm>
        </p:spPr>
        <p:txBody>
          <a:bodyPr/>
          <a:lstStyle/>
          <a:p>
            <a:pPr marL="0" indent="0">
              <a:buNone/>
            </a:pPr>
            <a:endParaRPr lang="en-GB" dirty="0">
              <a:hlinkClick r:id="rId3"/>
            </a:endParaRPr>
          </a:p>
          <a:p>
            <a:pPr marL="0" indent="0">
              <a:buNone/>
            </a:pPr>
            <a:endParaRPr lang="en-GB" dirty="0">
              <a:hlinkClick r:id="rId3"/>
            </a:endParaRPr>
          </a:p>
        </p:txBody>
      </p:sp>
      <p:sp>
        <p:nvSpPr>
          <p:cNvPr id="3" name="Rectangle 2">
            <a:extLst>
              <a:ext uri="{FF2B5EF4-FFF2-40B4-BE49-F238E27FC236}">
                <a16:creationId xmlns:a16="http://schemas.microsoft.com/office/drawing/2014/main" id="{49F6D522-DE6D-4D48-B091-8919C062EF14}"/>
              </a:ext>
            </a:extLst>
          </p:cNvPr>
          <p:cNvSpPr/>
          <p:nvPr/>
        </p:nvSpPr>
        <p:spPr>
          <a:xfrm>
            <a:off x="609600" y="1855304"/>
            <a:ext cx="10694504" cy="47280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800" dirty="0">
                <a:solidFill>
                  <a:schemeClr val="tx1"/>
                </a:solidFill>
              </a:rPr>
              <a:t>1) Learn about the Harrying of the North by</a:t>
            </a:r>
          </a:p>
          <a:p>
            <a:r>
              <a:rPr lang="en-GB" sz="2800" dirty="0">
                <a:solidFill>
                  <a:schemeClr val="tx1"/>
                </a:solidFill>
              </a:rPr>
              <a:t>a)watching the video clip (you may wish to make notes)]</a:t>
            </a:r>
          </a:p>
          <a:p>
            <a:r>
              <a:rPr lang="en-GB" sz="2800" dirty="0">
                <a:hlinkClick r:id="rId3"/>
              </a:rPr>
              <a:t>https://www.youtube.com/watch?v=kNWoXlAZdkM</a:t>
            </a:r>
            <a:endParaRPr lang="en-GB" sz="2800" dirty="0"/>
          </a:p>
          <a:p>
            <a:endParaRPr lang="en-GB" sz="2800" dirty="0">
              <a:solidFill>
                <a:schemeClr val="tx1"/>
              </a:solidFill>
            </a:endParaRPr>
          </a:p>
          <a:p>
            <a:r>
              <a:rPr lang="en-GB" sz="2800" dirty="0">
                <a:solidFill>
                  <a:schemeClr val="tx1"/>
                </a:solidFill>
              </a:rPr>
              <a:t>b) Reading the </a:t>
            </a:r>
            <a:r>
              <a:rPr lang="en-GB" sz="2800" dirty="0">
                <a:solidFill>
                  <a:schemeClr val="tx1"/>
                </a:solidFill>
                <a:hlinkClick r:id="rId4"/>
              </a:rPr>
              <a:t>information sheet </a:t>
            </a:r>
            <a:endParaRPr lang="en-GB" sz="2800" dirty="0">
              <a:solidFill>
                <a:schemeClr val="tx1"/>
              </a:solidFill>
            </a:endParaRPr>
          </a:p>
          <a:p>
            <a:endParaRPr lang="en-GB" sz="2800" dirty="0">
              <a:solidFill>
                <a:schemeClr val="tx1"/>
              </a:solidFill>
            </a:endParaRPr>
          </a:p>
          <a:p>
            <a:r>
              <a:rPr lang="en-GB" sz="2800" dirty="0">
                <a:solidFill>
                  <a:schemeClr val="tx1"/>
                </a:solidFill>
              </a:rPr>
              <a:t>2) Write an account of what William did from the viewpoint</a:t>
            </a:r>
          </a:p>
          <a:p>
            <a:r>
              <a:rPr lang="en-GB" sz="2800" dirty="0">
                <a:solidFill>
                  <a:schemeClr val="tx1"/>
                </a:solidFill>
              </a:rPr>
              <a:t>of a Saxon and a Norman. You can use this </a:t>
            </a:r>
            <a:r>
              <a:rPr lang="en-GB" sz="2800" dirty="0">
                <a:solidFill>
                  <a:schemeClr val="tx1"/>
                </a:solidFill>
                <a:hlinkClick r:id="rId5"/>
              </a:rPr>
              <a:t>template</a:t>
            </a:r>
            <a:endParaRPr lang="en-GB" sz="2800" dirty="0">
              <a:solidFill>
                <a:schemeClr val="tx1"/>
              </a:solidFill>
            </a:endParaRPr>
          </a:p>
          <a:p>
            <a:endParaRPr lang="en-GB" sz="2800" dirty="0">
              <a:solidFill>
                <a:schemeClr val="tx1"/>
              </a:solidFill>
            </a:endParaRPr>
          </a:p>
        </p:txBody>
      </p:sp>
      <p:pic>
        <p:nvPicPr>
          <p:cNvPr id="4" name="Picture 3">
            <a:extLst>
              <a:ext uri="{FF2B5EF4-FFF2-40B4-BE49-F238E27FC236}">
                <a16:creationId xmlns:a16="http://schemas.microsoft.com/office/drawing/2014/main" id="{0B15C62F-5B8D-4D2C-B15A-2D7290E21A7B}"/>
              </a:ext>
            </a:extLst>
          </p:cNvPr>
          <p:cNvPicPr>
            <a:picLocks noChangeAspect="1"/>
          </p:cNvPicPr>
          <p:nvPr/>
        </p:nvPicPr>
        <p:blipFill>
          <a:blip r:embed="rId6"/>
          <a:stretch>
            <a:fillRect/>
          </a:stretch>
        </p:blipFill>
        <p:spPr>
          <a:xfrm rot="827679">
            <a:off x="9279909" y="3975324"/>
            <a:ext cx="1708006" cy="2425149"/>
          </a:xfrm>
          <a:prstGeom prst="rect">
            <a:avLst/>
          </a:prstGeom>
        </p:spPr>
      </p:pic>
    </p:spTree>
    <p:extLst>
      <p:ext uri="{BB962C8B-B14F-4D97-AF65-F5344CB8AC3E}">
        <p14:creationId xmlns:p14="http://schemas.microsoft.com/office/powerpoint/2010/main" val="345687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09BE-05DE-41D0-A5C2-CCB54EAA7B70}"/>
              </a:ext>
            </a:extLst>
          </p:cNvPr>
          <p:cNvSpPr>
            <a:spLocks noGrp="1"/>
          </p:cNvSpPr>
          <p:nvPr>
            <p:ph type="title"/>
          </p:nvPr>
        </p:nvSpPr>
        <p:spPr>
          <a:xfrm>
            <a:off x="838200" y="365126"/>
            <a:ext cx="10515600" cy="673562"/>
          </a:xfrm>
        </p:spPr>
        <p:txBody>
          <a:bodyPr>
            <a:normAutofit fontScale="90000"/>
          </a:bodyPr>
          <a:lstStyle/>
          <a:p>
            <a:r>
              <a:rPr lang="en-GB" b="1" dirty="0"/>
              <a:t>Evaluate- The Harrying of the North</a:t>
            </a:r>
          </a:p>
        </p:txBody>
      </p:sp>
      <p:sp>
        <p:nvSpPr>
          <p:cNvPr id="3" name="Content Placeholder 2">
            <a:extLst>
              <a:ext uri="{FF2B5EF4-FFF2-40B4-BE49-F238E27FC236}">
                <a16:creationId xmlns:a16="http://schemas.microsoft.com/office/drawing/2014/main" id="{A2204716-A443-4E92-9642-E4DE38D5A843}"/>
              </a:ext>
            </a:extLst>
          </p:cNvPr>
          <p:cNvSpPr>
            <a:spLocks noGrp="1"/>
          </p:cNvSpPr>
          <p:nvPr>
            <p:ph sz="half" idx="1"/>
          </p:nvPr>
        </p:nvSpPr>
        <p:spPr>
          <a:xfrm>
            <a:off x="308776" y="3031723"/>
            <a:ext cx="5181600" cy="3478151"/>
          </a:xfrm>
        </p:spPr>
        <p:txBody>
          <a:bodyPr>
            <a:normAutofit fontScale="70000" lnSpcReduction="20000"/>
          </a:bodyPr>
          <a:lstStyle/>
          <a:p>
            <a:pPr marL="0" indent="0">
              <a:buNone/>
            </a:pPr>
            <a:r>
              <a:rPr lang="en-GB" sz="4000" dirty="0">
                <a:latin typeface="Comic Sans MS" panose="030F0702030302020204" pitchFamily="66" charset="0"/>
              </a:rPr>
              <a:t>To </a:t>
            </a:r>
            <a:r>
              <a:rPr lang="en-GB" sz="4000" b="1" dirty="0">
                <a:latin typeface="Comic Sans MS" panose="030F0702030302020204" pitchFamily="66" charset="0"/>
              </a:rPr>
              <a:t>harry</a:t>
            </a:r>
          </a:p>
          <a:p>
            <a:pPr marL="0" indent="0">
              <a:buNone/>
            </a:pPr>
            <a:endParaRPr lang="en-GB" sz="4000" dirty="0">
              <a:latin typeface="Comic Sans MS" panose="030F0702030302020204" pitchFamily="66" charset="0"/>
            </a:endParaRPr>
          </a:p>
          <a:p>
            <a:pPr marL="0" indent="0">
              <a:buNone/>
            </a:pPr>
            <a:r>
              <a:rPr lang="en-GB" sz="4000" dirty="0">
                <a:latin typeface="Comic Sans MS" panose="030F0702030302020204" pitchFamily="66" charset="0"/>
              </a:rPr>
              <a:t>to attack a place lots of times and very aggressively.</a:t>
            </a:r>
          </a:p>
          <a:p>
            <a:endParaRPr lang="en-GB" dirty="0"/>
          </a:p>
        </p:txBody>
      </p:sp>
      <p:sp>
        <p:nvSpPr>
          <p:cNvPr id="4" name="Content Placeholder 3">
            <a:extLst>
              <a:ext uri="{FF2B5EF4-FFF2-40B4-BE49-F238E27FC236}">
                <a16:creationId xmlns:a16="http://schemas.microsoft.com/office/drawing/2014/main" id="{07E34D95-D10D-43DD-8A02-754B050B4072}"/>
              </a:ext>
            </a:extLst>
          </p:cNvPr>
          <p:cNvSpPr>
            <a:spLocks noGrp="1"/>
          </p:cNvSpPr>
          <p:nvPr>
            <p:ph sz="half" idx="2"/>
          </p:nvPr>
        </p:nvSpPr>
        <p:spPr>
          <a:xfrm>
            <a:off x="5358001" y="1255363"/>
            <a:ext cx="5995799" cy="5237512"/>
          </a:xfrm>
        </p:spPr>
        <p:txBody>
          <a:bodyPr>
            <a:normAutofit fontScale="70000" lnSpcReduction="20000"/>
          </a:bodyPr>
          <a:lstStyle/>
          <a:p>
            <a:pPr marL="0" indent="0">
              <a:buNone/>
            </a:pPr>
            <a:r>
              <a:rPr lang="en-GB" dirty="0"/>
              <a:t>What does the Harrying of the North tell us about how William dealt with people who went against him?</a:t>
            </a:r>
          </a:p>
          <a:p>
            <a:pPr marL="0" indent="0">
              <a:buNone/>
            </a:pPr>
            <a:endParaRPr lang="en-GB" dirty="0"/>
          </a:p>
          <a:p>
            <a:pPr marL="0" indent="0">
              <a:buNone/>
            </a:pPr>
            <a:r>
              <a:rPr lang="en-GB" dirty="0"/>
              <a:t>Why was William so brutal in his actions?</a:t>
            </a:r>
          </a:p>
          <a:p>
            <a:pPr marL="0" indent="0">
              <a:buNone/>
            </a:pPr>
            <a:endParaRPr lang="en-GB" dirty="0"/>
          </a:p>
          <a:p>
            <a:pPr marL="0" indent="0">
              <a:buNone/>
            </a:pPr>
            <a:r>
              <a:rPr lang="en-GB" dirty="0"/>
              <a:t>Was William’s actions justified? (did the north deserve it?)</a:t>
            </a:r>
          </a:p>
          <a:p>
            <a:pPr marL="0" indent="0">
              <a:buNone/>
            </a:pPr>
            <a:endParaRPr lang="en-GB" dirty="0"/>
          </a:p>
          <a:p>
            <a:pPr marL="0" indent="0">
              <a:buNone/>
            </a:pPr>
            <a:r>
              <a:rPr lang="en-GB" dirty="0"/>
              <a:t>What does this tell us about the character of William?</a:t>
            </a:r>
          </a:p>
          <a:p>
            <a:pPr marL="0" indent="0">
              <a:buNone/>
            </a:pPr>
            <a:endParaRPr lang="en-GB" dirty="0"/>
          </a:p>
          <a:p>
            <a:pPr marL="0" indent="0">
              <a:buNone/>
            </a:pPr>
            <a:r>
              <a:rPr lang="en-GB" b="1" dirty="0"/>
              <a:t>Challenge</a:t>
            </a:r>
          </a:p>
          <a:p>
            <a:pPr marL="0" indent="0">
              <a:buNone/>
            </a:pPr>
            <a:r>
              <a:rPr lang="en-GB" dirty="0"/>
              <a:t>Was this enough to keep control in the long term? What else might he need to do?</a:t>
            </a:r>
          </a:p>
        </p:txBody>
      </p:sp>
      <p:pic>
        <p:nvPicPr>
          <p:cNvPr id="5" name="Picture 4">
            <a:extLst>
              <a:ext uri="{FF2B5EF4-FFF2-40B4-BE49-F238E27FC236}">
                <a16:creationId xmlns:a16="http://schemas.microsoft.com/office/drawing/2014/main" id="{D98F497E-DC6E-431D-8ABC-C8749E40AD16}"/>
              </a:ext>
            </a:extLst>
          </p:cNvPr>
          <p:cNvPicPr>
            <a:picLocks noChangeAspect="1"/>
          </p:cNvPicPr>
          <p:nvPr/>
        </p:nvPicPr>
        <p:blipFill>
          <a:blip r:embed="rId2"/>
          <a:stretch>
            <a:fillRect/>
          </a:stretch>
        </p:blipFill>
        <p:spPr>
          <a:xfrm>
            <a:off x="534556" y="1488658"/>
            <a:ext cx="2600325" cy="1018775"/>
          </a:xfrm>
          <a:prstGeom prst="rect">
            <a:avLst/>
          </a:prstGeom>
        </p:spPr>
      </p:pic>
      <p:sp>
        <p:nvSpPr>
          <p:cNvPr id="6" name="Rectangle 5">
            <a:extLst>
              <a:ext uri="{FF2B5EF4-FFF2-40B4-BE49-F238E27FC236}">
                <a16:creationId xmlns:a16="http://schemas.microsoft.com/office/drawing/2014/main" id="{2C990CE2-F837-4E24-8D4F-152C01BB8F82}"/>
              </a:ext>
            </a:extLst>
          </p:cNvPr>
          <p:cNvSpPr/>
          <p:nvPr/>
        </p:nvSpPr>
        <p:spPr>
          <a:xfrm>
            <a:off x="533724" y="2258859"/>
            <a:ext cx="2601157" cy="2485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7" name="Picture 6">
            <a:extLst>
              <a:ext uri="{FF2B5EF4-FFF2-40B4-BE49-F238E27FC236}">
                <a16:creationId xmlns:a16="http://schemas.microsoft.com/office/drawing/2014/main" id="{5A206C4E-C65F-4C1A-8266-5975A8287088}"/>
              </a:ext>
            </a:extLst>
          </p:cNvPr>
          <p:cNvPicPr>
            <a:picLocks noChangeAspect="1"/>
          </p:cNvPicPr>
          <p:nvPr/>
        </p:nvPicPr>
        <p:blipFill>
          <a:blip r:embed="rId3"/>
          <a:stretch>
            <a:fillRect/>
          </a:stretch>
        </p:blipFill>
        <p:spPr>
          <a:xfrm>
            <a:off x="3358997" y="1962635"/>
            <a:ext cx="1703172" cy="1703172"/>
          </a:xfrm>
          <a:prstGeom prst="rect">
            <a:avLst/>
          </a:prstGeom>
        </p:spPr>
      </p:pic>
      <p:pic>
        <p:nvPicPr>
          <p:cNvPr id="9" name="Picture 8">
            <a:extLst>
              <a:ext uri="{FF2B5EF4-FFF2-40B4-BE49-F238E27FC236}">
                <a16:creationId xmlns:a16="http://schemas.microsoft.com/office/drawing/2014/main" id="{AA702981-EB42-420D-8A57-80C16D34F73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950635" y="2507433"/>
            <a:ext cx="815728" cy="815728"/>
          </a:xfrm>
          <a:prstGeom prst="rect">
            <a:avLst/>
          </a:prstGeom>
        </p:spPr>
      </p:pic>
    </p:spTree>
    <p:extLst>
      <p:ext uri="{BB962C8B-B14F-4D97-AF65-F5344CB8AC3E}">
        <p14:creationId xmlns:p14="http://schemas.microsoft.com/office/powerpoint/2010/main" val="32570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u="sng" dirty="0">
                <a:solidFill>
                  <a:srgbClr val="000000"/>
                </a:solidFill>
              </a:rPr>
              <a:t>The Three Ways</a:t>
            </a:r>
          </a:p>
        </p:txBody>
      </p:sp>
      <p:sp>
        <p:nvSpPr>
          <p:cNvPr id="8" name="Rectangle 7"/>
          <p:cNvSpPr/>
          <p:nvPr/>
        </p:nvSpPr>
        <p:spPr>
          <a:xfrm>
            <a:off x="4410005" y="1583808"/>
            <a:ext cx="3131538" cy="10724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548640"/>
            <a:r>
              <a:rPr lang="en-US" sz="2880" dirty="0">
                <a:solidFill>
                  <a:srgbClr val="000000"/>
                </a:solidFill>
                <a:latin typeface="Calibri"/>
              </a:rPr>
              <a:t>The </a:t>
            </a:r>
            <a:r>
              <a:rPr lang="en-US" sz="2880" dirty="0" err="1">
                <a:solidFill>
                  <a:srgbClr val="000000"/>
                </a:solidFill>
                <a:latin typeface="Calibri"/>
              </a:rPr>
              <a:t>Domesday</a:t>
            </a:r>
            <a:r>
              <a:rPr lang="en-US" sz="2880" dirty="0">
                <a:solidFill>
                  <a:srgbClr val="000000"/>
                </a:solidFill>
                <a:latin typeface="Calibri"/>
              </a:rPr>
              <a:t> Book</a:t>
            </a:r>
          </a:p>
        </p:txBody>
      </p:sp>
      <p:sp>
        <p:nvSpPr>
          <p:cNvPr id="9" name="Rectangle 8"/>
          <p:cNvSpPr/>
          <p:nvPr/>
        </p:nvSpPr>
        <p:spPr>
          <a:xfrm>
            <a:off x="917787" y="1557940"/>
            <a:ext cx="3131538" cy="10724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548640"/>
            <a:r>
              <a:rPr lang="en-US" sz="2880" dirty="0" err="1">
                <a:solidFill>
                  <a:srgbClr val="000000"/>
                </a:solidFill>
                <a:latin typeface="Calibri"/>
              </a:rPr>
              <a:t>Motte</a:t>
            </a:r>
            <a:r>
              <a:rPr lang="en-US" sz="2880" dirty="0">
                <a:solidFill>
                  <a:srgbClr val="000000"/>
                </a:solidFill>
                <a:latin typeface="Calibri"/>
              </a:rPr>
              <a:t> and Bailey Castles</a:t>
            </a:r>
          </a:p>
        </p:txBody>
      </p:sp>
      <p:sp>
        <p:nvSpPr>
          <p:cNvPr id="10" name="Rectangle 9"/>
          <p:cNvSpPr/>
          <p:nvPr/>
        </p:nvSpPr>
        <p:spPr>
          <a:xfrm>
            <a:off x="7902221" y="1583808"/>
            <a:ext cx="3131538" cy="10724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548640"/>
            <a:r>
              <a:rPr lang="en-US" sz="2880" dirty="0">
                <a:solidFill>
                  <a:srgbClr val="000000"/>
                </a:solidFill>
                <a:latin typeface="Calibri"/>
              </a:rPr>
              <a:t>The Feudal System</a:t>
            </a:r>
          </a:p>
        </p:txBody>
      </p:sp>
      <p:pic>
        <p:nvPicPr>
          <p:cNvPr id="11" name="Picture 10"/>
          <p:cNvPicPr>
            <a:picLocks noChangeAspect="1"/>
          </p:cNvPicPr>
          <p:nvPr/>
        </p:nvPicPr>
        <p:blipFill>
          <a:blip r:embed="rId2"/>
          <a:stretch>
            <a:fillRect/>
          </a:stretch>
        </p:blipFill>
        <p:spPr>
          <a:xfrm>
            <a:off x="819623" y="3606799"/>
            <a:ext cx="3131538" cy="2144891"/>
          </a:xfrm>
          <a:prstGeom prst="rect">
            <a:avLst/>
          </a:prstGeom>
        </p:spPr>
      </p:pic>
      <p:pic>
        <p:nvPicPr>
          <p:cNvPr id="12" name="Picture 11"/>
          <p:cNvPicPr>
            <a:picLocks noChangeAspect="1"/>
          </p:cNvPicPr>
          <p:nvPr/>
        </p:nvPicPr>
        <p:blipFill>
          <a:blip r:embed="rId3"/>
          <a:stretch>
            <a:fillRect/>
          </a:stretch>
        </p:blipFill>
        <p:spPr>
          <a:xfrm>
            <a:off x="7902221" y="2878667"/>
            <a:ext cx="3131538" cy="3601156"/>
          </a:xfrm>
          <a:prstGeom prst="rect">
            <a:avLst/>
          </a:prstGeom>
        </p:spPr>
      </p:pic>
      <p:pic>
        <p:nvPicPr>
          <p:cNvPr id="13" name="Picture 12"/>
          <p:cNvPicPr>
            <a:picLocks noChangeAspect="1"/>
          </p:cNvPicPr>
          <p:nvPr/>
        </p:nvPicPr>
        <p:blipFill>
          <a:blip r:embed="rId4"/>
          <a:stretch>
            <a:fillRect/>
          </a:stretch>
        </p:blipFill>
        <p:spPr>
          <a:xfrm>
            <a:off x="4410005" y="2982206"/>
            <a:ext cx="3131538" cy="3601156"/>
          </a:xfrm>
          <a:prstGeom prst="rect">
            <a:avLst/>
          </a:prstGeom>
        </p:spPr>
      </p:pic>
    </p:spTree>
    <p:extLst>
      <p:ext uri="{BB962C8B-B14F-4D97-AF65-F5344CB8AC3E}">
        <p14:creationId xmlns:p14="http://schemas.microsoft.com/office/powerpoint/2010/main" val="59976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62" y="173115"/>
            <a:ext cx="11674136" cy="836448"/>
          </a:xfrm>
        </p:spPr>
        <p:style>
          <a:lnRef idx="1">
            <a:schemeClr val="accent4"/>
          </a:lnRef>
          <a:fillRef idx="2">
            <a:schemeClr val="accent4"/>
          </a:fillRef>
          <a:effectRef idx="1">
            <a:schemeClr val="accent4"/>
          </a:effectRef>
          <a:fontRef idx="minor">
            <a:schemeClr val="dk1"/>
          </a:fontRef>
        </p:style>
        <p:txBody>
          <a:bodyPr/>
          <a:lstStyle/>
          <a:p>
            <a:r>
              <a:rPr lang="en-US" u="sng" dirty="0"/>
              <a:t>Why did William build castles?</a:t>
            </a:r>
          </a:p>
        </p:txBody>
      </p:sp>
      <p:sp>
        <p:nvSpPr>
          <p:cNvPr id="3" name="Content Placeholder 2"/>
          <p:cNvSpPr>
            <a:spLocks noGrp="1"/>
          </p:cNvSpPr>
          <p:nvPr>
            <p:ph idx="1"/>
          </p:nvPr>
        </p:nvSpPr>
        <p:spPr>
          <a:xfrm>
            <a:off x="239697" y="1166191"/>
            <a:ext cx="5856303" cy="5518694"/>
          </a:xfrm>
        </p:spPr>
        <p:style>
          <a:lnRef idx="1">
            <a:schemeClr val="accent3"/>
          </a:lnRef>
          <a:fillRef idx="2">
            <a:schemeClr val="accent3"/>
          </a:fillRef>
          <a:effectRef idx="1">
            <a:schemeClr val="accent3"/>
          </a:effectRef>
          <a:fontRef idx="minor">
            <a:schemeClr val="dk1"/>
          </a:fontRef>
        </p:style>
        <p:txBody>
          <a:bodyPr>
            <a:noAutofit/>
          </a:bodyPr>
          <a:lstStyle/>
          <a:p>
            <a:r>
              <a:rPr lang="en-GB" sz="2400" dirty="0"/>
              <a:t>After William became king he faced a number of rebellions from the unhappy English.</a:t>
            </a:r>
          </a:p>
          <a:p>
            <a:r>
              <a:rPr lang="en-GB" sz="2400" dirty="0"/>
              <a:t>He had managed to defeat these rebellions and took his revenge on the areas that had rebelled. </a:t>
            </a:r>
          </a:p>
          <a:p>
            <a:r>
              <a:rPr lang="en-GB" sz="2400" dirty="0"/>
              <a:t>However William was determined that the English would stay beaten and he needed a long term solution to help him keep control.</a:t>
            </a:r>
          </a:p>
          <a:p>
            <a:r>
              <a:rPr lang="en-GB" sz="2400" dirty="0"/>
              <a:t>William and his men built castles all over England to protect their lands and make it hard for the English to fight back.</a:t>
            </a:r>
          </a:p>
          <a:p>
            <a:r>
              <a:rPr lang="en-GB" sz="2400" dirty="0"/>
              <a:t>By the end of his reign he had built over 100 of them.</a:t>
            </a:r>
          </a:p>
        </p:txBody>
      </p:sp>
      <p:sp>
        <p:nvSpPr>
          <p:cNvPr id="5" name="Content Placeholder 2">
            <a:extLst>
              <a:ext uri="{FF2B5EF4-FFF2-40B4-BE49-F238E27FC236}">
                <a16:creationId xmlns:a16="http://schemas.microsoft.com/office/drawing/2014/main" id="{A6C6DDB2-9CD7-43C4-9ED4-984443CB0EFC}"/>
              </a:ext>
            </a:extLst>
          </p:cNvPr>
          <p:cNvSpPr txBox="1">
            <a:spLocks/>
          </p:cNvSpPr>
          <p:nvPr/>
        </p:nvSpPr>
        <p:spPr>
          <a:xfrm>
            <a:off x="6322445" y="1166190"/>
            <a:ext cx="5572153" cy="551869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2400" dirty="0"/>
              <a:t>William brought his rich and powerful friends over from Normandy to help him control England and he gave them large areas of English land. They were called </a:t>
            </a:r>
            <a:r>
              <a:rPr lang="en-GB" sz="2400" b="1" dirty="0"/>
              <a:t>barons.</a:t>
            </a:r>
          </a:p>
          <a:p>
            <a:r>
              <a:rPr lang="en-GB" sz="2400" dirty="0"/>
              <a:t>The barons soon realised they needed protection and so built castles to house them and their soldiers. These castles had to be built quickly.</a:t>
            </a:r>
          </a:p>
          <a:p>
            <a:r>
              <a:rPr lang="en-GB" sz="2400" dirty="0"/>
              <a:t>Castles were built at key points to guard important roads, ports, river crossings and towns.</a:t>
            </a:r>
          </a:p>
          <a:p>
            <a:r>
              <a:rPr lang="en-GB" sz="2400" dirty="0"/>
              <a:t>Castles were also built to intimate the local English and to show how powerful the Normans were.</a:t>
            </a:r>
          </a:p>
          <a:p>
            <a:r>
              <a:rPr lang="en-GB" sz="2400" dirty="0"/>
              <a:t>The first castles to be built were </a:t>
            </a:r>
            <a:r>
              <a:rPr lang="en-GB" sz="2400" b="1" dirty="0"/>
              <a:t>Motte and Bailey </a:t>
            </a:r>
            <a:r>
              <a:rPr lang="en-GB" sz="2400" dirty="0"/>
              <a:t>castles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3470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52221" y="92033"/>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200" b="1" i="0" u="sng" strike="noStrike" kern="1200" cap="none" spc="0" normalizeH="0" baseline="0" noProof="0">
                <a:ln>
                  <a:noFill/>
                </a:ln>
                <a:solidFill>
                  <a:srgbClr val="EBEBEB"/>
                </a:solidFill>
                <a:effectLst/>
                <a:uLnTx/>
                <a:uFillTx/>
                <a:latin typeface="Century Gothic" panose="020B0502020202020204"/>
                <a:ea typeface="+mj-ea"/>
                <a:cs typeface="+mj-cs"/>
              </a:rPr>
              <a:t>Motte and Bailey Castle</a:t>
            </a:r>
            <a:endParaRPr kumimoji="0" lang="en-GB" sz="4200" b="1" i="0" u="sng"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5" name="Picture 4" descr="motte_bailey_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18" y="1486409"/>
            <a:ext cx="9027835" cy="470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41312" y="661100"/>
            <a:ext cx="1524000" cy="1562100"/>
          </a:xfrm>
          <a:prstGeom prst="rect">
            <a:avLst/>
          </a:prstGeom>
          <a:solidFill>
            <a:schemeClr val="tx1"/>
          </a:solidFill>
          <a:ln w="9525">
            <a:solidFill>
              <a:srgbClr val="00B0F0"/>
            </a:solidFill>
            <a:miter lim="800000"/>
            <a:headEnd/>
            <a:tailEnd/>
          </a:ln>
        </p:spPr>
        <p:txBody>
          <a:bodyPr>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5B0091"/>
                </a:solidFill>
                <a:effectLst/>
                <a:uLnTx/>
                <a:uFillTx/>
                <a:latin typeface="Arial" panose="020B0604020202020204" pitchFamily="34" charset="0"/>
                <a:ea typeface="ＭＳ Ｐゴシック" panose="020B0600070205080204" pitchFamily="34" charset="-128"/>
                <a:cs typeface="+mn-cs"/>
              </a:rPr>
              <a:t>Motte</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defensive mound of earth</a:t>
            </a:r>
            <a:endParaRPr kumimoji="0" lang="en-GB" altLang="en-US" sz="2400" b="1"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Arrow Connector 6"/>
          <p:cNvCxnSpPr/>
          <p:nvPr/>
        </p:nvCxnSpPr>
        <p:spPr>
          <a:xfrm>
            <a:off x="2125014" y="1674254"/>
            <a:ext cx="528034" cy="112046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13668" y="5219209"/>
            <a:ext cx="603759" cy="84789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15837" y="1467226"/>
            <a:ext cx="1027086" cy="61208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79015" y="2867056"/>
            <a:ext cx="1253111" cy="62623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402603" y="5233139"/>
            <a:ext cx="1136369" cy="18886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25014" y="4891965"/>
            <a:ext cx="1088265" cy="65448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470901" y="3701019"/>
            <a:ext cx="1863405" cy="9412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5946901" y="1871227"/>
            <a:ext cx="1524000" cy="1569660"/>
          </a:xfrm>
          <a:prstGeom prst="rect">
            <a:avLst/>
          </a:prstGeom>
          <a:solidFill>
            <a:schemeClr val="tx1"/>
          </a:solidFill>
          <a:ln w="9525">
            <a:solidFill>
              <a:srgbClr val="00B0F0"/>
            </a:solidFill>
            <a:miter lim="800000"/>
            <a:headEnd/>
            <a:tailEnd/>
          </a:ln>
        </p:spPr>
        <p:txBody>
          <a:bodyPr>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5B0091"/>
                </a:solidFill>
                <a:effectLst/>
                <a:uLnTx/>
                <a:uFillTx/>
                <a:latin typeface="Arial" panose="020B0604020202020204" pitchFamily="34" charset="0"/>
                <a:ea typeface="ＭＳ Ｐゴシック" panose="020B0600070205080204" pitchFamily="34" charset="-128"/>
                <a:cs typeface="+mn-cs"/>
              </a:rPr>
              <a:t>Bridge</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from the Motte to the Bailey</a:t>
            </a:r>
            <a:endParaRPr kumimoji="0" lang="en-GB" altLang="en-US" sz="2400" b="1"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endParaRPr>
          </a:p>
        </p:txBody>
      </p:sp>
      <p:sp>
        <p:nvSpPr>
          <p:cNvPr id="15" name="Text Box 5"/>
          <p:cNvSpPr txBox="1">
            <a:spLocks noChangeArrowheads="1"/>
          </p:cNvSpPr>
          <p:nvPr/>
        </p:nvSpPr>
        <p:spPr bwMode="auto">
          <a:xfrm>
            <a:off x="8636667" y="2398187"/>
            <a:ext cx="3387122" cy="1200329"/>
          </a:xfrm>
          <a:prstGeom prst="rect">
            <a:avLst/>
          </a:prstGeom>
          <a:solidFill>
            <a:schemeClr val="tx1"/>
          </a:solidFill>
          <a:ln w="9525">
            <a:solidFill>
              <a:srgbClr val="00B0F0"/>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5B0091"/>
                </a:solidFill>
                <a:effectLst/>
                <a:uLnTx/>
                <a:uFillTx/>
                <a:latin typeface="Arial" panose="020B0604020202020204" pitchFamily="34" charset="0"/>
                <a:ea typeface="ＭＳ Ｐゴシック" panose="020B0600070205080204" pitchFamily="34" charset="-128"/>
                <a:cs typeface="+mn-cs"/>
              </a:rPr>
              <a:t>Bailey</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large walled area where the animals and soldiers lived</a:t>
            </a:r>
            <a:endParaRPr kumimoji="0" lang="en-GB" altLang="en-US" sz="2400" b="1"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endParaRPr>
          </a:p>
        </p:txBody>
      </p:sp>
      <p:sp>
        <p:nvSpPr>
          <p:cNvPr id="16" name="Text Box 5"/>
          <p:cNvSpPr txBox="1">
            <a:spLocks noChangeArrowheads="1"/>
          </p:cNvSpPr>
          <p:nvPr/>
        </p:nvSpPr>
        <p:spPr bwMode="auto">
          <a:xfrm>
            <a:off x="3114581" y="6108537"/>
            <a:ext cx="4924001" cy="830997"/>
          </a:xfrm>
          <a:prstGeom prst="rect">
            <a:avLst/>
          </a:prstGeom>
          <a:solidFill>
            <a:schemeClr val="tx1"/>
          </a:solidFill>
          <a:ln w="9525">
            <a:solidFill>
              <a:srgbClr val="00B0F0"/>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5B0091"/>
                </a:solidFill>
                <a:effectLst/>
                <a:uLnTx/>
                <a:uFillTx/>
                <a:latin typeface="Arial" panose="020B0604020202020204" pitchFamily="34" charset="0"/>
                <a:ea typeface="ＭＳ Ｐゴシック" panose="020B0600070205080204" pitchFamily="34" charset="-128"/>
                <a:cs typeface="+mn-cs"/>
              </a:rPr>
              <a:t>Palisade</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these were made out of wood and formed a fence</a:t>
            </a:r>
            <a:endParaRPr kumimoji="0" lang="en-GB" altLang="en-US" sz="2400" b="1"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endParaRPr>
          </a:p>
        </p:txBody>
      </p:sp>
      <p:sp>
        <p:nvSpPr>
          <p:cNvPr id="17" name="Text Box 5"/>
          <p:cNvSpPr txBox="1">
            <a:spLocks noChangeArrowheads="1"/>
          </p:cNvSpPr>
          <p:nvPr/>
        </p:nvSpPr>
        <p:spPr bwMode="auto">
          <a:xfrm>
            <a:off x="5142195" y="890676"/>
            <a:ext cx="3101303" cy="830997"/>
          </a:xfrm>
          <a:prstGeom prst="rect">
            <a:avLst/>
          </a:prstGeom>
          <a:solidFill>
            <a:schemeClr val="tx1"/>
          </a:solidFill>
          <a:ln w="9525">
            <a:solidFill>
              <a:srgbClr val="00B0F0"/>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5B0091"/>
                </a:solidFill>
                <a:effectLst/>
                <a:uLnTx/>
                <a:uFillTx/>
                <a:latin typeface="Arial" panose="020B0604020202020204" pitchFamily="34" charset="0"/>
                <a:ea typeface="ＭＳ Ｐゴシック" panose="020B0600070205080204" pitchFamily="34" charset="-128"/>
                <a:cs typeface="+mn-cs"/>
              </a:rPr>
              <a:t>Keep</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safest place in the castle</a:t>
            </a:r>
            <a:endParaRPr kumimoji="0" lang="en-GB" altLang="en-US" sz="2400" b="1"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endParaRPr>
          </a:p>
        </p:txBody>
      </p:sp>
      <p:sp>
        <p:nvSpPr>
          <p:cNvPr id="18" name="Text Box 5"/>
          <p:cNvSpPr txBox="1">
            <a:spLocks noChangeArrowheads="1"/>
          </p:cNvSpPr>
          <p:nvPr/>
        </p:nvSpPr>
        <p:spPr bwMode="auto">
          <a:xfrm>
            <a:off x="9829728" y="5282269"/>
            <a:ext cx="2362272" cy="1569660"/>
          </a:xfrm>
          <a:prstGeom prst="rect">
            <a:avLst/>
          </a:prstGeom>
          <a:solidFill>
            <a:schemeClr val="tx1"/>
          </a:solidFill>
          <a:ln w="9525">
            <a:solidFill>
              <a:srgbClr val="00B0F0"/>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5B0091"/>
                </a:solidFill>
                <a:effectLst/>
                <a:uLnTx/>
                <a:uFillTx/>
                <a:latin typeface="Arial" panose="020B0604020202020204" pitchFamily="34" charset="0"/>
                <a:ea typeface="ＭＳ Ｐゴシック" panose="020B0600070205080204" pitchFamily="34" charset="-128"/>
                <a:cs typeface="+mn-cs"/>
              </a:rPr>
              <a:t>Drawbridge</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from the entrance to the Bailey</a:t>
            </a:r>
            <a:endParaRPr kumimoji="0" lang="en-GB" altLang="en-US" sz="2400" b="1"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endParaRPr>
          </a:p>
        </p:txBody>
      </p:sp>
      <p:sp>
        <p:nvSpPr>
          <p:cNvPr id="19" name="Text Box 5"/>
          <p:cNvSpPr txBox="1">
            <a:spLocks noChangeArrowheads="1"/>
          </p:cNvSpPr>
          <p:nvPr/>
        </p:nvSpPr>
        <p:spPr bwMode="auto">
          <a:xfrm>
            <a:off x="-30890" y="5633762"/>
            <a:ext cx="2872053" cy="1200329"/>
          </a:xfrm>
          <a:prstGeom prst="rect">
            <a:avLst/>
          </a:prstGeom>
          <a:solidFill>
            <a:schemeClr val="tx1"/>
          </a:solidFill>
          <a:ln w="9525">
            <a:solidFill>
              <a:srgbClr val="00B0F0"/>
            </a:solid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5B0091"/>
                </a:solidFill>
                <a:effectLst/>
                <a:uLnTx/>
                <a:uFillTx/>
                <a:latin typeface="Arial" panose="020B0604020202020204" pitchFamily="34" charset="0"/>
                <a:ea typeface="ＭＳ Ｐゴシック" panose="020B0600070205080204" pitchFamily="34" charset="-128"/>
                <a:cs typeface="+mn-cs"/>
              </a:rPr>
              <a:t>Moat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altLang="en-US" sz="2400" b="0"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rPr>
              <a:t> this made it harder to reach the walls</a:t>
            </a:r>
            <a:endParaRPr kumimoji="0" lang="en-GB" altLang="en-US" sz="2400" b="1" i="0" u="none" strike="noStrike" kern="1200" cap="none" spc="0" normalizeH="0" baseline="0" noProof="0" dirty="0">
              <a:ln>
                <a:noFill/>
              </a:ln>
              <a:solidFill>
                <a:srgbClr val="010066"/>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297241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2073</Words>
  <Application>Microsoft Office PowerPoint</Application>
  <PresentationFormat>Widescreen</PresentationFormat>
  <Paragraphs>212</Paragraphs>
  <Slides>26</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ＭＳ Ｐゴシック</vt:lpstr>
      <vt:lpstr>Arial</vt:lpstr>
      <vt:lpstr>Calibri</vt:lpstr>
      <vt:lpstr>Calibri Light</vt:lpstr>
      <vt:lpstr>Century Gothic</vt:lpstr>
      <vt:lpstr>Comic Sans MS</vt:lpstr>
      <vt:lpstr>Wingdings 3</vt:lpstr>
      <vt:lpstr>1_Office Theme</vt:lpstr>
      <vt:lpstr>Office Theme</vt:lpstr>
      <vt:lpstr>Ion</vt:lpstr>
      <vt:lpstr>2_Office Theme</vt:lpstr>
      <vt:lpstr>3_Office Theme</vt:lpstr>
      <vt:lpstr>Contents</vt:lpstr>
      <vt:lpstr>How did William the Conqueror control England?</vt:lpstr>
      <vt:lpstr>After William’s victory…….</vt:lpstr>
      <vt:lpstr>Written by a monk who lived in the north of England in the early 1100s.</vt:lpstr>
      <vt:lpstr>The conquest of England-The Harrying of the North</vt:lpstr>
      <vt:lpstr>Evaluate- The Harrying of the North</vt:lpstr>
      <vt:lpstr>The Three Ways</vt:lpstr>
      <vt:lpstr>Why did William build castles?</vt:lpstr>
      <vt:lpstr>PowerPoint Presentation</vt:lpstr>
      <vt:lpstr>PowerPoint Presentation</vt:lpstr>
      <vt:lpstr>What was the Domesday book?</vt:lpstr>
      <vt:lpstr>The Domesday Book</vt:lpstr>
      <vt:lpstr>The Domesday Book</vt:lpstr>
      <vt:lpstr>PowerPoint Presentation</vt:lpstr>
      <vt:lpstr>PowerPoint Presentation</vt:lpstr>
      <vt:lpstr>PowerPoint Presentation</vt:lpstr>
      <vt:lpstr>Tasks</vt:lpstr>
      <vt:lpstr>How far did England change under William?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William the Conqueror control England?</dc:title>
  <dc:creator>Rich</dc:creator>
  <cp:lastModifiedBy>Rich</cp:lastModifiedBy>
  <cp:revision>20</cp:revision>
  <dcterms:created xsi:type="dcterms:W3CDTF">2020-10-20T20:38:57Z</dcterms:created>
  <dcterms:modified xsi:type="dcterms:W3CDTF">2020-11-04T08:30:22Z</dcterms:modified>
</cp:coreProperties>
</file>