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24"/>
  </p:notes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5143500" type="screen16x9"/>
  <p:notesSz cx="6858000" cy="9144000"/>
  <p:embeddedFontLst>
    <p:embeddedFont>
      <p:font typeface="Roboto" panose="020B0604020202020204" charset="0"/>
      <p:regular r:id="rId25"/>
      <p:bold r:id="rId26"/>
      <p:italic r:id="rId27"/>
      <p:boldItalic r:id="rId28"/>
    </p:embeddedFont>
    <p:embeddedFont>
      <p:font typeface="Roboto Light" panose="020B0604020202020204" charset="0"/>
      <p:regular r:id="rId29"/>
      <p:bold r:id="rId30"/>
      <p:italic r:id="rId31"/>
      <p:boldItalic r:id="rId32"/>
    </p:embeddedFont>
    <p:embeddedFont>
      <p:font typeface="Work Sans"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03150C-0C58-4519-AD05-ACB30C54B3F5}">
  <a:tblStyle styleId="{3E03150C-0C58-4519-AD05-ACB30C54B3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f11CKYB2FCA&amp;t=6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youtube.com/watch?v=ZmHxq28440c" TargetMode="External"/><Relationship Id="rId4" Type="http://schemas.openxmlformats.org/officeDocument/2006/relationships/hyperlink" Target="https://www.youtube.com/watch?v=dYrofaDfMKI"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d927bd00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4d927bd00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4d927bd00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4d927bd00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Image: https://en.wikipedia.org/wiki/File:Bundesarchiv_Bild_134-C1743,_Alfred_von_Tirpitz.jpg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Attribution: Bundesarchiv, Bild 134-C1743 / CC-BY-SA 3.0</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4e46e6269b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4e46e6269b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4e46e6269b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4e46e6269b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e7029693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e7029693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4e7029693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4e7029693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4d927bd00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4d927bd00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4d927bd00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4d927bd00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4e7029693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4e7029693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4e46e6269b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4e46e6269b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619c8ca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619c8ca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Video source:  </a:t>
            </a:r>
            <a:r>
              <a:rPr lang="en" u="sng" dirty="0">
                <a:solidFill>
                  <a:schemeClr val="hlink"/>
                </a:solidFill>
                <a:hlinkClick r:id="rId3"/>
              </a:rPr>
              <a:t>https://www.youtube.com/watch?v=f11CKYB2FCA&amp;t=6s</a:t>
            </a:r>
            <a:r>
              <a:rPr lang="en" dirty="0"/>
              <a:t>, </a:t>
            </a:r>
            <a:r>
              <a:rPr lang="en" u="sng" dirty="0">
                <a:solidFill>
                  <a:schemeClr val="hlink"/>
                </a:solidFill>
                <a:hlinkClick r:id="rId4"/>
              </a:rPr>
              <a:t>https://www.youtube.com/watch?v=dYrofaDfMKI</a:t>
            </a:r>
            <a:r>
              <a:rPr lang="en" dirty="0"/>
              <a:t> and </a:t>
            </a:r>
            <a:r>
              <a:rPr lang="en" u="sng" dirty="0">
                <a:solidFill>
                  <a:schemeClr val="hlink"/>
                </a:solidFill>
                <a:hlinkClick r:id="rId5"/>
              </a:rPr>
              <a:t>https://www.youtube.com/watch?v=ZmHxq28440c</a:t>
            </a:r>
            <a:r>
              <a:rPr lang="en"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https://pixabay.com/en/europe-map-1923-country-breakdown-63026/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d927bd00e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d927bd00e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https://pixabay.com/en/europe-map-1923-country-breakdown-63026/</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d927bd00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d927bd00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https://commons.wikimedia.org/wiki/File:Triple_Alliance.png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d927bd00e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d927bd00e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https://commons.wikimedia.org/wiki/File:Triple_Alliance.png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927bd00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927bd00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e46e6269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e46e6269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https://commons.wikimedia.org/wiki/File:French_troops_in_Morocco_during_the_Agadir_Crisis,_March_30,_1912.jpg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e46e6269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e46e6269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https://commons.wikimedia.org/wiki/File:French_troops_in_Morocco_during_the_Agadir_Crisis,_March_30,_1912.jpg</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48725" y="3058625"/>
            <a:ext cx="4914000" cy="1159800"/>
          </a:xfrm>
          <a:prstGeom prst="rect">
            <a:avLst/>
          </a:prstGeom>
        </p:spPr>
        <p:txBody>
          <a:bodyPr spcFirstLastPara="1" wrap="square" lIns="91425" tIns="91425" rIns="91425" bIns="91425" anchor="b" anchorCtr="0"/>
          <a:lstStyle>
            <a:lvl1pPr lvl="0" rtl="0">
              <a:spcBef>
                <a:spcPts val="0"/>
              </a:spcBef>
              <a:spcAft>
                <a:spcPts val="0"/>
              </a:spcAft>
              <a:buSzPts val="3600"/>
              <a:buFont typeface="Roboto"/>
              <a:buNone/>
              <a:defRPr sz="3600" b="0">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2" name="Google Shape;12;p2"/>
          <p:cNvPicPr preferRelativeResize="0"/>
          <p:nvPr/>
        </p:nvPicPr>
        <p:blipFill>
          <a:blip r:embed="rId2">
            <a:alphaModFix/>
          </a:blip>
          <a:stretch>
            <a:fillRect/>
          </a:stretch>
        </p:blipFill>
        <p:spPr>
          <a:xfrm>
            <a:off x="8357975" y="4365575"/>
            <a:ext cx="598976" cy="5989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8" name="Google Shape;28;p5"/>
          <p:cNvSpPr txBox="1">
            <a:spLocks noGrp="1"/>
          </p:cNvSpPr>
          <p:nvPr>
            <p:ph type="sldNum" idx="12"/>
          </p:nvPr>
        </p:nvSpPr>
        <p:spPr>
          <a:xfrm>
            <a:off x="8337124" y="2700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5"/>
          <p:cNvPicPr preferRelativeResize="0"/>
          <p:nvPr/>
        </p:nvPicPr>
        <p:blipFill>
          <a:blip r:embed="rId2">
            <a:alphaModFix/>
          </a:blip>
          <a:stretch>
            <a:fillRect/>
          </a:stretch>
        </p:blipFill>
        <p:spPr>
          <a:xfrm>
            <a:off x="8357975" y="4365575"/>
            <a:ext cx="598976" cy="598976"/>
          </a:xfrm>
          <a:prstGeom prst="rect">
            <a:avLst/>
          </a:prstGeom>
          <a:noFill/>
          <a:ln>
            <a:noFill/>
          </a:ln>
        </p:spPr>
      </p:pic>
      <p:sp>
        <p:nvSpPr>
          <p:cNvPr id="30" name="Google Shape;30;p5"/>
          <p:cNvSpPr txBox="1">
            <a:spLocks noGrp="1"/>
          </p:cNvSpPr>
          <p:nvPr>
            <p:ph type="ctrTitle"/>
          </p:nvPr>
        </p:nvSpPr>
        <p:spPr>
          <a:xfrm>
            <a:off x="940250" y="947800"/>
            <a:ext cx="4950000" cy="1159800"/>
          </a:xfrm>
          <a:prstGeom prst="rect">
            <a:avLst/>
          </a:prstGeom>
        </p:spPr>
        <p:txBody>
          <a:bodyPr spcFirstLastPara="1" wrap="square" lIns="91425" tIns="91425" rIns="91425" bIns="91425" anchor="b" anchorCtr="0"/>
          <a:lstStyle>
            <a:lvl1pPr lvl="0" rtl="0">
              <a:spcBef>
                <a:spcPts val="0"/>
              </a:spcBef>
              <a:spcAft>
                <a:spcPts val="0"/>
              </a:spcAft>
              <a:buSzPts val="3000"/>
              <a:buFont typeface="Roboto"/>
              <a:buNone/>
              <a:defRPr sz="3000" b="0">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body" idx="1"/>
          </p:nvPr>
        </p:nvSpPr>
        <p:spPr>
          <a:xfrm>
            <a:off x="869150" y="2312925"/>
            <a:ext cx="3594600" cy="21333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4" name="Google Shape;34;p6"/>
          <p:cNvSpPr txBox="1">
            <a:spLocks noGrp="1"/>
          </p:cNvSpPr>
          <p:nvPr>
            <p:ph type="body" idx="2"/>
          </p:nvPr>
        </p:nvSpPr>
        <p:spPr>
          <a:xfrm>
            <a:off x="4680228" y="2312925"/>
            <a:ext cx="3594600" cy="21333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6"/>
          <p:cNvSpPr txBox="1">
            <a:spLocks noGrp="1"/>
          </p:cNvSpPr>
          <p:nvPr>
            <p:ph type="sldNum" idx="12"/>
          </p:nvPr>
        </p:nvSpPr>
        <p:spPr>
          <a:xfrm>
            <a:off x="8327799" y="2700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a:blip r:embed="rId2">
            <a:alphaModFix/>
          </a:blip>
          <a:stretch>
            <a:fillRect/>
          </a:stretch>
        </p:blipFill>
        <p:spPr>
          <a:xfrm>
            <a:off x="8357975" y="4365575"/>
            <a:ext cx="598976" cy="598976"/>
          </a:xfrm>
          <a:prstGeom prst="rect">
            <a:avLst/>
          </a:prstGeom>
          <a:noFill/>
          <a:ln>
            <a:noFill/>
          </a:ln>
        </p:spPr>
      </p:pic>
      <p:sp>
        <p:nvSpPr>
          <p:cNvPr id="37" name="Google Shape;37;p6"/>
          <p:cNvSpPr txBox="1">
            <a:spLocks noGrp="1"/>
          </p:cNvSpPr>
          <p:nvPr>
            <p:ph type="ctrTitle"/>
          </p:nvPr>
        </p:nvSpPr>
        <p:spPr>
          <a:xfrm>
            <a:off x="940250" y="947800"/>
            <a:ext cx="4950000" cy="1159800"/>
          </a:xfrm>
          <a:prstGeom prst="rect">
            <a:avLst/>
          </a:prstGeom>
        </p:spPr>
        <p:txBody>
          <a:bodyPr spcFirstLastPara="1" wrap="square" lIns="91425" tIns="91425" rIns="91425" bIns="91425" anchor="b" anchorCtr="0"/>
          <a:lstStyle>
            <a:lvl1pPr lvl="0" rtl="0">
              <a:spcBef>
                <a:spcPts val="0"/>
              </a:spcBef>
              <a:spcAft>
                <a:spcPts val="0"/>
              </a:spcAft>
              <a:buSzPts val="3000"/>
              <a:buFont typeface="Roboto"/>
              <a:buNone/>
              <a:defRPr sz="3000" b="0">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8"/>
        <p:cNvGrpSpPr/>
        <p:nvPr/>
      </p:nvGrpSpPr>
      <p:grpSpPr>
        <a:xfrm>
          <a:off x="0" y="0"/>
          <a:ext cx="0" cy="0"/>
          <a:chOff x="0" y="0"/>
          <a:chExt cx="0" cy="0"/>
        </a:xfrm>
      </p:grpSpPr>
      <p:sp>
        <p:nvSpPr>
          <p:cNvPr id="39" name="Google Shape;39;p7"/>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body" idx="1"/>
          </p:nvPr>
        </p:nvSpPr>
        <p:spPr>
          <a:xfrm>
            <a:off x="869150" y="2312925"/>
            <a:ext cx="2366400" cy="2040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1" name="Google Shape;41;p7"/>
          <p:cNvSpPr txBox="1">
            <a:spLocks noGrp="1"/>
          </p:cNvSpPr>
          <p:nvPr>
            <p:ph type="body" idx="2"/>
          </p:nvPr>
        </p:nvSpPr>
        <p:spPr>
          <a:xfrm>
            <a:off x="3356739" y="2312925"/>
            <a:ext cx="2366400" cy="2040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2" name="Google Shape;42;p7"/>
          <p:cNvSpPr txBox="1">
            <a:spLocks noGrp="1"/>
          </p:cNvSpPr>
          <p:nvPr>
            <p:ph type="body" idx="3"/>
          </p:nvPr>
        </p:nvSpPr>
        <p:spPr>
          <a:xfrm>
            <a:off x="5844329" y="2312925"/>
            <a:ext cx="2366400" cy="2040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3" name="Google Shape;43;p7"/>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7"/>
          <p:cNvPicPr preferRelativeResize="0"/>
          <p:nvPr/>
        </p:nvPicPr>
        <p:blipFill>
          <a:blip r:embed="rId2">
            <a:alphaModFix/>
          </a:blip>
          <a:stretch>
            <a:fillRect/>
          </a:stretch>
        </p:blipFill>
        <p:spPr>
          <a:xfrm>
            <a:off x="8357975" y="4365575"/>
            <a:ext cx="598976" cy="598976"/>
          </a:xfrm>
          <a:prstGeom prst="rect">
            <a:avLst/>
          </a:prstGeom>
          <a:noFill/>
          <a:ln>
            <a:noFill/>
          </a:ln>
        </p:spPr>
      </p:pic>
      <p:sp>
        <p:nvSpPr>
          <p:cNvPr id="45" name="Google Shape;45;p7"/>
          <p:cNvSpPr txBox="1">
            <a:spLocks noGrp="1"/>
          </p:cNvSpPr>
          <p:nvPr>
            <p:ph type="ctrTitle"/>
          </p:nvPr>
        </p:nvSpPr>
        <p:spPr>
          <a:xfrm>
            <a:off x="940250" y="947800"/>
            <a:ext cx="4950000" cy="1159800"/>
          </a:xfrm>
          <a:prstGeom prst="rect">
            <a:avLst/>
          </a:prstGeom>
        </p:spPr>
        <p:txBody>
          <a:bodyPr spcFirstLastPara="1" wrap="square" lIns="91425" tIns="91425" rIns="91425" bIns="91425" anchor="b" anchorCtr="0"/>
          <a:lstStyle>
            <a:lvl1pPr lvl="0" rtl="0">
              <a:spcBef>
                <a:spcPts val="0"/>
              </a:spcBef>
              <a:spcAft>
                <a:spcPts val="0"/>
              </a:spcAft>
              <a:buSzPts val="3000"/>
              <a:buFont typeface="Roboto"/>
              <a:buNone/>
              <a:defRPr sz="3000" b="0">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9" name="Google Shape;49;p8"/>
          <p:cNvPicPr preferRelativeResize="0"/>
          <p:nvPr/>
        </p:nvPicPr>
        <p:blipFill>
          <a:blip r:embed="rId2">
            <a:alphaModFix/>
          </a:blip>
          <a:stretch>
            <a:fillRect/>
          </a:stretch>
        </p:blipFill>
        <p:spPr>
          <a:xfrm>
            <a:off x="8357975" y="4365575"/>
            <a:ext cx="598976" cy="598976"/>
          </a:xfrm>
          <a:prstGeom prst="rect">
            <a:avLst/>
          </a:prstGeom>
          <a:noFill/>
          <a:ln>
            <a:noFill/>
          </a:ln>
        </p:spPr>
      </p:pic>
      <p:sp>
        <p:nvSpPr>
          <p:cNvPr id="50" name="Google Shape;50;p8"/>
          <p:cNvSpPr txBox="1">
            <a:spLocks noGrp="1"/>
          </p:cNvSpPr>
          <p:nvPr>
            <p:ph type="ctrTitle"/>
          </p:nvPr>
        </p:nvSpPr>
        <p:spPr>
          <a:xfrm>
            <a:off x="940250" y="947800"/>
            <a:ext cx="4950000" cy="1159800"/>
          </a:xfrm>
          <a:prstGeom prst="rect">
            <a:avLst/>
          </a:prstGeom>
        </p:spPr>
        <p:txBody>
          <a:bodyPr spcFirstLastPara="1" wrap="square" lIns="91425" tIns="91425" rIns="91425" bIns="91425" anchor="b" anchorCtr="0"/>
          <a:lstStyle>
            <a:lvl1pPr lvl="0" rtl="0">
              <a:spcBef>
                <a:spcPts val="0"/>
              </a:spcBef>
              <a:spcAft>
                <a:spcPts val="0"/>
              </a:spcAft>
              <a:buSzPts val="3000"/>
              <a:buFont typeface="Roboto"/>
              <a:buNone/>
              <a:defRPr sz="3000" b="0">
                <a:latin typeface="Roboto"/>
                <a:ea typeface="Roboto"/>
                <a:cs typeface="Roboto"/>
                <a:sym typeface="Roboto"/>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9"/>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body" idx="1"/>
          </p:nvPr>
        </p:nvSpPr>
        <p:spPr>
          <a:xfrm>
            <a:off x="840425" y="3949100"/>
            <a:ext cx="74631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Font typeface="Roboto"/>
              <a:buNone/>
              <a:defRPr sz="1800">
                <a:latin typeface="Roboto"/>
                <a:ea typeface="Roboto"/>
                <a:cs typeface="Roboto"/>
                <a:sym typeface="Roboto"/>
              </a:defRPr>
            </a:lvl1pPr>
          </a:lstStyle>
          <a:p>
            <a:endParaRPr/>
          </a:p>
        </p:txBody>
      </p:sp>
      <p:sp>
        <p:nvSpPr>
          <p:cNvPr id="54" name="Google Shape;54;p9"/>
          <p:cNvSpPr txBox="1">
            <a:spLocks noGrp="1"/>
          </p:cNvSpPr>
          <p:nvPr>
            <p:ph type="sldNum" idx="12"/>
          </p:nvPr>
        </p:nvSpPr>
        <p:spPr>
          <a:xfrm>
            <a:off x="8346474" y="270053"/>
            <a:ext cx="548700" cy="393600"/>
          </a:xfrm>
          <a:prstGeom prst="rect">
            <a:avLst/>
          </a:prstGeom>
        </p:spPr>
        <p:txBody>
          <a:bodyPr spcFirstLastPara="1" wrap="square" lIns="91425" tIns="91425" rIns="91425" bIns="91425" anchor="ctr" anchorCtr="0">
            <a:noAutofit/>
          </a:bodyPr>
          <a:lstStyle>
            <a:lvl1pPr lvl="0">
              <a:buNone/>
              <a:defRPr>
                <a:latin typeface="Work Sans"/>
                <a:ea typeface="Work Sans"/>
                <a:cs typeface="Work Sans"/>
                <a:sym typeface="Work Sans"/>
              </a:defRPr>
            </a:lvl1pPr>
            <a:lvl2pPr lvl="1">
              <a:buNone/>
              <a:defRPr>
                <a:latin typeface="Work Sans"/>
                <a:ea typeface="Work Sans"/>
                <a:cs typeface="Work Sans"/>
                <a:sym typeface="Work Sans"/>
              </a:defRPr>
            </a:lvl2pPr>
            <a:lvl3pPr lvl="2">
              <a:buNone/>
              <a:defRPr>
                <a:latin typeface="Work Sans"/>
                <a:ea typeface="Work Sans"/>
                <a:cs typeface="Work Sans"/>
                <a:sym typeface="Work Sans"/>
              </a:defRPr>
            </a:lvl3pPr>
            <a:lvl4pPr lvl="3">
              <a:buNone/>
              <a:defRPr>
                <a:latin typeface="Work Sans"/>
                <a:ea typeface="Work Sans"/>
                <a:cs typeface="Work Sans"/>
                <a:sym typeface="Work Sans"/>
              </a:defRPr>
            </a:lvl4pPr>
            <a:lvl5pPr lvl="4">
              <a:buNone/>
              <a:defRPr>
                <a:latin typeface="Work Sans"/>
                <a:ea typeface="Work Sans"/>
                <a:cs typeface="Work Sans"/>
                <a:sym typeface="Work Sans"/>
              </a:defRPr>
            </a:lvl5pPr>
            <a:lvl6pPr lvl="5">
              <a:buNone/>
              <a:defRPr>
                <a:latin typeface="Work Sans"/>
                <a:ea typeface="Work Sans"/>
                <a:cs typeface="Work Sans"/>
                <a:sym typeface="Work Sans"/>
              </a:defRPr>
            </a:lvl6pPr>
            <a:lvl7pPr lvl="6">
              <a:buNone/>
              <a:defRPr>
                <a:latin typeface="Work Sans"/>
                <a:ea typeface="Work Sans"/>
                <a:cs typeface="Work Sans"/>
                <a:sym typeface="Work Sans"/>
              </a:defRPr>
            </a:lvl7pPr>
            <a:lvl8pPr lvl="7">
              <a:buNone/>
              <a:defRPr>
                <a:latin typeface="Work Sans"/>
                <a:ea typeface="Work Sans"/>
                <a:cs typeface="Work Sans"/>
                <a:sym typeface="Work Sans"/>
              </a:defRPr>
            </a:lvl8pPr>
            <a:lvl9pPr lvl="8">
              <a:buNone/>
              <a:defRPr>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9"/>
          <p:cNvPicPr preferRelativeResize="0"/>
          <p:nvPr/>
        </p:nvPicPr>
        <p:blipFill>
          <a:blip r:embed="rId2">
            <a:alphaModFix/>
          </a:blip>
          <a:stretch>
            <a:fillRect/>
          </a:stretch>
        </p:blipFill>
        <p:spPr>
          <a:xfrm>
            <a:off x="8357975" y="4365575"/>
            <a:ext cx="598976" cy="5989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0"/>
          <p:cNvSpPr/>
          <p:nvPr/>
        </p:nvSpPr>
        <p:spPr>
          <a:xfrm>
            <a:off x="196350" y="196350"/>
            <a:ext cx="8760600" cy="47682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txBox="1">
            <a:spLocks noGrp="1"/>
          </p:cNvSpPr>
          <p:nvPr>
            <p:ph type="sldNum" idx="12"/>
          </p:nvPr>
        </p:nvSpPr>
        <p:spPr>
          <a:xfrm>
            <a:off x="8346474" y="26070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10"/>
          <p:cNvPicPr preferRelativeResize="0"/>
          <p:nvPr/>
        </p:nvPicPr>
        <p:blipFill>
          <a:blip r:embed="rId2">
            <a:alphaModFix/>
          </a:blip>
          <a:stretch>
            <a:fillRect/>
          </a:stretch>
        </p:blipFill>
        <p:spPr>
          <a:xfrm>
            <a:off x="8357975" y="4365575"/>
            <a:ext cx="598976" cy="5989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00000"/>
        </a:solidFill>
        <a:effectLst/>
      </p:bgPr>
    </p:bg>
    <p:spTree>
      <p:nvGrpSpPr>
        <p:cNvPr id="1" name="Shape 60"/>
        <p:cNvGrpSpPr/>
        <p:nvPr/>
      </p:nvGrpSpPr>
      <p:grpSpPr>
        <a:xfrm>
          <a:off x="0" y="0"/>
          <a:ext cx="0" cy="0"/>
          <a:chOff x="0" y="0"/>
          <a:chExt cx="0" cy="0"/>
        </a:xfrm>
      </p:grpSpPr>
      <p:sp>
        <p:nvSpPr>
          <p:cNvPr id="61" name="Google Shape;61;p11"/>
          <p:cNvSpPr/>
          <p:nvPr/>
        </p:nvSpPr>
        <p:spPr>
          <a:xfrm>
            <a:off x="196350" y="196350"/>
            <a:ext cx="8760600" cy="4768200"/>
          </a:xfrm>
          <a:prstGeom prst="rect">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sldNum" idx="12"/>
          </p:nvPr>
        </p:nvSpPr>
        <p:spPr>
          <a:xfrm>
            <a:off x="8337124" y="279428"/>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1"/>
          <p:cNvPicPr preferRelativeResize="0"/>
          <p:nvPr/>
        </p:nvPicPr>
        <p:blipFill>
          <a:blip r:embed="rId2">
            <a:alphaModFix/>
          </a:blip>
          <a:stretch>
            <a:fillRect/>
          </a:stretch>
        </p:blipFill>
        <p:spPr>
          <a:xfrm>
            <a:off x="8311988" y="4300125"/>
            <a:ext cx="598976" cy="5989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2pPr>
            <a:lvl3pPr lvl="2"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3pPr>
            <a:lvl4pPr lvl="3"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4pPr>
            <a:lvl5pPr lvl="4"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5pPr>
            <a:lvl6pPr lvl="5"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6pPr>
            <a:lvl7pPr lvl="6"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7pPr>
            <a:lvl8pPr lvl="7"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8pPr>
            <a:lvl9pPr lvl="8" rt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869150" y="2312925"/>
            <a:ext cx="7405800" cy="20040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1pPr>
            <a:lvl2pPr marL="914400" lvl="1"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2pPr>
            <a:lvl3pPr marL="1371600" lvl="2"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3pPr>
            <a:lvl4pPr marL="1828800" lvl="3"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4pPr>
            <a:lvl5pPr marL="2286000" lvl="4"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5pPr>
            <a:lvl6pPr marL="2743200" lvl="5"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6pPr>
            <a:lvl7pPr marL="3200400" lvl="6"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7pPr>
            <a:lvl8pPr marL="3657600" lvl="7"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8pPr>
            <a:lvl9pPr marL="4114800" lvl="8" indent="-355600">
              <a:spcBef>
                <a:spcPts val="0"/>
              </a:spcBef>
              <a:spcAft>
                <a:spcPts val="0"/>
              </a:spcAft>
              <a:buClr>
                <a:schemeClr val="dk1"/>
              </a:buClr>
              <a:buSzPts val="2000"/>
              <a:buFont typeface="Roboto Light"/>
              <a:buChar char="■"/>
              <a:defRPr sz="2000">
                <a:solidFill>
                  <a:schemeClr val="dk1"/>
                </a:solidFill>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dk1"/>
                </a:solidFill>
                <a:latin typeface="Work Sans"/>
                <a:ea typeface="Work Sans"/>
                <a:cs typeface="Work Sans"/>
                <a:sym typeface="Work Sans"/>
              </a:defRPr>
            </a:lvl1pPr>
            <a:lvl2pPr lvl="1" algn="r">
              <a:buNone/>
              <a:defRPr sz="1300" b="1">
                <a:solidFill>
                  <a:schemeClr val="dk1"/>
                </a:solidFill>
                <a:latin typeface="Work Sans"/>
                <a:ea typeface="Work Sans"/>
                <a:cs typeface="Work Sans"/>
                <a:sym typeface="Work Sans"/>
              </a:defRPr>
            </a:lvl2pPr>
            <a:lvl3pPr lvl="2" algn="r">
              <a:buNone/>
              <a:defRPr sz="1300" b="1">
                <a:solidFill>
                  <a:schemeClr val="dk1"/>
                </a:solidFill>
                <a:latin typeface="Work Sans"/>
                <a:ea typeface="Work Sans"/>
                <a:cs typeface="Work Sans"/>
                <a:sym typeface="Work Sans"/>
              </a:defRPr>
            </a:lvl3pPr>
            <a:lvl4pPr lvl="3" algn="r">
              <a:buNone/>
              <a:defRPr sz="1300" b="1">
                <a:solidFill>
                  <a:schemeClr val="dk1"/>
                </a:solidFill>
                <a:latin typeface="Work Sans"/>
                <a:ea typeface="Work Sans"/>
                <a:cs typeface="Work Sans"/>
                <a:sym typeface="Work Sans"/>
              </a:defRPr>
            </a:lvl4pPr>
            <a:lvl5pPr lvl="4" algn="r">
              <a:buNone/>
              <a:defRPr sz="1300" b="1">
                <a:solidFill>
                  <a:schemeClr val="dk1"/>
                </a:solidFill>
                <a:latin typeface="Work Sans"/>
                <a:ea typeface="Work Sans"/>
                <a:cs typeface="Work Sans"/>
                <a:sym typeface="Work Sans"/>
              </a:defRPr>
            </a:lvl5pPr>
            <a:lvl6pPr lvl="5" algn="r">
              <a:buNone/>
              <a:defRPr sz="1300" b="1">
                <a:solidFill>
                  <a:schemeClr val="dk1"/>
                </a:solidFill>
                <a:latin typeface="Work Sans"/>
                <a:ea typeface="Work Sans"/>
                <a:cs typeface="Work Sans"/>
                <a:sym typeface="Work Sans"/>
              </a:defRPr>
            </a:lvl6pPr>
            <a:lvl7pPr lvl="6" algn="r">
              <a:buNone/>
              <a:defRPr sz="1300" b="1">
                <a:solidFill>
                  <a:schemeClr val="dk1"/>
                </a:solidFill>
                <a:latin typeface="Work Sans"/>
                <a:ea typeface="Work Sans"/>
                <a:cs typeface="Work Sans"/>
                <a:sym typeface="Work Sans"/>
              </a:defRPr>
            </a:lvl7pPr>
            <a:lvl8pPr lvl="7" algn="r">
              <a:buNone/>
              <a:defRPr sz="1300" b="1">
                <a:solidFill>
                  <a:schemeClr val="dk1"/>
                </a:solidFill>
                <a:latin typeface="Work Sans"/>
                <a:ea typeface="Work Sans"/>
                <a:cs typeface="Work Sans"/>
                <a:sym typeface="Work Sans"/>
              </a:defRPr>
            </a:lvl8pPr>
            <a:lvl9pPr lvl="8" algn="r">
              <a:buNone/>
              <a:defRPr sz="1300" b="1">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www.youtube.com/watch?v=ZmHxq28440c" TargetMode="External"/><Relationship Id="rId3" Type="http://schemas.openxmlformats.org/officeDocument/2006/relationships/hyperlink" Target="http://www.youtube.com/watch?v=f11CKYB2FCA" TargetMode="External"/><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youtube.com/watch?v=dYrofaDfMKI" TargetMode="External"/><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ctrTitle"/>
          </p:nvPr>
        </p:nvSpPr>
        <p:spPr>
          <a:xfrm>
            <a:off x="2221200" y="1905450"/>
            <a:ext cx="4701600" cy="13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b="1">
                <a:solidFill>
                  <a:srgbClr val="3C78D8"/>
                </a:solidFill>
              </a:rPr>
              <a:t>Part one: </a:t>
            </a:r>
            <a:endParaRPr b="1">
              <a:solidFill>
                <a:srgbClr val="3C78D8"/>
              </a:solidFill>
            </a:endParaRPr>
          </a:p>
          <a:p>
            <a:pPr marL="0" lvl="0" indent="0" algn="ctr" rtl="0">
              <a:spcBef>
                <a:spcPts val="0"/>
              </a:spcBef>
              <a:spcAft>
                <a:spcPts val="0"/>
              </a:spcAft>
              <a:buNone/>
            </a:pPr>
            <a:r>
              <a:rPr lang="en" b="1">
                <a:solidFill>
                  <a:srgbClr val="3C78D8"/>
                </a:solidFill>
              </a:rPr>
              <a:t>The causes of the First World War</a:t>
            </a:r>
            <a:endParaRPr/>
          </a:p>
        </p:txBody>
      </p:sp>
      <p:sp>
        <p:nvSpPr>
          <p:cNvPr id="70" name="Google Shape;70;p12"/>
          <p:cNvSpPr txBox="1"/>
          <p:nvPr/>
        </p:nvSpPr>
        <p:spPr>
          <a:xfrm>
            <a:off x="245475" y="3408225"/>
            <a:ext cx="5169300" cy="10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Roboto"/>
                <a:ea typeface="Roboto"/>
                <a:cs typeface="Roboto"/>
                <a:sym typeface="Roboto"/>
              </a:rPr>
              <a:t>Paper 1: Understanding the Modern World</a:t>
            </a:r>
            <a:endParaRPr sz="1500">
              <a:latin typeface="Roboto"/>
              <a:ea typeface="Roboto"/>
              <a:cs typeface="Roboto"/>
              <a:sym typeface="Roboto"/>
            </a:endParaRPr>
          </a:p>
          <a:p>
            <a:pPr marL="0" lvl="0" indent="0" algn="l" rtl="0">
              <a:spcBef>
                <a:spcPts val="0"/>
              </a:spcBef>
              <a:spcAft>
                <a:spcPts val="0"/>
              </a:spcAft>
              <a:buNone/>
            </a:pPr>
            <a:r>
              <a:rPr lang="en" sz="1500">
                <a:latin typeface="Roboto"/>
                <a:ea typeface="Roboto"/>
                <a:cs typeface="Roboto"/>
                <a:sym typeface="Roboto"/>
              </a:rPr>
              <a:t>Section B: Wider world depth studies</a:t>
            </a:r>
            <a:endParaRPr sz="1500">
              <a:latin typeface="Roboto"/>
              <a:ea typeface="Roboto"/>
              <a:cs typeface="Roboto"/>
              <a:sym typeface="Roboto"/>
            </a:endParaRPr>
          </a:p>
          <a:p>
            <a:pPr marL="0" lvl="0" indent="0" algn="l" rtl="0">
              <a:spcBef>
                <a:spcPts val="0"/>
              </a:spcBef>
              <a:spcAft>
                <a:spcPts val="0"/>
              </a:spcAft>
              <a:buNone/>
            </a:pPr>
            <a:r>
              <a:rPr lang="en" sz="1500" b="1" u="sng">
                <a:solidFill>
                  <a:srgbClr val="3C78D8"/>
                </a:solidFill>
                <a:latin typeface="Roboto"/>
                <a:ea typeface="Roboto"/>
                <a:cs typeface="Roboto"/>
                <a:sym typeface="Roboto"/>
              </a:rPr>
              <a:t>BA Conflict and tension: the First World War, 1894–1918</a:t>
            </a:r>
            <a:endParaRPr sz="1500" b="1">
              <a:solidFill>
                <a:srgbClr val="3C78D8"/>
              </a:solidFill>
              <a:latin typeface="Roboto"/>
              <a:ea typeface="Roboto"/>
              <a:cs typeface="Roboto"/>
              <a:sym typeface="Roboto"/>
            </a:endParaRPr>
          </a:p>
          <a:p>
            <a:pPr marL="0" lvl="0" indent="0" algn="l" rtl="0">
              <a:spcBef>
                <a:spcPts val="0"/>
              </a:spcBef>
              <a:spcAft>
                <a:spcPts val="0"/>
              </a:spcAft>
              <a:buNone/>
            </a:pPr>
            <a:endParaRPr sz="1500" b="1">
              <a:solidFill>
                <a:srgbClr val="98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pSp>
        <p:nvGrpSpPr>
          <p:cNvPr id="285" name="Google Shape;285;p25"/>
          <p:cNvGrpSpPr/>
          <p:nvPr/>
        </p:nvGrpSpPr>
        <p:grpSpPr>
          <a:xfrm>
            <a:off x="323074" y="443963"/>
            <a:ext cx="837539" cy="601477"/>
            <a:chOff x="1926350" y="995225"/>
            <a:chExt cx="428650" cy="356600"/>
          </a:xfrm>
        </p:grpSpPr>
        <p:sp>
          <p:nvSpPr>
            <p:cNvPr id="286" name="Google Shape;286;p25"/>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25"/>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10</a:t>
            </a:fld>
            <a:endParaRPr sz="1300" b="1">
              <a:solidFill>
                <a:srgbClr val="000000"/>
              </a:solidFill>
              <a:latin typeface="Work Sans"/>
              <a:ea typeface="Work Sans"/>
              <a:cs typeface="Work Sans"/>
              <a:sym typeface="Work Sans"/>
            </a:endParaRPr>
          </a:p>
        </p:txBody>
      </p:sp>
      <p:sp>
        <p:nvSpPr>
          <p:cNvPr id="291" name="Google Shape;291;p25"/>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Anglo-German rivalry: Britain and challenges to Splendid Isolation, and Kaiser Wilhelm’s aims in foreign policy, including Weltpolitik</a:t>
            </a:r>
            <a:endParaRPr sz="2000" b="1">
              <a:latin typeface="Roboto"/>
              <a:ea typeface="Roboto"/>
              <a:cs typeface="Roboto"/>
              <a:sym typeface="Roboto"/>
            </a:endParaRPr>
          </a:p>
        </p:txBody>
      </p:sp>
      <p:sp>
        <p:nvSpPr>
          <p:cNvPr id="292" name="Google Shape;292;p25"/>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1000575" y="2580700"/>
            <a:ext cx="3285300" cy="2032800"/>
          </a:xfrm>
          <a:prstGeom prst="verticalScroll">
            <a:avLst>
              <a:gd name="adj" fmla="val 12500"/>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WELTPOLITIK</a:t>
            </a:r>
            <a:endParaRPr b="1"/>
          </a:p>
          <a:p>
            <a:pPr marL="0" lvl="0" indent="0" algn="ctr" rtl="0">
              <a:spcBef>
                <a:spcPts val="0"/>
              </a:spcBef>
              <a:spcAft>
                <a:spcPts val="0"/>
              </a:spcAft>
              <a:buNone/>
            </a:pPr>
            <a:endParaRPr/>
          </a:p>
          <a:p>
            <a:pPr marL="0" lvl="0" indent="0" algn="ctr" rtl="0">
              <a:spcBef>
                <a:spcPts val="0"/>
              </a:spcBef>
              <a:spcAft>
                <a:spcPts val="0"/>
              </a:spcAft>
              <a:buNone/>
            </a:pPr>
            <a:r>
              <a:rPr lang="en"/>
              <a:t>German for “world politics”.</a:t>
            </a:r>
            <a:endParaRPr/>
          </a:p>
          <a:p>
            <a:pPr marL="0" lvl="0" indent="0" algn="ctr" rtl="0">
              <a:spcBef>
                <a:spcPts val="0"/>
              </a:spcBef>
              <a:spcAft>
                <a:spcPts val="0"/>
              </a:spcAft>
              <a:buNone/>
            </a:pPr>
            <a:r>
              <a:rPr lang="en"/>
              <a:t>A foreign policy adopted by the German Empire during the rule of Kaiser Wilhelm II with the focus on imperialism and colonial policies and the goal to make Germany a global power.</a:t>
            </a:r>
            <a:endParaRPr/>
          </a:p>
          <a:p>
            <a:pPr marL="0" lvl="0" indent="0" algn="ctr" rtl="0">
              <a:spcBef>
                <a:spcPts val="0"/>
              </a:spcBef>
              <a:spcAft>
                <a:spcPts val="0"/>
              </a:spcAft>
              <a:buNone/>
            </a:pPr>
            <a:endParaRPr/>
          </a:p>
        </p:txBody>
      </p:sp>
      <p:pic>
        <p:nvPicPr>
          <p:cNvPr id="294" name="Google Shape;294;p25"/>
          <p:cNvPicPr preferRelativeResize="0"/>
          <p:nvPr/>
        </p:nvPicPr>
        <p:blipFill rotWithShape="1">
          <a:blip r:embed="rId3">
            <a:alphaModFix/>
          </a:blip>
          <a:srcRect b="23005"/>
          <a:stretch/>
        </p:blipFill>
        <p:spPr>
          <a:xfrm>
            <a:off x="3355550" y="3452175"/>
            <a:ext cx="2101000" cy="1465199"/>
          </a:xfrm>
          <a:prstGeom prst="rect">
            <a:avLst/>
          </a:prstGeom>
          <a:noFill/>
          <a:ln>
            <a:noFill/>
          </a:ln>
        </p:spPr>
      </p:pic>
      <p:sp>
        <p:nvSpPr>
          <p:cNvPr id="295" name="Google Shape;295;p25"/>
          <p:cNvSpPr/>
          <p:nvPr/>
        </p:nvSpPr>
        <p:spPr>
          <a:xfrm>
            <a:off x="4890350" y="2539900"/>
            <a:ext cx="2925600" cy="2220600"/>
          </a:xfrm>
          <a:prstGeom prst="wedgeRectCallout">
            <a:avLst>
              <a:gd name="adj1" fmla="val -60230"/>
              <a:gd name="adj2" fmla="val -4778"/>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Kaiser Wilhelm supported policies of colonization through his decisions on:</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The Kruger telegram in 1896</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The Herero and Namaqua genocide beginning 1904</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Suppression of the Maji Maji Rebellion beginning 1907</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First and Second Moroccan Crisis of 1905 and 1911</a:t>
            </a:r>
            <a:endParaRPr>
              <a:solidFill>
                <a:srgbClr val="FFFFFF"/>
              </a:solidFill>
            </a:endParaRPr>
          </a:p>
        </p:txBody>
      </p:sp>
      <p:sp>
        <p:nvSpPr>
          <p:cNvPr id="296" name="Google Shape;296;p25"/>
          <p:cNvSpPr txBox="1"/>
          <p:nvPr/>
        </p:nvSpPr>
        <p:spPr>
          <a:xfrm>
            <a:off x="814638" y="1335875"/>
            <a:ext cx="7514700" cy="11178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SPLENDID ISOLATION. </a:t>
            </a:r>
            <a:r>
              <a:rPr lang="en" sz="1500">
                <a:latin typeface="Roboto"/>
                <a:ea typeface="Roboto"/>
                <a:cs typeface="Roboto"/>
                <a:sym typeface="Roboto"/>
              </a:rPr>
              <a:t> </a:t>
            </a:r>
            <a:r>
              <a:rPr lang="en" sz="1500">
                <a:solidFill>
                  <a:schemeClr val="dk1"/>
                </a:solidFill>
                <a:latin typeface="Roboto"/>
                <a:ea typeface="Roboto"/>
                <a:cs typeface="Roboto"/>
                <a:sym typeface="Roboto"/>
              </a:rPr>
              <a:t>Britain’s policy of “splendid isolation” is a diplomatic practice of avoiding fixed alliances with other Great Powers in Europe. This policy was upheld from the policy’s emergence in 1822 until its termination with Entente Cordiale in 1904 and its reversal during the Second Boer War from 1899 to 1902.</a:t>
            </a:r>
            <a:endParaRPr sz="1500">
              <a:latin typeface="Roboto"/>
              <a:ea typeface="Roboto"/>
              <a:cs typeface="Roboto"/>
              <a:sym typeface="Roboto"/>
            </a:endParaRPr>
          </a:p>
        </p:txBody>
      </p:sp>
      <p:pic>
        <p:nvPicPr>
          <p:cNvPr id="297" name="Google Shape;297;p25"/>
          <p:cNvPicPr preferRelativeResize="0"/>
          <p:nvPr/>
        </p:nvPicPr>
        <p:blipFill>
          <a:blip r:embed="rId4">
            <a:alphaModFix/>
          </a:blip>
          <a:stretch>
            <a:fillRect/>
          </a:stretch>
        </p:blipFill>
        <p:spPr>
          <a:xfrm rot="684285">
            <a:off x="420781" y="1340273"/>
            <a:ext cx="435841" cy="26195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26"/>
          <p:cNvGrpSpPr/>
          <p:nvPr/>
        </p:nvGrpSpPr>
        <p:grpSpPr>
          <a:xfrm>
            <a:off x="323074" y="443963"/>
            <a:ext cx="837539" cy="601477"/>
            <a:chOff x="1926350" y="995225"/>
            <a:chExt cx="428650" cy="356600"/>
          </a:xfrm>
        </p:grpSpPr>
        <p:sp>
          <p:nvSpPr>
            <p:cNvPr id="303" name="Google Shape;303;p26"/>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26"/>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11</a:t>
            </a:fld>
            <a:endParaRPr sz="1300" b="1">
              <a:solidFill>
                <a:srgbClr val="000000"/>
              </a:solidFill>
              <a:latin typeface="Work Sans"/>
              <a:ea typeface="Work Sans"/>
              <a:cs typeface="Work Sans"/>
              <a:sym typeface="Work Sans"/>
            </a:endParaRPr>
          </a:p>
        </p:txBody>
      </p:sp>
      <p:sp>
        <p:nvSpPr>
          <p:cNvPr id="308" name="Google Shape;308;p26"/>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Anglo-German rivalry: Colonial tensions, and European rearmament, including the Anglo-German naval race</a:t>
            </a:r>
            <a:endParaRPr sz="2000" b="1">
              <a:latin typeface="Roboto"/>
              <a:ea typeface="Roboto"/>
              <a:cs typeface="Roboto"/>
              <a:sym typeface="Roboto"/>
            </a:endParaRPr>
          </a:p>
        </p:txBody>
      </p:sp>
      <p:sp>
        <p:nvSpPr>
          <p:cNvPr id="309" name="Google Shape;309;p26"/>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txBox="1"/>
          <p:nvPr/>
        </p:nvSpPr>
        <p:spPr>
          <a:xfrm>
            <a:off x="323075" y="1360375"/>
            <a:ext cx="2248800" cy="33501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THE ANGLO-GERMAN NAVAL RACE.</a:t>
            </a:r>
            <a:r>
              <a:rPr lang="en" sz="1500">
                <a:latin typeface="Roboto"/>
                <a:ea typeface="Roboto"/>
                <a:cs typeface="Roboto"/>
                <a:sym typeface="Roboto"/>
              </a:rPr>
              <a:t> </a:t>
            </a:r>
            <a:r>
              <a:rPr lang="en" sz="1500">
                <a:solidFill>
                  <a:schemeClr val="dk1"/>
                </a:solidFill>
                <a:latin typeface="Roboto"/>
                <a:ea typeface="Roboto"/>
                <a:cs typeface="Roboto"/>
                <a:sym typeface="Roboto"/>
              </a:rPr>
              <a:t>Germany and Britain engaged in a Naval Race that lasted from 1898 to 1912. </a:t>
            </a:r>
            <a:endParaRPr sz="1500">
              <a:solidFill>
                <a:schemeClr val="dk1"/>
              </a:solidFill>
              <a:latin typeface="Roboto"/>
              <a:ea typeface="Roboto"/>
              <a:cs typeface="Roboto"/>
              <a:sym typeface="Roboto"/>
            </a:endParaRPr>
          </a:p>
          <a:p>
            <a:pPr marL="0" lvl="0" indent="0" algn="l" rtl="0">
              <a:spcBef>
                <a:spcPts val="0"/>
              </a:spcBef>
              <a:spcAft>
                <a:spcPts val="0"/>
              </a:spcAft>
              <a:buNone/>
            </a:pPr>
            <a:r>
              <a:rPr lang="en" sz="1500" b="1">
                <a:solidFill>
                  <a:srgbClr val="3C78D8"/>
                </a:solidFill>
                <a:latin typeface="Roboto"/>
                <a:ea typeface="Roboto"/>
                <a:cs typeface="Roboto"/>
                <a:sym typeface="Roboto"/>
              </a:rPr>
              <a:t>BACKGROUND. </a:t>
            </a:r>
            <a:r>
              <a:rPr lang="en" sz="1500">
                <a:solidFill>
                  <a:schemeClr val="dk1"/>
                </a:solidFill>
                <a:latin typeface="Roboto"/>
                <a:ea typeface="Roboto"/>
                <a:cs typeface="Roboto"/>
                <a:sym typeface="Roboto"/>
              </a:rPr>
              <a:t>In 1897, German Admiral Alfred von Tirpitz planned to make a “fleet in being” to force Britain to give up its “splendid isolation”. At the time, Britain had the largest naval fleet in the world.</a:t>
            </a:r>
            <a:endParaRPr sz="1500">
              <a:latin typeface="Roboto"/>
              <a:ea typeface="Roboto"/>
              <a:cs typeface="Roboto"/>
              <a:sym typeface="Roboto"/>
            </a:endParaRPr>
          </a:p>
        </p:txBody>
      </p:sp>
      <p:sp>
        <p:nvSpPr>
          <p:cNvPr id="311" name="Google Shape;311;p26"/>
          <p:cNvSpPr txBox="1"/>
          <p:nvPr/>
        </p:nvSpPr>
        <p:spPr>
          <a:xfrm>
            <a:off x="4971025" y="1813975"/>
            <a:ext cx="3905400" cy="28965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With Kaiser Wilhelm on board with the plan, five German Fleet Acts were passed in 1898, 1900, 1906, 1908, and 1912 to fund the construction of a German fleet two-thirds as big as the British Navy. The Second Boer War and the Boxer Rebellion secured passage of the Second Navy Law. Worry increased on the side of the British and so, in 1904, newly appointed Admiral John Fisher reorganised the Royal Navy and set out to revolutionise battleships by creating dreadnoughts.</a:t>
            </a:r>
            <a:endParaRPr sz="1500">
              <a:latin typeface="Roboto"/>
              <a:ea typeface="Roboto"/>
              <a:cs typeface="Roboto"/>
              <a:sym typeface="Roboto"/>
            </a:endParaRPr>
          </a:p>
        </p:txBody>
      </p:sp>
      <p:sp>
        <p:nvSpPr>
          <p:cNvPr id="312" name="Google Shape;312;p26"/>
          <p:cNvSpPr txBox="1"/>
          <p:nvPr/>
        </p:nvSpPr>
        <p:spPr>
          <a:xfrm>
            <a:off x="4479500" y="960875"/>
            <a:ext cx="4606200" cy="9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A “fleet in being” is a naval fleet that does not leave port but poses sufficient threat to force the enemy to deploy guarding forces against it.</a:t>
            </a:r>
            <a:endParaRPr sz="1500">
              <a:latin typeface="Roboto"/>
              <a:ea typeface="Roboto"/>
              <a:cs typeface="Roboto"/>
              <a:sym typeface="Roboto"/>
            </a:endParaRPr>
          </a:p>
        </p:txBody>
      </p:sp>
      <p:grpSp>
        <p:nvGrpSpPr>
          <p:cNvPr id="313" name="Google Shape;313;p26"/>
          <p:cNvGrpSpPr/>
          <p:nvPr/>
        </p:nvGrpSpPr>
        <p:grpSpPr>
          <a:xfrm>
            <a:off x="4336092" y="1149150"/>
            <a:ext cx="194048" cy="316335"/>
            <a:chOff x="6730350" y="2315900"/>
            <a:chExt cx="257700" cy="420100"/>
          </a:xfrm>
        </p:grpSpPr>
        <p:sp>
          <p:nvSpPr>
            <p:cNvPr id="314" name="Google Shape;314;p26"/>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9" name="Google Shape;319;p26"/>
          <p:cNvPicPr preferRelativeResize="0"/>
          <p:nvPr/>
        </p:nvPicPr>
        <p:blipFill rotWithShape="1">
          <a:blip r:embed="rId3">
            <a:alphaModFix/>
          </a:blip>
          <a:srcRect t="7076" b="9374"/>
          <a:stretch/>
        </p:blipFill>
        <p:spPr>
          <a:xfrm>
            <a:off x="2690700" y="1847267"/>
            <a:ext cx="2185500" cy="2612834"/>
          </a:xfrm>
          <a:prstGeom prst="rect">
            <a:avLst/>
          </a:prstGeom>
          <a:noFill/>
          <a:ln w="19050" cap="flat" cmpd="sng">
            <a:solidFill>
              <a:srgbClr val="3C78D8"/>
            </a:solidFill>
            <a:prstDash val="solid"/>
            <a:round/>
            <a:headEnd type="none" w="sm" len="sm"/>
            <a:tailEnd type="none" w="sm" len="sm"/>
          </a:ln>
        </p:spPr>
      </p:pic>
      <p:sp>
        <p:nvSpPr>
          <p:cNvPr id="320" name="Google Shape;320;p26"/>
          <p:cNvSpPr txBox="1"/>
          <p:nvPr/>
        </p:nvSpPr>
        <p:spPr>
          <a:xfrm>
            <a:off x="2614500" y="4435600"/>
            <a:ext cx="2313900" cy="23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FFFFFF"/>
                </a:solidFill>
                <a:highlight>
                  <a:srgbClr val="0000FF"/>
                </a:highlight>
                <a:latin typeface="Roboto"/>
                <a:ea typeface="Roboto"/>
                <a:cs typeface="Roboto"/>
                <a:sym typeface="Roboto"/>
              </a:rPr>
              <a:t>Portrait of Admiral Alfred von Tirpitz</a:t>
            </a:r>
            <a:endParaRPr sz="1000" b="1" i="1">
              <a:solidFill>
                <a:srgbClr val="FFFFFF"/>
              </a:solidFill>
              <a:highlight>
                <a:srgbClr val="0000FF"/>
              </a:highligh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325" name="Google Shape;325;p27"/>
          <p:cNvGrpSpPr/>
          <p:nvPr/>
        </p:nvGrpSpPr>
        <p:grpSpPr>
          <a:xfrm>
            <a:off x="323074" y="443963"/>
            <a:ext cx="837539" cy="601477"/>
            <a:chOff x="1926350" y="995225"/>
            <a:chExt cx="428650" cy="356600"/>
          </a:xfrm>
        </p:grpSpPr>
        <p:sp>
          <p:nvSpPr>
            <p:cNvPr id="326" name="Google Shape;326;p27"/>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27"/>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12</a:t>
            </a:fld>
            <a:endParaRPr sz="1300" b="1">
              <a:solidFill>
                <a:srgbClr val="000000"/>
              </a:solidFill>
              <a:latin typeface="Work Sans"/>
              <a:ea typeface="Work Sans"/>
              <a:cs typeface="Work Sans"/>
              <a:sym typeface="Work Sans"/>
            </a:endParaRPr>
          </a:p>
        </p:txBody>
      </p:sp>
      <p:sp>
        <p:nvSpPr>
          <p:cNvPr id="331" name="Google Shape;331;p27"/>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Anglo-German rivalry: Colonial tensions, and European rearmament, including the Anglo-German naval race</a:t>
            </a:r>
            <a:endParaRPr sz="2000" b="1">
              <a:latin typeface="Roboto"/>
              <a:ea typeface="Roboto"/>
              <a:cs typeface="Roboto"/>
              <a:sym typeface="Roboto"/>
            </a:endParaRPr>
          </a:p>
        </p:txBody>
      </p:sp>
      <p:sp>
        <p:nvSpPr>
          <p:cNvPr id="332" name="Google Shape;332;p27"/>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txBox="1"/>
          <p:nvPr/>
        </p:nvSpPr>
        <p:spPr>
          <a:xfrm>
            <a:off x="3811775" y="1251525"/>
            <a:ext cx="3381000" cy="21618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In 1905, Tirpitz decided that the German fleet must rival the current building plan of the British. Despite much opposition, the Third Naval Law was passed in May 1906 because of the anti-British sentiment brought by the Algeciras Conference. British leadership continued to design plans to besiege the German coast.  </a:t>
            </a:r>
            <a:endParaRPr sz="1500">
              <a:latin typeface="Roboto"/>
              <a:ea typeface="Roboto"/>
              <a:cs typeface="Roboto"/>
              <a:sym typeface="Roboto"/>
            </a:endParaRPr>
          </a:p>
        </p:txBody>
      </p:sp>
      <p:sp>
        <p:nvSpPr>
          <p:cNvPr id="334" name="Google Shape;334;p27"/>
          <p:cNvSpPr txBox="1"/>
          <p:nvPr/>
        </p:nvSpPr>
        <p:spPr>
          <a:xfrm>
            <a:off x="3811775" y="3413325"/>
            <a:ext cx="3381000" cy="14814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It was not until the passage of the Fourth Naval Law in 1908 that Britain began to be greatly alarmed by the buildup of Germany’s naval fleet and its anti-British stance, resulting in the British “Navy Scare” in 1909. </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latin typeface="Roboto"/>
              <a:ea typeface="Roboto"/>
              <a:cs typeface="Roboto"/>
              <a:sym typeface="Roboto"/>
            </a:endParaRPr>
          </a:p>
        </p:txBody>
      </p:sp>
      <p:grpSp>
        <p:nvGrpSpPr>
          <p:cNvPr id="335" name="Google Shape;335;p27"/>
          <p:cNvGrpSpPr/>
          <p:nvPr/>
        </p:nvGrpSpPr>
        <p:grpSpPr>
          <a:xfrm>
            <a:off x="280292" y="4136337"/>
            <a:ext cx="194048" cy="316335"/>
            <a:chOff x="6730350" y="2315900"/>
            <a:chExt cx="257700" cy="420100"/>
          </a:xfrm>
        </p:grpSpPr>
        <p:sp>
          <p:nvSpPr>
            <p:cNvPr id="336" name="Google Shape;336;p2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27"/>
          <p:cNvSpPr txBox="1"/>
          <p:nvPr/>
        </p:nvSpPr>
        <p:spPr>
          <a:xfrm>
            <a:off x="398150" y="4081050"/>
            <a:ext cx="3343200" cy="66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The HMS Dreadnought was an 18,100-ton battleship launched in February 1906.</a:t>
            </a:r>
            <a:endParaRPr sz="1500">
              <a:latin typeface="Roboto"/>
              <a:ea typeface="Roboto"/>
              <a:cs typeface="Roboto"/>
              <a:sym typeface="Roboto"/>
            </a:endParaRPr>
          </a:p>
        </p:txBody>
      </p:sp>
      <p:pic>
        <p:nvPicPr>
          <p:cNvPr id="342" name="Google Shape;342;p27"/>
          <p:cNvPicPr preferRelativeResize="0"/>
          <p:nvPr/>
        </p:nvPicPr>
        <p:blipFill>
          <a:blip r:embed="rId3">
            <a:alphaModFix/>
          </a:blip>
          <a:stretch>
            <a:fillRect/>
          </a:stretch>
        </p:blipFill>
        <p:spPr>
          <a:xfrm>
            <a:off x="397325" y="1403925"/>
            <a:ext cx="3343350" cy="2454325"/>
          </a:xfrm>
          <a:prstGeom prst="rect">
            <a:avLst/>
          </a:prstGeom>
          <a:noFill/>
          <a:ln w="28575" cap="flat" cmpd="sng">
            <a:solidFill>
              <a:srgbClr val="3C78D8"/>
            </a:solidFill>
            <a:prstDash val="solid"/>
            <a:round/>
            <a:headEnd type="none" w="sm" len="sm"/>
            <a:tailEnd type="none" w="sm" len="sm"/>
          </a:ln>
        </p:spPr>
      </p:pic>
      <p:sp>
        <p:nvSpPr>
          <p:cNvPr id="343" name="Google Shape;343;p27"/>
          <p:cNvSpPr txBox="1"/>
          <p:nvPr/>
        </p:nvSpPr>
        <p:spPr>
          <a:xfrm>
            <a:off x="441650" y="3858250"/>
            <a:ext cx="3254700" cy="30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FFFFFF"/>
                </a:solidFill>
                <a:highlight>
                  <a:srgbClr val="0000FF"/>
                </a:highlight>
                <a:latin typeface="Roboto"/>
                <a:ea typeface="Roboto"/>
                <a:cs typeface="Roboto"/>
                <a:sym typeface="Roboto"/>
              </a:rPr>
              <a:t>HMS Dreadnought, a British battleship, in 1906</a:t>
            </a:r>
            <a:endParaRPr sz="1000" b="1" i="1">
              <a:solidFill>
                <a:srgbClr val="FFFFFF"/>
              </a:solidFill>
              <a:highlight>
                <a:srgbClr val="0000FF"/>
              </a:highlight>
              <a:latin typeface="Roboto"/>
              <a:ea typeface="Roboto"/>
              <a:cs typeface="Roboto"/>
              <a:sym typeface="Roboto"/>
            </a:endParaRPr>
          </a:p>
        </p:txBody>
      </p:sp>
      <p:pic>
        <p:nvPicPr>
          <p:cNvPr id="344" name="Google Shape;344;p27"/>
          <p:cNvPicPr preferRelativeResize="0"/>
          <p:nvPr/>
        </p:nvPicPr>
        <p:blipFill>
          <a:blip r:embed="rId4">
            <a:alphaModFix/>
          </a:blip>
          <a:stretch>
            <a:fillRect/>
          </a:stretch>
        </p:blipFill>
        <p:spPr>
          <a:xfrm>
            <a:off x="7312850" y="1157151"/>
            <a:ext cx="1504600" cy="1880750"/>
          </a:xfrm>
          <a:prstGeom prst="rect">
            <a:avLst/>
          </a:prstGeom>
          <a:noFill/>
          <a:ln w="28575" cap="flat" cmpd="sng">
            <a:solidFill>
              <a:srgbClr val="1155CC"/>
            </a:solidFill>
            <a:prstDash val="solid"/>
            <a:round/>
            <a:headEnd type="none" w="sm" len="sm"/>
            <a:tailEnd type="none" w="sm" len="sm"/>
          </a:ln>
        </p:spPr>
      </p:pic>
      <p:sp>
        <p:nvSpPr>
          <p:cNvPr id="345" name="Google Shape;345;p27"/>
          <p:cNvSpPr txBox="1"/>
          <p:nvPr/>
        </p:nvSpPr>
        <p:spPr>
          <a:xfrm>
            <a:off x="7312850" y="3106725"/>
            <a:ext cx="1504500" cy="30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FFFFFF"/>
                </a:solidFill>
                <a:highlight>
                  <a:srgbClr val="0000FF"/>
                </a:highlight>
                <a:latin typeface="Roboto"/>
                <a:ea typeface="Roboto"/>
                <a:cs typeface="Roboto"/>
                <a:sym typeface="Roboto"/>
              </a:rPr>
              <a:t>Portrait of Admiral John Fisher taken in 1915</a:t>
            </a:r>
            <a:endParaRPr sz="1000" b="1" i="1">
              <a:solidFill>
                <a:srgbClr val="FFFFFF"/>
              </a:solidFill>
              <a:highlight>
                <a:srgbClr val="0000FF"/>
              </a:highlight>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Google Shape;350;p28"/>
          <p:cNvGrpSpPr/>
          <p:nvPr/>
        </p:nvGrpSpPr>
        <p:grpSpPr>
          <a:xfrm>
            <a:off x="323074" y="443963"/>
            <a:ext cx="837539" cy="601477"/>
            <a:chOff x="1926350" y="995225"/>
            <a:chExt cx="428650" cy="356600"/>
          </a:xfrm>
        </p:grpSpPr>
        <p:sp>
          <p:nvSpPr>
            <p:cNvPr id="351" name="Google Shape;351;p2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8"/>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13</a:t>
            </a:fld>
            <a:endParaRPr sz="1300" b="1">
              <a:solidFill>
                <a:srgbClr val="000000"/>
              </a:solidFill>
              <a:latin typeface="Work Sans"/>
              <a:ea typeface="Work Sans"/>
              <a:cs typeface="Work Sans"/>
              <a:sym typeface="Work Sans"/>
            </a:endParaRPr>
          </a:p>
        </p:txBody>
      </p:sp>
      <p:sp>
        <p:nvSpPr>
          <p:cNvPr id="356" name="Google Shape;356;p28"/>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Anglo-German rivalry: Colonial tensions, and European rearmament, including the Anglo-German naval race</a:t>
            </a:r>
            <a:endParaRPr sz="2000" b="1">
              <a:latin typeface="Roboto"/>
              <a:ea typeface="Roboto"/>
              <a:cs typeface="Roboto"/>
              <a:sym typeface="Roboto"/>
            </a:endParaRPr>
          </a:p>
        </p:txBody>
      </p:sp>
      <p:sp>
        <p:nvSpPr>
          <p:cNvPr id="357" name="Google Shape;357;p28"/>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txBox="1"/>
          <p:nvPr/>
        </p:nvSpPr>
        <p:spPr>
          <a:xfrm>
            <a:off x="4269950" y="1045450"/>
            <a:ext cx="2546100" cy="26691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EFFECT. </a:t>
            </a:r>
            <a:r>
              <a:rPr lang="en" sz="1500">
                <a:solidFill>
                  <a:schemeClr val="dk1"/>
                </a:solidFill>
                <a:latin typeface="Roboto"/>
                <a:ea typeface="Roboto"/>
                <a:cs typeface="Roboto"/>
                <a:sym typeface="Roboto"/>
              </a:rPr>
              <a:t>The Anglo-German naval race had a lasting effect on the relations between Britain and Germany. The race fostered distrust and hostility between the two nations and it is widely accepted that the competition was a direct precursor of the First World War. </a:t>
            </a:r>
            <a:endParaRPr sz="1500">
              <a:latin typeface="Roboto"/>
              <a:ea typeface="Roboto"/>
              <a:cs typeface="Roboto"/>
              <a:sym typeface="Roboto"/>
            </a:endParaRPr>
          </a:p>
        </p:txBody>
      </p:sp>
      <p:sp>
        <p:nvSpPr>
          <p:cNvPr id="359" name="Google Shape;359;p28"/>
          <p:cNvSpPr txBox="1"/>
          <p:nvPr/>
        </p:nvSpPr>
        <p:spPr>
          <a:xfrm>
            <a:off x="946400" y="3790600"/>
            <a:ext cx="5612400" cy="10695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END OF THE RACE. </a:t>
            </a:r>
            <a:r>
              <a:rPr lang="en" sz="1500">
                <a:solidFill>
                  <a:schemeClr val="dk1"/>
                </a:solidFill>
                <a:latin typeface="Roboto"/>
                <a:ea typeface="Roboto"/>
                <a:cs typeface="Roboto"/>
                <a:sym typeface="Roboto"/>
              </a:rPr>
              <a:t>The naval race came to an end in 1912 by the decision of German Chancellor Theobald von Bethmann-Hollweg. Germany had to prioritise building up its army instead of the navy because of Russian military expansion. </a:t>
            </a:r>
            <a:endParaRPr sz="1500">
              <a:latin typeface="Roboto"/>
              <a:ea typeface="Roboto"/>
              <a:cs typeface="Roboto"/>
              <a:sym typeface="Roboto"/>
            </a:endParaRPr>
          </a:p>
        </p:txBody>
      </p:sp>
      <p:pic>
        <p:nvPicPr>
          <p:cNvPr id="360" name="Google Shape;360;p28"/>
          <p:cNvPicPr preferRelativeResize="0"/>
          <p:nvPr/>
        </p:nvPicPr>
        <p:blipFill>
          <a:blip r:embed="rId3">
            <a:alphaModFix/>
          </a:blip>
          <a:stretch>
            <a:fillRect/>
          </a:stretch>
        </p:blipFill>
        <p:spPr>
          <a:xfrm>
            <a:off x="6883700" y="988150"/>
            <a:ext cx="1941925" cy="2711453"/>
          </a:xfrm>
          <a:prstGeom prst="rect">
            <a:avLst/>
          </a:prstGeom>
          <a:noFill/>
          <a:ln w="19050" cap="flat" cmpd="sng">
            <a:solidFill>
              <a:srgbClr val="3C78D8"/>
            </a:solidFill>
            <a:prstDash val="solid"/>
            <a:round/>
            <a:headEnd type="none" w="sm" len="sm"/>
            <a:tailEnd type="none" w="sm" len="sm"/>
          </a:ln>
        </p:spPr>
      </p:pic>
      <p:sp>
        <p:nvSpPr>
          <p:cNvPr id="361" name="Google Shape;361;p28"/>
          <p:cNvSpPr txBox="1"/>
          <p:nvPr/>
        </p:nvSpPr>
        <p:spPr>
          <a:xfrm>
            <a:off x="6815763" y="3699600"/>
            <a:ext cx="2077800" cy="30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FFFFFF"/>
                </a:solidFill>
                <a:highlight>
                  <a:srgbClr val="0000FF"/>
                </a:highlight>
                <a:latin typeface="Roboto"/>
                <a:ea typeface="Roboto"/>
                <a:cs typeface="Roboto"/>
                <a:sym typeface="Roboto"/>
              </a:rPr>
              <a:t>King Edward VII with Kaiser Wilhelm II in Berlin in 1908</a:t>
            </a:r>
            <a:endParaRPr sz="1000" b="1" i="1">
              <a:solidFill>
                <a:srgbClr val="FFFFFF"/>
              </a:solidFill>
              <a:highlight>
                <a:srgbClr val="0000FF"/>
              </a:highlight>
              <a:latin typeface="Roboto"/>
              <a:ea typeface="Roboto"/>
              <a:cs typeface="Roboto"/>
              <a:sym typeface="Roboto"/>
            </a:endParaRPr>
          </a:p>
        </p:txBody>
      </p:sp>
      <p:sp>
        <p:nvSpPr>
          <p:cNvPr id="362" name="Google Shape;362;p28"/>
          <p:cNvSpPr txBox="1"/>
          <p:nvPr/>
        </p:nvSpPr>
        <p:spPr>
          <a:xfrm>
            <a:off x="323200" y="1293575"/>
            <a:ext cx="3787500" cy="24210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King Edward VII’s visit to his nephew Kaiser Wilhelm in August 1908 enabled a conversation about how a potential naval rivalry would heighten tensions between Britain and Germany. Wilhelm maintained that the relations between the two countries would remain good. Britain continued to expand its fleet. In April 1910, funding for dreadnoughts escalated and so did construction.</a:t>
            </a:r>
            <a:endParaRPr sz="15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29"/>
          <p:cNvGrpSpPr/>
          <p:nvPr/>
        </p:nvGrpSpPr>
        <p:grpSpPr>
          <a:xfrm>
            <a:off x="323074" y="443963"/>
            <a:ext cx="837539" cy="601477"/>
            <a:chOff x="1926350" y="995225"/>
            <a:chExt cx="428650" cy="356600"/>
          </a:xfrm>
        </p:grpSpPr>
        <p:sp>
          <p:nvSpPr>
            <p:cNvPr id="368" name="Google Shape;368;p2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29"/>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14</a:t>
            </a:fld>
            <a:endParaRPr sz="1300" b="1">
              <a:solidFill>
                <a:srgbClr val="000000"/>
              </a:solidFill>
              <a:latin typeface="Work Sans"/>
              <a:ea typeface="Work Sans"/>
              <a:cs typeface="Work Sans"/>
              <a:sym typeface="Work Sans"/>
            </a:endParaRPr>
          </a:p>
        </p:txBody>
      </p:sp>
      <p:sp>
        <p:nvSpPr>
          <p:cNvPr id="373" name="Google Shape;373;p29"/>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Outbreak of war: Slav nationalism and relations between Serbia and Austria-Hungary</a:t>
            </a:r>
            <a:endParaRPr sz="2000" b="1">
              <a:latin typeface="Roboto"/>
              <a:ea typeface="Roboto"/>
              <a:cs typeface="Roboto"/>
              <a:sym typeface="Roboto"/>
            </a:endParaRPr>
          </a:p>
        </p:txBody>
      </p:sp>
      <p:sp>
        <p:nvSpPr>
          <p:cNvPr id="374" name="Google Shape;374;p29"/>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9"/>
          <p:cNvGrpSpPr/>
          <p:nvPr/>
        </p:nvGrpSpPr>
        <p:grpSpPr>
          <a:xfrm>
            <a:off x="323067" y="1168037"/>
            <a:ext cx="194048" cy="316335"/>
            <a:chOff x="6730350" y="2315900"/>
            <a:chExt cx="257700" cy="420100"/>
          </a:xfrm>
        </p:grpSpPr>
        <p:sp>
          <p:nvSpPr>
            <p:cNvPr id="376" name="Google Shape;376;p2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381;p29"/>
          <p:cNvSpPr txBox="1"/>
          <p:nvPr/>
        </p:nvSpPr>
        <p:spPr>
          <a:xfrm>
            <a:off x="517125" y="1036550"/>
            <a:ext cx="8267100" cy="6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Pan-Slavism is the political belief that the Slavic people of eastern and east-central Europe should have power over their own nations and the right to self-government. </a:t>
            </a:r>
            <a:endParaRPr sz="1500">
              <a:latin typeface="Roboto"/>
              <a:ea typeface="Roboto"/>
              <a:cs typeface="Roboto"/>
              <a:sym typeface="Roboto"/>
            </a:endParaRPr>
          </a:p>
        </p:txBody>
      </p:sp>
      <p:sp>
        <p:nvSpPr>
          <p:cNvPr id="382" name="Google Shape;382;p29"/>
          <p:cNvSpPr/>
          <p:nvPr/>
        </p:nvSpPr>
        <p:spPr>
          <a:xfrm>
            <a:off x="1012400" y="2650200"/>
            <a:ext cx="1763400" cy="1412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Pan-Slavism</a:t>
            </a:r>
            <a:endParaRPr/>
          </a:p>
        </p:txBody>
      </p:sp>
      <p:sp>
        <p:nvSpPr>
          <p:cNvPr id="383" name="Google Shape;383;p29"/>
          <p:cNvSpPr/>
          <p:nvPr/>
        </p:nvSpPr>
        <p:spPr>
          <a:xfrm>
            <a:off x="323075" y="2642025"/>
            <a:ext cx="1138200" cy="3936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Ottoman Empire</a:t>
            </a:r>
            <a:endParaRPr>
              <a:solidFill>
                <a:srgbClr val="FFFFFF"/>
              </a:solidFill>
            </a:endParaRPr>
          </a:p>
        </p:txBody>
      </p:sp>
      <p:sp>
        <p:nvSpPr>
          <p:cNvPr id="384" name="Google Shape;384;p29"/>
          <p:cNvSpPr/>
          <p:nvPr/>
        </p:nvSpPr>
        <p:spPr>
          <a:xfrm>
            <a:off x="1855250" y="2752600"/>
            <a:ext cx="1138200" cy="3936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Byzantine Empire</a:t>
            </a:r>
            <a:endParaRPr>
              <a:solidFill>
                <a:srgbClr val="FFFFFF"/>
              </a:solidFill>
            </a:endParaRPr>
          </a:p>
        </p:txBody>
      </p:sp>
      <p:sp>
        <p:nvSpPr>
          <p:cNvPr id="385" name="Google Shape;385;p29"/>
          <p:cNvSpPr/>
          <p:nvPr/>
        </p:nvSpPr>
        <p:spPr>
          <a:xfrm>
            <a:off x="288525" y="3504700"/>
            <a:ext cx="1138200" cy="3936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Venice</a:t>
            </a:r>
            <a:endParaRPr>
              <a:solidFill>
                <a:srgbClr val="FFFFFF"/>
              </a:solidFill>
            </a:endParaRPr>
          </a:p>
        </p:txBody>
      </p:sp>
      <p:sp>
        <p:nvSpPr>
          <p:cNvPr id="386" name="Google Shape;386;p29"/>
          <p:cNvSpPr/>
          <p:nvPr/>
        </p:nvSpPr>
        <p:spPr>
          <a:xfrm>
            <a:off x="1637600" y="3898300"/>
            <a:ext cx="1138200" cy="3936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Austria-</a:t>
            </a:r>
            <a:endParaRPr>
              <a:solidFill>
                <a:srgbClr val="FFFFFF"/>
              </a:solidFill>
            </a:endParaRPr>
          </a:p>
          <a:p>
            <a:pPr marL="0" lvl="0" indent="0" algn="ctr" rtl="0">
              <a:spcBef>
                <a:spcPts val="0"/>
              </a:spcBef>
              <a:spcAft>
                <a:spcPts val="0"/>
              </a:spcAft>
              <a:buNone/>
            </a:pPr>
            <a:r>
              <a:rPr lang="en">
                <a:solidFill>
                  <a:srgbClr val="FFFFFF"/>
                </a:solidFill>
              </a:rPr>
              <a:t>Hungary</a:t>
            </a:r>
            <a:endParaRPr>
              <a:solidFill>
                <a:srgbClr val="FFFFFF"/>
              </a:solidFill>
            </a:endParaRPr>
          </a:p>
        </p:txBody>
      </p:sp>
      <p:sp>
        <p:nvSpPr>
          <p:cNvPr id="387" name="Google Shape;387;p29"/>
          <p:cNvSpPr txBox="1"/>
          <p:nvPr/>
        </p:nvSpPr>
        <p:spPr>
          <a:xfrm>
            <a:off x="547025" y="1907250"/>
            <a:ext cx="2228700" cy="548700"/>
          </a:xfrm>
          <a:prstGeom prst="rect">
            <a:avLst/>
          </a:prstGeom>
          <a:noFill/>
          <a:ln w="19050" cap="flat" cmpd="sng">
            <a:solidFill>
              <a:srgbClr val="6D9EEB"/>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Non-Slavic empires that ruled the Slavic people:</a:t>
            </a:r>
            <a:endParaRPr/>
          </a:p>
        </p:txBody>
      </p:sp>
      <p:sp>
        <p:nvSpPr>
          <p:cNvPr id="388" name="Google Shape;388;p29"/>
          <p:cNvSpPr txBox="1"/>
          <p:nvPr/>
        </p:nvSpPr>
        <p:spPr>
          <a:xfrm>
            <a:off x="3092525" y="1674100"/>
            <a:ext cx="5784000" cy="8811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UNITING THE SLAVS. </a:t>
            </a:r>
            <a:r>
              <a:rPr lang="en" sz="1500">
                <a:solidFill>
                  <a:schemeClr val="dk1"/>
                </a:solidFill>
                <a:latin typeface="Roboto"/>
                <a:ea typeface="Roboto"/>
                <a:cs typeface="Roboto"/>
                <a:sym typeface="Roboto"/>
              </a:rPr>
              <a:t>Pan-Slavists worked to drive forward a sense of unity and establish similarities among the Slavic people through the study of folklore and vernacular.</a:t>
            </a:r>
            <a:endParaRPr sz="1500">
              <a:latin typeface="Roboto"/>
              <a:ea typeface="Roboto"/>
              <a:cs typeface="Roboto"/>
              <a:sym typeface="Roboto"/>
            </a:endParaRPr>
          </a:p>
        </p:txBody>
      </p:sp>
      <p:cxnSp>
        <p:nvCxnSpPr>
          <p:cNvPr id="389" name="Google Shape;389;p29"/>
          <p:cNvCxnSpPr/>
          <p:nvPr/>
        </p:nvCxnSpPr>
        <p:spPr>
          <a:xfrm>
            <a:off x="3547647" y="4482975"/>
            <a:ext cx="4722900" cy="16200"/>
          </a:xfrm>
          <a:prstGeom prst="straightConnector1">
            <a:avLst/>
          </a:prstGeom>
          <a:noFill/>
          <a:ln w="28575" cap="flat" cmpd="sng">
            <a:solidFill>
              <a:schemeClr val="dk2"/>
            </a:solidFill>
            <a:prstDash val="solid"/>
            <a:round/>
            <a:headEnd type="none" w="med" len="med"/>
            <a:tailEnd type="triangle" w="med" len="med"/>
          </a:ln>
        </p:spPr>
      </p:cxnSp>
      <p:sp>
        <p:nvSpPr>
          <p:cNvPr id="390" name="Google Shape;390;p29"/>
          <p:cNvSpPr/>
          <p:nvPr/>
        </p:nvSpPr>
        <p:spPr>
          <a:xfrm>
            <a:off x="3118800" y="2637850"/>
            <a:ext cx="1366200" cy="1845000"/>
          </a:xfrm>
          <a:prstGeom prst="downArrowCallout">
            <a:avLst>
              <a:gd name="adj1" fmla="val 21082"/>
              <a:gd name="adj2" fmla="val 18108"/>
              <a:gd name="adj3" fmla="val 16222"/>
              <a:gd name="adj4" fmla="val 79454"/>
            </a:avLst>
          </a:prstGeom>
          <a:solidFill>
            <a:srgbClr val="FFFFFF"/>
          </a:solid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Czech historian František Palacký assembled a Slav Congress in Prague.</a:t>
            </a:r>
            <a:endParaRPr/>
          </a:p>
        </p:txBody>
      </p:sp>
      <p:sp>
        <p:nvSpPr>
          <p:cNvPr id="391" name="Google Shape;391;p29"/>
          <p:cNvSpPr/>
          <p:nvPr/>
        </p:nvSpPr>
        <p:spPr>
          <a:xfrm>
            <a:off x="4569475" y="2637850"/>
            <a:ext cx="1270800" cy="1845000"/>
          </a:xfrm>
          <a:prstGeom prst="downArrowCallout">
            <a:avLst>
              <a:gd name="adj1" fmla="val 21082"/>
              <a:gd name="adj2" fmla="val 18108"/>
              <a:gd name="adj3" fmla="val 16222"/>
              <a:gd name="adj4" fmla="val 79454"/>
            </a:avLst>
          </a:prstGeom>
          <a:solidFill>
            <a:srgbClr val="FFFFFF"/>
          </a:solid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Russia adopted Pan-Slavism to gain political dominance.</a:t>
            </a:r>
            <a:endParaRPr/>
          </a:p>
        </p:txBody>
      </p:sp>
      <p:sp>
        <p:nvSpPr>
          <p:cNvPr id="392" name="Google Shape;392;p29"/>
          <p:cNvSpPr/>
          <p:nvPr/>
        </p:nvSpPr>
        <p:spPr>
          <a:xfrm>
            <a:off x="5924750" y="2637850"/>
            <a:ext cx="1270800" cy="1845000"/>
          </a:xfrm>
          <a:prstGeom prst="downArrowCallout">
            <a:avLst>
              <a:gd name="adj1" fmla="val 21082"/>
              <a:gd name="adj2" fmla="val 18108"/>
              <a:gd name="adj3" fmla="val 16222"/>
              <a:gd name="adj4" fmla="val 79454"/>
            </a:avLst>
          </a:prstGeom>
          <a:solidFill>
            <a:srgbClr val="FFFFFF"/>
          </a:solid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Serbia and Russia engaged in wars against the Ottoman Empire.</a:t>
            </a:r>
            <a:endParaRPr/>
          </a:p>
        </p:txBody>
      </p:sp>
      <p:sp>
        <p:nvSpPr>
          <p:cNvPr id="393" name="Google Shape;393;p29"/>
          <p:cNvSpPr/>
          <p:nvPr/>
        </p:nvSpPr>
        <p:spPr>
          <a:xfrm>
            <a:off x="7280025" y="2637850"/>
            <a:ext cx="1270800" cy="1845000"/>
          </a:xfrm>
          <a:prstGeom prst="downArrowCallout">
            <a:avLst>
              <a:gd name="adj1" fmla="val 21082"/>
              <a:gd name="adj2" fmla="val 18108"/>
              <a:gd name="adj3" fmla="val 16222"/>
              <a:gd name="adj4" fmla="val 79454"/>
            </a:avLst>
          </a:prstGeom>
          <a:solidFill>
            <a:srgbClr val="FFFFFF"/>
          </a:solid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New Pan-Slav Congresses were convened to revive the movement.</a:t>
            </a:r>
            <a:endParaRPr/>
          </a:p>
        </p:txBody>
      </p:sp>
      <p:grpSp>
        <p:nvGrpSpPr>
          <p:cNvPr id="394" name="Google Shape;394;p29"/>
          <p:cNvGrpSpPr/>
          <p:nvPr/>
        </p:nvGrpSpPr>
        <p:grpSpPr>
          <a:xfrm>
            <a:off x="3092533" y="4341873"/>
            <a:ext cx="298866" cy="298414"/>
            <a:chOff x="6660750" y="298550"/>
            <a:chExt cx="396900" cy="396300"/>
          </a:xfrm>
        </p:grpSpPr>
        <p:sp>
          <p:nvSpPr>
            <p:cNvPr id="395" name="Google Shape;395;p29"/>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9"/>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29"/>
          <p:cNvSpPr/>
          <p:nvPr/>
        </p:nvSpPr>
        <p:spPr>
          <a:xfrm>
            <a:off x="3486175" y="4547175"/>
            <a:ext cx="628500" cy="298500"/>
          </a:xfrm>
          <a:prstGeom prst="roundRect">
            <a:avLst>
              <a:gd name="adj" fmla="val 16667"/>
            </a:avLst>
          </a:prstGeom>
          <a:solidFill>
            <a:srgbClr val="FFFFFF"/>
          </a:solid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1848</a:t>
            </a:r>
            <a:endParaRPr/>
          </a:p>
        </p:txBody>
      </p:sp>
      <p:sp>
        <p:nvSpPr>
          <p:cNvPr id="398" name="Google Shape;398;p29"/>
          <p:cNvSpPr/>
          <p:nvPr/>
        </p:nvSpPr>
        <p:spPr>
          <a:xfrm>
            <a:off x="4767976" y="4565500"/>
            <a:ext cx="751200" cy="298500"/>
          </a:xfrm>
          <a:prstGeom prst="roundRect">
            <a:avLst>
              <a:gd name="adj" fmla="val 16667"/>
            </a:avLst>
          </a:prstGeom>
          <a:solidFill>
            <a:srgbClr val="FFFFFF"/>
          </a:solid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1860s</a:t>
            </a:r>
            <a:endParaRPr/>
          </a:p>
        </p:txBody>
      </p:sp>
      <p:sp>
        <p:nvSpPr>
          <p:cNvPr id="399" name="Google Shape;399;p29"/>
          <p:cNvSpPr/>
          <p:nvPr/>
        </p:nvSpPr>
        <p:spPr>
          <a:xfrm>
            <a:off x="6033425" y="4565500"/>
            <a:ext cx="890400" cy="298500"/>
          </a:xfrm>
          <a:prstGeom prst="roundRect">
            <a:avLst>
              <a:gd name="adj" fmla="val 16667"/>
            </a:avLst>
          </a:prstGeom>
          <a:solidFill>
            <a:srgbClr val="FFFFFF"/>
          </a:solid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1876-77</a:t>
            </a:r>
            <a:endParaRPr/>
          </a:p>
        </p:txBody>
      </p:sp>
      <p:sp>
        <p:nvSpPr>
          <p:cNvPr id="400" name="Google Shape;400;p29"/>
          <p:cNvSpPr/>
          <p:nvPr/>
        </p:nvSpPr>
        <p:spPr>
          <a:xfrm>
            <a:off x="7280025" y="4508500"/>
            <a:ext cx="1096800" cy="393600"/>
          </a:xfrm>
          <a:prstGeom prst="roundRect">
            <a:avLst>
              <a:gd name="adj" fmla="val 16667"/>
            </a:avLst>
          </a:prstGeom>
          <a:solidFill>
            <a:srgbClr val="FFFFFF"/>
          </a:solid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Early 20th century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30"/>
          <p:cNvPicPr preferRelativeResize="0"/>
          <p:nvPr/>
        </p:nvPicPr>
        <p:blipFill rotWithShape="1">
          <a:blip r:embed="rId3">
            <a:alphaModFix/>
          </a:blip>
          <a:srcRect r="34115"/>
          <a:stretch/>
        </p:blipFill>
        <p:spPr>
          <a:xfrm>
            <a:off x="397531" y="2709466"/>
            <a:ext cx="1112010" cy="784510"/>
          </a:xfrm>
          <a:prstGeom prst="rect">
            <a:avLst/>
          </a:prstGeom>
          <a:noFill/>
          <a:ln>
            <a:noFill/>
          </a:ln>
        </p:spPr>
      </p:pic>
      <p:grpSp>
        <p:nvGrpSpPr>
          <p:cNvPr id="406" name="Google Shape;406;p30"/>
          <p:cNvGrpSpPr/>
          <p:nvPr/>
        </p:nvGrpSpPr>
        <p:grpSpPr>
          <a:xfrm>
            <a:off x="323074" y="443963"/>
            <a:ext cx="837539" cy="601477"/>
            <a:chOff x="1926350" y="995225"/>
            <a:chExt cx="428650" cy="356600"/>
          </a:xfrm>
        </p:grpSpPr>
        <p:sp>
          <p:nvSpPr>
            <p:cNvPr id="407" name="Google Shape;407;p30"/>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0"/>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30"/>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15</a:t>
            </a:fld>
            <a:endParaRPr sz="1300" b="1">
              <a:solidFill>
                <a:srgbClr val="000000"/>
              </a:solidFill>
              <a:latin typeface="Work Sans"/>
              <a:ea typeface="Work Sans"/>
              <a:cs typeface="Work Sans"/>
              <a:sym typeface="Work Sans"/>
            </a:endParaRPr>
          </a:p>
        </p:txBody>
      </p:sp>
      <p:sp>
        <p:nvSpPr>
          <p:cNvPr id="412" name="Google Shape;412;p30"/>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Outbreak of war: Slav nationalism and relations between Serbia and Austria-Hungary</a:t>
            </a:r>
            <a:endParaRPr sz="2000" b="1">
              <a:latin typeface="Roboto"/>
              <a:ea typeface="Roboto"/>
              <a:cs typeface="Roboto"/>
              <a:sym typeface="Roboto"/>
            </a:endParaRPr>
          </a:p>
        </p:txBody>
      </p:sp>
      <p:sp>
        <p:nvSpPr>
          <p:cNvPr id="413" name="Google Shape;413;p30"/>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4" name="Google Shape;414;p30"/>
          <p:cNvPicPr preferRelativeResize="0"/>
          <p:nvPr/>
        </p:nvPicPr>
        <p:blipFill>
          <a:blip r:embed="rId4">
            <a:alphaModFix/>
          </a:blip>
          <a:stretch>
            <a:fillRect/>
          </a:stretch>
        </p:blipFill>
        <p:spPr>
          <a:xfrm>
            <a:off x="152400" y="944100"/>
            <a:ext cx="1733575" cy="2000507"/>
          </a:xfrm>
          <a:prstGeom prst="rect">
            <a:avLst/>
          </a:prstGeom>
          <a:noFill/>
          <a:ln>
            <a:noFill/>
          </a:ln>
        </p:spPr>
      </p:pic>
      <p:sp>
        <p:nvSpPr>
          <p:cNvPr id="415" name="Google Shape;415;p30"/>
          <p:cNvSpPr txBox="1"/>
          <p:nvPr/>
        </p:nvSpPr>
        <p:spPr>
          <a:xfrm>
            <a:off x="1885975" y="1045450"/>
            <a:ext cx="4475700" cy="26532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Slavic people in the Balkan region had a significant role in the outbreak of war. Slav nationalism in Serbia grew to its strongest point in the late 19th and early 20th centuries. This national movement opposed Austro-Hungarian control. The annexation of Bosnia and Herzegovina caused the formation of radical nationalist groups, such as the secret Serbian society </a:t>
            </a:r>
            <a:r>
              <a:rPr lang="en" sz="1500">
                <a:solidFill>
                  <a:schemeClr val="hlink"/>
                </a:solidFill>
                <a:latin typeface="Roboto"/>
                <a:ea typeface="Roboto"/>
                <a:cs typeface="Roboto"/>
                <a:sym typeface="Roboto"/>
              </a:rPr>
              <a:t>Black Hand</a:t>
            </a:r>
            <a:r>
              <a:rPr lang="en" sz="1500">
                <a:latin typeface="Roboto"/>
                <a:ea typeface="Roboto"/>
                <a:cs typeface="Roboto"/>
                <a:sym typeface="Roboto"/>
              </a:rPr>
              <a:t>, increased and they</a:t>
            </a:r>
            <a:r>
              <a:rPr lang="en" sz="1500">
                <a:solidFill>
                  <a:schemeClr val="dk1"/>
                </a:solidFill>
                <a:latin typeface="Roboto"/>
                <a:ea typeface="Roboto"/>
                <a:cs typeface="Roboto"/>
                <a:sym typeface="Roboto"/>
              </a:rPr>
              <a:t> promoted the liberation of Serbia. The goal was to establish a unified state for all Slavic people called </a:t>
            </a:r>
            <a:r>
              <a:rPr lang="en" sz="1500">
                <a:solidFill>
                  <a:srgbClr val="1155CC"/>
                </a:solidFill>
                <a:latin typeface="Roboto"/>
                <a:ea typeface="Roboto"/>
                <a:cs typeface="Roboto"/>
                <a:sym typeface="Roboto"/>
              </a:rPr>
              <a:t>Greater Serbia</a:t>
            </a:r>
            <a:r>
              <a:rPr lang="en" sz="1500">
                <a:solidFill>
                  <a:schemeClr val="dk1"/>
                </a:solidFill>
                <a:latin typeface="Roboto"/>
                <a:ea typeface="Roboto"/>
                <a:cs typeface="Roboto"/>
                <a:sym typeface="Roboto"/>
              </a:rPr>
              <a:t>.</a:t>
            </a:r>
            <a:endParaRPr sz="1500">
              <a:latin typeface="Roboto"/>
              <a:ea typeface="Roboto"/>
              <a:cs typeface="Roboto"/>
              <a:sym typeface="Roboto"/>
            </a:endParaRPr>
          </a:p>
        </p:txBody>
      </p:sp>
      <p:pic>
        <p:nvPicPr>
          <p:cNvPr id="416" name="Google Shape;416;p30"/>
          <p:cNvPicPr preferRelativeResize="0"/>
          <p:nvPr/>
        </p:nvPicPr>
        <p:blipFill>
          <a:blip r:embed="rId5">
            <a:alphaModFix/>
          </a:blip>
          <a:stretch>
            <a:fillRect/>
          </a:stretch>
        </p:blipFill>
        <p:spPr>
          <a:xfrm>
            <a:off x="6702900" y="996825"/>
            <a:ext cx="1877800" cy="2501026"/>
          </a:xfrm>
          <a:prstGeom prst="rect">
            <a:avLst/>
          </a:prstGeom>
          <a:noFill/>
          <a:ln w="28575" cap="flat" cmpd="sng">
            <a:solidFill>
              <a:srgbClr val="3C78D8"/>
            </a:solidFill>
            <a:prstDash val="solid"/>
            <a:round/>
            <a:headEnd type="none" w="sm" len="sm"/>
            <a:tailEnd type="none" w="sm" len="sm"/>
          </a:ln>
        </p:spPr>
      </p:pic>
      <p:sp>
        <p:nvSpPr>
          <p:cNvPr id="417" name="Google Shape;417;p30"/>
          <p:cNvSpPr txBox="1"/>
          <p:nvPr/>
        </p:nvSpPr>
        <p:spPr>
          <a:xfrm>
            <a:off x="6671600" y="3527957"/>
            <a:ext cx="1968600" cy="24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FFFFFF"/>
                </a:solidFill>
                <a:highlight>
                  <a:srgbClr val="0000FF"/>
                </a:highlight>
                <a:latin typeface="Roboto"/>
                <a:ea typeface="Roboto"/>
                <a:cs typeface="Roboto"/>
                <a:sym typeface="Roboto"/>
              </a:rPr>
              <a:t>Portrait of </a:t>
            </a:r>
            <a:r>
              <a:rPr lang="en" sz="1000" b="1" i="1">
                <a:solidFill>
                  <a:schemeClr val="lt1"/>
                </a:solidFill>
                <a:highlight>
                  <a:srgbClr val="0000FF"/>
                </a:highlight>
                <a:latin typeface="Roboto"/>
                <a:ea typeface="Roboto"/>
                <a:cs typeface="Roboto"/>
                <a:sym typeface="Roboto"/>
              </a:rPr>
              <a:t>Archduke </a:t>
            </a:r>
            <a:endParaRPr sz="1000" b="1" i="1">
              <a:solidFill>
                <a:schemeClr val="lt1"/>
              </a:solidFill>
              <a:highlight>
                <a:srgbClr val="0000FF"/>
              </a:highlight>
              <a:latin typeface="Roboto"/>
              <a:ea typeface="Roboto"/>
              <a:cs typeface="Roboto"/>
              <a:sym typeface="Roboto"/>
            </a:endParaRPr>
          </a:p>
          <a:p>
            <a:pPr marL="0" lvl="0" indent="0" algn="ctr" rtl="0">
              <a:spcBef>
                <a:spcPts val="0"/>
              </a:spcBef>
              <a:spcAft>
                <a:spcPts val="0"/>
              </a:spcAft>
              <a:buNone/>
            </a:pPr>
            <a:r>
              <a:rPr lang="en" sz="1000" b="1" i="1">
                <a:solidFill>
                  <a:schemeClr val="lt1"/>
                </a:solidFill>
                <a:highlight>
                  <a:srgbClr val="0000FF"/>
                </a:highlight>
                <a:latin typeface="Roboto"/>
                <a:ea typeface="Roboto"/>
                <a:cs typeface="Roboto"/>
                <a:sym typeface="Roboto"/>
              </a:rPr>
              <a:t>Franz Ferdinand</a:t>
            </a:r>
            <a:r>
              <a:rPr lang="en" sz="1000" b="1" i="1">
                <a:solidFill>
                  <a:srgbClr val="FFFFFF"/>
                </a:solidFill>
                <a:highlight>
                  <a:srgbClr val="0000FF"/>
                </a:highlight>
                <a:latin typeface="Roboto"/>
                <a:ea typeface="Roboto"/>
                <a:cs typeface="Roboto"/>
                <a:sym typeface="Roboto"/>
              </a:rPr>
              <a:t> </a:t>
            </a:r>
            <a:endParaRPr sz="1000" b="1" i="1">
              <a:solidFill>
                <a:srgbClr val="FFFFFF"/>
              </a:solidFill>
              <a:highlight>
                <a:srgbClr val="0000FF"/>
              </a:highlight>
              <a:latin typeface="Roboto"/>
              <a:ea typeface="Roboto"/>
              <a:cs typeface="Roboto"/>
              <a:sym typeface="Roboto"/>
            </a:endParaRPr>
          </a:p>
        </p:txBody>
      </p:sp>
      <p:sp>
        <p:nvSpPr>
          <p:cNvPr id="418" name="Google Shape;418;p30"/>
          <p:cNvSpPr txBox="1"/>
          <p:nvPr/>
        </p:nvSpPr>
        <p:spPr>
          <a:xfrm>
            <a:off x="1885977" y="3774850"/>
            <a:ext cx="4475700" cy="10380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Pan-Slavic nationalism inspired </a:t>
            </a:r>
            <a:r>
              <a:rPr lang="en" sz="1500">
                <a:solidFill>
                  <a:srgbClr val="1155CC"/>
                </a:solidFill>
                <a:latin typeface="Roboto"/>
                <a:ea typeface="Roboto"/>
                <a:cs typeface="Roboto"/>
                <a:sym typeface="Roboto"/>
              </a:rPr>
              <a:t>the assassination of Archduke Franz Ferdinand </a:t>
            </a:r>
            <a:r>
              <a:rPr lang="en" sz="1500">
                <a:solidFill>
                  <a:schemeClr val="dk1"/>
                </a:solidFill>
                <a:latin typeface="Roboto"/>
                <a:ea typeface="Roboto"/>
                <a:cs typeface="Roboto"/>
                <a:sym typeface="Roboto"/>
              </a:rPr>
              <a:t>in Sarajevo in June 1914. This major event led to the outbreak of the First World War.</a:t>
            </a:r>
            <a:endParaRPr sz="15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pSp>
        <p:nvGrpSpPr>
          <p:cNvPr id="423" name="Google Shape;423;p31"/>
          <p:cNvGrpSpPr/>
          <p:nvPr/>
        </p:nvGrpSpPr>
        <p:grpSpPr>
          <a:xfrm>
            <a:off x="323074" y="443963"/>
            <a:ext cx="837539" cy="601477"/>
            <a:chOff x="1926350" y="995225"/>
            <a:chExt cx="428650" cy="356600"/>
          </a:xfrm>
        </p:grpSpPr>
        <p:sp>
          <p:nvSpPr>
            <p:cNvPr id="424" name="Google Shape;424;p31"/>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31"/>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16</a:t>
            </a:fld>
            <a:endParaRPr sz="1300" b="1">
              <a:solidFill>
                <a:srgbClr val="000000"/>
              </a:solidFill>
              <a:latin typeface="Work Sans"/>
              <a:ea typeface="Work Sans"/>
              <a:cs typeface="Work Sans"/>
              <a:sym typeface="Work Sans"/>
            </a:endParaRPr>
          </a:p>
        </p:txBody>
      </p:sp>
      <p:sp>
        <p:nvSpPr>
          <p:cNvPr id="429" name="Google Shape;429;p31"/>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Outbreak of war: the assassination of Archduke Franz Ferdinand in Sarajevo and its consequences</a:t>
            </a:r>
            <a:endParaRPr sz="2000" b="1">
              <a:latin typeface="Roboto"/>
              <a:ea typeface="Roboto"/>
              <a:cs typeface="Roboto"/>
              <a:sym typeface="Roboto"/>
            </a:endParaRPr>
          </a:p>
        </p:txBody>
      </p:sp>
      <p:sp>
        <p:nvSpPr>
          <p:cNvPr id="430" name="Google Shape;430;p31"/>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1" name="Google Shape;431;p31"/>
          <p:cNvPicPr preferRelativeResize="0"/>
          <p:nvPr/>
        </p:nvPicPr>
        <p:blipFill>
          <a:blip r:embed="rId3">
            <a:alphaModFix/>
          </a:blip>
          <a:stretch>
            <a:fillRect/>
          </a:stretch>
        </p:blipFill>
        <p:spPr>
          <a:xfrm>
            <a:off x="4977175" y="1121650"/>
            <a:ext cx="3768625" cy="3192825"/>
          </a:xfrm>
          <a:prstGeom prst="rect">
            <a:avLst/>
          </a:prstGeom>
          <a:noFill/>
          <a:ln w="28575" cap="flat" cmpd="sng">
            <a:solidFill>
              <a:srgbClr val="3C78D8"/>
            </a:solidFill>
            <a:prstDash val="solid"/>
            <a:round/>
            <a:headEnd type="none" w="sm" len="sm"/>
            <a:tailEnd type="none" w="sm" len="sm"/>
          </a:ln>
        </p:spPr>
      </p:pic>
      <p:sp>
        <p:nvSpPr>
          <p:cNvPr id="432" name="Google Shape;432;p31"/>
          <p:cNvSpPr txBox="1"/>
          <p:nvPr/>
        </p:nvSpPr>
        <p:spPr>
          <a:xfrm>
            <a:off x="5511876" y="4370052"/>
            <a:ext cx="2949900" cy="29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FFFFFF"/>
                </a:solidFill>
                <a:highlight>
                  <a:srgbClr val="0000FF"/>
                </a:highlight>
                <a:latin typeface="Roboto"/>
                <a:ea typeface="Roboto"/>
                <a:cs typeface="Roboto"/>
                <a:sym typeface="Roboto"/>
              </a:rPr>
              <a:t>Gavrila Prinzip, assassin of Archduke Franz Ferdinand, arrested in Sarajevo.</a:t>
            </a:r>
            <a:endParaRPr sz="1000" b="1" i="1">
              <a:solidFill>
                <a:srgbClr val="FFFFFF"/>
              </a:solidFill>
              <a:highlight>
                <a:srgbClr val="0000FF"/>
              </a:highlight>
              <a:latin typeface="Roboto"/>
              <a:ea typeface="Roboto"/>
              <a:cs typeface="Roboto"/>
              <a:sym typeface="Roboto"/>
            </a:endParaRPr>
          </a:p>
        </p:txBody>
      </p:sp>
      <p:sp>
        <p:nvSpPr>
          <p:cNvPr id="433" name="Google Shape;433;p31"/>
          <p:cNvSpPr txBox="1"/>
          <p:nvPr/>
        </p:nvSpPr>
        <p:spPr>
          <a:xfrm>
            <a:off x="323075" y="1305950"/>
            <a:ext cx="4485600" cy="35160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CONSEQUENCES. </a:t>
            </a:r>
            <a:r>
              <a:rPr lang="en" sz="1500">
                <a:solidFill>
                  <a:schemeClr val="dk1"/>
                </a:solidFill>
                <a:latin typeface="Roboto"/>
                <a:ea typeface="Roboto"/>
                <a:cs typeface="Roboto"/>
                <a:sym typeface="Roboto"/>
              </a:rPr>
              <a:t>The Austria-Hungary government believed that Serbia and Bosnia worked together in the assassination of Archduke Franz Ferdinand. They viewed it as an attack on the Austro-Hungarian empire. Austria-Hungary sent a formal letter to Serbia containing demands that Serbia refused to accept. This exchange constituted the </a:t>
            </a:r>
            <a:r>
              <a:rPr lang="en" sz="1500">
                <a:solidFill>
                  <a:srgbClr val="0000FF"/>
                </a:solidFill>
                <a:latin typeface="Roboto"/>
                <a:ea typeface="Roboto"/>
                <a:cs typeface="Roboto"/>
                <a:sym typeface="Roboto"/>
              </a:rPr>
              <a:t>July Crisis</a:t>
            </a:r>
            <a:r>
              <a:rPr lang="en" sz="1500">
                <a:solidFill>
                  <a:schemeClr val="dk1"/>
                </a:solidFill>
                <a:latin typeface="Roboto"/>
                <a:ea typeface="Roboto"/>
                <a:cs typeface="Roboto"/>
                <a:sym typeface="Roboto"/>
              </a:rPr>
              <a:t>. Serbia was not willing to meet all their demands causing Austria-Hungary to declare war. Russia mobilised its army in support of Serbia while Germany declared war on Russia in support of Austria-Hungary.</a:t>
            </a:r>
            <a:r>
              <a:rPr lang="en" sz="1500" b="1">
                <a:solidFill>
                  <a:srgbClr val="0000FF"/>
                </a:solidFill>
                <a:latin typeface="Roboto"/>
                <a:ea typeface="Roboto"/>
                <a:cs typeface="Roboto"/>
                <a:sym typeface="Roboto"/>
              </a:rPr>
              <a:t> </a:t>
            </a:r>
            <a:r>
              <a:rPr lang="en" sz="1500">
                <a:solidFill>
                  <a:schemeClr val="dk1"/>
                </a:solidFill>
                <a:latin typeface="Roboto"/>
                <a:ea typeface="Roboto"/>
                <a:cs typeface="Roboto"/>
                <a:sym typeface="Roboto"/>
              </a:rPr>
              <a:t>France mobilised to help its ally Russia, which led to Germany declaring war on France. </a:t>
            </a:r>
            <a:endParaRPr sz="15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aphicFrame>
        <p:nvGraphicFramePr>
          <p:cNvPr id="438" name="Google Shape;438;p32"/>
          <p:cNvGraphicFramePr/>
          <p:nvPr/>
        </p:nvGraphicFramePr>
        <p:xfrm>
          <a:off x="313000" y="1274590"/>
          <a:ext cx="3000000" cy="3000000"/>
        </p:xfrm>
        <a:graphic>
          <a:graphicData uri="http://schemas.openxmlformats.org/drawingml/2006/table">
            <a:tbl>
              <a:tblPr>
                <a:noFill/>
                <a:tableStyleId>{3E03150C-0C58-4519-AD05-ACB30C54B3F5}</a:tableStyleId>
              </a:tblPr>
              <a:tblGrid>
                <a:gridCol w="1053300">
                  <a:extLst>
                    <a:ext uri="{9D8B030D-6E8A-4147-A177-3AD203B41FA5}">
                      <a16:colId xmlns:a16="http://schemas.microsoft.com/office/drawing/2014/main" val="20000"/>
                    </a:ext>
                  </a:extLst>
                </a:gridCol>
                <a:gridCol w="4028325">
                  <a:extLst>
                    <a:ext uri="{9D8B030D-6E8A-4147-A177-3AD203B41FA5}">
                      <a16:colId xmlns:a16="http://schemas.microsoft.com/office/drawing/2014/main" val="20001"/>
                    </a:ext>
                  </a:extLst>
                </a:gridCol>
                <a:gridCol w="3484575">
                  <a:extLst>
                    <a:ext uri="{9D8B030D-6E8A-4147-A177-3AD203B41FA5}">
                      <a16:colId xmlns:a16="http://schemas.microsoft.com/office/drawing/2014/main" val="20002"/>
                    </a:ext>
                  </a:extLst>
                </a:gridCol>
              </a:tblGrid>
              <a:tr h="337825">
                <a:tc>
                  <a:txBody>
                    <a:bodyPr/>
                    <a:lstStyle/>
                    <a:p>
                      <a:pPr marL="0" lvl="0" indent="0" algn="ctr"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61975">
                <a:tc>
                  <a:txBody>
                    <a:bodyPr/>
                    <a:lstStyle/>
                    <a:p>
                      <a:pPr marL="0" lvl="0" indent="0" algn="ctr" rtl="0">
                        <a:spcBef>
                          <a:spcPts val="0"/>
                        </a:spcBef>
                        <a:spcAft>
                          <a:spcPts val="0"/>
                        </a:spcAft>
                        <a:buNone/>
                      </a:pPr>
                      <a:r>
                        <a:rPr lang="en">
                          <a:solidFill>
                            <a:schemeClr val="dk1"/>
                          </a:solidFill>
                        </a:rPr>
                        <a:t>What?</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A chain reaction of events following the assassination of Archduke Franz Ferdinand that led to declarations of war</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A German battle plan</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1925">
                <a:tc>
                  <a:txBody>
                    <a:bodyPr/>
                    <a:lstStyle/>
                    <a:p>
                      <a:pPr marL="0" lvl="0" indent="0" algn="ctr" rtl="0">
                        <a:spcBef>
                          <a:spcPts val="0"/>
                        </a:spcBef>
                        <a:spcAft>
                          <a:spcPts val="0"/>
                        </a:spcAft>
                        <a:buNone/>
                      </a:pPr>
                      <a:r>
                        <a:rPr lang="en"/>
                        <a:t>By who?</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rPr>
                        <a:t>Major European powers</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Field Marshal Alfred von Schlieffen</a:t>
                      </a:r>
                      <a:endParaRPr/>
                    </a:p>
                    <a:p>
                      <a:pPr marL="0" lvl="0" indent="0" algn="ctr" rtl="0">
                        <a:spcBef>
                          <a:spcPts val="0"/>
                        </a:spcBef>
                        <a:spcAft>
                          <a:spcPts val="0"/>
                        </a:spcAft>
                        <a:buNone/>
                      </a:pPr>
                      <a:r>
                        <a:rPr lang="en"/>
                        <a:t>(Chief of the German general staff) and modified by Helmuth von Moltke</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62125">
                <a:tc>
                  <a:txBody>
                    <a:bodyPr/>
                    <a:lstStyle/>
                    <a:p>
                      <a:pPr marL="0" lvl="0" indent="0" algn="ctr" rtl="0">
                        <a:spcBef>
                          <a:spcPts val="0"/>
                        </a:spcBef>
                        <a:spcAft>
                          <a:spcPts val="0"/>
                        </a:spcAft>
                        <a:buNone/>
                      </a:pPr>
                      <a:r>
                        <a:rPr lang="en"/>
                        <a:t>Key details</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Austria-Hungary issued an ultimatum to Serbia. Serbia refused to meet all demands. Austria-Hungary broke off diplomatic ties.</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To attack and defeat France within 6 weeks. To hold Russian/German borders with Austro-Hungarian allies.</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62125">
                <a:tc>
                  <a:txBody>
                    <a:bodyPr/>
                    <a:lstStyle/>
                    <a:p>
                      <a:pPr marL="0" lvl="0" indent="0" algn="ctr" rtl="0">
                        <a:spcBef>
                          <a:spcPts val="0"/>
                        </a:spcBef>
                        <a:spcAft>
                          <a:spcPts val="0"/>
                        </a:spcAft>
                        <a:buNone/>
                      </a:pPr>
                      <a:r>
                        <a:rPr lang="en"/>
                        <a:t>Result</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t>Declarations of war: </a:t>
                      </a:r>
                      <a:r>
                        <a:rPr lang="en">
                          <a:solidFill>
                            <a:schemeClr val="dk1"/>
                          </a:solidFill>
                        </a:rPr>
                        <a:t>Austria-Hungary</a:t>
                      </a:r>
                      <a:r>
                        <a:rPr lang="en"/>
                        <a:t> on Serbia; Germany on Russia and France; Britain on Germany; Austria-Hungary on Russia.</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highlight>
                            <a:srgbClr val="FFFFFF"/>
                          </a:highlight>
                        </a:rPr>
                        <a:t>Germany was defeated in 1918 and the modified plan was identified as the </a:t>
                      </a:r>
                      <a:br>
                        <a:rPr lang="en">
                          <a:highlight>
                            <a:srgbClr val="FFFFFF"/>
                          </a:highlight>
                        </a:rPr>
                      </a:br>
                      <a:r>
                        <a:rPr lang="en">
                          <a:highlight>
                            <a:srgbClr val="FFFFFF"/>
                          </a:highlight>
                        </a:rPr>
                        <a:t>cause of defeat.</a:t>
                      </a:r>
                      <a:endParaRPr>
                        <a:highlight>
                          <a:srgbClr val="FFFFFF"/>
                        </a:highlight>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439" name="Google Shape;439;p32"/>
          <p:cNvGrpSpPr/>
          <p:nvPr/>
        </p:nvGrpSpPr>
        <p:grpSpPr>
          <a:xfrm>
            <a:off x="323074" y="443963"/>
            <a:ext cx="837539" cy="601477"/>
            <a:chOff x="1926350" y="995225"/>
            <a:chExt cx="428650" cy="356600"/>
          </a:xfrm>
        </p:grpSpPr>
        <p:sp>
          <p:nvSpPr>
            <p:cNvPr id="440" name="Google Shape;440;p32"/>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32"/>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17</a:t>
            </a:fld>
            <a:endParaRPr sz="1300" b="1">
              <a:solidFill>
                <a:srgbClr val="000000"/>
              </a:solidFill>
              <a:latin typeface="Work Sans"/>
              <a:ea typeface="Work Sans"/>
              <a:cs typeface="Work Sans"/>
              <a:sym typeface="Work Sans"/>
            </a:endParaRPr>
          </a:p>
        </p:txBody>
      </p:sp>
      <p:sp>
        <p:nvSpPr>
          <p:cNvPr id="445" name="Google Shape;445;p32"/>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Outbreak of war: the July Crisis, the Schlieffen Plan and Belgium, and reasons for the outbreak of hostilities and the escalation of the conflict</a:t>
            </a:r>
            <a:endParaRPr sz="2000" b="1">
              <a:latin typeface="Roboto"/>
              <a:ea typeface="Roboto"/>
              <a:cs typeface="Roboto"/>
              <a:sym typeface="Roboto"/>
            </a:endParaRPr>
          </a:p>
        </p:txBody>
      </p:sp>
      <p:sp>
        <p:nvSpPr>
          <p:cNvPr id="446" name="Google Shape;446;p32"/>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2627425" y="1266650"/>
            <a:ext cx="1358700" cy="3936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rPr>
              <a:t>JULY CRISIS</a:t>
            </a:r>
            <a:endParaRPr b="1">
              <a:solidFill>
                <a:srgbClr val="FFFFFF"/>
              </a:solidFill>
            </a:endParaRPr>
          </a:p>
        </p:txBody>
      </p:sp>
      <p:sp>
        <p:nvSpPr>
          <p:cNvPr id="448" name="Google Shape;448;p32"/>
          <p:cNvSpPr/>
          <p:nvPr/>
        </p:nvSpPr>
        <p:spPr>
          <a:xfrm>
            <a:off x="6272125" y="1266650"/>
            <a:ext cx="1924800" cy="3936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rPr>
              <a:t>SCHLIEFFEN PLAN</a:t>
            </a:r>
            <a:endParaRPr b="1">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p33"/>
          <p:cNvGrpSpPr/>
          <p:nvPr/>
        </p:nvGrpSpPr>
        <p:grpSpPr>
          <a:xfrm>
            <a:off x="323074" y="443963"/>
            <a:ext cx="837539" cy="601477"/>
            <a:chOff x="1926350" y="995225"/>
            <a:chExt cx="428650" cy="356600"/>
          </a:xfrm>
        </p:grpSpPr>
        <p:sp>
          <p:nvSpPr>
            <p:cNvPr id="454" name="Google Shape;454;p3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 name="Google Shape;458;p33"/>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18</a:t>
            </a:fld>
            <a:endParaRPr sz="1300" b="1">
              <a:solidFill>
                <a:srgbClr val="000000"/>
              </a:solidFill>
              <a:latin typeface="Work Sans"/>
              <a:ea typeface="Work Sans"/>
              <a:cs typeface="Work Sans"/>
              <a:sym typeface="Work Sans"/>
            </a:endParaRPr>
          </a:p>
        </p:txBody>
      </p:sp>
      <p:sp>
        <p:nvSpPr>
          <p:cNvPr id="459" name="Google Shape;459;p33"/>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Outbreak of war: the July Crisis, the Schlieffen Plan and Belgium, and reasons for the outbreak of hostilities and the escalation of the conflict</a:t>
            </a:r>
            <a:endParaRPr sz="2000" b="1">
              <a:latin typeface="Roboto"/>
              <a:ea typeface="Roboto"/>
              <a:cs typeface="Roboto"/>
              <a:sym typeface="Roboto"/>
            </a:endParaRPr>
          </a:p>
        </p:txBody>
      </p:sp>
      <p:sp>
        <p:nvSpPr>
          <p:cNvPr id="460" name="Google Shape;460;p33"/>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txBox="1"/>
          <p:nvPr/>
        </p:nvSpPr>
        <p:spPr>
          <a:xfrm>
            <a:off x="755800" y="1559075"/>
            <a:ext cx="5277600" cy="28821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FAILURE OF THE SCHLIEFFEN PLAN</a:t>
            </a:r>
            <a:r>
              <a:rPr lang="en" sz="1500">
                <a:latin typeface="Roboto"/>
                <a:ea typeface="Roboto"/>
                <a:cs typeface="Roboto"/>
                <a:sym typeface="Roboto"/>
              </a:rPr>
              <a:t>. Helmuth von Moltke modified the Schlieffen Plan before implementing it on August 2, 1914. These modifications were blamed for the plan’s failure. Germany was not able to fend off the Russians when they reached the border. Russian troops arrived sooner and in greater numbers than anticipated. Belgium made it harder for Germany by putting up resistance. British troops arrived to help Belgium and France. The Germans were forced to retreat. Ultimately, there was an allied victory between the British Expeditionary Force and the French army in the Battle of Marne against</a:t>
            </a:r>
            <a:r>
              <a:rPr lang="en" sz="1500">
                <a:solidFill>
                  <a:schemeClr val="dk1"/>
                </a:solidFill>
                <a:latin typeface="Roboto"/>
                <a:ea typeface="Roboto"/>
                <a:cs typeface="Roboto"/>
                <a:sym typeface="Roboto"/>
              </a:rPr>
              <a:t> German troops.</a:t>
            </a:r>
            <a:endParaRPr sz="1500">
              <a:latin typeface="Roboto"/>
              <a:ea typeface="Roboto"/>
              <a:cs typeface="Roboto"/>
              <a:sym typeface="Roboto"/>
            </a:endParaRPr>
          </a:p>
        </p:txBody>
      </p:sp>
      <p:pic>
        <p:nvPicPr>
          <p:cNvPr id="462" name="Google Shape;462;p33"/>
          <p:cNvPicPr preferRelativeResize="0"/>
          <p:nvPr/>
        </p:nvPicPr>
        <p:blipFill>
          <a:blip r:embed="rId3">
            <a:alphaModFix/>
          </a:blip>
          <a:stretch>
            <a:fillRect/>
          </a:stretch>
        </p:blipFill>
        <p:spPr>
          <a:xfrm>
            <a:off x="6459200" y="1504475"/>
            <a:ext cx="1835750" cy="2636951"/>
          </a:xfrm>
          <a:prstGeom prst="rect">
            <a:avLst/>
          </a:prstGeom>
          <a:noFill/>
          <a:ln w="28575" cap="flat" cmpd="sng">
            <a:solidFill>
              <a:srgbClr val="0000FF"/>
            </a:solidFill>
            <a:prstDash val="solid"/>
            <a:round/>
            <a:headEnd type="none" w="sm" len="sm"/>
            <a:tailEnd type="none" w="sm" len="sm"/>
          </a:ln>
        </p:spPr>
      </p:pic>
      <p:sp>
        <p:nvSpPr>
          <p:cNvPr id="463" name="Google Shape;463;p33"/>
          <p:cNvSpPr txBox="1"/>
          <p:nvPr/>
        </p:nvSpPr>
        <p:spPr>
          <a:xfrm>
            <a:off x="6428975" y="4141425"/>
            <a:ext cx="1898700" cy="29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FFFFFF"/>
                </a:solidFill>
                <a:highlight>
                  <a:srgbClr val="0000FF"/>
                </a:highlight>
                <a:latin typeface="Roboto"/>
                <a:ea typeface="Roboto"/>
                <a:cs typeface="Roboto"/>
                <a:sym typeface="Roboto"/>
              </a:rPr>
              <a:t>Portrait of General Alfred von Schlieffen</a:t>
            </a:r>
            <a:endParaRPr sz="1000" b="1" i="1">
              <a:solidFill>
                <a:srgbClr val="FFFFFF"/>
              </a:solidFill>
              <a:highlight>
                <a:srgbClr val="0000FF"/>
              </a:highlight>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4"/>
          <p:cNvSpPr/>
          <p:nvPr/>
        </p:nvSpPr>
        <p:spPr>
          <a:xfrm>
            <a:off x="7176800" y="1205650"/>
            <a:ext cx="1718400" cy="3675300"/>
          </a:xfrm>
          <a:prstGeom prst="foldedCorner">
            <a:avLst>
              <a:gd name="adj" fmla="val 16667"/>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4890800" y="1205650"/>
            <a:ext cx="2216700" cy="3675300"/>
          </a:xfrm>
          <a:prstGeom prst="foldedCorner">
            <a:avLst>
              <a:gd name="adj" fmla="val 16667"/>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txBox="1">
            <a:spLocks noGrp="1"/>
          </p:cNvSpPr>
          <p:nvPr>
            <p:ph type="sldNum" idx="12"/>
          </p:nvPr>
        </p:nvSpPr>
        <p:spPr>
          <a:xfrm>
            <a:off x="8346474" y="2607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471" name="Google Shape;471;p34"/>
          <p:cNvSpPr txBox="1"/>
          <p:nvPr/>
        </p:nvSpPr>
        <p:spPr>
          <a:xfrm>
            <a:off x="1197575" y="494650"/>
            <a:ext cx="23415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Glossary of Terms</a:t>
            </a:r>
            <a:endParaRPr sz="2000" b="1">
              <a:latin typeface="Roboto"/>
              <a:ea typeface="Roboto"/>
              <a:cs typeface="Roboto"/>
              <a:sym typeface="Roboto"/>
            </a:endParaRPr>
          </a:p>
        </p:txBody>
      </p:sp>
      <p:sp>
        <p:nvSpPr>
          <p:cNvPr id="472" name="Google Shape;472;p34"/>
          <p:cNvSpPr/>
          <p:nvPr/>
        </p:nvSpPr>
        <p:spPr>
          <a:xfrm>
            <a:off x="3539200" y="618375"/>
            <a:ext cx="5470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a:off x="318798" y="321830"/>
            <a:ext cx="878656" cy="802184"/>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290663" y="1205650"/>
            <a:ext cx="1920600" cy="3675300"/>
          </a:xfrm>
          <a:prstGeom prst="foldedCorner">
            <a:avLst>
              <a:gd name="adj" fmla="val 16667"/>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233475" y="1273725"/>
            <a:ext cx="1794300" cy="350100"/>
          </a:xfrm>
          <a:prstGeom prst="rect">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lt1"/>
                </a:solidFill>
                <a:latin typeface="Roboto"/>
                <a:ea typeface="Roboto"/>
                <a:cs typeface="Roboto"/>
                <a:sym typeface="Roboto"/>
              </a:rPr>
              <a:t>Alliance</a:t>
            </a:r>
            <a:endParaRPr sz="1500">
              <a:solidFill>
                <a:schemeClr val="lt1"/>
              </a:solidFill>
              <a:latin typeface="Roboto"/>
              <a:ea typeface="Roboto"/>
              <a:cs typeface="Roboto"/>
              <a:sym typeface="Roboto"/>
            </a:endParaRPr>
          </a:p>
        </p:txBody>
      </p:sp>
      <p:sp>
        <p:nvSpPr>
          <p:cNvPr id="476" name="Google Shape;476;p34"/>
          <p:cNvSpPr txBox="1"/>
          <p:nvPr/>
        </p:nvSpPr>
        <p:spPr>
          <a:xfrm>
            <a:off x="290663" y="1615625"/>
            <a:ext cx="1872000" cy="11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An association formed by two or more countries for the purpose of benefiting from each other in times of need.</a:t>
            </a:r>
            <a:endParaRPr sz="1300"/>
          </a:p>
        </p:txBody>
      </p:sp>
      <p:sp>
        <p:nvSpPr>
          <p:cNvPr id="477" name="Google Shape;477;p34"/>
          <p:cNvSpPr/>
          <p:nvPr/>
        </p:nvSpPr>
        <p:spPr>
          <a:xfrm>
            <a:off x="233475" y="2950125"/>
            <a:ext cx="1794300" cy="350100"/>
          </a:xfrm>
          <a:prstGeom prst="rect">
            <a:avLst/>
          </a:prstGeom>
          <a:solidFill>
            <a:srgbClr val="115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500">
                <a:solidFill>
                  <a:schemeClr val="lt1"/>
                </a:solidFill>
                <a:latin typeface="Roboto"/>
                <a:ea typeface="Roboto"/>
                <a:cs typeface="Roboto"/>
                <a:sym typeface="Roboto"/>
              </a:rPr>
              <a:t>Splendid Isolation</a:t>
            </a:r>
            <a:endParaRPr sz="1500">
              <a:solidFill>
                <a:schemeClr val="lt1"/>
              </a:solidFill>
              <a:latin typeface="Roboto"/>
              <a:ea typeface="Roboto"/>
              <a:cs typeface="Roboto"/>
              <a:sym typeface="Roboto"/>
            </a:endParaRPr>
          </a:p>
        </p:txBody>
      </p:sp>
      <p:sp>
        <p:nvSpPr>
          <p:cNvPr id="478" name="Google Shape;478;p34"/>
          <p:cNvSpPr txBox="1"/>
          <p:nvPr/>
        </p:nvSpPr>
        <p:spPr>
          <a:xfrm>
            <a:off x="290663" y="3289775"/>
            <a:ext cx="1920600" cy="6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latin typeface="Roboto"/>
                <a:ea typeface="Roboto"/>
                <a:cs typeface="Roboto"/>
                <a:sym typeface="Roboto"/>
              </a:rPr>
              <a:t>Britain’s diplomatic practice of avoiding fixed alliances with other Great Powers in Europe.</a:t>
            </a:r>
            <a:endParaRPr sz="1300">
              <a:latin typeface="Roboto"/>
              <a:ea typeface="Roboto"/>
              <a:cs typeface="Roboto"/>
              <a:sym typeface="Roboto"/>
            </a:endParaRPr>
          </a:p>
        </p:txBody>
      </p:sp>
      <p:sp>
        <p:nvSpPr>
          <p:cNvPr id="479" name="Google Shape;479;p34"/>
          <p:cNvSpPr/>
          <p:nvPr/>
        </p:nvSpPr>
        <p:spPr>
          <a:xfrm>
            <a:off x="2287744" y="1205650"/>
            <a:ext cx="2525400" cy="3675300"/>
          </a:xfrm>
          <a:prstGeom prst="foldedCorner">
            <a:avLst>
              <a:gd name="adj" fmla="val 16667"/>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2211550" y="1273725"/>
            <a:ext cx="2070900" cy="350100"/>
          </a:xfrm>
          <a:prstGeom prst="rect">
            <a:avLst/>
          </a:prstGeom>
          <a:solidFill>
            <a:srgbClr val="115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500">
                <a:solidFill>
                  <a:schemeClr val="lt1"/>
                </a:solidFill>
                <a:latin typeface="Roboto"/>
                <a:ea typeface="Roboto"/>
                <a:cs typeface="Roboto"/>
                <a:sym typeface="Roboto"/>
              </a:rPr>
              <a:t>Weltpolitik</a:t>
            </a:r>
            <a:endParaRPr sz="1500">
              <a:solidFill>
                <a:schemeClr val="lt1"/>
              </a:solidFill>
              <a:latin typeface="Roboto"/>
              <a:ea typeface="Roboto"/>
              <a:cs typeface="Roboto"/>
              <a:sym typeface="Roboto"/>
            </a:endParaRPr>
          </a:p>
        </p:txBody>
      </p:sp>
      <p:sp>
        <p:nvSpPr>
          <p:cNvPr id="481" name="Google Shape;481;p34"/>
          <p:cNvSpPr txBox="1"/>
          <p:nvPr/>
        </p:nvSpPr>
        <p:spPr>
          <a:xfrm>
            <a:off x="7185150" y="2950125"/>
            <a:ext cx="1562400" cy="5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latin typeface="Roboto"/>
                <a:ea typeface="Roboto"/>
                <a:cs typeface="Roboto"/>
                <a:sym typeface="Roboto"/>
              </a:rPr>
              <a:t>A unified state for all Slavic people.</a:t>
            </a:r>
            <a:endParaRPr sz="1300"/>
          </a:p>
        </p:txBody>
      </p:sp>
      <p:sp>
        <p:nvSpPr>
          <p:cNvPr id="482" name="Google Shape;482;p34"/>
          <p:cNvSpPr/>
          <p:nvPr/>
        </p:nvSpPr>
        <p:spPr>
          <a:xfrm>
            <a:off x="2211550" y="3190413"/>
            <a:ext cx="2359500" cy="350100"/>
          </a:xfrm>
          <a:prstGeom prst="rect">
            <a:avLst/>
          </a:prstGeom>
          <a:solidFill>
            <a:srgbClr val="115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500">
                <a:solidFill>
                  <a:schemeClr val="lt1"/>
                </a:solidFill>
                <a:latin typeface="Roboto"/>
                <a:ea typeface="Roboto"/>
                <a:cs typeface="Roboto"/>
                <a:sym typeface="Roboto"/>
              </a:rPr>
              <a:t>Balkan Region</a:t>
            </a:r>
            <a:endParaRPr sz="1500">
              <a:solidFill>
                <a:schemeClr val="lt1"/>
              </a:solidFill>
              <a:latin typeface="Roboto"/>
              <a:ea typeface="Roboto"/>
              <a:cs typeface="Roboto"/>
              <a:sym typeface="Roboto"/>
            </a:endParaRPr>
          </a:p>
        </p:txBody>
      </p:sp>
      <p:sp>
        <p:nvSpPr>
          <p:cNvPr id="483" name="Google Shape;483;p34"/>
          <p:cNvSpPr/>
          <p:nvPr/>
        </p:nvSpPr>
        <p:spPr>
          <a:xfrm>
            <a:off x="4824800" y="1273725"/>
            <a:ext cx="2070900" cy="350100"/>
          </a:xfrm>
          <a:prstGeom prst="rect">
            <a:avLst/>
          </a:prstGeom>
          <a:solidFill>
            <a:srgbClr val="115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500">
                <a:solidFill>
                  <a:schemeClr val="lt1"/>
                </a:solidFill>
                <a:latin typeface="Roboto"/>
                <a:ea typeface="Roboto"/>
                <a:cs typeface="Roboto"/>
                <a:sym typeface="Roboto"/>
              </a:rPr>
              <a:t>July Crisis</a:t>
            </a:r>
            <a:endParaRPr sz="1500">
              <a:solidFill>
                <a:schemeClr val="lt1"/>
              </a:solidFill>
              <a:latin typeface="Roboto"/>
              <a:ea typeface="Roboto"/>
              <a:cs typeface="Roboto"/>
              <a:sym typeface="Roboto"/>
            </a:endParaRPr>
          </a:p>
        </p:txBody>
      </p:sp>
      <p:sp>
        <p:nvSpPr>
          <p:cNvPr id="484" name="Google Shape;484;p34"/>
          <p:cNvSpPr txBox="1"/>
          <p:nvPr/>
        </p:nvSpPr>
        <p:spPr>
          <a:xfrm>
            <a:off x="4860500" y="1547625"/>
            <a:ext cx="2277300" cy="5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A series of events followed by the assassination of Archduke Franz Ferdinand leading to declarations of war among the Great Powers in Europe.</a:t>
            </a:r>
            <a:endParaRPr sz="1300"/>
          </a:p>
        </p:txBody>
      </p:sp>
      <p:sp>
        <p:nvSpPr>
          <p:cNvPr id="485" name="Google Shape;485;p34"/>
          <p:cNvSpPr/>
          <p:nvPr/>
        </p:nvSpPr>
        <p:spPr>
          <a:xfrm>
            <a:off x="4824800" y="2950125"/>
            <a:ext cx="2070900" cy="350100"/>
          </a:xfrm>
          <a:prstGeom prst="rect">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latin typeface="Roboto"/>
                <a:ea typeface="Roboto"/>
                <a:cs typeface="Roboto"/>
                <a:sym typeface="Roboto"/>
              </a:rPr>
              <a:t>Schlieffen Plan</a:t>
            </a:r>
            <a:endParaRPr>
              <a:solidFill>
                <a:schemeClr val="lt1"/>
              </a:solidFill>
              <a:latin typeface="Roboto"/>
              <a:ea typeface="Roboto"/>
              <a:cs typeface="Roboto"/>
              <a:sym typeface="Roboto"/>
            </a:endParaRPr>
          </a:p>
        </p:txBody>
      </p:sp>
      <p:sp>
        <p:nvSpPr>
          <p:cNvPr id="486" name="Google Shape;486;p34"/>
          <p:cNvSpPr txBox="1"/>
          <p:nvPr/>
        </p:nvSpPr>
        <p:spPr>
          <a:xfrm>
            <a:off x="4860500" y="3224025"/>
            <a:ext cx="2277300" cy="12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A battle plan created by General Alfred von </a:t>
            </a:r>
            <a:r>
              <a:rPr lang="en" sz="1300">
                <a:solidFill>
                  <a:schemeClr val="dk1"/>
                </a:solidFill>
              </a:rPr>
              <a:t>Schlieffen designed to win a war against France while holding off Russia.</a:t>
            </a:r>
            <a:endParaRPr sz="1300"/>
          </a:p>
        </p:txBody>
      </p:sp>
      <p:sp>
        <p:nvSpPr>
          <p:cNvPr id="487" name="Google Shape;487;p34"/>
          <p:cNvSpPr txBox="1"/>
          <p:nvPr/>
        </p:nvSpPr>
        <p:spPr>
          <a:xfrm>
            <a:off x="2360374" y="1546475"/>
            <a:ext cx="2453100" cy="5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A foreign policy adopted by the German Empire during the rule of Kaiser Wilhelm II with a focus on imperialism and colonial policies and the goal to make Germany a global power.</a:t>
            </a:r>
            <a:endParaRPr sz="1300"/>
          </a:p>
        </p:txBody>
      </p:sp>
      <p:sp>
        <p:nvSpPr>
          <p:cNvPr id="488" name="Google Shape;488;p34"/>
          <p:cNvSpPr/>
          <p:nvPr/>
        </p:nvSpPr>
        <p:spPr>
          <a:xfrm>
            <a:off x="7110800" y="1273725"/>
            <a:ext cx="1718400" cy="350100"/>
          </a:xfrm>
          <a:prstGeom prst="rect">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latin typeface="Roboto"/>
                <a:ea typeface="Roboto"/>
                <a:cs typeface="Roboto"/>
                <a:sym typeface="Roboto"/>
              </a:rPr>
              <a:t>Anglo-German Naval Race</a:t>
            </a:r>
            <a:endParaRPr sz="1300">
              <a:solidFill>
                <a:schemeClr val="lt1"/>
              </a:solidFill>
              <a:latin typeface="Roboto"/>
              <a:ea typeface="Roboto"/>
              <a:cs typeface="Roboto"/>
              <a:sym typeface="Roboto"/>
            </a:endParaRPr>
          </a:p>
        </p:txBody>
      </p:sp>
      <p:sp>
        <p:nvSpPr>
          <p:cNvPr id="489" name="Google Shape;489;p34"/>
          <p:cNvSpPr txBox="1"/>
          <p:nvPr/>
        </p:nvSpPr>
        <p:spPr>
          <a:xfrm>
            <a:off x="7184825" y="1586275"/>
            <a:ext cx="1794300" cy="14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A naval race engaged in by Germany and Britain between 1898 and 1912.</a:t>
            </a:r>
            <a:endParaRPr sz="1300"/>
          </a:p>
        </p:txBody>
      </p:sp>
      <p:sp>
        <p:nvSpPr>
          <p:cNvPr id="490" name="Google Shape;490;p34"/>
          <p:cNvSpPr txBox="1"/>
          <p:nvPr/>
        </p:nvSpPr>
        <p:spPr>
          <a:xfrm>
            <a:off x="2286400" y="3464325"/>
            <a:ext cx="2359500" cy="5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latin typeface="Roboto"/>
                <a:ea typeface="Roboto"/>
                <a:cs typeface="Roboto"/>
                <a:sym typeface="Roboto"/>
              </a:rPr>
              <a:t>Consisted of Slavic states such as Bosnia and Herzegovina, Bulgaria, Croatia, Kosovo, Macedonia, Montenegro, Serbia, and Slovenia.</a:t>
            </a:r>
            <a:endParaRPr sz="1300"/>
          </a:p>
        </p:txBody>
      </p:sp>
      <p:sp>
        <p:nvSpPr>
          <p:cNvPr id="491" name="Google Shape;491;p34"/>
          <p:cNvSpPr/>
          <p:nvPr/>
        </p:nvSpPr>
        <p:spPr>
          <a:xfrm>
            <a:off x="7108950" y="2600025"/>
            <a:ext cx="1718400" cy="350100"/>
          </a:xfrm>
          <a:prstGeom prst="rect">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latin typeface="Roboto"/>
                <a:ea typeface="Roboto"/>
                <a:cs typeface="Roboto"/>
                <a:sym typeface="Roboto"/>
              </a:rPr>
              <a:t>Greater Serbia</a:t>
            </a:r>
            <a:endParaRPr sz="13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sldNum" idx="12"/>
          </p:nvPr>
        </p:nvSpPr>
        <p:spPr>
          <a:xfrm>
            <a:off x="8327799" y="2700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118" name="Google Shape;118;p17" descr="To understand World War One completely, you need to understand what happened before. In 1914, Europe was on the verge of modernity. The German Reich, France, Great Britain and Austria-Hungary were fighting over influence and colonies. Russia was gaining more and more power while the Ottoman Empire was only a shadow of its former self. Meanwhile, smaller nations were striving towards independence to fulfil their dream of being an sovereign state. In our first special episode about the prelude to World War 1, Indy explains what Europe was like in 1914. &#10;&#10;Don't forget to check our first episode: http://bit.ly/ww1ep001&#10;&#10;» HOW CAN I SUPPORT YOUR CHANNEL?&#10;You can support us by sharing our videos with your friends and spreading the word about our work.You can also support us financially on Patreon: https://www.patreon.com/thegreatwar&#10;&#10;Patreon is a platform for creators like us, that enables us to get monthly financial support from the community in exchange for cool perks. &#10;&#10;» MORE HISTORY? &#10;Check out our sister channel IT’S HISTORY: http://youtube.com/itshistory&#10;&#10;» WHERE CAN I GET MORE INFORMATION ABOUT WORLD WAR I AND WHERE ELSE CAN I FIND YOU? &#10;We’re offering background knowledge, news, a glimpse behind the scenes and much more on: &#10;reddit: http://bit.ly/TheGreatSubReddit&#10;Facebook: http://bit.ly/WW1FB&#10;Twitter: http://bit.ly/WW1Series&#10;Instagram: http://bit.ly/ZpMYPL&#10;&#10;» CAN I EMBED YOUR VIDEOS ON MY WEBSITE? &#10;Of course, you can embed our videos on your website. We are happy if you show our channel to your friends, fellow students, classmates, professors, teachers or neighbours. Or just share our videos on Facebook, Twitter, Reddit etc. &#10;&#10;We are also happy to get your feedback, criticism or ideas in the comments. If you have interesting historical questions, just post them and we will answer in our OUT OF THE TRENCHES videos. You can find a selection of answers to the most frequently asked questions here: http://bit.ly/OOtrenches&#10;&#10;» CAN I SHOW YOUR VIDEOS IN CLASS? &#10;Of course! Tell your teachers or professors about our channel and our videos. We’re happy if we can contribute with our videos. If you are a teacher and have questions about our show, you can get in contact with us on one of our social media presences. &#10;&#10;» WHAT ARE YOUR SOURCES? &#10;Videos: British Pathé&#10;Pictures: Mostly Picture Alliance &#10;Background Map: http://d-maps.com/carte.php?num_car=6030&amp;lang=en&#10;Literature (excerpt):&#10;Gilbert, Martin. The First World War. A Complete History, Holt Paperbacks, 2004.&#10;Hart, Peter. The Great War. A Combat History of the First World War, Oxford University Press, 2013.&#10;Hart, Peter. The Great War. 1914-1918, Profile Books, 2013.&#10;Stone, Norman. World War One. A Short History, Penguin, 2008.&#10;Keegan, John. The First World War, Vintage, 2000.&#10;Hastings, Max. Catastrophe 1914. Europe Goes To War, Knopf, 2013.&#10;Hirschfeld, Gerhard. Enzyklopädie Erster Weltkrieg, Schöningh Paderborn, 2004&#10;Michalka, Wolfgang. Der Erste Weltkrieg. Wirkung, Wahrnehmung, Analyse, Seehamer Verlag GmbH, 2000&#10;Leonhard, Jörn. Die Büchse der Pandora: Geschichte des Ersten Weltkrieges, C.H. Beck, 2014&#10;&#10;If you want to buy some of the books we use or recommend during our show, check out our Amazon Store: http://bit.ly/AmazonTGW&#10;NOTE: This store uses affiliate links which grant us a commission if you buy a product there. &#10;&#10;» WHAT IS “THE GREAT WAR” PROJECT? &#10;THE GREAT WAR covers the events exactly 100 years ago: The story of World War I in realtime. Featuring: The unique archive material of British Pathé. Indy Neidell takes you on a journey into the past to show you what really happened and how it all could spiral into more than four years of dire war. Subscribe to our channel and don’t miss our new episodes every Thursday. &#10;&#10;» WHO IS REPLYING TO MY COMMENTS? AND WHO IS BEHIND THIS PROJECT? &#10;Most of the comments are written by our social media manager Florian. He is posting links, facts and backstage material on our social media channels. But from time to time, Indy reads and answers comments with his personal account, too. &#10;&#10;The Team responsible for THE GREAT WAR is even bigger: &#10;&#10;- CREDITS -&#10;Presented by : Indiana Neidell&#10;Written by: Indiana Neidell&#10;Director: David Voss&#10;DoP and Sound: Toni Steller&#10;Sound Design: Marc Glücks&#10;Editing: Toni Steller &amp; Ole-Sten Haufe&#10;Research by: Indiana Neidell&#10;Fact checking: Latoya Wild, Johanna Müssiger, Florian Wittig, David Voss&#10;&#10;A Mediakraft Networks Original Channel&#10;Based on a concept by Spartacus Olsson&#10;Author: Indiana Neidell&#10;Visual Concept: Astrid Deinhard-Olsson&#10;Executive Producer: Astrid Deinhard-Olsson and Spartacus Olsson&#10;Producer: David Voss&#10;Social Media Manager: Florian Wittig&#10;&#10;Contains licenced Material by British Pathé&#10;All rights reserved - © Mediakraft Networks GmbH, 2014" title="Europe Prior to World War I: Alliances and Enemies  I PRELUDE TO WW1 - Part 1/3">
            <a:hlinkClick r:id="rId3"/>
          </p:cNvPr>
          <p:cNvPicPr preferRelativeResize="0"/>
          <p:nvPr/>
        </p:nvPicPr>
        <p:blipFill>
          <a:blip r:embed="rId4">
            <a:alphaModFix/>
          </a:blip>
          <a:stretch>
            <a:fillRect/>
          </a:stretch>
        </p:blipFill>
        <p:spPr>
          <a:xfrm>
            <a:off x="509125" y="1184175"/>
            <a:ext cx="2589700" cy="1942250"/>
          </a:xfrm>
          <a:prstGeom prst="rect">
            <a:avLst/>
          </a:prstGeom>
          <a:noFill/>
          <a:ln>
            <a:noFill/>
          </a:ln>
        </p:spPr>
      </p:pic>
      <p:sp>
        <p:nvSpPr>
          <p:cNvPr id="119" name="Google Shape;119;p17"/>
          <p:cNvSpPr txBox="1"/>
          <p:nvPr/>
        </p:nvSpPr>
        <p:spPr>
          <a:xfrm>
            <a:off x="1660350" y="4331375"/>
            <a:ext cx="6090900" cy="47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Light"/>
                <a:ea typeface="Roboto Light"/>
                <a:cs typeface="Roboto Light"/>
                <a:sym typeface="Roboto Light"/>
              </a:rPr>
              <a:t>Watch the three-part explainer videos of the prelude to WWI</a:t>
            </a:r>
            <a:endParaRPr dirty="0">
              <a:latin typeface="Roboto Light"/>
              <a:ea typeface="Roboto Light"/>
              <a:cs typeface="Roboto Light"/>
              <a:sym typeface="Roboto Light"/>
            </a:endParaRPr>
          </a:p>
        </p:txBody>
      </p:sp>
      <p:pic>
        <p:nvPicPr>
          <p:cNvPr id="120" name="Google Shape;120;p17"/>
          <p:cNvPicPr preferRelativeResize="0"/>
          <p:nvPr/>
        </p:nvPicPr>
        <p:blipFill>
          <a:blip r:embed="rId5">
            <a:alphaModFix/>
          </a:blip>
          <a:stretch>
            <a:fillRect/>
          </a:stretch>
        </p:blipFill>
        <p:spPr>
          <a:xfrm>
            <a:off x="1111650" y="4197726"/>
            <a:ext cx="548700" cy="548700"/>
          </a:xfrm>
          <a:prstGeom prst="rect">
            <a:avLst/>
          </a:prstGeom>
          <a:noFill/>
          <a:ln>
            <a:noFill/>
          </a:ln>
        </p:spPr>
      </p:pic>
      <p:sp>
        <p:nvSpPr>
          <p:cNvPr id="121" name="Google Shape;121;p17"/>
          <p:cNvSpPr txBox="1"/>
          <p:nvPr/>
        </p:nvSpPr>
        <p:spPr>
          <a:xfrm>
            <a:off x="359925" y="3186425"/>
            <a:ext cx="2888100" cy="57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FFFFFF"/>
                </a:solidFill>
                <a:highlight>
                  <a:srgbClr val="0000FF"/>
                </a:highlight>
                <a:latin typeface="Roboto"/>
                <a:ea typeface="Roboto"/>
                <a:cs typeface="Roboto"/>
                <a:sym typeface="Roboto"/>
              </a:rPr>
              <a:t>Part 1: Europe Prior to World War I: Alliances and Enemies</a:t>
            </a:r>
            <a:endParaRPr sz="1000" b="1" i="1">
              <a:solidFill>
                <a:srgbClr val="FFFFFF"/>
              </a:solidFill>
              <a:highlight>
                <a:srgbClr val="0000FF"/>
              </a:highlight>
              <a:latin typeface="Roboto"/>
              <a:ea typeface="Roboto"/>
              <a:cs typeface="Roboto"/>
              <a:sym typeface="Roboto"/>
            </a:endParaRPr>
          </a:p>
        </p:txBody>
      </p:sp>
      <p:sp>
        <p:nvSpPr>
          <p:cNvPr id="122" name="Google Shape;122;p17"/>
          <p:cNvSpPr txBox="1"/>
          <p:nvPr/>
        </p:nvSpPr>
        <p:spPr>
          <a:xfrm>
            <a:off x="3347294" y="3186425"/>
            <a:ext cx="2888100" cy="57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FFFFFF"/>
                </a:solidFill>
                <a:highlight>
                  <a:srgbClr val="0000FF"/>
                </a:highlight>
                <a:latin typeface="Roboto"/>
                <a:ea typeface="Roboto"/>
                <a:cs typeface="Roboto"/>
                <a:sym typeface="Roboto"/>
              </a:rPr>
              <a:t>Part 2:  Tinderbox Europe - From Balkan Troubles to World War I</a:t>
            </a:r>
            <a:endParaRPr sz="1000" b="1" i="1">
              <a:solidFill>
                <a:srgbClr val="FFFFFF"/>
              </a:solidFill>
              <a:highlight>
                <a:srgbClr val="0000FF"/>
              </a:highlight>
              <a:latin typeface="Roboto"/>
              <a:ea typeface="Roboto"/>
              <a:cs typeface="Roboto"/>
              <a:sym typeface="Roboto"/>
            </a:endParaRPr>
          </a:p>
        </p:txBody>
      </p:sp>
      <p:sp>
        <p:nvSpPr>
          <p:cNvPr id="123" name="Google Shape;123;p17"/>
          <p:cNvSpPr txBox="1"/>
          <p:nvPr/>
        </p:nvSpPr>
        <p:spPr>
          <a:xfrm>
            <a:off x="5988510" y="3186425"/>
            <a:ext cx="2888100" cy="57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FFFFFF"/>
                </a:solidFill>
                <a:highlight>
                  <a:srgbClr val="0000FF"/>
                </a:highlight>
                <a:latin typeface="Roboto"/>
                <a:ea typeface="Roboto"/>
                <a:cs typeface="Roboto"/>
                <a:sym typeface="Roboto"/>
              </a:rPr>
              <a:t>Part 3: A Shot that Changed the World - The Assassination of Franz Ferdinand</a:t>
            </a:r>
            <a:endParaRPr sz="1000" b="1" i="1">
              <a:solidFill>
                <a:srgbClr val="FFFFFF"/>
              </a:solidFill>
              <a:highlight>
                <a:srgbClr val="0000FF"/>
              </a:highlight>
              <a:latin typeface="Roboto"/>
              <a:ea typeface="Roboto"/>
              <a:cs typeface="Roboto"/>
              <a:sym typeface="Roboto"/>
            </a:endParaRPr>
          </a:p>
        </p:txBody>
      </p:sp>
      <p:pic>
        <p:nvPicPr>
          <p:cNvPr id="124" name="Google Shape;124;p17" descr="After multiple wars, the Balkan states had gained independence from the Ottoman Empire. At the same time, Austria-Hungary increased its influence over the region. The second video in our special series about the prelude to World War 1 is focusing on South-Eastern Europe and the Balkans. Indy explains the rising conflict between the double monarchy and Serbia. Even before 1914, the Balkan Wars lead to unbelievable misery in the area and would have a huge influence later on. This video is part two of three special episodes dealing with the prelude to war. &#10;&#10;You can find the first part right here: http://bit.ly/1oh4ef4&#10;&#10;» HOW CAN I SUPPORT YOUR CHANNEL?&#10;You can support us by sharing our videos with your friends and spreading the word about our work.You can also support us financially on Patreon: https://www.patreon.com/thegreatwar&#10;&#10;Patreon is a platform for creators like us, that enables us to get monthly financial support from the community in exchange for cool perks. &#10;&#10;» MORE HISTORY? &#10;Check out our sister channel IT’S HISTORY: http://youtube.com/itshistory&#10;&#10;» WHERE CAN I GET MORE INFORMATION ABOUT WORLD WAR I AND WHERE ELSE CAN I FIND YOU? &#10;We’re offering background knowledge, news, a glimpse behind the scenes and much more on: &#10;reddit: http://bit.ly/TheGreatSubReddit&#10;Facebook: http://bit.ly/WW1FB&#10;Twitter: http://bit.ly/WW1Series&#10;Instagram: http://bit.ly/ZpMYPL&#10;&#10;» CAN I EMBED YOUR VIDEOS ON MY WEBSITE? &#10;Of course, you can embed our videos on your website. We are happy if you show our channel to your friends, fellow students, classmates, professors, teachers or neighbours. Or just share our videos on Facebook, Twitter, Reddit etc. &#10;&#10;We are also happy to get your feedback, criticism or ideas in the comments. If you have interesting historical questions, just post them and we will answer in our OUT OF THE TRENCHES videos. You can find a selection of answers to the most frequently asked questions here: http://bit.ly/OOtrenches&#10;&#10;» CAN I SHOW YOUR VIDEOS IN CLASS? &#10;Of course! Tell your teachers or professors about our channel and our videos. We’re happy if we can contribute with our videos. If you are a teacher and have questions about our show, you can get in contact with us on one of our social media presences. &#10;&#10;» WHAT ARE YOUR SOURCES? &#10;Videos: British Pathé&#10;Pictures: Mostly Picture Alliance &#10;Background Map: http://d-maps.com/carte.php?num_car=6030&amp;lang=en&#10;Literature (excerpt):&#10;Gilbert, Martin. The First World War. A Complete History, Holt Paperbacks, 2004.&#10;Hart, Peter. The Great War. A Combat History of the First World War, Oxford University Press, 2013.&#10;Hart, Peter. The Great War. 1914-1918, Profile Books, 2013.&#10;Stone, Norman. World War One. A Short History, Penguin, 2008.&#10;Keegan, John. The First World War, Vintage, 2000.&#10;Hastings, Max. Catastrophe 1914. Europe Goes To War, Knopf, 2013.&#10;Hirschfeld, Gerhard. Enzyklopädie Erster Weltkrieg, Schöningh Paderborn, 2004&#10;Michalka, Wolfgang. Der Erste Weltkrieg. Wirkung, Wahrnehmung, Analyse, Seehamer Verlag GmbH, 2000&#10;Leonhard, Jörn. Die Büchse der Pandora: Geschichte des Ersten Weltkrieges, C.H. Beck, 2014&#10;&#10;If you want to buy some of the books we use or recommend during our show, check out our Amazon Store: http://bit.ly/AmazonTGW&#10;NOTE: This store uses affiliate links which grant us a commission if you buy a product there. &#10;&#10;» WHAT IS “THE GREAT WAR” PROJECT? &#10;THE GREAT WAR covers the events exactly 100 years ago: The story of World War I in realtime. Featuring: The unique archive material of British Pathé. Indy Neidell takes you on a journey into the past to show you what really happened and how it all could spiral into more than four years of dire war. Subscribe to our channel and don’t miss our new episodes every Thursday. &#10;&#10;» WHO IS REPLYING TO MY COMMENTS? AND WHO IS BEHIND THIS PROJECT? &#10;Most of the comments are written by our social media manager Florian. He is posting links, facts and backstage material on our social media channels. But from time to time, Indy reads and answers comments with his personal account, too. &#10;&#10;The Team responsible for THE GREAT WAR is even bigger: &#10;&#10;- CREDITS -&#10;Presented by : Indiana Neidell&#10;Written by: Indiana Neidell&#10;Director: David Voss&#10;DoP and Sound: Toni Steller&#10;Sound Design: Marc Glücks&#10;Editing: Toni Steller &amp; Ole-Sten Haufe&#10;Research by: Indiana Neidell&#10;Fact checking: Latoya Wild, Johanna Müssiger, Florian Wittig, David Voss&#10;&#10;A Mediakraft Networks Original Channel&#10;Based on a concept by Spartacus Olsson&#10;Author: Indiana Neidell&#10;Visual Concept: Astrid Deinhard-Olsson&#10;Executive Producer: Astrid Deinhard-Olsson and Spartacus Olsson&#10;Producer: David Voss&#10;Social Media Manager: Florian Wittig&#10;&#10;Contains licensed Material by British Pathé&#10;All rights reserved - © Mediakraft Networks GmbH, 2014" title="Tinderbox Europe - From Balkan Troubles to World War I PRELUDE TO WW1 - Part 2/3">
            <a:hlinkClick r:id="rId6"/>
          </p:cNvPr>
          <p:cNvPicPr preferRelativeResize="0"/>
          <p:nvPr/>
        </p:nvPicPr>
        <p:blipFill>
          <a:blip r:embed="rId7">
            <a:alphaModFix/>
          </a:blip>
          <a:stretch>
            <a:fillRect/>
          </a:stretch>
        </p:blipFill>
        <p:spPr>
          <a:xfrm>
            <a:off x="3323412" y="1184168"/>
            <a:ext cx="2589700" cy="1942280"/>
          </a:xfrm>
          <a:prstGeom prst="rect">
            <a:avLst/>
          </a:prstGeom>
          <a:noFill/>
          <a:ln>
            <a:noFill/>
          </a:ln>
        </p:spPr>
      </p:pic>
      <p:pic>
        <p:nvPicPr>
          <p:cNvPr id="125" name="Google Shape;125;p17" descr="On June 28th, 1914, Franz Ferdinand, the heir to the Austro-Hungarian throne, was assassinated by Gavrilo Princip, a nationalist working for the Serbian underground organisation &quot;Black Hand&quot; (officially known as &quot;Unification or Death&quot;). From today's perspective, the assassination is seen as the event that triggered the chain reaction leading to the outbreak of the Great War. These events are known today as the July Crisis. Only one month after the shot, on July 28th, Austria-Hungary declared war on Serbia. &#10;&#10;Watch the other episodes of our prelude to war special here: http://bit.ly/prld2wr&#10;&#10;The events leading to World War One started 100 years ago. Check out the first episode right here: http://bit.ly/1ufwpk3&#10;&#10;» HOW CAN I SUPPORT YOUR CHANNEL?&#10;You can support us by sharing our videos with your friends and spreading the word about our work.You can also support us financially on Patreon: https://www.patreon.com/thegreatwar&#10;&#10;Patreon is a platform for creators like us, that enables us to get monthly financial support from the community in exchange for cool perks. &#10;&#10;» MORE HISTORY? &#10;Check out our sister channel IT’S HISTORY: http://youtube.com/itshistory&#10;&#10;» WHERE CAN I GET MORE INFORMATION ABOUT WORLD WAR I AND WHERE ELSE CAN I FIND YOU? &#10;We’re offering background knowledge, news, a glimpse behind the scenes and much more on: &#10;reddit: http://bit.ly/TheGreatSubReddit&#10;Facebook: http://bit.ly/WW1FB&#10;Twitter: http://bit.ly/WW1Series&#10;Instagram: http://bit.ly/ZpMYPL&#10;&#10;» CAN I EMBED YOUR VIDEOS ON MY WEBSITE? &#10;Of course, you can embed our videos on your website. We are happy if you show our channel to your friends, fellow students, classmates, professors, teachers or neighbours. Or just share our videos on Facebook, Twitter, Reddit etc. &#10;&#10;We are also happy to get your feedback, criticism or ideas in the comments. If you have interesting historical questions, just post them and we will answer in our OUT OF THE TRENCHES videos. You can find a selection of answers to the most frequently asked questions here: http://bit.ly/OOtrenches&#10;&#10;» CAN I SHOW YOUR VIDEOS IN CLASS? &#10;Of course! Tell your teachers or professors about our channel and our videos. We’re happy if we can contribute with our videos. If you are a teacher and have questions about our show, you can get in contact with us on one of our social media presences. &#10;&#10;» WHAT ARE YOUR SOURCES? &#10;Videos: British Pathé&#10;Pictures: Mostly Picture Alliance &#10;Background Map: http://d-maps.com/carte.php?num_car=6030&amp;lang=en&#10;Literature (excerpt):&#10;Gilbert, Martin. The First World War. A Complete History, Holt Paperbacks, 2004.&#10;Hart, Peter. The Great War. A Combat History of the First World War, Oxford University Press, 2013.&#10;Hart, Peter. The Great War. 1914-1918, Profile Books, 2013.&#10;Stone, Norman. World War One. A Short History, Penguin, 2008.&#10;Keegan, John. The First World War, Vintage, 2000.&#10;Hastings, Max. Catastrophe 1914. Europe Goes To War, Knopf, 2013.&#10;Hirschfeld, Gerhard. Enzyklopädie Erster Weltkrieg, Schöningh Paderborn, 2004&#10;Michalka, Wolfgang. Der Erste Weltkrieg. Wirkung, Wahrnehmung, Analyse, Seehamer Verlag GmbH, 2000&#10;Leonhard, Jörn. Die Büchse der Pandora: Geschichte des Ersten Weltkrieges, C.H. Beck, 2014&#10;&#10;If you want to buy some of the books we use or recommend during our show, check out our Amazon Store: http://bit.ly/AmazonTGW&#10;NOTE: This store uses affiliate links which grant us a commission if you buy a product there. &#10;&#10;» WHAT IS “THE GREAT WAR” PROJECT? &#10;THE GREAT WAR covers the events exactly 100 years ago: The story of World War I in realtime. Featuring: The unique archive material of British Pathé. Indy Neidell takes you on a journey into the past to show you what really happened and how it all could spiral into more than four years of dire war. Subscribe to our channel and don’t miss our new episodes every Thursday. &#10;&#10;» WHO IS REPLYING TO MY COMMENTS? AND WHO IS BEHIND THIS PROJECT? &#10;Most of the comments are written by our social media manager Florian. He is posting links, facts and backstage material on our social media channels. But from time to time, Indy reads and answers comments with his personal account, too. &#10;&#10;The Team responsible for THE GREAT WAR is even bigger: &#10;&#10;- CREDITS -&#10;Presented by : Indiana Neidell&#10;Written by: Indiana Neidell&#10;Director: David Voss&#10;Director of Photography: Toni Steller&#10;Sound: Toni Steller&#10;Sound Design: Marc Glücks&#10;Editing: Toni Steller &amp; Ole-Sten Haufe&#10;Research by: Indiana Neidell&#10;Fact checking: Latoya Wild, Johanna Müssiger, Florian Wittig, David Voss&#10;&#10;A Mediakraft Networks Original Channel&#10;Based on a concept by Spartacus Olsson&#10;Author: Indiana Neidell&#10;Visual Concept: Astrid Deinhard-Olsson&#10;Executive Producer: Astrid Deinhard-Olsson and Spartacus Olsson&#10;Producer: David Voss&#10;Social Media Manager: Florian Wittig&#10;&#10;Contains licenced Material by British Pathé&#10;All rights reserved - © Mediakraft Networks GmbH, 2014" title="A Shot that Changed the World - The Assassination of Franz Ferdinand I PRELUDE TO WW1 - Part 3/3">
            <a:hlinkClick r:id="rId8"/>
          </p:cNvPr>
          <p:cNvPicPr preferRelativeResize="0"/>
          <p:nvPr/>
        </p:nvPicPr>
        <p:blipFill>
          <a:blip r:embed="rId9">
            <a:alphaModFix/>
          </a:blip>
          <a:stretch>
            <a:fillRect/>
          </a:stretch>
        </p:blipFill>
        <p:spPr>
          <a:xfrm>
            <a:off x="6137700" y="1184180"/>
            <a:ext cx="2589700" cy="19422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18"/>
          <p:cNvGrpSpPr/>
          <p:nvPr/>
        </p:nvGrpSpPr>
        <p:grpSpPr>
          <a:xfrm>
            <a:off x="323074" y="443963"/>
            <a:ext cx="837539" cy="601477"/>
            <a:chOff x="1926350" y="995225"/>
            <a:chExt cx="428650" cy="356600"/>
          </a:xfrm>
        </p:grpSpPr>
        <p:sp>
          <p:nvSpPr>
            <p:cNvPr id="131" name="Google Shape;131;p1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3</a:t>
            </a:fld>
            <a:endParaRPr sz="1300" b="1">
              <a:solidFill>
                <a:srgbClr val="000000"/>
              </a:solidFill>
              <a:latin typeface="Work Sans"/>
              <a:ea typeface="Work Sans"/>
              <a:cs typeface="Work Sans"/>
              <a:sym typeface="Work Sans"/>
            </a:endParaRPr>
          </a:p>
        </p:txBody>
      </p:sp>
      <p:sp>
        <p:nvSpPr>
          <p:cNvPr id="136" name="Google Shape;136;p18"/>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The Alliance System: the Triple Alliance, Franco-Russian Alliance, and relations between the ‘Entente’ powers</a:t>
            </a:r>
            <a:endParaRPr sz="2000" b="1">
              <a:latin typeface="Roboto"/>
              <a:ea typeface="Roboto"/>
              <a:cs typeface="Roboto"/>
              <a:sym typeface="Roboto"/>
            </a:endParaRPr>
          </a:p>
        </p:txBody>
      </p:sp>
      <p:sp>
        <p:nvSpPr>
          <p:cNvPr id="137" name="Google Shape;137;p18"/>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18"/>
          <p:cNvPicPr preferRelativeResize="0"/>
          <p:nvPr/>
        </p:nvPicPr>
        <p:blipFill rotWithShape="1">
          <a:blip r:embed="rId3">
            <a:alphaModFix/>
          </a:blip>
          <a:srcRect t="1719"/>
          <a:stretch/>
        </p:blipFill>
        <p:spPr>
          <a:xfrm>
            <a:off x="2527750" y="1314200"/>
            <a:ext cx="3512900" cy="3455750"/>
          </a:xfrm>
          <a:prstGeom prst="rect">
            <a:avLst/>
          </a:prstGeom>
          <a:noFill/>
          <a:ln w="19050" cap="flat" cmpd="sng">
            <a:solidFill>
              <a:schemeClr val="dk2"/>
            </a:solidFill>
            <a:prstDash val="dot"/>
            <a:round/>
            <a:headEnd type="none" w="sm" len="sm"/>
            <a:tailEnd type="none" w="sm" len="sm"/>
          </a:ln>
        </p:spPr>
      </p:pic>
      <p:pic>
        <p:nvPicPr>
          <p:cNvPr id="139" name="Google Shape;139;p18"/>
          <p:cNvPicPr preferRelativeResize="0"/>
          <p:nvPr/>
        </p:nvPicPr>
        <p:blipFill>
          <a:blip r:embed="rId4">
            <a:alphaModFix/>
          </a:blip>
          <a:stretch>
            <a:fillRect/>
          </a:stretch>
        </p:blipFill>
        <p:spPr>
          <a:xfrm>
            <a:off x="3350842" y="3399816"/>
            <a:ext cx="499374" cy="507129"/>
          </a:xfrm>
          <a:prstGeom prst="rect">
            <a:avLst/>
          </a:prstGeom>
          <a:noFill/>
          <a:ln>
            <a:noFill/>
          </a:ln>
        </p:spPr>
      </p:pic>
      <p:pic>
        <p:nvPicPr>
          <p:cNvPr id="140" name="Google Shape;140;p18"/>
          <p:cNvPicPr preferRelativeResize="0"/>
          <p:nvPr/>
        </p:nvPicPr>
        <p:blipFill>
          <a:blip r:embed="rId4">
            <a:alphaModFix/>
          </a:blip>
          <a:stretch>
            <a:fillRect/>
          </a:stretch>
        </p:blipFill>
        <p:spPr>
          <a:xfrm>
            <a:off x="3156238" y="2603172"/>
            <a:ext cx="499374" cy="507129"/>
          </a:xfrm>
          <a:prstGeom prst="rect">
            <a:avLst/>
          </a:prstGeom>
          <a:noFill/>
          <a:ln>
            <a:noFill/>
          </a:ln>
        </p:spPr>
      </p:pic>
      <p:pic>
        <p:nvPicPr>
          <p:cNvPr id="141" name="Google Shape;141;p18"/>
          <p:cNvPicPr preferRelativeResize="0"/>
          <p:nvPr/>
        </p:nvPicPr>
        <p:blipFill>
          <a:blip r:embed="rId4">
            <a:alphaModFix/>
          </a:blip>
          <a:stretch>
            <a:fillRect/>
          </a:stretch>
        </p:blipFill>
        <p:spPr>
          <a:xfrm>
            <a:off x="5339241" y="1826353"/>
            <a:ext cx="499374" cy="507129"/>
          </a:xfrm>
          <a:prstGeom prst="rect">
            <a:avLst/>
          </a:prstGeom>
          <a:noFill/>
          <a:ln>
            <a:noFill/>
          </a:ln>
        </p:spPr>
      </p:pic>
      <p:pic>
        <p:nvPicPr>
          <p:cNvPr id="142" name="Google Shape;142;p18"/>
          <p:cNvPicPr preferRelativeResize="0"/>
          <p:nvPr/>
        </p:nvPicPr>
        <p:blipFill>
          <a:blip r:embed="rId5">
            <a:alphaModFix/>
          </a:blip>
          <a:stretch>
            <a:fillRect/>
          </a:stretch>
        </p:blipFill>
        <p:spPr>
          <a:xfrm>
            <a:off x="3845734" y="2903918"/>
            <a:ext cx="499374" cy="507129"/>
          </a:xfrm>
          <a:prstGeom prst="rect">
            <a:avLst/>
          </a:prstGeom>
          <a:noFill/>
          <a:ln>
            <a:noFill/>
          </a:ln>
        </p:spPr>
      </p:pic>
      <p:pic>
        <p:nvPicPr>
          <p:cNvPr id="143" name="Google Shape;143;p18"/>
          <p:cNvPicPr preferRelativeResize="0"/>
          <p:nvPr/>
        </p:nvPicPr>
        <p:blipFill>
          <a:blip r:embed="rId5">
            <a:alphaModFix/>
          </a:blip>
          <a:stretch>
            <a:fillRect/>
          </a:stretch>
        </p:blipFill>
        <p:spPr>
          <a:xfrm>
            <a:off x="3999247" y="3669092"/>
            <a:ext cx="499374" cy="507129"/>
          </a:xfrm>
          <a:prstGeom prst="rect">
            <a:avLst/>
          </a:prstGeom>
          <a:noFill/>
          <a:ln>
            <a:noFill/>
          </a:ln>
        </p:spPr>
      </p:pic>
      <p:pic>
        <p:nvPicPr>
          <p:cNvPr id="144" name="Google Shape;144;p18"/>
          <p:cNvPicPr preferRelativeResize="0"/>
          <p:nvPr/>
        </p:nvPicPr>
        <p:blipFill>
          <a:blip r:embed="rId5">
            <a:alphaModFix/>
          </a:blip>
          <a:stretch>
            <a:fillRect/>
          </a:stretch>
        </p:blipFill>
        <p:spPr>
          <a:xfrm>
            <a:off x="4275760" y="3187034"/>
            <a:ext cx="499374" cy="507129"/>
          </a:xfrm>
          <a:prstGeom prst="rect">
            <a:avLst/>
          </a:prstGeom>
          <a:noFill/>
          <a:ln>
            <a:noFill/>
          </a:ln>
        </p:spPr>
      </p:pic>
      <p:sp>
        <p:nvSpPr>
          <p:cNvPr id="145" name="Google Shape;145;p18"/>
          <p:cNvSpPr txBox="1"/>
          <p:nvPr/>
        </p:nvSpPr>
        <p:spPr>
          <a:xfrm>
            <a:off x="350025" y="1390400"/>
            <a:ext cx="2091600" cy="1567800"/>
          </a:xfrm>
          <a:prstGeom prst="rect">
            <a:avLst/>
          </a:prstGeom>
          <a:noFill/>
          <a:ln w="19050" cap="flat" cmpd="sng">
            <a:solidFill>
              <a:srgbClr val="E06666"/>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Countries that formed </a:t>
            </a:r>
            <a:r>
              <a:rPr lang="en" sz="1800" b="1">
                <a:solidFill>
                  <a:srgbClr val="CC0000"/>
                </a:solidFill>
                <a:latin typeface="Roboto"/>
                <a:ea typeface="Roboto"/>
                <a:cs typeface="Roboto"/>
                <a:sym typeface="Roboto"/>
              </a:rPr>
              <a:t>THE TRIPLE ALLIANCE.</a:t>
            </a:r>
            <a:r>
              <a:rPr lang="en" sz="1800">
                <a:solidFill>
                  <a:srgbClr val="CC0000"/>
                </a:solidFill>
                <a:latin typeface="Roboto"/>
                <a:ea typeface="Roboto"/>
                <a:cs typeface="Roboto"/>
                <a:sym typeface="Roboto"/>
              </a:rPr>
              <a:t> </a:t>
            </a:r>
            <a:endParaRPr sz="1800">
              <a:solidFill>
                <a:srgbClr val="CC0000"/>
              </a:solidFill>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a:latin typeface="Roboto"/>
                <a:ea typeface="Roboto"/>
                <a:cs typeface="Roboto"/>
                <a:sym typeface="Roboto"/>
              </a:rPr>
              <a:t>Germany</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a:latin typeface="Roboto"/>
                <a:ea typeface="Roboto"/>
                <a:cs typeface="Roboto"/>
                <a:sym typeface="Roboto"/>
              </a:rPr>
              <a:t>Austria-Hungary</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a:latin typeface="Roboto"/>
                <a:ea typeface="Roboto"/>
                <a:cs typeface="Roboto"/>
                <a:sym typeface="Roboto"/>
              </a:rPr>
              <a:t>Italy</a:t>
            </a:r>
            <a:endParaRPr sz="1500">
              <a:latin typeface="Roboto"/>
              <a:ea typeface="Roboto"/>
              <a:cs typeface="Roboto"/>
              <a:sym typeface="Roboto"/>
            </a:endParaRPr>
          </a:p>
        </p:txBody>
      </p:sp>
      <p:sp>
        <p:nvSpPr>
          <p:cNvPr id="146" name="Google Shape;146;p18"/>
          <p:cNvSpPr txBox="1"/>
          <p:nvPr/>
        </p:nvSpPr>
        <p:spPr>
          <a:xfrm>
            <a:off x="350025" y="3048950"/>
            <a:ext cx="2091600" cy="15678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Countries that formed </a:t>
            </a:r>
            <a:r>
              <a:rPr lang="en" sz="1800" b="1">
                <a:solidFill>
                  <a:srgbClr val="3C78D8"/>
                </a:solidFill>
                <a:latin typeface="Roboto"/>
                <a:ea typeface="Roboto"/>
                <a:cs typeface="Roboto"/>
                <a:sym typeface="Roboto"/>
              </a:rPr>
              <a:t>THE TRIPLE ENTENTE.</a:t>
            </a:r>
            <a:endParaRPr sz="1800">
              <a:solidFill>
                <a:srgbClr val="6D9EEB"/>
              </a:solidFill>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a:latin typeface="Roboto"/>
                <a:ea typeface="Roboto"/>
                <a:cs typeface="Roboto"/>
                <a:sym typeface="Roboto"/>
              </a:rPr>
              <a:t>France</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a:latin typeface="Roboto"/>
                <a:ea typeface="Roboto"/>
                <a:cs typeface="Roboto"/>
                <a:sym typeface="Roboto"/>
              </a:rPr>
              <a:t>Britain</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a:latin typeface="Roboto"/>
                <a:ea typeface="Roboto"/>
                <a:cs typeface="Roboto"/>
                <a:sym typeface="Roboto"/>
              </a:rPr>
              <a:t>Russia</a:t>
            </a:r>
            <a:endParaRPr sz="1500">
              <a:latin typeface="Roboto"/>
              <a:ea typeface="Roboto"/>
              <a:cs typeface="Roboto"/>
              <a:sym typeface="Roboto"/>
            </a:endParaRPr>
          </a:p>
        </p:txBody>
      </p:sp>
      <p:sp>
        <p:nvSpPr>
          <p:cNvPr id="147" name="Google Shape;147;p18"/>
          <p:cNvSpPr txBox="1"/>
          <p:nvPr/>
        </p:nvSpPr>
        <p:spPr>
          <a:xfrm>
            <a:off x="6126775" y="3437325"/>
            <a:ext cx="2695200" cy="1399500"/>
          </a:xfrm>
          <a:prstGeom prst="rect">
            <a:avLst/>
          </a:prstGeom>
          <a:noFill/>
          <a:ln w="19050" cap="flat" cmpd="sng">
            <a:solidFill>
              <a:srgbClr val="FFD966"/>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Countries that formed </a:t>
            </a:r>
            <a:endParaRPr sz="1500">
              <a:solidFill>
                <a:schemeClr val="dk1"/>
              </a:solidFill>
              <a:latin typeface="Roboto"/>
              <a:ea typeface="Roboto"/>
              <a:cs typeface="Roboto"/>
              <a:sym typeface="Roboto"/>
            </a:endParaRPr>
          </a:p>
          <a:p>
            <a:pPr marL="0" lvl="0" indent="0" algn="l" rtl="0">
              <a:spcBef>
                <a:spcPts val="0"/>
              </a:spcBef>
              <a:spcAft>
                <a:spcPts val="0"/>
              </a:spcAft>
              <a:buNone/>
            </a:pPr>
            <a:r>
              <a:rPr lang="en" sz="1800" b="1">
                <a:solidFill>
                  <a:srgbClr val="F1C232"/>
                </a:solidFill>
                <a:latin typeface="Roboto"/>
                <a:ea typeface="Roboto"/>
                <a:cs typeface="Roboto"/>
                <a:sym typeface="Roboto"/>
              </a:rPr>
              <a:t>THE FRANCO-RUSSIAN ALLIANCE.</a:t>
            </a:r>
            <a:r>
              <a:rPr lang="en" sz="1800">
                <a:solidFill>
                  <a:srgbClr val="F1C232"/>
                </a:solidFill>
                <a:latin typeface="Roboto"/>
                <a:ea typeface="Roboto"/>
                <a:cs typeface="Roboto"/>
                <a:sym typeface="Roboto"/>
              </a:rPr>
              <a:t> </a:t>
            </a:r>
            <a:endParaRPr sz="1800">
              <a:solidFill>
                <a:srgbClr val="F1C232"/>
              </a:solidFill>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a:latin typeface="Roboto"/>
                <a:ea typeface="Roboto"/>
                <a:cs typeface="Roboto"/>
                <a:sym typeface="Roboto"/>
              </a:rPr>
              <a:t>France</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a:latin typeface="Roboto"/>
                <a:ea typeface="Roboto"/>
                <a:cs typeface="Roboto"/>
                <a:sym typeface="Roboto"/>
              </a:rPr>
              <a:t>Russia</a:t>
            </a:r>
            <a:endParaRPr sz="1500">
              <a:latin typeface="Roboto"/>
              <a:ea typeface="Roboto"/>
              <a:cs typeface="Roboto"/>
              <a:sym typeface="Roboto"/>
            </a:endParaRPr>
          </a:p>
        </p:txBody>
      </p:sp>
      <p:pic>
        <p:nvPicPr>
          <p:cNvPr id="148" name="Google Shape;148;p18"/>
          <p:cNvPicPr preferRelativeResize="0"/>
          <p:nvPr/>
        </p:nvPicPr>
        <p:blipFill rotWithShape="1">
          <a:blip r:embed="rId6">
            <a:alphaModFix/>
          </a:blip>
          <a:srcRect l="48825"/>
          <a:stretch/>
        </p:blipFill>
        <p:spPr>
          <a:xfrm>
            <a:off x="3400056" y="2603175"/>
            <a:ext cx="255549" cy="507126"/>
          </a:xfrm>
          <a:prstGeom prst="rect">
            <a:avLst/>
          </a:prstGeom>
          <a:noFill/>
          <a:ln>
            <a:noFill/>
          </a:ln>
        </p:spPr>
      </p:pic>
      <p:pic>
        <p:nvPicPr>
          <p:cNvPr id="149" name="Google Shape;149;p18"/>
          <p:cNvPicPr preferRelativeResize="0"/>
          <p:nvPr/>
        </p:nvPicPr>
        <p:blipFill rotWithShape="1">
          <a:blip r:embed="rId6">
            <a:alphaModFix/>
          </a:blip>
          <a:srcRect l="48825"/>
          <a:stretch/>
        </p:blipFill>
        <p:spPr>
          <a:xfrm>
            <a:off x="5583081" y="1826350"/>
            <a:ext cx="255549" cy="507126"/>
          </a:xfrm>
          <a:prstGeom prst="rect">
            <a:avLst/>
          </a:prstGeom>
          <a:noFill/>
          <a:ln>
            <a:noFill/>
          </a:ln>
        </p:spPr>
      </p:pic>
      <p:sp>
        <p:nvSpPr>
          <p:cNvPr id="150" name="Google Shape;150;p18"/>
          <p:cNvSpPr txBox="1"/>
          <p:nvPr/>
        </p:nvSpPr>
        <p:spPr>
          <a:xfrm>
            <a:off x="6126775" y="993325"/>
            <a:ext cx="2740500" cy="2406600"/>
          </a:xfrm>
          <a:prstGeom prst="rect">
            <a:avLst/>
          </a:prstGeom>
          <a:solidFill>
            <a:srgbClr val="EFEFEF"/>
          </a:solidFill>
          <a:ln w="19050" cap="flat" cmpd="sng">
            <a:solidFill>
              <a:srgbClr val="3C78D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Roboto"/>
                <a:ea typeface="Roboto"/>
                <a:cs typeface="Roboto"/>
                <a:sym typeface="Roboto"/>
              </a:rPr>
              <a:t>One of the primary causes of the First World War was the formation of alliances. The purpose of an alliance is for countries to collaborate to achieve a common goal. Through alliances, countries are able to help each other and fill each other’s gaps and weaknesses.</a:t>
            </a:r>
            <a:endParaRPr sz="15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19"/>
          <p:cNvGrpSpPr/>
          <p:nvPr/>
        </p:nvGrpSpPr>
        <p:grpSpPr>
          <a:xfrm>
            <a:off x="323074" y="443963"/>
            <a:ext cx="837539" cy="601477"/>
            <a:chOff x="1926350" y="995225"/>
            <a:chExt cx="428650" cy="356600"/>
          </a:xfrm>
        </p:grpSpPr>
        <p:sp>
          <p:nvSpPr>
            <p:cNvPr id="156" name="Google Shape;156;p1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19"/>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4</a:t>
            </a:fld>
            <a:endParaRPr sz="1300" b="1">
              <a:solidFill>
                <a:srgbClr val="000000"/>
              </a:solidFill>
              <a:latin typeface="Work Sans"/>
              <a:ea typeface="Work Sans"/>
              <a:cs typeface="Work Sans"/>
              <a:sym typeface="Work Sans"/>
            </a:endParaRPr>
          </a:p>
        </p:txBody>
      </p:sp>
      <p:sp>
        <p:nvSpPr>
          <p:cNvPr id="161" name="Google Shape;161;p19"/>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The Alliance System: the Triple Alliance, Franco-Russian Alliance, and relations between the ‘Entente’ powers</a:t>
            </a:r>
            <a:endParaRPr sz="2000" b="1">
              <a:latin typeface="Roboto"/>
              <a:ea typeface="Roboto"/>
              <a:cs typeface="Roboto"/>
              <a:sym typeface="Roboto"/>
            </a:endParaRPr>
          </a:p>
        </p:txBody>
      </p:sp>
      <p:sp>
        <p:nvSpPr>
          <p:cNvPr id="162" name="Google Shape;162;p19"/>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txBox="1"/>
          <p:nvPr/>
        </p:nvSpPr>
        <p:spPr>
          <a:xfrm>
            <a:off x="376800" y="1314400"/>
            <a:ext cx="8390400" cy="12504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THE TRIPLE ALLIANCE, 1882</a:t>
            </a:r>
            <a:r>
              <a:rPr lang="en" sz="1500">
                <a:latin typeface="Roboto"/>
                <a:ea typeface="Roboto"/>
                <a:cs typeface="Roboto"/>
                <a:sym typeface="Roboto"/>
              </a:rPr>
              <a:t>. Germany and Austria-Hungary, being two of the Central Powers at the time, formed a prior alliance in 1879 before Italy joined them in 1882. The three countries worried that France would launch an attack. In the event of an attack against any of them, they committed to assisting each other as allies. However, as individual countries, they had self-serving motives and goals they wanted to achieve from being part of the alliance.</a:t>
            </a:r>
            <a:endParaRPr sz="1500">
              <a:latin typeface="Roboto"/>
              <a:ea typeface="Roboto"/>
              <a:cs typeface="Roboto"/>
              <a:sym typeface="Roboto"/>
            </a:endParaRPr>
          </a:p>
        </p:txBody>
      </p:sp>
      <p:sp>
        <p:nvSpPr>
          <p:cNvPr id="164" name="Google Shape;164;p19"/>
          <p:cNvSpPr txBox="1"/>
          <p:nvPr/>
        </p:nvSpPr>
        <p:spPr>
          <a:xfrm>
            <a:off x="3096513" y="2668200"/>
            <a:ext cx="2826000" cy="22191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GERMANY</a:t>
            </a:r>
            <a:r>
              <a:rPr lang="en" sz="1500">
                <a:latin typeface="Roboto"/>
                <a:ea typeface="Roboto"/>
                <a:cs typeface="Roboto"/>
                <a:sym typeface="Roboto"/>
              </a:rPr>
              <a:t>, being a newly united nation in 1871, sought to capture more territory, particularly part of Austria-Hungary. The way Germany planned to do that was to first help Austria-Hungary seize territory in the Balkans.</a:t>
            </a:r>
            <a:endParaRPr sz="1500">
              <a:latin typeface="Roboto"/>
              <a:ea typeface="Roboto"/>
              <a:cs typeface="Roboto"/>
              <a:sym typeface="Roboto"/>
            </a:endParaRPr>
          </a:p>
        </p:txBody>
      </p:sp>
      <p:sp>
        <p:nvSpPr>
          <p:cNvPr id="165" name="Google Shape;165;p19"/>
          <p:cNvSpPr txBox="1"/>
          <p:nvPr/>
        </p:nvSpPr>
        <p:spPr>
          <a:xfrm>
            <a:off x="338763" y="2668200"/>
            <a:ext cx="2700900" cy="22191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AUSTRIA-HUNGARY</a:t>
            </a:r>
            <a:r>
              <a:rPr lang="en" sz="1500">
                <a:latin typeface="Roboto"/>
                <a:ea typeface="Roboto"/>
                <a:cs typeface="Roboto"/>
                <a:sym typeface="Roboto"/>
              </a:rPr>
              <a:t> was one of the most powerful nations in Europe. As a multinational state, it faced difficulties in consolidating the nations in its territory. To achieve their goal of conquering the Balkan territory, they had to ally with Germany.</a:t>
            </a:r>
            <a:endParaRPr sz="1500">
              <a:latin typeface="Roboto"/>
              <a:ea typeface="Roboto"/>
              <a:cs typeface="Roboto"/>
              <a:sym typeface="Roboto"/>
            </a:endParaRPr>
          </a:p>
        </p:txBody>
      </p:sp>
      <p:sp>
        <p:nvSpPr>
          <p:cNvPr id="166" name="Google Shape;166;p19"/>
          <p:cNvSpPr txBox="1"/>
          <p:nvPr/>
        </p:nvSpPr>
        <p:spPr>
          <a:xfrm>
            <a:off x="5979250" y="2668200"/>
            <a:ext cx="2826000" cy="17223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ITALY</a:t>
            </a:r>
            <a:r>
              <a:rPr lang="en" sz="1500">
                <a:latin typeface="Roboto"/>
                <a:ea typeface="Roboto"/>
                <a:cs typeface="Roboto"/>
                <a:sym typeface="Roboto"/>
              </a:rPr>
              <a:t>, despite being a major enemy of Austria-Hungary in the past, recognised it had to join the Triple Alliance to achieve its own goal of setting up colonies in parts of Turkey, Greece, and the Balkan region.</a:t>
            </a:r>
            <a:endParaRPr sz="15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Google Shape;171;p20"/>
          <p:cNvGrpSpPr/>
          <p:nvPr/>
        </p:nvGrpSpPr>
        <p:grpSpPr>
          <a:xfrm>
            <a:off x="323074" y="443963"/>
            <a:ext cx="837539" cy="601477"/>
            <a:chOff x="1926350" y="995225"/>
            <a:chExt cx="428650" cy="356600"/>
          </a:xfrm>
        </p:grpSpPr>
        <p:sp>
          <p:nvSpPr>
            <p:cNvPr id="172" name="Google Shape;172;p20"/>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0"/>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5</a:t>
            </a:fld>
            <a:endParaRPr sz="1300" b="1">
              <a:solidFill>
                <a:srgbClr val="000000"/>
              </a:solidFill>
              <a:latin typeface="Work Sans"/>
              <a:ea typeface="Work Sans"/>
              <a:cs typeface="Work Sans"/>
              <a:sym typeface="Work Sans"/>
            </a:endParaRPr>
          </a:p>
        </p:txBody>
      </p:sp>
      <p:sp>
        <p:nvSpPr>
          <p:cNvPr id="177" name="Google Shape;177;p20"/>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The Alliance System: the Triple Alliance, Franco-Russian Alliance, and relations between the ‘Entente’ powers</a:t>
            </a:r>
            <a:endParaRPr sz="2000" b="1">
              <a:latin typeface="Roboto"/>
              <a:ea typeface="Roboto"/>
              <a:cs typeface="Roboto"/>
              <a:sym typeface="Roboto"/>
            </a:endParaRPr>
          </a:p>
        </p:txBody>
      </p:sp>
      <p:sp>
        <p:nvSpPr>
          <p:cNvPr id="178" name="Google Shape;178;p20"/>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txBox="1"/>
          <p:nvPr/>
        </p:nvSpPr>
        <p:spPr>
          <a:xfrm>
            <a:off x="4363775" y="3135075"/>
            <a:ext cx="4493400" cy="10743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ITALY’S SECRET ALLIANCE</a:t>
            </a:r>
            <a:r>
              <a:rPr lang="en" sz="1500">
                <a:latin typeface="Roboto"/>
                <a:ea typeface="Roboto"/>
                <a:cs typeface="Roboto"/>
                <a:sym typeface="Roboto"/>
              </a:rPr>
              <a:t>. While still part of the Triple Alliance, Italy made a secret agreement with France on November 1, 1902, guaranteeing their neutrality in the case of Germany attacking France.</a:t>
            </a:r>
            <a:endParaRPr sz="1500">
              <a:latin typeface="Roboto"/>
              <a:ea typeface="Roboto"/>
              <a:cs typeface="Roboto"/>
              <a:sym typeface="Roboto"/>
            </a:endParaRPr>
          </a:p>
        </p:txBody>
      </p:sp>
      <p:sp>
        <p:nvSpPr>
          <p:cNvPr id="180" name="Google Shape;180;p20"/>
          <p:cNvSpPr txBox="1"/>
          <p:nvPr/>
        </p:nvSpPr>
        <p:spPr>
          <a:xfrm>
            <a:off x="323075" y="4269350"/>
            <a:ext cx="7841700" cy="6015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Roboto"/>
                <a:ea typeface="Roboto"/>
                <a:cs typeface="Roboto"/>
                <a:sym typeface="Roboto"/>
              </a:rPr>
              <a:t>The alliance was periodically renewed until it officially lapsed in 1915 during the First World War. Italy entered the war as an enemy of Germany and Austria-Hungary.</a:t>
            </a:r>
            <a:endParaRPr sz="1500">
              <a:latin typeface="Roboto"/>
              <a:ea typeface="Roboto"/>
              <a:cs typeface="Roboto"/>
              <a:sym typeface="Roboto"/>
            </a:endParaRPr>
          </a:p>
        </p:txBody>
      </p:sp>
      <p:sp>
        <p:nvSpPr>
          <p:cNvPr id="181" name="Google Shape;181;p20"/>
          <p:cNvSpPr txBox="1"/>
          <p:nvPr/>
        </p:nvSpPr>
        <p:spPr>
          <a:xfrm>
            <a:off x="323075" y="1352050"/>
            <a:ext cx="3979800" cy="27183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CONFLICT OF INTEREST</a:t>
            </a:r>
            <a:r>
              <a:rPr lang="en" sz="1500">
                <a:latin typeface="Roboto"/>
                <a:ea typeface="Roboto"/>
                <a:cs typeface="Roboto"/>
                <a:sym typeface="Roboto"/>
              </a:rPr>
              <a:t>. The renewal of the alliance in 1887 included Germany’s support of Italy’s plans to colonise the Balkan territory. Italy’s colonial ambitions were in conflict with Austria-Hungary’s because the latter nation also sought to possess territory in that region. Even with German Chancellor Otto von Bismarck intervening to pressure Austria-Hungary into settling Balkan land disputes with Italy, the two countries did not resolve their conflict of interest.</a:t>
            </a:r>
            <a:endParaRPr sz="1500">
              <a:latin typeface="Roboto"/>
              <a:ea typeface="Roboto"/>
              <a:cs typeface="Roboto"/>
              <a:sym typeface="Roboto"/>
            </a:endParaRPr>
          </a:p>
        </p:txBody>
      </p:sp>
      <p:pic>
        <p:nvPicPr>
          <p:cNvPr id="182" name="Google Shape;182;p20"/>
          <p:cNvPicPr preferRelativeResize="0"/>
          <p:nvPr/>
        </p:nvPicPr>
        <p:blipFill rotWithShape="1">
          <a:blip r:embed="rId3">
            <a:alphaModFix/>
          </a:blip>
          <a:srcRect t="26344" b="5738"/>
          <a:stretch/>
        </p:blipFill>
        <p:spPr>
          <a:xfrm>
            <a:off x="4438275" y="1045451"/>
            <a:ext cx="4344401" cy="1932626"/>
          </a:xfrm>
          <a:prstGeom prst="rect">
            <a:avLst/>
          </a:prstGeom>
          <a:noFill/>
          <a:ln w="28575" cap="flat" cmpd="sng">
            <a:solidFill>
              <a:srgbClr val="3C78D8"/>
            </a:solidFill>
            <a:prstDash val="solid"/>
            <a:round/>
            <a:headEnd type="none" w="sm" len="sm"/>
            <a:tailEnd type="none" w="sm" len="sm"/>
          </a:ln>
        </p:spPr>
      </p:pic>
      <p:pic>
        <p:nvPicPr>
          <p:cNvPr id="183" name="Google Shape;183;p20"/>
          <p:cNvPicPr preferRelativeResize="0"/>
          <p:nvPr/>
        </p:nvPicPr>
        <p:blipFill>
          <a:blip r:embed="rId4">
            <a:alphaModFix/>
          </a:blip>
          <a:stretch>
            <a:fillRect/>
          </a:stretch>
        </p:blipFill>
        <p:spPr>
          <a:xfrm rot="-563860">
            <a:off x="4273942" y="2924370"/>
            <a:ext cx="289025" cy="202664"/>
          </a:xfrm>
          <a:prstGeom prst="rect">
            <a:avLst/>
          </a:prstGeom>
          <a:noFill/>
          <a:ln w="9525" cap="flat" cmpd="sng">
            <a:solidFill>
              <a:srgbClr val="000000"/>
            </a:solidFill>
            <a:prstDash val="solid"/>
            <a:round/>
            <a:headEnd type="none" w="sm" len="sm"/>
            <a:tailEnd type="none" w="sm" len="sm"/>
          </a:ln>
        </p:spPr>
      </p:pic>
      <p:pic>
        <p:nvPicPr>
          <p:cNvPr id="184" name="Google Shape;184;p20"/>
          <p:cNvPicPr preferRelativeResize="0"/>
          <p:nvPr/>
        </p:nvPicPr>
        <p:blipFill rotWithShape="1">
          <a:blip r:embed="rId5">
            <a:alphaModFix/>
          </a:blip>
          <a:srcRect l="3491" t="24460" r="3649" b="25136"/>
          <a:stretch/>
        </p:blipFill>
        <p:spPr>
          <a:xfrm rot="587468">
            <a:off x="4130981" y="3088114"/>
            <a:ext cx="270134" cy="179347"/>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21"/>
          <p:cNvGrpSpPr/>
          <p:nvPr/>
        </p:nvGrpSpPr>
        <p:grpSpPr>
          <a:xfrm>
            <a:off x="323074" y="443963"/>
            <a:ext cx="837539" cy="601477"/>
            <a:chOff x="1926350" y="995225"/>
            <a:chExt cx="428650" cy="356600"/>
          </a:xfrm>
        </p:grpSpPr>
        <p:sp>
          <p:nvSpPr>
            <p:cNvPr id="190" name="Google Shape;190;p21"/>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1"/>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1"/>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1"/>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6</a:t>
            </a:fld>
            <a:endParaRPr sz="1300" b="1">
              <a:solidFill>
                <a:srgbClr val="000000"/>
              </a:solidFill>
              <a:latin typeface="Work Sans"/>
              <a:ea typeface="Work Sans"/>
              <a:cs typeface="Work Sans"/>
              <a:sym typeface="Work Sans"/>
            </a:endParaRPr>
          </a:p>
        </p:txBody>
      </p:sp>
      <p:sp>
        <p:nvSpPr>
          <p:cNvPr id="195" name="Google Shape;195;p21"/>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The Alliance System: the Triple Alliance, Franco-Russian Alliance, and relations between the ‘Entente’ powers</a:t>
            </a:r>
            <a:endParaRPr sz="2000" b="1">
              <a:latin typeface="Roboto"/>
              <a:ea typeface="Roboto"/>
              <a:cs typeface="Roboto"/>
              <a:sym typeface="Roboto"/>
            </a:endParaRPr>
          </a:p>
        </p:txBody>
      </p:sp>
      <p:sp>
        <p:nvSpPr>
          <p:cNvPr id="196" name="Google Shape;196;p21"/>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txBox="1"/>
          <p:nvPr/>
        </p:nvSpPr>
        <p:spPr>
          <a:xfrm>
            <a:off x="304950" y="2453675"/>
            <a:ext cx="4423500" cy="24009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THE TRIPLE ENTENTE</a:t>
            </a:r>
            <a:r>
              <a:rPr lang="en" sz="1500">
                <a:latin typeface="Roboto"/>
                <a:ea typeface="Roboto"/>
                <a:cs typeface="Roboto"/>
                <a:sym typeface="Roboto"/>
              </a:rPr>
              <a:t>. On August 31, 1907, Great Britain, Russia, and France formed the Triple Entente, which then became the Allied Powers in the First World War. ‘Entente’ is French for ‘agreement’. The Triple Entente developed mainly from:</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a:latin typeface="Roboto"/>
                <a:ea typeface="Roboto"/>
                <a:cs typeface="Roboto"/>
                <a:sym typeface="Roboto"/>
              </a:rPr>
              <a:t>The Franco-Russian Alliance of 1894;</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a:latin typeface="Roboto"/>
                <a:ea typeface="Roboto"/>
                <a:cs typeface="Roboto"/>
                <a:sym typeface="Roboto"/>
              </a:rPr>
              <a:t>The Anglo-French Entente Cordiale of 1904; and</a:t>
            </a:r>
            <a:endParaRPr sz="1500">
              <a:latin typeface="Roboto"/>
              <a:ea typeface="Roboto"/>
              <a:cs typeface="Roboto"/>
              <a:sym typeface="Roboto"/>
            </a:endParaRPr>
          </a:p>
          <a:p>
            <a:pPr marL="457200" lvl="0" indent="-323850" algn="l" rtl="0">
              <a:spcBef>
                <a:spcPts val="0"/>
              </a:spcBef>
              <a:spcAft>
                <a:spcPts val="0"/>
              </a:spcAft>
              <a:buSzPts val="1500"/>
              <a:buFont typeface="Roboto"/>
              <a:buChar char="●"/>
            </a:pPr>
            <a:r>
              <a:rPr lang="en" sz="1500">
                <a:latin typeface="Roboto"/>
                <a:ea typeface="Roboto"/>
                <a:cs typeface="Roboto"/>
                <a:sym typeface="Roboto"/>
              </a:rPr>
              <a:t>The Anglo-Russian Convention of 1907.</a:t>
            </a:r>
            <a:endParaRPr sz="1500">
              <a:latin typeface="Roboto"/>
              <a:ea typeface="Roboto"/>
              <a:cs typeface="Roboto"/>
              <a:sym typeface="Roboto"/>
            </a:endParaRPr>
          </a:p>
          <a:p>
            <a:pPr marL="0" lvl="0" indent="0" algn="l" rtl="0">
              <a:spcBef>
                <a:spcPts val="0"/>
              </a:spcBef>
              <a:spcAft>
                <a:spcPts val="0"/>
              </a:spcAft>
              <a:buNone/>
            </a:pPr>
            <a:endParaRPr sz="1500">
              <a:latin typeface="Roboto"/>
              <a:ea typeface="Roboto"/>
              <a:cs typeface="Roboto"/>
              <a:sym typeface="Roboto"/>
            </a:endParaRPr>
          </a:p>
        </p:txBody>
      </p:sp>
      <p:sp>
        <p:nvSpPr>
          <p:cNvPr id="198" name="Google Shape;198;p21"/>
          <p:cNvSpPr txBox="1"/>
          <p:nvPr/>
        </p:nvSpPr>
        <p:spPr>
          <a:xfrm>
            <a:off x="323075" y="1352050"/>
            <a:ext cx="8262900" cy="10284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FRANCO-RUSSIAN ALLIANCE</a:t>
            </a:r>
            <a:r>
              <a:rPr lang="en" sz="1500">
                <a:latin typeface="Roboto"/>
                <a:ea typeface="Roboto"/>
                <a:cs typeface="Roboto"/>
                <a:sym typeface="Roboto"/>
              </a:rPr>
              <a:t>. Upon the expiration of the Reinsurance Treaty between Germany and Russia in 1890, France and Russia gradually grew close as nations, much to the dismay of the alliances formed by Germany. France and Russia had the common goal of opposing Germany and formed the Franco-Russian Alliance in 1894. </a:t>
            </a:r>
            <a:endParaRPr sz="1500">
              <a:latin typeface="Roboto"/>
              <a:ea typeface="Roboto"/>
              <a:cs typeface="Roboto"/>
              <a:sym typeface="Roboto"/>
            </a:endParaRPr>
          </a:p>
        </p:txBody>
      </p:sp>
      <p:sp>
        <p:nvSpPr>
          <p:cNvPr id="199" name="Google Shape;199;p21"/>
          <p:cNvSpPr txBox="1"/>
          <p:nvPr/>
        </p:nvSpPr>
        <p:spPr>
          <a:xfrm>
            <a:off x="4997725" y="2453675"/>
            <a:ext cx="3878700" cy="10743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THE ENTENTE CORDIALE. </a:t>
            </a:r>
            <a:r>
              <a:rPr lang="en" sz="1500">
                <a:solidFill>
                  <a:schemeClr val="dk1"/>
                </a:solidFill>
                <a:latin typeface="Roboto"/>
                <a:ea typeface="Roboto"/>
                <a:cs typeface="Roboto"/>
                <a:sym typeface="Roboto"/>
              </a:rPr>
              <a:t>Great Britain and France signed the Entente Cordiale not to be defence allies but to end their colonial rivalry and centuries of sporadic conflict.</a:t>
            </a:r>
            <a:endParaRPr sz="1500" b="1">
              <a:solidFill>
                <a:srgbClr val="3C78D8"/>
              </a:solidFill>
              <a:latin typeface="Roboto"/>
              <a:ea typeface="Roboto"/>
              <a:cs typeface="Roboto"/>
              <a:sym typeface="Roboto"/>
            </a:endParaRPr>
          </a:p>
        </p:txBody>
      </p:sp>
      <p:sp>
        <p:nvSpPr>
          <p:cNvPr id="200" name="Google Shape;200;p21"/>
          <p:cNvSpPr txBox="1"/>
          <p:nvPr/>
        </p:nvSpPr>
        <p:spPr>
          <a:xfrm>
            <a:off x="4845325" y="3595200"/>
            <a:ext cx="3969000" cy="1074300"/>
          </a:xfrm>
          <a:prstGeom prst="rect">
            <a:avLst/>
          </a:prstGeom>
          <a:noFill/>
          <a:ln w="19050" cap="flat" cmpd="sng">
            <a:solidFill>
              <a:srgbClr val="3C78D8"/>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3C78D8"/>
                </a:solidFill>
                <a:latin typeface="Roboto"/>
                <a:ea typeface="Roboto"/>
                <a:cs typeface="Roboto"/>
                <a:sym typeface="Roboto"/>
              </a:rPr>
              <a:t>THE ANGLO-RUSSIAN CONVENTION. </a:t>
            </a:r>
            <a:r>
              <a:rPr lang="en" sz="1500">
                <a:latin typeface="Roboto"/>
                <a:ea typeface="Roboto"/>
                <a:cs typeface="Roboto"/>
                <a:sym typeface="Roboto"/>
              </a:rPr>
              <a:t>To establish and respect their boundaries in Central Asia, Great Britain and Russia signed the Anglo-Russian Convention of 1907.</a:t>
            </a:r>
            <a:endParaRPr sz="1500">
              <a:latin typeface="Roboto"/>
              <a:ea typeface="Roboto"/>
              <a:cs typeface="Roboto"/>
              <a:sym typeface="Roboto"/>
            </a:endParaRPr>
          </a:p>
        </p:txBody>
      </p:sp>
      <p:pic>
        <p:nvPicPr>
          <p:cNvPr id="201" name="Google Shape;201;p21"/>
          <p:cNvPicPr preferRelativeResize="0"/>
          <p:nvPr/>
        </p:nvPicPr>
        <p:blipFill>
          <a:blip r:embed="rId3">
            <a:alphaModFix/>
          </a:blip>
          <a:stretch>
            <a:fillRect/>
          </a:stretch>
        </p:blipFill>
        <p:spPr>
          <a:xfrm rot="-563860">
            <a:off x="4751117" y="2690670"/>
            <a:ext cx="289025" cy="202664"/>
          </a:xfrm>
          <a:prstGeom prst="rect">
            <a:avLst/>
          </a:prstGeom>
          <a:noFill/>
          <a:ln w="9525" cap="flat" cmpd="sng">
            <a:solidFill>
              <a:srgbClr val="000000"/>
            </a:solidFill>
            <a:prstDash val="solid"/>
            <a:round/>
            <a:headEnd type="none" w="sm" len="sm"/>
            <a:tailEnd type="none" w="sm" len="sm"/>
          </a:ln>
        </p:spPr>
      </p:pic>
      <p:pic>
        <p:nvPicPr>
          <p:cNvPr id="202" name="Google Shape;202;p21"/>
          <p:cNvPicPr preferRelativeResize="0"/>
          <p:nvPr/>
        </p:nvPicPr>
        <p:blipFill>
          <a:blip r:embed="rId4">
            <a:alphaModFix/>
          </a:blip>
          <a:stretch>
            <a:fillRect/>
          </a:stretch>
        </p:blipFill>
        <p:spPr>
          <a:xfrm rot="719490">
            <a:off x="4745336" y="2463261"/>
            <a:ext cx="298532" cy="188170"/>
          </a:xfrm>
          <a:prstGeom prst="rect">
            <a:avLst/>
          </a:prstGeom>
          <a:noFill/>
          <a:ln w="9525" cap="flat" cmpd="sng">
            <a:solidFill>
              <a:srgbClr val="000000"/>
            </a:solidFill>
            <a:prstDash val="solid"/>
            <a:round/>
            <a:headEnd type="none" w="sm" len="sm"/>
            <a:tailEnd type="none" w="sm" len="sm"/>
          </a:ln>
        </p:spPr>
      </p:pic>
      <p:pic>
        <p:nvPicPr>
          <p:cNvPr id="203" name="Google Shape;203;p21"/>
          <p:cNvPicPr preferRelativeResize="0"/>
          <p:nvPr/>
        </p:nvPicPr>
        <p:blipFill>
          <a:blip r:embed="rId3">
            <a:alphaModFix/>
          </a:blip>
          <a:stretch>
            <a:fillRect/>
          </a:stretch>
        </p:blipFill>
        <p:spPr>
          <a:xfrm rot="-563860">
            <a:off x="336042" y="1125845"/>
            <a:ext cx="289025" cy="202664"/>
          </a:xfrm>
          <a:prstGeom prst="rect">
            <a:avLst/>
          </a:prstGeom>
          <a:noFill/>
          <a:ln w="9525" cap="flat" cmpd="sng">
            <a:solidFill>
              <a:srgbClr val="000000"/>
            </a:solidFill>
            <a:prstDash val="solid"/>
            <a:round/>
            <a:headEnd type="none" w="sm" len="sm"/>
            <a:tailEnd type="none" w="sm" len="sm"/>
          </a:ln>
        </p:spPr>
      </p:pic>
      <p:pic>
        <p:nvPicPr>
          <p:cNvPr id="204" name="Google Shape;204;p21"/>
          <p:cNvPicPr preferRelativeResize="0"/>
          <p:nvPr/>
        </p:nvPicPr>
        <p:blipFill>
          <a:blip r:embed="rId5">
            <a:alphaModFix/>
          </a:blip>
          <a:stretch>
            <a:fillRect/>
          </a:stretch>
        </p:blipFill>
        <p:spPr>
          <a:xfrm rot="709090">
            <a:off x="605525" y="1141500"/>
            <a:ext cx="313650" cy="2091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2"/>
          <p:cNvPicPr preferRelativeResize="0"/>
          <p:nvPr/>
        </p:nvPicPr>
        <p:blipFill>
          <a:blip r:embed="rId3">
            <a:alphaModFix/>
          </a:blip>
          <a:stretch>
            <a:fillRect/>
          </a:stretch>
        </p:blipFill>
        <p:spPr>
          <a:xfrm>
            <a:off x="5037400" y="3944202"/>
            <a:ext cx="1473350" cy="1061273"/>
          </a:xfrm>
          <a:prstGeom prst="rect">
            <a:avLst/>
          </a:prstGeom>
          <a:noFill/>
          <a:ln>
            <a:noFill/>
          </a:ln>
        </p:spPr>
      </p:pic>
      <p:grpSp>
        <p:nvGrpSpPr>
          <p:cNvPr id="210" name="Google Shape;210;p22"/>
          <p:cNvGrpSpPr/>
          <p:nvPr/>
        </p:nvGrpSpPr>
        <p:grpSpPr>
          <a:xfrm>
            <a:off x="323074" y="443963"/>
            <a:ext cx="837539" cy="601477"/>
            <a:chOff x="1926350" y="995225"/>
            <a:chExt cx="428650" cy="356600"/>
          </a:xfrm>
        </p:grpSpPr>
        <p:sp>
          <p:nvSpPr>
            <p:cNvPr id="211" name="Google Shape;211;p22"/>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2"/>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7</a:t>
            </a:fld>
            <a:endParaRPr sz="1300" b="1">
              <a:solidFill>
                <a:srgbClr val="000000"/>
              </a:solidFill>
              <a:latin typeface="Work Sans"/>
              <a:ea typeface="Work Sans"/>
              <a:cs typeface="Work Sans"/>
              <a:sym typeface="Work Sans"/>
            </a:endParaRPr>
          </a:p>
        </p:txBody>
      </p:sp>
      <p:sp>
        <p:nvSpPr>
          <p:cNvPr id="216" name="Google Shape;216;p22"/>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The Alliance System: the crises in Morocco (1905 and 1911) and the Balkans (1908–1909), and their effects on international relations</a:t>
            </a:r>
            <a:endParaRPr sz="2000" b="1">
              <a:latin typeface="Roboto"/>
              <a:ea typeface="Roboto"/>
              <a:cs typeface="Roboto"/>
              <a:sym typeface="Roboto"/>
            </a:endParaRPr>
          </a:p>
        </p:txBody>
      </p:sp>
      <p:sp>
        <p:nvSpPr>
          <p:cNvPr id="217" name="Google Shape;217;p22"/>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p:nvPr/>
        </p:nvSpPr>
        <p:spPr>
          <a:xfrm>
            <a:off x="398100" y="1820600"/>
            <a:ext cx="2185500" cy="2169000"/>
          </a:xfrm>
          <a:prstGeom prst="rightArrowCallout">
            <a:avLst>
              <a:gd name="adj1" fmla="val 22722"/>
              <a:gd name="adj2" fmla="val 19918"/>
              <a:gd name="adj3" fmla="val 13660"/>
              <a:gd name="adj4" fmla="val 80302"/>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Germany saw the Entente Cordiale as a threat to Germany’s influence over Europe. Germany intended to cause a divide between France and Britain.</a:t>
            </a:r>
            <a:endParaRPr>
              <a:solidFill>
                <a:srgbClr val="FFFFFF"/>
              </a:solidFill>
            </a:endParaRPr>
          </a:p>
        </p:txBody>
      </p:sp>
      <p:sp>
        <p:nvSpPr>
          <p:cNvPr id="219" name="Google Shape;219;p22"/>
          <p:cNvSpPr txBox="1"/>
          <p:nvPr/>
        </p:nvSpPr>
        <p:spPr>
          <a:xfrm>
            <a:off x="1515150" y="1210400"/>
            <a:ext cx="6113700" cy="20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a:latin typeface="Roboto"/>
                <a:ea typeface="Roboto"/>
                <a:cs typeface="Roboto"/>
                <a:sym typeface="Roboto"/>
              </a:rPr>
              <a:t>The</a:t>
            </a:r>
            <a:r>
              <a:rPr lang="en" sz="1500" b="1">
                <a:latin typeface="Roboto"/>
                <a:ea typeface="Roboto"/>
                <a:cs typeface="Roboto"/>
                <a:sym typeface="Roboto"/>
              </a:rPr>
              <a:t> </a:t>
            </a:r>
            <a:r>
              <a:rPr lang="en" sz="1500" b="1">
                <a:solidFill>
                  <a:srgbClr val="3C78D8"/>
                </a:solidFill>
                <a:latin typeface="Roboto"/>
                <a:ea typeface="Roboto"/>
                <a:cs typeface="Roboto"/>
                <a:sym typeface="Roboto"/>
              </a:rPr>
              <a:t>FIRST MOROCCAN CRISIS </a:t>
            </a:r>
            <a:r>
              <a:rPr lang="en" sz="1500">
                <a:solidFill>
                  <a:schemeClr val="dk1"/>
                </a:solidFill>
                <a:latin typeface="Roboto"/>
                <a:ea typeface="Roboto"/>
                <a:cs typeface="Roboto"/>
                <a:sym typeface="Roboto"/>
              </a:rPr>
              <a:t>is also known as the</a:t>
            </a:r>
            <a:r>
              <a:rPr lang="en" sz="1500" b="1">
                <a:solidFill>
                  <a:schemeClr val="dk1"/>
                </a:solidFill>
                <a:latin typeface="Roboto"/>
                <a:ea typeface="Roboto"/>
                <a:cs typeface="Roboto"/>
                <a:sym typeface="Roboto"/>
              </a:rPr>
              <a:t> Tangier Crisis. </a:t>
            </a:r>
            <a:endParaRPr b="1"/>
          </a:p>
        </p:txBody>
      </p:sp>
      <p:sp>
        <p:nvSpPr>
          <p:cNvPr id="220" name="Google Shape;220;p22"/>
          <p:cNvSpPr/>
          <p:nvPr/>
        </p:nvSpPr>
        <p:spPr>
          <a:xfrm>
            <a:off x="4855588" y="1820600"/>
            <a:ext cx="2185500" cy="2169000"/>
          </a:xfrm>
          <a:prstGeom prst="rightArrowCallout">
            <a:avLst>
              <a:gd name="adj1" fmla="val 22722"/>
              <a:gd name="adj2" fmla="val 19918"/>
              <a:gd name="adj3" fmla="val 13660"/>
              <a:gd name="adj4" fmla="val 80302"/>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The Algeciras Conference</a:t>
            </a:r>
            <a:r>
              <a:rPr lang="en" b="1">
                <a:solidFill>
                  <a:srgbClr val="FFFFFF"/>
                </a:solidFill>
              </a:rPr>
              <a:t> </a:t>
            </a:r>
            <a:r>
              <a:rPr lang="en">
                <a:solidFill>
                  <a:srgbClr val="FFFFFF"/>
                </a:solidFill>
              </a:rPr>
              <a:t>was convened to settle Moroccan disputes. France ultimately had the controlling power, despite reforms. The treaty was signed on </a:t>
            </a:r>
            <a:endParaRPr>
              <a:solidFill>
                <a:srgbClr val="FFFFFF"/>
              </a:solidFill>
            </a:endParaRPr>
          </a:p>
          <a:p>
            <a:pPr marL="0" lvl="0" indent="0" algn="ctr" rtl="0">
              <a:spcBef>
                <a:spcPts val="0"/>
              </a:spcBef>
              <a:spcAft>
                <a:spcPts val="0"/>
              </a:spcAft>
              <a:buNone/>
            </a:pPr>
            <a:r>
              <a:rPr lang="en">
                <a:solidFill>
                  <a:srgbClr val="FFFFFF"/>
                </a:solidFill>
              </a:rPr>
              <a:t>April 7, 1906.</a:t>
            </a:r>
            <a:endParaRPr>
              <a:solidFill>
                <a:srgbClr val="FFFFFF"/>
              </a:solidFill>
            </a:endParaRPr>
          </a:p>
        </p:txBody>
      </p:sp>
      <p:sp>
        <p:nvSpPr>
          <p:cNvPr id="221" name="Google Shape;221;p22"/>
          <p:cNvSpPr/>
          <p:nvPr/>
        </p:nvSpPr>
        <p:spPr>
          <a:xfrm>
            <a:off x="7084350" y="1820600"/>
            <a:ext cx="1729500" cy="21690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The crisis proved that the Entente Cordiale between France and Britain was firm. The tensions between the Triple Alliance and the Triple Entente became worse. </a:t>
            </a:r>
            <a:endParaRPr/>
          </a:p>
        </p:txBody>
      </p:sp>
      <p:sp>
        <p:nvSpPr>
          <p:cNvPr id="222" name="Google Shape;222;p22"/>
          <p:cNvSpPr txBox="1"/>
          <p:nvPr/>
        </p:nvSpPr>
        <p:spPr>
          <a:xfrm>
            <a:off x="577575" y="1491100"/>
            <a:ext cx="1410300" cy="50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t>BEGINNING</a:t>
            </a:r>
            <a:endParaRPr i="1"/>
          </a:p>
        </p:txBody>
      </p:sp>
      <p:sp>
        <p:nvSpPr>
          <p:cNvPr id="223" name="Google Shape;223;p22"/>
          <p:cNvSpPr txBox="1"/>
          <p:nvPr/>
        </p:nvSpPr>
        <p:spPr>
          <a:xfrm>
            <a:off x="2853050" y="1488250"/>
            <a:ext cx="1410300" cy="35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dirty="0"/>
              <a:t>CRISIS</a:t>
            </a:r>
            <a:endParaRPr i="1" dirty="0"/>
          </a:p>
        </p:txBody>
      </p:sp>
      <p:sp>
        <p:nvSpPr>
          <p:cNvPr id="224" name="Google Shape;224;p22"/>
          <p:cNvSpPr txBox="1"/>
          <p:nvPr/>
        </p:nvSpPr>
        <p:spPr>
          <a:xfrm>
            <a:off x="5100450" y="1491100"/>
            <a:ext cx="1410300" cy="35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t>RESOLUTION</a:t>
            </a:r>
            <a:endParaRPr i="1"/>
          </a:p>
        </p:txBody>
      </p:sp>
      <p:sp>
        <p:nvSpPr>
          <p:cNvPr id="225" name="Google Shape;225;p22"/>
          <p:cNvSpPr txBox="1"/>
          <p:nvPr/>
        </p:nvSpPr>
        <p:spPr>
          <a:xfrm>
            <a:off x="7267675" y="1488250"/>
            <a:ext cx="1410300" cy="35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t>EFFECT</a:t>
            </a:r>
            <a:endParaRPr i="1"/>
          </a:p>
        </p:txBody>
      </p:sp>
      <p:sp>
        <p:nvSpPr>
          <p:cNvPr id="226" name="Google Shape;226;p22"/>
          <p:cNvSpPr/>
          <p:nvPr/>
        </p:nvSpPr>
        <p:spPr>
          <a:xfrm>
            <a:off x="2626850" y="1820600"/>
            <a:ext cx="2185500" cy="2169000"/>
          </a:xfrm>
          <a:prstGeom prst="rightArrowCallout">
            <a:avLst>
              <a:gd name="adj1" fmla="val 22722"/>
              <a:gd name="adj2" fmla="val 19918"/>
              <a:gd name="adj3" fmla="val 13660"/>
              <a:gd name="adj4" fmla="val 80302"/>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Kaiser Wilhelm II of Germany arrived in Morocco on March 31, 1905. He proclaimed his support for the Sultan of Morocco. France and Britain were provoked. </a:t>
            </a:r>
            <a:endParaRPr>
              <a:solidFill>
                <a:srgbClr val="FFFFFF"/>
              </a:solidFill>
            </a:endParaRPr>
          </a:p>
        </p:txBody>
      </p:sp>
      <p:pic>
        <p:nvPicPr>
          <p:cNvPr id="227" name="Google Shape;227;p22"/>
          <p:cNvPicPr preferRelativeResize="0"/>
          <p:nvPr/>
        </p:nvPicPr>
        <p:blipFill rotWithShape="1">
          <a:blip r:embed="rId4">
            <a:alphaModFix/>
          </a:blip>
          <a:srcRect b="23005"/>
          <a:stretch/>
        </p:blipFill>
        <p:spPr>
          <a:xfrm>
            <a:off x="2703050" y="3757006"/>
            <a:ext cx="1692250" cy="1180143"/>
          </a:xfrm>
          <a:prstGeom prst="rect">
            <a:avLst/>
          </a:prstGeom>
          <a:noFill/>
          <a:ln>
            <a:noFill/>
          </a:ln>
        </p:spPr>
      </p:pic>
      <p:pic>
        <p:nvPicPr>
          <p:cNvPr id="228" name="Google Shape;228;p22"/>
          <p:cNvPicPr preferRelativeResize="0"/>
          <p:nvPr/>
        </p:nvPicPr>
        <p:blipFill>
          <a:blip r:embed="rId5">
            <a:alphaModFix/>
          </a:blip>
          <a:stretch>
            <a:fillRect/>
          </a:stretch>
        </p:blipFill>
        <p:spPr>
          <a:xfrm rot="-535990">
            <a:off x="1150552" y="4036731"/>
            <a:ext cx="640155" cy="427376"/>
          </a:xfrm>
          <a:prstGeom prst="rect">
            <a:avLst/>
          </a:prstGeom>
          <a:noFill/>
          <a:ln w="9525" cap="flat" cmpd="sng">
            <a:solidFill>
              <a:srgbClr val="000000"/>
            </a:solidFill>
            <a:prstDash val="solid"/>
            <a:round/>
            <a:headEnd type="none" w="sm" len="sm"/>
            <a:tailEnd type="none" w="sm" len="sm"/>
          </a:ln>
        </p:spPr>
      </p:pic>
      <p:pic>
        <p:nvPicPr>
          <p:cNvPr id="229" name="Google Shape;229;p22"/>
          <p:cNvPicPr preferRelativeResize="0"/>
          <p:nvPr/>
        </p:nvPicPr>
        <p:blipFill>
          <a:blip r:embed="rId6">
            <a:alphaModFix/>
          </a:blip>
          <a:stretch>
            <a:fillRect/>
          </a:stretch>
        </p:blipFill>
        <p:spPr>
          <a:xfrm rot="684303">
            <a:off x="1645000" y="4360116"/>
            <a:ext cx="660678" cy="397103"/>
          </a:xfrm>
          <a:prstGeom prst="rect">
            <a:avLst/>
          </a:prstGeom>
          <a:noFill/>
          <a:ln w="9525" cap="flat" cmpd="sng">
            <a:solidFill>
              <a:srgbClr val="000000"/>
            </a:solidFill>
            <a:prstDash val="solid"/>
            <a:round/>
            <a:headEnd type="none" w="sm" len="sm"/>
            <a:tailEnd type="none" w="sm" len="sm"/>
          </a:ln>
        </p:spPr>
      </p:pic>
      <p:pic>
        <p:nvPicPr>
          <p:cNvPr id="230" name="Google Shape;230;p22"/>
          <p:cNvPicPr preferRelativeResize="0"/>
          <p:nvPr/>
        </p:nvPicPr>
        <p:blipFill>
          <a:blip r:embed="rId7">
            <a:alphaModFix/>
          </a:blip>
          <a:stretch>
            <a:fillRect/>
          </a:stretch>
        </p:blipFill>
        <p:spPr>
          <a:xfrm>
            <a:off x="324500" y="4220344"/>
            <a:ext cx="698499" cy="419107"/>
          </a:xfrm>
          <a:prstGeom prst="rect">
            <a:avLst/>
          </a:prstGeom>
          <a:noFill/>
          <a:ln w="9525" cap="flat" cmpd="sng">
            <a:solidFill>
              <a:srgbClr val="000000"/>
            </a:solidFill>
            <a:prstDash val="solid"/>
            <a:round/>
            <a:headEnd type="none" w="sm" len="sm"/>
            <a:tailEnd type="none" w="sm" len="sm"/>
          </a:ln>
        </p:spPr>
      </p:pic>
      <p:pic>
        <p:nvPicPr>
          <p:cNvPr id="231" name="Google Shape;231;p22"/>
          <p:cNvPicPr preferRelativeResize="0"/>
          <p:nvPr/>
        </p:nvPicPr>
        <p:blipFill>
          <a:blip r:embed="rId5">
            <a:alphaModFix/>
          </a:blip>
          <a:stretch>
            <a:fillRect/>
          </a:stretch>
        </p:blipFill>
        <p:spPr>
          <a:xfrm rot="-535990">
            <a:off x="7102327" y="4062506"/>
            <a:ext cx="640155" cy="427376"/>
          </a:xfrm>
          <a:prstGeom prst="rect">
            <a:avLst/>
          </a:prstGeom>
          <a:noFill/>
          <a:ln w="9525" cap="flat" cmpd="sng">
            <a:solidFill>
              <a:srgbClr val="000000"/>
            </a:solidFill>
            <a:prstDash val="solid"/>
            <a:round/>
            <a:headEnd type="none" w="sm" len="sm"/>
            <a:tailEnd type="none" w="sm" len="sm"/>
          </a:ln>
        </p:spPr>
      </p:pic>
      <p:pic>
        <p:nvPicPr>
          <p:cNvPr id="232" name="Google Shape;232;p22"/>
          <p:cNvPicPr preferRelativeResize="0"/>
          <p:nvPr/>
        </p:nvPicPr>
        <p:blipFill>
          <a:blip r:embed="rId6">
            <a:alphaModFix/>
          </a:blip>
          <a:stretch>
            <a:fillRect/>
          </a:stretch>
        </p:blipFill>
        <p:spPr>
          <a:xfrm rot="684303">
            <a:off x="7596775" y="4385891"/>
            <a:ext cx="660678" cy="39710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3"/>
          <p:cNvPicPr preferRelativeResize="0"/>
          <p:nvPr/>
        </p:nvPicPr>
        <p:blipFill>
          <a:blip r:embed="rId3">
            <a:alphaModFix/>
          </a:blip>
          <a:stretch>
            <a:fillRect/>
          </a:stretch>
        </p:blipFill>
        <p:spPr>
          <a:xfrm>
            <a:off x="7267675" y="4432413"/>
            <a:ext cx="548698" cy="365870"/>
          </a:xfrm>
          <a:prstGeom prst="rect">
            <a:avLst/>
          </a:prstGeom>
          <a:noFill/>
          <a:ln w="9525" cap="flat" cmpd="sng">
            <a:solidFill>
              <a:srgbClr val="000000"/>
            </a:solidFill>
            <a:prstDash val="solid"/>
            <a:round/>
            <a:headEnd type="none" w="sm" len="sm"/>
            <a:tailEnd type="none" w="sm" len="sm"/>
          </a:ln>
        </p:spPr>
      </p:pic>
      <p:pic>
        <p:nvPicPr>
          <p:cNvPr id="238" name="Google Shape;238;p23"/>
          <p:cNvPicPr preferRelativeResize="0"/>
          <p:nvPr/>
        </p:nvPicPr>
        <p:blipFill>
          <a:blip r:embed="rId4">
            <a:alphaModFix/>
          </a:blip>
          <a:stretch>
            <a:fillRect/>
          </a:stretch>
        </p:blipFill>
        <p:spPr>
          <a:xfrm>
            <a:off x="533400" y="3989600"/>
            <a:ext cx="1480900" cy="942425"/>
          </a:xfrm>
          <a:prstGeom prst="rect">
            <a:avLst/>
          </a:prstGeom>
          <a:noFill/>
          <a:ln>
            <a:noFill/>
          </a:ln>
        </p:spPr>
      </p:pic>
      <p:grpSp>
        <p:nvGrpSpPr>
          <p:cNvPr id="239" name="Google Shape;239;p23"/>
          <p:cNvGrpSpPr/>
          <p:nvPr/>
        </p:nvGrpSpPr>
        <p:grpSpPr>
          <a:xfrm>
            <a:off x="323074" y="443963"/>
            <a:ext cx="837539" cy="601477"/>
            <a:chOff x="1926350" y="995225"/>
            <a:chExt cx="428650" cy="356600"/>
          </a:xfrm>
        </p:grpSpPr>
        <p:sp>
          <p:nvSpPr>
            <p:cNvPr id="240" name="Google Shape;240;p23"/>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8</a:t>
            </a:fld>
            <a:endParaRPr sz="1300" b="1">
              <a:solidFill>
                <a:srgbClr val="000000"/>
              </a:solidFill>
              <a:latin typeface="Work Sans"/>
              <a:ea typeface="Work Sans"/>
              <a:cs typeface="Work Sans"/>
              <a:sym typeface="Work Sans"/>
            </a:endParaRPr>
          </a:p>
        </p:txBody>
      </p:sp>
      <p:sp>
        <p:nvSpPr>
          <p:cNvPr id="245" name="Google Shape;245;p23"/>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The Alliance System: the crises in Morocco (1905 and 1911) and the Balkans (1908–1909), and their effects on international relations</a:t>
            </a:r>
            <a:endParaRPr sz="2000" b="1">
              <a:latin typeface="Roboto"/>
              <a:ea typeface="Roboto"/>
              <a:cs typeface="Roboto"/>
              <a:sym typeface="Roboto"/>
            </a:endParaRPr>
          </a:p>
        </p:txBody>
      </p:sp>
      <p:sp>
        <p:nvSpPr>
          <p:cNvPr id="246" name="Google Shape;246;p23"/>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98100" y="1820600"/>
            <a:ext cx="2185500" cy="2169000"/>
          </a:xfrm>
          <a:prstGeom prst="rightArrowCallout">
            <a:avLst>
              <a:gd name="adj1" fmla="val 22722"/>
              <a:gd name="adj2" fmla="val 19918"/>
              <a:gd name="adj3" fmla="val 13660"/>
              <a:gd name="adj4" fmla="val 80302"/>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On May 21, 1911, French troops occupied Fez, Morocco, as requested by the Sultan in response to an uprising staged in March, causing the Second Moroccan Crisis.</a:t>
            </a:r>
            <a:endParaRPr>
              <a:solidFill>
                <a:srgbClr val="FFFFFF"/>
              </a:solidFill>
            </a:endParaRPr>
          </a:p>
        </p:txBody>
      </p:sp>
      <p:sp>
        <p:nvSpPr>
          <p:cNvPr id="248" name="Google Shape;248;p23"/>
          <p:cNvSpPr txBox="1"/>
          <p:nvPr/>
        </p:nvSpPr>
        <p:spPr>
          <a:xfrm>
            <a:off x="1515150" y="1210400"/>
            <a:ext cx="6113700" cy="20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latin typeface="Roboto"/>
                <a:ea typeface="Roboto"/>
                <a:cs typeface="Roboto"/>
                <a:sym typeface="Roboto"/>
              </a:rPr>
              <a:t>The</a:t>
            </a:r>
            <a:r>
              <a:rPr lang="en" sz="1500" b="1">
                <a:latin typeface="Roboto"/>
                <a:ea typeface="Roboto"/>
                <a:cs typeface="Roboto"/>
                <a:sym typeface="Roboto"/>
              </a:rPr>
              <a:t> </a:t>
            </a:r>
            <a:r>
              <a:rPr lang="en" sz="1500" b="1">
                <a:solidFill>
                  <a:srgbClr val="3C78D8"/>
                </a:solidFill>
                <a:latin typeface="Roboto"/>
                <a:ea typeface="Roboto"/>
                <a:cs typeface="Roboto"/>
                <a:sym typeface="Roboto"/>
              </a:rPr>
              <a:t>SECOND MOROCCAN CRISIS </a:t>
            </a:r>
            <a:r>
              <a:rPr lang="en" sz="1500">
                <a:solidFill>
                  <a:schemeClr val="dk1"/>
                </a:solidFill>
                <a:latin typeface="Roboto"/>
                <a:ea typeface="Roboto"/>
                <a:cs typeface="Roboto"/>
                <a:sym typeface="Roboto"/>
              </a:rPr>
              <a:t>is also known as the</a:t>
            </a:r>
            <a:r>
              <a:rPr lang="en" sz="1500" b="1">
                <a:solidFill>
                  <a:schemeClr val="dk1"/>
                </a:solidFill>
                <a:latin typeface="Roboto"/>
                <a:ea typeface="Roboto"/>
                <a:cs typeface="Roboto"/>
                <a:sym typeface="Roboto"/>
              </a:rPr>
              <a:t> Agadir Crisis. </a:t>
            </a:r>
            <a:endParaRPr b="1"/>
          </a:p>
        </p:txBody>
      </p:sp>
      <p:sp>
        <p:nvSpPr>
          <p:cNvPr id="249" name="Google Shape;249;p23"/>
          <p:cNvSpPr/>
          <p:nvPr/>
        </p:nvSpPr>
        <p:spPr>
          <a:xfrm>
            <a:off x="4855588" y="1820600"/>
            <a:ext cx="2185500" cy="2169000"/>
          </a:xfrm>
          <a:prstGeom prst="rightArrowCallout">
            <a:avLst>
              <a:gd name="adj1" fmla="val 22722"/>
              <a:gd name="adj2" fmla="val 19918"/>
              <a:gd name="adj3" fmla="val 13660"/>
              <a:gd name="adj4" fmla="val 80302"/>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Britain and France formed a stronger alliance. Russia also backed France. Germany conceded.</a:t>
            </a:r>
            <a:endParaRPr>
              <a:solidFill>
                <a:srgbClr val="FFFFFF"/>
              </a:solidFill>
            </a:endParaRPr>
          </a:p>
        </p:txBody>
      </p:sp>
      <p:sp>
        <p:nvSpPr>
          <p:cNvPr id="250" name="Google Shape;250;p23"/>
          <p:cNvSpPr/>
          <p:nvPr/>
        </p:nvSpPr>
        <p:spPr>
          <a:xfrm>
            <a:off x="7084350" y="1820600"/>
            <a:ext cx="1729500" cy="21690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The Treaty of Fez was signed by Sultan Abdelhafid on March 30, 1912. A full protectorate was officially established by France over Morocco.</a:t>
            </a:r>
            <a:endParaRPr/>
          </a:p>
        </p:txBody>
      </p:sp>
      <p:sp>
        <p:nvSpPr>
          <p:cNvPr id="251" name="Google Shape;251;p23"/>
          <p:cNvSpPr txBox="1"/>
          <p:nvPr/>
        </p:nvSpPr>
        <p:spPr>
          <a:xfrm>
            <a:off x="577575" y="1491100"/>
            <a:ext cx="1410300" cy="50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t>BEGINNING</a:t>
            </a:r>
            <a:endParaRPr i="1"/>
          </a:p>
        </p:txBody>
      </p:sp>
      <p:sp>
        <p:nvSpPr>
          <p:cNvPr id="252" name="Google Shape;252;p23"/>
          <p:cNvSpPr txBox="1"/>
          <p:nvPr/>
        </p:nvSpPr>
        <p:spPr>
          <a:xfrm>
            <a:off x="2853050" y="1488250"/>
            <a:ext cx="1410300" cy="35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t>CRISIS</a:t>
            </a:r>
            <a:endParaRPr i="1"/>
          </a:p>
        </p:txBody>
      </p:sp>
      <p:sp>
        <p:nvSpPr>
          <p:cNvPr id="253" name="Google Shape;253;p23"/>
          <p:cNvSpPr txBox="1"/>
          <p:nvPr/>
        </p:nvSpPr>
        <p:spPr>
          <a:xfrm>
            <a:off x="5100450" y="1491100"/>
            <a:ext cx="1410300" cy="35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t>RESOLUTION</a:t>
            </a:r>
            <a:endParaRPr i="1"/>
          </a:p>
        </p:txBody>
      </p:sp>
      <p:sp>
        <p:nvSpPr>
          <p:cNvPr id="254" name="Google Shape;254;p23"/>
          <p:cNvSpPr txBox="1"/>
          <p:nvPr/>
        </p:nvSpPr>
        <p:spPr>
          <a:xfrm>
            <a:off x="7267675" y="1488250"/>
            <a:ext cx="1410300" cy="35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t>EFFECT</a:t>
            </a:r>
            <a:endParaRPr i="1"/>
          </a:p>
        </p:txBody>
      </p:sp>
      <p:sp>
        <p:nvSpPr>
          <p:cNvPr id="255" name="Google Shape;255;p23"/>
          <p:cNvSpPr/>
          <p:nvPr/>
        </p:nvSpPr>
        <p:spPr>
          <a:xfrm>
            <a:off x="2626850" y="1820600"/>
            <a:ext cx="2185500" cy="2169000"/>
          </a:xfrm>
          <a:prstGeom prst="rightArrowCallout">
            <a:avLst>
              <a:gd name="adj1" fmla="val 22722"/>
              <a:gd name="adj2" fmla="val 19918"/>
              <a:gd name="adj3" fmla="val 13660"/>
              <a:gd name="adj4" fmla="val 80302"/>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Germany sent a naval cruiser to intervene on 1 July. Britain responded by sending battleships to Morocco, as they did not want Germany to build a naval base.</a:t>
            </a:r>
            <a:endParaRPr>
              <a:solidFill>
                <a:srgbClr val="FFFFFF"/>
              </a:solidFill>
            </a:endParaRPr>
          </a:p>
        </p:txBody>
      </p:sp>
      <p:pic>
        <p:nvPicPr>
          <p:cNvPr id="256" name="Google Shape;256;p23"/>
          <p:cNvPicPr preferRelativeResize="0"/>
          <p:nvPr/>
        </p:nvPicPr>
        <p:blipFill>
          <a:blip r:embed="rId5">
            <a:alphaModFix/>
          </a:blip>
          <a:stretch>
            <a:fillRect/>
          </a:stretch>
        </p:blipFill>
        <p:spPr>
          <a:xfrm>
            <a:off x="2873764" y="3989601"/>
            <a:ext cx="1368876" cy="942425"/>
          </a:xfrm>
          <a:prstGeom prst="rect">
            <a:avLst/>
          </a:prstGeom>
          <a:noFill/>
          <a:ln>
            <a:noFill/>
          </a:ln>
        </p:spPr>
      </p:pic>
      <p:pic>
        <p:nvPicPr>
          <p:cNvPr id="257" name="Google Shape;257;p23"/>
          <p:cNvPicPr preferRelativeResize="0"/>
          <p:nvPr/>
        </p:nvPicPr>
        <p:blipFill>
          <a:blip r:embed="rId6">
            <a:alphaModFix/>
          </a:blip>
          <a:stretch>
            <a:fillRect/>
          </a:stretch>
        </p:blipFill>
        <p:spPr>
          <a:xfrm rot="-535990">
            <a:off x="5226327" y="4093418"/>
            <a:ext cx="640155" cy="427376"/>
          </a:xfrm>
          <a:prstGeom prst="rect">
            <a:avLst/>
          </a:prstGeom>
          <a:noFill/>
          <a:ln w="9525" cap="flat" cmpd="sng">
            <a:solidFill>
              <a:srgbClr val="000000"/>
            </a:solidFill>
            <a:prstDash val="solid"/>
            <a:round/>
            <a:headEnd type="none" w="sm" len="sm"/>
            <a:tailEnd type="none" w="sm" len="sm"/>
          </a:ln>
        </p:spPr>
      </p:pic>
      <p:pic>
        <p:nvPicPr>
          <p:cNvPr id="258" name="Google Shape;258;p23"/>
          <p:cNvPicPr preferRelativeResize="0"/>
          <p:nvPr/>
        </p:nvPicPr>
        <p:blipFill>
          <a:blip r:embed="rId7">
            <a:alphaModFix/>
          </a:blip>
          <a:stretch>
            <a:fillRect/>
          </a:stretch>
        </p:blipFill>
        <p:spPr>
          <a:xfrm rot="684303">
            <a:off x="5568375" y="4416803"/>
            <a:ext cx="660678" cy="397103"/>
          </a:xfrm>
          <a:prstGeom prst="rect">
            <a:avLst/>
          </a:prstGeom>
          <a:noFill/>
          <a:ln w="9525" cap="flat" cmpd="sng">
            <a:solidFill>
              <a:srgbClr val="000000"/>
            </a:solidFill>
            <a:prstDash val="solid"/>
            <a:round/>
            <a:headEnd type="none" w="sm" len="sm"/>
            <a:tailEnd type="none" w="sm" len="sm"/>
          </a:ln>
        </p:spPr>
      </p:pic>
      <p:pic>
        <p:nvPicPr>
          <p:cNvPr id="259" name="Google Shape;259;p23"/>
          <p:cNvPicPr preferRelativeResize="0"/>
          <p:nvPr/>
        </p:nvPicPr>
        <p:blipFill>
          <a:blip r:embed="rId8">
            <a:alphaModFix/>
          </a:blip>
          <a:stretch>
            <a:fillRect/>
          </a:stretch>
        </p:blipFill>
        <p:spPr>
          <a:xfrm>
            <a:off x="7753900" y="4046302"/>
            <a:ext cx="698500" cy="698500"/>
          </a:xfrm>
          <a:prstGeom prst="rect">
            <a:avLst/>
          </a:prstGeom>
          <a:noFill/>
          <a:ln>
            <a:noFill/>
          </a:ln>
        </p:spPr>
      </p:pic>
      <p:pic>
        <p:nvPicPr>
          <p:cNvPr id="260" name="Google Shape;260;p23"/>
          <p:cNvPicPr preferRelativeResize="0"/>
          <p:nvPr/>
        </p:nvPicPr>
        <p:blipFill>
          <a:blip r:embed="rId6">
            <a:alphaModFix/>
          </a:blip>
          <a:stretch>
            <a:fillRect/>
          </a:stretch>
        </p:blipFill>
        <p:spPr>
          <a:xfrm rot="-1989">
            <a:off x="7084350" y="4031907"/>
            <a:ext cx="536515" cy="358190"/>
          </a:xfrm>
          <a:prstGeom prst="rect">
            <a:avLst/>
          </a:prstGeom>
          <a:noFill/>
          <a:ln w="9525" cap="flat" cmpd="sng">
            <a:solidFill>
              <a:srgbClr val="000000"/>
            </a:solidFill>
            <a:prstDash val="solid"/>
            <a:round/>
            <a:headEnd type="none" w="sm" len="sm"/>
            <a:tailEnd type="none" w="sm" len="sm"/>
          </a:ln>
        </p:spPr>
      </p:pic>
      <p:pic>
        <p:nvPicPr>
          <p:cNvPr id="261" name="Google Shape;261;p23"/>
          <p:cNvPicPr preferRelativeResize="0"/>
          <p:nvPr/>
        </p:nvPicPr>
        <p:blipFill>
          <a:blip r:embed="rId9">
            <a:alphaModFix/>
          </a:blip>
          <a:stretch>
            <a:fillRect/>
          </a:stretch>
        </p:blipFill>
        <p:spPr>
          <a:xfrm rot="709049">
            <a:off x="5967869" y="4080677"/>
            <a:ext cx="513272" cy="34216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4"/>
          <p:cNvSpPr/>
          <p:nvPr/>
        </p:nvSpPr>
        <p:spPr>
          <a:xfrm>
            <a:off x="236400" y="235050"/>
            <a:ext cx="8697000" cy="4709700"/>
          </a:xfrm>
          <a:prstGeom prst="rect">
            <a:avLst/>
          </a:prstGeom>
          <a:gradFill>
            <a:gsLst>
              <a:gs pos="0">
                <a:srgbClr val="F5D0D0"/>
              </a:gs>
              <a:gs pos="100000">
                <a:srgbClr val="D9686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4"/>
          <p:cNvGrpSpPr/>
          <p:nvPr/>
        </p:nvGrpSpPr>
        <p:grpSpPr>
          <a:xfrm>
            <a:off x="323074" y="443963"/>
            <a:ext cx="837539" cy="601477"/>
            <a:chOff x="1926350" y="995225"/>
            <a:chExt cx="428650" cy="356600"/>
          </a:xfrm>
        </p:grpSpPr>
        <p:sp>
          <p:nvSpPr>
            <p:cNvPr id="268" name="Google Shape;268;p24"/>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24"/>
          <p:cNvSpPr txBox="1"/>
          <p:nvPr/>
        </p:nvSpPr>
        <p:spPr>
          <a:xfrm>
            <a:off x="8327799" y="270078"/>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300" b="1">
                <a:solidFill>
                  <a:srgbClr val="000000"/>
                </a:solidFill>
                <a:latin typeface="Work Sans"/>
                <a:ea typeface="Work Sans"/>
                <a:cs typeface="Work Sans"/>
                <a:sym typeface="Work Sans"/>
              </a:rPr>
              <a:t>9</a:t>
            </a:fld>
            <a:endParaRPr sz="1300" b="1">
              <a:solidFill>
                <a:srgbClr val="000000"/>
              </a:solidFill>
              <a:latin typeface="Work Sans"/>
              <a:ea typeface="Work Sans"/>
              <a:cs typeface="Work Sans"/>
              <a:sym typeface="Work Sans"/>
            </a:endParaRPr>
          </a:p>
        </p:txBody>
      </p:sp>
      <p:sp>
        <p:nvSpPr>
          <p:cNvPr id="273" name="Google Shape;273;p24"/>
          <p:cNvSpPr txBox="1"/>
          <p:nvPr/>
        </p:nvSpPr>
        <p:spPr>
          <a:xfrm>
            <a:off x="1121375" y="266050"/>
            <a:ext cx="5784000" cy="5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The Alliance System: the crises in Morocco (1905 and 1911) and the Balkans (1908–1909), and their effects on international relations</a:t>
            </a:r>
            <a:endParaRPr sz="2000" b="1">
              <a:latin typeface="Roboto"/>
              <a:ea typeface="Roboto"/>
              <a:cs typeface="Roboto"/>
              <a:sym typeface="Roboto"/>
            </a:endParaRPr>
          </a:p>
        </p:txBody>
      </p:sp>
      <p:sp>
        <p:nvSpPr>
          <p:cNvPr id="274" name="Google Shape;274;p24"/>
          <p:cNvSpPr/>
          <p:nvPr/>
        </p:nvSpPr>
        <p:spPr>
          <a:xfrm>
            <a:off x="6747800" y="618375"/>
            <a:ext cx="2185500" cy="20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5" name="Google Shape;275;p24"/>
          <p:cNvPicPr preferRelativeResize="0"/>
          <p:nvPr/>
        </p:nvPicPr>
        <p:blipFill rotWithShape="1">
          <a:blip r:embed="rId3">
            <a:alphaModFix/>
          </a:blip>
          <a:srcRect r="34115"/>
          <a:stretch/>
        </p:blipFill>
        <p:spPr>
          <a:xfrm>
            <a:off x="851263" y="3062375"/>
            <a:ext cx="1362273" cy="908174"/>
          </a:xfrm>
          <a:prstGeom prst="rect">
            <a:avLst/>
          </a:prstGeom>
          <a:noFill/>
          <a:ln w="9525" cap="flat" cmpd="sng">
            <a:solidFill>
              <a:srgbClr val="000000"/>
            </a:solidFill>
            <a:prstDash val="solid"/>
            <a:round/>
            <a:headEnd type="none" w="sm" len="sm"/>
            <a:tailEnd type="none" w="sm" len="sm"/>
          </a:ln>
        </p:spPr>
      </p:pic>
      <p:sp>
        <p:nvSpPr>
          <p:cNvPr id="276" name="Google Shape;276;p24"/>
          <p:cNvSpPr/>
          <p:nvPr/>
        </p:nvSpPr>
        <p:spPr>
          <a:xfrm>
            <a:off x="611088" y="1383224"/>
            <a:ext cx="2432700" cy="1241100"/>
          </a:xfrm>
          <a:prstGeom prst="wedgeRectCallout">
            <a:avLst>
              <a:gd name="adj1" fmla="val 2690"/>
              <a:gd name="adj2" fmla="val 7947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 October 1908, Austria-Hungary proclaimed its annexation of the Balkan provinces of Bosnia and Herzegovina.</a:t>
            </a:r>
            <a:endParaRPr/>
          </a:p>
        </p:txBody>
      </p:sp>
      <p:sp>
        <p:nvSpPr>
          <p:cNvPr id="277" name="Google Shape;277;p24"/>
          <p:cNvSpPr/>
          <p:nvPr/>
        </p:nvSpPr>
        <p:spPr>
          <a:xfrm>
            <a:off x="3310738" y="1383225"/>
            <a:ext cx="2432700" cy="1825800"/>
          </a:xfrm>
          <a:prstGeom prst="wedgeRectCallout">
            <a:avLst>
              <a:gd name="adj1" fmla="val 117"/>
              <a:gd name="adj2" fmla="val 76956"/>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Although </a:t>
            </a:r>
            <a:r>
              <a:rPr lang="en">
                <a:solidFill>
                  <a:schemeClr val="dk1"/>
                </a:solidFill>
              </a:rPr>
              <a:t>Bosnia and Herzegovina were officially part of the Ottoman Empire,</a:t>
            </a:r>
            <a:r>
              <a:rPr lang="en"/>
              <a:t> Austria-Hungary had the right to occupy and administer the dual provinces </a:t>
            </a:r>
            <a:r>
              <a:rPr lang="en">
                <a:solidFill>
                  <a:schemeClr val="dk1"/>
                </a:solidFill>
              </a:rPr>
              <a:t>since the Congress of Berlin in 1878</a:t>
            </a:r>
            <a:r>
              <a:rPr lang="en"/>
              <a:t>.</a:t>
            </a:r>
            <a:endParaRPr/>
          </a:p>
        </p:txBody>
      </p:sp>
      <p:pic>
        <p:nvPicPr>
          <p:cNvPr id="278" name="Google Shape;278;p24"/>
          <p:cNvPicPr preferRelativeResize="0"/>
          <p:nvPr/>
        </p:nvPicPr>
        <p:blipFill>
          <a:blip r:embed="rId4">
            <a:alphaModFix/>
          </a:blip>
          <a:stretch>
            <a:fillRect/>
          </a:stretch>
        </p:blipFill>
        <p:spPr>
          <a:xfrm>
            <a:off x="6877163" y="3062375"/>
            <a:ext cx="1362263" cy="908175"/>
          </a:xfrm>
          <a:prstGeom prst="rect">
            <a:avLst/>
          </a:prstGeom>
          <a:noFill/>
          <a:ln w="9525" cap="flat" cmpd="sng">
            <a:solidFill>
              <a:srgbClr val="000000"/>
            </a:solidFill>
            <a:prstDash val="solid"/>
            <a:round/>
            <a:headEnd type="none" w="sm" len="sm"/>
            <a:tailEnd type="none" w="sm" len="sm"/>
          </a:ln>
        </p:spPr>
      </p:pic>
      <p:sp>
        <p:nvSpPr>
          <p:cNvPr id="279" name="Google Shape;279;p24"/>
          <p:cNvSpPr/>
          <p:nvPr/>
        </p:nvSpPr>
        <p:spPr>
          <a:xfrm>
            <a:off x="6100213" y="1383225"/>
            <a:ext cx="2432700" cy="1241100"/>
          </a:xfrm>
          <a:prstGeom prst="wedgeRectCallout">
            <a:avLst>
              <a:gd name="adj1" fmla="val -890"/>
              <a:gd name="adj2" fmla="val 76114"/>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Russia yielded to the annexation but proceeded to provoke anti-Austrian sentiment in the Balkan region.</a:t>
            </a:r>
            <a:endParaRPr/>
          </a:p>
        </p:txBody>
      </p:sp>
      <p:pic>
        <p:nvPicPr>
          <p:cNvPr id="280" name="Google Shape;280;p24"/>
          <p:cNvPicPr preferRelativeResize="0"/>
          <p:nvPr/>
        </p:nvPicPr>
        <p:blipFill>
          <a:blip r:embed="rId5">
            <a:alphaModFix/>
          </a:blip>
          <a:stretch>
            <a:fillRect/>
          </a:stretch>
        </p:blipFill>
        <p:spPr>
          <a:xfrm>
            <a:off x="3770288" y="3769949"/>
            <a:ext cx="1513605" cy="908176"/>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_x002e_Lessons xmlns="256cee14-f636-4681-b71d-45a30a133b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383A68F83C6A47BFB95B29838E2CE4" ma:contentTypeVersion="13" ma:contentTypeDescription="Create a new document." ma:contentTypeScope="" ma:versionID="2793a5c04a7cd238eb459fc47ead991b">
  <xsd:schema xmlns:xsd="http://www.w3.org/2001/XMLSchema" xmlns:xs="http://www.w3.org/2001/XMLSchema" xmlns:p="http://schemas.microsoft.com/office/2006/metadata/properties" xmlns:ns2="256cee14-f636-4681-b71d-45a30a133b2b" xmlns:ns3="6f14df77-98d2-4ed4-8da8-6de542f49458" targetNamespace="http://schemas.microsoft.com/office/2006/metadata/properties" ma:root="true" ma:fieldsID="b540711167b4bee9c7c5cfa3f311e1ed" ns2:_="" ns3:_="">
    <xsd:import namespace="256cee14-f636-4681-b71d-45a30a133b2b"/>
    <xsd:import namespace="6f14df77-98d2-4ed4-8da8-6de542f494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No_x002e_Less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cee14-f636-4681-b71d-45a30a133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_x002e_Lessons" ma:index="20" nillable="true" ma:displayName="No. Lessons" ma:description="How many lessons in the project&#10;" ma:format="Dropdown" ma:internalName="No_x002e_Lesson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f14df77-98d2-4ed4-8da8-6de542f4945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A152A4-BDE0-4DCF-BB2D-C9FA9DC46184}">
  <ds:schemaRefs>
    <ds:schemaRef ds:uri="http://schemas.microsoft.com/office/2006/metadata/properties"/>
    <ds:schemaRef ds:uri="http://schemas.microsoft.com/office/infopath/2007/PartnerControls"/>
    <ds:schemaRef ds:uri="256cee14-f636-4681-b71d-45a30a133b2b"/>
  </ds:schemaRefs>
</ds:datastoreItem>
</file>

<file path=customXml/itemProps2.xml><?xml version="1.0" encoding="utf-8"?>
<ds:datastoreItem xmlns:ds="http://schemas.openxmlformats.org/officeDocument/2006/customXml" ds:itemID="{830EE88E-3B7C-4867-8386-0520B2AF8E1E}">
  <ds:schemaRefs>
    <ds:schemaRef ds:uri="http://schemas.microsoft.com/sharepoint/v3/contenttype/forms"/>
  </ds:schemaRefs>
</ds:datastoreItem>
</file>

<file path=customXml/itemProps3.xml><?xml version="1.0" encoding="utf-8"?>
<ds:datastoreItem xmlns:ds="http://schemas.openxmlformats.org/officeDocument/2006/customXml" ds:itemID="{021AD345-7000-4A01-8288-E1A61D6D5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cee14-f636-4681-b71d-45a30a133b2b"/>
    <ds:schemaRef ds:uri="6f14df77-98d2-4ed4-8da8-6de542f49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TotalTime>
  <Words>2959</Words>
  <Application>Microsoft Office PowerPoint</Application>
  <PresentationFormat>On-screen Show (16:9)</PresentationFormat>
  <Paragraphs>182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Roboto Light</vt:lpstr>
      <vt:lpstr>Roboto</vt:lpstr>
      <vt:lpstr>Arial</vt:lpstr>
      <vt:lpstr>Work Sans</vt:lpstr>
      <vt:lpstr>Jacquenetta template</vt:lpstr>
      <vt:lpstr>Part one:  The causes of the First World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one:  The causes of the First World War</dc:title>
  <dc:creator>Rich</dc:creator>
  <cp:lastModifiedBy>Rich</cp:lastModifiedBy>
  <cp:revision>4</cp:revision>
  <dcterms:modified xsi:type="dcterms:W3CDTF">2020-12-02T21:07:39Z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0x010100F1383A68F83C6A47BFB95B29838E2CE4</vt:lpwstr>
  </property>
</Properties>
</file>