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76" r:id="rId5"/>
    <p:sldId id="275" r:id="rId6"/>
    <p:sldId id="278" r:id="rId7"/>
    <p:sldId id="279" r:id="rId8"/>
    <p:sldId id="284" r:id="rId9"/>
    <p:sldId id="280" r:id="rId10"/>
    <p:sldId id="286" r:id="rId11"/>
    <p:sldId id="282" r:id="rId12"/>
    <p:sldId id="287" r:id="rId13"/>
    <p:sldId id="288" r:id="rId14"/>
    <p:sldId id="289" r:id="rId15"/>
    <p:sldId id="277" r:id="rId16"/>
    <p:sldId id="290" r:id="rId17"/>
    <p:sldId id="281" r:id="rId18"/>
    <p:sldId id="291" r:id="rId19"/>
    <p:sldId id="292" r:id="rId2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38" autoAdjust="0"/>
    <p:restoredTop sz="94660"/>
  </p:normalViewPr>
  <p:slideViewPr>
    <p:cSldViewPr>
      <p:cViewPr varScale="1">
        <p:scale>
          <a:sx n="68" d="100"/>
          <a:sy n="68" d="100"/>
        </p:scale>
        <p:origin x="118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79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77A6E-197C-4F29-BB07-F4D095F30677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6CE22-620C-4FE7-B3E6-128A9A585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329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17B32-4AE8-4803-836C-6DAB40D417A3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066A1-ACE3-4A72-BDE1-EB5D5007A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639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066A1-ACE3-4A72-BDE1-EB5D5007A6F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873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066A1-ACE3-4A72-BDE1-EB5D5007A6F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677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066A1-ACE3-4A72-BDE1-EB5D5007A6F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315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F1D-1B79-407B-A518-2FC51B95A7D3}" type="datetimeFigureOut">
              <a:rPr lang="en-GB" smtClean="0">
                <a:solidFill>
                  <a:srgbClr val="080808">
                    <a:shade val="90000"/>
                  </a:srgbClr>
                </a:solidFill>
              </a:rPr>
              <a:pPr/>
              <a:t>23/09/2020</a:t>
            </a:fld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976C-A198-44AE-A85F-3B556787AA5A}" type="slidenum">
              <a:rPr lang="en-GB" smtClean="0">
                <a:solidFill>
                  <a:srgbClr val="080808">
                    <a:shade val="9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62041" y="108472"/>
            <a:ext cx="2125518" cy="81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5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80808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8080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F1D-1B79-407B-A518-2FC51B95A7D3}" type="datetimeFigureOut">
              <a:rPr lang="en-GB" smtClean="0">
                <a:solidFill>
                  <a:srgbClr val="080808">
                    <a:shade val="90000"/>
                  </a:srgbClr>
                </a:solidFill>
              </a:rPr>
              <a:pPr/>
              <a:t>23/09/2020</a:t>
            </a:fld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A75976C-A198-44AE-A85F-3B556787AA5A}" type="slidenum">
              <a:rPr lang="en-GB" smtClean="0">
                <a:solidFill>
                  <a:srgbClr val="080808">
                    <a:shade val="9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srgbClr val="080808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539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F1D-1B79-407B-A518-2FC51B95A7D3}" type="datetimeFigureOut">
              <a:rPr lang="en-GB" smtClean="0">
                <a:solidFill>
                  <a:srgbClr val="080808">
                    <a:shade val="90000"/>
                  </a:srgbClr>
                </a:solidFill>
              </a:rPr>
              <a:pPr/>
              <a:t>23/09/2020</a:t>
            </a:fld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976C-A198-44AE-A85F-3B556787AA5A}" type="slidenum">
              <a:rPr lang="en-GB" smtClean="0">
                <a:solidFill>
                  <a:srgbClr val="080808">
                    <a:shade val="9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309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F1D-1B79-407B-A518-2FC51B95A7D3}" type="datetimeFigureOut">
              <a:rPr lang="en-GB" smtClean="0">
                <a:solidFill>
                  <a:srgbClr val="080808">
                    <a:shade val="90000"/>
                  </a:srgbClr>
                </a:solidFill>
              </a:rPr>
              <a:pPr/>
              <a:t>23/09/2020</a:t>
            </a:fld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976C-A198-44AE-A85F-3B556787AA5A}" type="slidenum">
              <a:rPr lang="en-GB" smtClean="0">
                <a:solidFill>
                  <a:srgbClr val="080808">
                    <a:shade val="9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958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95707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F1D-1B79-407B-A518-2FC51B95A7D3}" type="datetimeFigureOut">
              <a:rPr lang="en-GB" smtClean="0">
                <a:solidFill>
                  <a:srgbClr val="080808">
                    <a:shade val="90000"/>
                  </a:srgbClr>
                </a:solidFill>
              </a:rPr>
              <a:pPr/>
              <a:t>23/09/2020</a:t>
            </a:fld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976C-A198-44AE-A85F-3B556787AA5A}" type="slidenum">
              <a:rPr lang="en-GB" smtClean="0">
                <a:solidFill>
                  <a:srgbClr val="080808">
                    <a:shade val="9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62041" y="108472"/>
            <a:ext cx="2125518" cy="81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81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 + 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137" y="0"/>
            <a:ext cx="8229600" cy="6926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Lesson Objective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F1D-1B79-407B-A518-2FC51B95A7D3}" type="datetimeFigureOut">
              <a:rPr lang="en-GB" smtClean="0">
                <a:solidFill>
                  <a:srgbClr val="080808">
                    <a:shade val="90000"/>
                  </a:srgbClr>
                </a:solidFill>
              </a:rPr>
              <a:pPr/>
              <a:t>23/09/2020</a:t>
            </a:fld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976C-A198-44AE-A85F-3B556787AA5A}" type="slidenum">
              <a:rPr lang="en-GB" smtClean="0">
                <a:solidFill>
                  <a:srgbClr val="080808">
                    <a:shade val="9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775" y="836713"/>
            <a:ext cx="8208962" cy="720079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0824" y="3259932"/>
            <a:ext cx="8208962" cy="720079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Strand 1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Towards:</a:t>
            </a:r>
          </a:p>
          <a:p>
            <a:pPr lvl="0"/>
            <a:endParaRPr lang="en-GB" dirty="0"/>
          </a:p>
          <a:p>
            <a:pPr lvl="0"/>
            <a:r>
              <a:rPr lang="en-GB" b="1" dirty="0"/>
              <a:t>Met:</a:t>
            </a:r>
          </a:p>
          <a:p>
            <a:pPr lvl="0"/>
            <a:endParaRPr lang="en-GB" b="1" dirty="0"/>
          </a:p>
          <a:p>
            <a:pPr lvl="0"/>
            <a:r>
              <a:rPr lang="en-GB" b="1" dirty="0"/>
              <a:t>Depth</a:t>
            </a:r>
            <a:endParaRPr lang="en-GB" dirty="0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80824" y="2376339"/>
            <a:ext cx="8229600" cy="69269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Success Criteria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0100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F1D-1B79-407B-A518-2FC51B95A7D3}" type="datetimeFigureOut">
              <a:rPr lang="en-GB" smtClean="0">
                <a:solidFill>
                  <a:srgbClr val="080808">
                    <a:shade val="90000"/>
                  </a:srgbClr>
                </a:solidFill>
              </a:rPr>
              <a:pPr/>
              <a:t>23/09/2020</a:t>
            </a:fld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976C-A198-44AE-A85F-3B556787AA5A}" type="slidenum">
              <a:rPr lang="en-GB" smtClean="0">
                <a:solidFill>
                  <a:srgbClr val="080808">
                    <a:shade val="9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50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F1D-1B79-407B-A518-2FC51B95A7D3}" type="datetimeFigureOut">
              <a:rPr lang="en-GB" smtClean="0">
                <a:solidFill>
                  <a:srgbClr val="080808">
                    <a:shade val="90000"/>
                  </a:srgbClr>
                </a:solidFill>
              </a:rPr>
              <a:pPr/>
              <a:t>23/09/2020</a:t>
            </a:fld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976C-A198-44AE-A85F-3B556787AA5A}" type="slidenum">
              <a:rPr lang="en-GB" smtClean="0">
                <a:solidFill>
                  <a:srgbClr val="080808">
                    <a:shade val="9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722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F1D-1B79-407B-A518-2FC51B95A7D3}" type="datetimeFigureOut">
              <a:rPr lang="en-GB" smtClean="0">
                <a:solidFill>
                  <a:srgbClr val="080808">
                    <a:shade val="90000"/>
                  </a:srgbClr>
                </a:solidFill>
              </a:rPr>
              <a:pPr/>
              <a:t>23/09/2020</a:t>
            </a:fld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976C-A198-44AE-A85F-3B556787AA5A}" type="slidenum">
              <a:rPr lang="en-GB" smtClean="0">
                <a:solidFill>
                  <a:srgbClr val="080808">
                    <a:shade val="9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645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F1D-1B79-407B-A518-2FC51B95A7D3}" type="datetimeFigureOut">
              <a:rPr lang="en-GB" smtClean="0">
                <a:solidFill>
                  <a:srgbClr val="080808">
                    <a:shade val="90000"/>
                  </a:srgbClr>
                </a:solidFill>
              </a:rPr>
              <a:pPr/>
              <a:t>23/09/2020</a:t>
            </a:fld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976C-A198-44AE-A85F-3B556787AA5A}" type="slidenum">
              <a:rPr lang="en-GB" smtClean="0">
                <a:solidFill>
                  <a:srgbClr val="080808">
                    <a:shade val="9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48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F1D-1B79-407B-A518-2FC51B95A7D3}" type="datetimeFigureOut">
              <a:rPr lang="en-GB" smtClean="0">
                <a:solidFill>
                  <a:srgbClr val="080808">
                    <a:shade val="90000"/>
                  </a:srgbClr>
                </a:solidFill>
              </a:rPr>
              <a:pPr/>
              <a:t>23/09/2020</a:t>
            </a:fld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976C-A198-44AE-A85F-3B556787AA5A}" type="slidenum">
              <a:rPr lang="en-GB" smtClean="0">
                <a:solidFill>
                  <a:srgbClr val="080808">
                    <a:shade val="9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632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F1D-1B79-407B-A518-2FC51B95A7D3}" type="datetimeFigureOut">
              <a:rPr lang="en-GB" smtClean="0">
                <a:solidFill>
                  <a:srgbClr val="080808">
                    <a:shade val="90000"/>
                  </a:srgbClr>
                </a:solidFill>
              </a:rPr>
              <a:pPr/>
              <a:t>23/09/2020</a:t>
            </a:fld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976C-A198-44AE-A85F-3B556787AA5A}" type="slidenum">
              <a:rPr lang="en-GB" smtClean="0">
                <a:solidFill>
                  <a:srgbClr val="080808">
                    <a:shade val="9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84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76000"/>
            <a:lum/>
          </a:blip>
          <a:srcRect/>
          <a:stretch>
            <a:fillRect l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67544" y="20343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6AFF1D-1B79-407B-A518-2FC51B95A7D3}" type="datetimeFigureOut">
              <a:rPr lang="en-GB" smtClean="0">
                <a:solidFill>
                  <a:srgbClr val="080808">
                    <a:shade val="90000"/>
                  </a:srgbClr>
                </a:solidFill>
              </a:rPr>
              <a:pPr/>
              <a:t>23/09/2020</a:t>
            </a:fld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75976C-A198-44AE-A85F-3B556787AA5A}" type="slidenum">
              <a:rPr lang="en-GB" smtClean="0">
                <a:solidFill>
                  <a:srgbClr val="080808">
                    <a:shade val="9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80808">
                  <a:shade val="90000"/>
                </a:srgb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862041" y="108472"/>
            <a:ext cx="2125518" cy="81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0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n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kFi90lZmX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fthN55RtE8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186" y="260648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n-GB" dirty="0"/>
              <a:t>Lesson Objective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1681" y="1052736"/>
            <a:ext cx="8208962" cy="720079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What is a computer system?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3068960"/>
            <a:ext cx="8964488" cy="3193404"/>
          </a:xfrm>
        </p:spPr>
        <p:txBody>
          <a:bodyPr/>
          <a:lstStyle/>
          <a:p>
            <a:pPr marL="1711325" indent="-1711325">
              <a:tabLst>
                <a:tab pos="1695450" algn="l"/>
              </a:tabLst>
            </a:pPr>
            <a:r>
              <a:rPr lang="en-GB" sz="1800" dirty="0"/>
              <a:t>Strand 5	I can explain how information travels around a computer system. </a:t>
            </a:r>
          </a:p>
          <a:p>
            <a:pPr marL="1711325" indent="-1711325">
              <a:tabLst>
                <a:tab pos="1695450" algn="l"/>
              </a:tabLst>
            </a:pPr>
            <a:r>
              <a:rPr lang="en-GB" sz="1800" dirty="0"/>
              <a:t>Strand 6	I can explain the main architecture of a computer system. </a:t>
            </a:r>
          </a:p>
          <a:p>
            <a:pPr marL="1711325" indent="-1711325">
              <a:tabLst>
                <a:tab pos="1695450" algn="l"/>
              </a:tabLst>
            </a:pPr>
            <a:r>
              <a:rPr lang="en-GB" sz="1800" b="0" dirty="0"/>
              <a:t>	</a:t>
            </a:r>
          </a:p>
          <a:p>
            <a:pPr marL="1711325" indent="-1711325">
              <a:tabLst>
                <a:tab pos="1695450" algn="l"/>
              </a:tabLst>
            </a:pPr>
            <a:r>
              <a:rPr lang="en-GB" sz="1800" dirty="0"/>
              <a:t>Towards: 	</a:t>
            </a:r>
            <a:r>
              <a:rPr lang="en-GB" sz="1800" b="0" dirty="0"/>
              <a:t>I can explain what either hardware or software is (with examples).</a:t>
            </a:r>
          </a:p>
          <a:p>
            <a:pPr marL="1711325" indent="-1711325">
              <a:tabLst>
                <a:tab pos="1695450" algn="l"/>
              </a:tabLst>
            </a:pPr>
            <a:endParaRPr lang="en-GB" sz="1800" dirty="0"/>
          </a:p>
          <a:p>
            <a:pPr marL="1711325" indent="-1711325">
              <a:tabLst>
                <a:tab pos="1695450" algn="l"/>
              </a:tabLst>
            </a:pPr>
            <a:r>
              <a:rPr lang="en-GB" sz="1800" dirty="0"/>
              <a:t>Met: 	</a:t>
            </a:r>
            <a:r>
              <a:rPr lang="en-GB" sz="1800" b="0" dirty="0"/>
              <a:t>I can give a definition for a computer system and explain both hardware and software (with examples).</a:t>
            </a:r>
          </a:p>
          <a:p>
            <a:pPr marL="1711325" indent="-1711325">
              <a:tabLst>
                <a:tab pos="1695450" algn="l"/>
              </a:tabLst>
            </a:pPr>
            <a:endParaRPr lang="en-GB" sz="1800" b="0" dirty="0"/>
          </a:p>
          <a:p>
            <a:pPr marL="1711325" indent="-1711325">
              <a:tabLst>
                <a:tab pos="1695450" algn="l"/>
              </a:tabLst>
            </a:pPr>
            <a:r>
              <a:rPr lang="en-GB" sz="1800" dirty="0"/>
              <a:t>Depth: 	</a:t>
            </a:r>
            <a:r>
              <a:rPr lang="en-GB" sz="1800" b="0" dirty="0"/>
              <a:t>I can give examples (with explanations) for things that are/ are not computer systems.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6677980" y="1052736"/>
            <a:ext cx="2466020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16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Starter Task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957072"/>
          </a:xfrm>
        </p:spPr>
        <p:txBody>
          <a:bodyPr/>
          <a:lstStyle/>
          <a:p>
            <a:pPr marL="0" indent="0" algn="r">
              <a:buNone/>
            </a:pPr>
            <a:fld id="{B4A8C577-7403-4989-9318-96726CFE0026}" type="datetime1">
              <a:rPr lang="en-GB" b="1" u="sng" smtClean="0"/>
              <a:t>23/09/2020</a:t>
            </a:fld>
            <a:endParaRPr lang="en-GB" b="1" u="sng" dirty="0"/>
          </a:p>
          <a:p>
            <a:pPr marL="0" indent="0" algn="ctr">
              <a:buNone/>
            </a:pPr>
            <a:r>
              <a:rPr lang="en-GB" b="1" u="sng" dirty="0"/>
              <a:t>How does a computer make decisions?</a:t>
            </a:r>
          </a:p>
          <a:p>
            <a:pPr marL="0" indent="0" algn="ctr">
              <a:buNone/>
            </a:pPr>
            <a:endParaRPr lang="en-GB" b="1" u="sng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Add today’s title and date to your learning diary.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Answer the following question in your learning diary:</a:t>
            </a:r>
          </a:p>
          <a:p>
            <a:pPr marL="987425" indent="0">
              <a:buNone/>
            </a:pPr>
            <a:r>
              <a:rPr lang="en-GB" i="1" dirty="0"/>
              <a:t>What does CPU stand for? What does it do?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3130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3957072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dirty="0"/>
              <a:t>CPU Stands For :</a:t>
            </a:r>
          </a:p>
          <a:p>
            <a:pPr marL="0" indent="0" algn="ctr">
              <a:buNone/>
            </a:pPr>
            <a:r>
              <a:rPr lang="en-GB" sz="2800" dirty="0"/>
              <a:t>Central Processing Unit</a:t>
            </a:r>
          </a:p>
          <a:p>
            <a:pPr marL="0" indent="0" algn="ctr">
              <a:buNone/>
            </a:pPr>
            <a:endParaRPr lang="en-GB" sz="2800" b="1" i="1" dirty="0"/>
          </a:p>
          <a:p>
            <a:pPr marL="0" indent="0" algn="ctr">
              <a:buNone/>
            </a:pPr>
            <a:r>
              <a:rPr lang="en-GB" sz="2800" b="1" i="1" dirty="0"/>
              <a:t>It is the ‘brain’ of the computer</a:t>
            </a:r>
          </a:p>
          <a:p>
            <a:endParaRPr lang="en-GB" dirty="0"/>
          </a:p>
        </p:txBody>
      </p:sp>
      <p:pic>
        <p:nvPicPr>
          <p:cNvPr id="4" name="Picture 3" descr="https://lh4.googleusercontent.com/NAqnb5XQ-EOXuVS-B0kFuraeFzoH0npieluQffGkz954eas-_5SfdR8FL7nKYM6ZXyUxppKXOzDR7xQv4F_PDUVtXKcCYyif1v-VGOJW9JvBO_-0rbk7h6ZLgubPcc-aJV8U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3309248"/>
            <a:ext cx="2127265" cy="194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lh3.googleusercontent.com/vARAOS6rZJ_Tw5U2k5F7eEMzxCBytggu1sNk16bMYN5k4C_01ic45HogKjpmlBd6SQBykMN8yEwHpeQwYPfHoR9lM8z9BKLxP5A-OJ1PA7xXJ5Cg6-ry-RmavX2PKeQrxi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8151" y="3243017"/>
            <a:ext cx="2657872" cy="199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442007" y="3819081"/>
            <a:ext cx="1296144" cy="7200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051720" y="5835305"/>
            <a:ext cx="4752528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tabLst>
                <a:tab pos="1430338" algn="l"/>
              </a:tabLst>
            </a:pPr>
            <a:r>
              <a:rPr lang="en-GB" b="1" dirty="0"/>
              <a:t>Now update your answer from before	</a:t>
            </a:r>
          </a:p>
        </p:txBody>
      </p:sp>
    </p:spTree>
    <p:extLst>
      <p:ext uri="{BB962C8B-B14F-4D97-AF65-F5344CB8AC3E}">
        <p14:creationId xmlns:p14="http://schemas.microsoft.com/office/powerpoint/2010/main" val="1528813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Task 1 – What is a CPU?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266429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Watch the following video – pay careful attention as you are going to be answering some questions afterwards!</a:t>
            </a:r>
          </a:p>
        </p:txBody>
      </p:sp>
      <p:sp>
        <p:nvSpPr>
          <p:cNvPr id="2" name="Rectangle 1"/>
          <p:cNvSpPr/>
          <p:nvPr/>
        </p:nvSpPr>
        <p:spPr>
          <a:xfrm>
            <a:off x="1835696" y="3105834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https://www.youtube.com/watch?v=AkFi90lZmXA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611560" y="4725144"/>
            <a:ext cx="3528392" cy="175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90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Task 1 – What is a CPU?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266429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Questions (answer in full sentences):</a:t>
            </a:r>
          </a:p>
          <a:p>
            <a:pPr marL="0" indent="0">
              <a:buNone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Is the CPU hardware or software?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What 2 things does the CPU have to process?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4869160"/>
            <a:ext cx="8229600" cy="120032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1430338" algn="l"/>
              </a:tabLst>
            </a:pPr>
            <a:r>
              <a:rPr lang="en-GB" b="1" dirty="0"/>
              <a:t>Depth:</a:t>
            </a:r>
          </a:p>
          <a:p>
            <a:pPr>
              <a:tabLst>
                <a:tab pos="1430338" algn="l"/>
              </a:tabLst>
            </a:pPr>
            <a:endParaRPr lang="en-GB" b="1" dirty="0"/>
          </a:p>
          <a:p>
            <a:pPr>
              <a:tabLst>
                <a:tab pos="1430338" algn="l"/>
              </a:tabLst>
            </a:pPr>
            <a:r>
              <a:rPr lang="en-GB" dirty="0"/>
              <a:t>What are the differences between the 2 things in question 1?</a:t>
            </a:r>
          </a:p>
          <a:p>
            <a:pPr>
              <a:tabLst>
                <a:tab pos="1430338" algn="l"/>
              </a:tabLst>
            </a:pPr>
            <a:r>
              <a:rPr lang="en-GB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67054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Task 2 – Human CPU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3006" y="1177241"/>
            <a:ext cx="8229600" cy="266429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/>
              <a:t>As a group you have just acted as a computer system.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CPU/processor was responsible for executing the Fetch/ Decode/ Execute cycle: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b="1" dirty="0"/>
              <a:t>Fetch</a:t>
            </a:r>
            <a:r>
              <a:rPr lang="en-GB" dirty="0"/>
              <a:t> instructions/data. (Collect the data)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b="1" dirty="0"/>
              <a:t>Decode</a:t>
            </a:r>
            <a:r>
              <a:rPr lang="en-GB" dirty="0"/>
              <a:t> these instructions/data. (Understand make sense of the data)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b="1" dirty="0"/>
              <a:t>Execute</a:t>
            </a:r>
            <a:r>
              <a:rPr lang="en-GB" dirty="0"/>
              <a:t> these instructions/data. (Do something with the data)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Task:</a:t>
            </a:r>
          </a:p>
          <a:p>
            <a:pPr marL="0" indent="0">
              <a:buNone/>
            </a:pPr>
            <a:r>
              <a:rPr lang="en-GB" dirty="0"/>
              <a:t>	Explain this in your own words, including a diagram.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3888774"/>
            <a:ext cx="8229600" cy="147732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1430338" algn="l"/>
              </a:tabLst>
            </a:pPr>
            <a:r>
              <a:rPr lang="en-GB" b="1" dirty="0"/>
              <a:t>Depth:</a:t>
            </a:r>
          </a:p>
          <a:p>
            <a:pPr>
              <a:tabLst>
                <a:tab pos="1430338" algn="l"/>
              </a:tabLst>
            </a:pPr>
            <a:endParaRPr lang="en-GB" b="1" dirty="0"/>
          </a:p>
          <a:p>
            <a:pPr>
              <a:tabLst>
                <a:tab pos="1430338" algn="l"/>
              </a:tabLst>
            </a:pPr>
            <a:r>
              <a:rPr lang="en-GB" dirty="0"/>
              <a:t>For each part of the Fetch, Decode, Execute cycle which devices are the processor interacting with?</a:t>
            </a:r>
          </a:p>
          <a:p>
            <a:pPr>
              <a:tabLst>
                <a:tab pos="1430338" algn="l"/>
              </a:tabLst>
            </a:pPr>
            <a:r>
              <a:rPr lang="en-GB" b="1" dirty="0"/>
              <a:t>	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5366102"/>
            <a:ext cx="3275856" cy="1491898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3635896" y="5366102"/>
            <a:ext cx="3118381" cy="149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20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2 – Human CPU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You are now going to be placed into groups of 5: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800" b="1" dirty="0"/>
              <a:t>Person 1 </a:t>
            </a:r>
            <a:r>
              <a:rPr lang="en-GB" sz="2800" dirty="0"/>
              <a:t>will be the </a:t>
            </a:r>
            <a:r>
              <a:rPr lang="en-GB" sz="2800" b="1" dirty="0">
                <a:solidFill>
                  <a:srgbClr val="BB2031"/>
                </a:solidFill>
              </a:rPr>
              <a:t>User</a:t>
            </a:r>
            <a:endParaRPr lang="en-GB" sz="2800" dirty="0">
              <a:solidFill>
                <a:srgbClr val="BB2031"/>
              </a:solidFill>
            </a:endParaRPr>
          </a:p>
          <a:p>
            <a:pPr marL="0" indent="0">
              <a:buNone/>
            </a:pPr>
            <a:r>
              <a:rPr lang="en-GB" sz="2800" b="1" dirty="0"/>
              <a:t>Person 2 </a:t>
            </a:r>
            <a:r>
              <a:rPr lang="en-GB" sz="2800" dirty="0"/>
              <a:t>will be the </a:t>
            </a:r>
            <a:r>
              <a:rPr lang="en-GB" sz="2800" b="1" dirty="0">
                <a:solidFill>
                  <a:srgbClr val="00B050"/>
                </a:solidFill>
              </a:rPr>
              <a:t>Input device</a:t>
            </a:r>
            <a:endParaRPr lang="en-GB" sz="2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sz="2800" b="1" dirty="0"/>
              <a:t>Person 3 </a:t>
            </a:r>
            <a:r>
              <a:rPr lang="en-GB" sz="2800" dirty="0"/>
              <a:t>will be the 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Processor</a:t>
            </a:r>
            <a:endParaRPr lang="en-GB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2800" b="1" dirty="0"/>
              <a:t>Person 4</a:t>
            </a:r>
            <a:r>
              <a:rPr lang="en-GB" sz="2800" dirty="0"/>
              <a:t> will be the </a:t>
            </a:r>
            <a:r>
              <a:rPr lang="en-GB" sz="2800" b="1" dirty="0">
                <a:solidFill>
                  <a:srgbClr val="CC0099"/>
                </a:solidFill>
              </a:rPr>
              <a:t>Storage device</a:t>
            </a:r>
            <a:endParaRPr lang="en-GB" sz="2800" dirty="0">
              <a:solidFill>
                <a:srgbClr val="CC0099"/>
              </a:solidFill>
            </a:endParaRPr>
          </a:p>
          <a:p>
            <a:pPr marL="0" indent="0">
              <a:buNone/>
            </a:pPr>
            <a:r>
              <a:rPr lang="en-GB" sz="2800" b="1" dirty="0"/>
              <a:t>Person 5 </a:t>
            </a:r>
            <a:r>
              <a:rPr lang="en-GB" sz="2800" dirty="0"/>
              <a:t>will be the </a:t>
            </a:r>
            <a:r>
              <a:rPr lang="en-GB" sz="2800" b="1" dirty="0">
                <a:solidFill>
                  <a:srgbClr val="0070C0"/>
                </a:solidFill>
              </a:rPr>
              <a:t>Output device</a:t>
            </a:r>
          </a:p>
          <a:p>
            <a:pPr marL="0" indent="0">
              <a:buNone/>
            </a:pPr>
            <a:endParaRPr lang="en-GB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2800" dirty="0"/>
              <a:t>The user has tasks they want to carry out using the computer. </a:t>
            </a:r>
          </a:p>
          <a:p>
            <a:pPr marL="0" indent="0">
              <a:buNone/>
            </a:pPr>
            <a:r>
              <a:rPr lang="en-GB" sz="2800" dirty="0"/>
              <a:t>The Processor must tell the other devices what to do to achieve the tasks.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334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512" y="1340768"/>
            <a:ext cx="8229600" cy="194421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Mark on the effort you think you have put in today.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Mark on how well you think you have met today’s success criteria.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Explain why!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/>
              <a:t>RAG 123</a:t>
            </a:r>
          </a:p>
        </p:txBody>
      </p:sp>
      <p:sp>
        <p:nvSpPr>
          <p:cNvPr id="2" name="Rectangle 1"/>
          <p:cNvSpPr/>
          <p:nvPr/>
        </p:nvSpPr>
        <p:spPr>
          <a:xfrm>
            <a:off x="173938" y="3284984"/>
            <a:ext cx="8064896" cy="1754326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1711325" indent="-1711325">
              <a:tabLst>
                <a:tab pos="1695450" algn="l"/>
              </a:tabLst>
            </a:pPr>
            <a:r>
              <a:rPr lang="en-GB" dirty="0"/>
              <a:t>Towards: 	I can explain the main role of a CPU.</a:t>
            </a:r>
          </a:p>
          <a:p>
            <a:pPr marL="1711325" indent="-1711325">
              <a:tabLst>
                <a:tab pos="1695450" algn="l"/>
              </a:tabLst>
            </a:pPr>
            <a:endParaRPr lang="en-GB" dirty="0"/>
          </a:p>
          <a:p>
            <a:pPr marL="1711325" indent="-1711325">
              <a:tabLst>
                <a:tab pos="1695450" algn="l"/>
              </a:tabLst>
            </a:pPr>
            <a:r>
              <a:rPr lang="en-GB" dirty="0"/>
              <a:t>Met: 	I can explain how the Fetch, Decode and Execute cycle works.</a:t>
            </a:r>
          </a:p>
          <a:p>
            <a:pPr marL="1711325" indent="-1711325">
              <a:tabLst>
                <a:tab pos="1695450" algn="l"/>
              </a:tabLst>
            </a:pPr>
            <a:endParaRPr lang="en-GB" dirty="0"/>
          </a:p>
          <a:p>
            <a:pPr marL="1711325" indent="-1711325">
              <a:tabLst>
                <a:tab pos="1695450" algn="l"/>
              </a:tabLst>
            </a:pPr>
            <a:r>
              <a:rPr lang="en-GB" dirty="0"/>
              <a:t>Depth: 	I can explain how each part of the Fetch, Decode and Execute cycle can be made quicker.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90741" y="5217646"/>
            <a:ext cx="2459886" cy="164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65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Starter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87751"/>
            <a:ext cx="8229600" cy="4392488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fld id="{B4A8C577-7403-4989-9318-96726CFE0026}" type="datetime1">
              <a:rPr lang="en-GB" b="1" u="sng" smtClean="0"/>
              <a:t>23/09/2020</a:t>
            </a:fld>
            <a:endParaRPr lang="en-GB" b="1" u="sng" dirty="0"/>
          </a:p>
          <a:p>
            <a:pPr marL="0" indent="0" algn="ctr">
              <a:buNone/>
            </a:pPr>
            <a:r>
              <a:rPr lang="en-GB" b="1" u="sng" dirty="0"/>
              <a:t>What is a computer system?</a:t>
            </a:r>
          </a:p>
          <a:p>
            <a:pPr marL="0" indent="0">
              <a:buNone/>
            </a:pPr>
            <a:r>
              <a:rPr lang="en-GB" i="1" dirty="0"/>
              <a:t>A computer system is one that is able to take a set of inputs, process them and create a set of outputs. This is done by a combination of hardware and software.</a:t>
            </a:r>
            <a:endParaRPr lang="en-GB" b="1" u="sng" dirty="0"/>
          </a:p>
          <a:p>
            <a:pPr marL="0" indent="0" algn="ctr">
              <a:buNone/>
            </a:pPr>
            <a:endParaRPr lang="en-GB" b="1" u="sng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Add today’s title and date to your learning diary.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Answer the following question in your learning diary: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987425" indent="0">
              <a:buNone/>
            </a:pPr>
            <a:r>
              <a:rPr lang="en-GB" i="1" dirty="0"/>
              <a:t>What do you think are the differences between hardware and software?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5373216"/>
            <a:ext cx="3190389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3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34746"/>
            <a:ext cx="8229600" cy="1143000"/>
          </a:xfrm>
        </p:spPr>
        <p:txBody>
          <a:bodyPr/>
          <a:lstStyle/>
          <a:p>
            <a:r>
              <a:rPr lang="en-GB" dirty="0"/>
              <a:t>Hardware vs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3123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Hardware</a:t>
            </a:r>
            <a:r>
              <a:rPr lang="en-GB" dirty="0"/>
              <a:t> – </a:t>
            </a:r>
          </a:p>
          <a:p>
            <a:pPr marL="622300" indent="0">
              <a:buNone/>
            </a:pPr>
            <a:r>
              <a:rPr lang="en-GB" i="1" dirty="0"/>
              <a:t>The physical parts of a computer system, </a:t>
            </a:r>
            <a:r>
              <a:rPr lang="en-GB" i="1" dirty="0" err="1"/>
              <a:t>eg</a:t>
            </a:r>
            <a:r>
              <a:rPr lang="en-GB" i="1" dirty="0"/>
              <a:t> a graphics card, hard disk drive, CD drive etc.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b="1" dirty="0"/>
              <a:t>Software</a:t>
            </a:r>
            <a:r>
              <a:rPr lang="en-GB" dirty="0"/>
              <a:t> – </a:t>
            </a:r>
          </a:p>
          <a:p>
            <a:pPr marL="622300" indent="0">
              <a:buNone/>
            </a:pPr>
            <a:r>
              <a:rPr lang="en-GB" i="1" dirty="0"/>
              <a:t>The programs, applications and data in a computer system. Any parts of a computer system that aren't physical.</a:t>
            </a:r>
            <a:endParaRPr lang="en-GB" dirty="0"/>
          </a:p>
          <a:p>
            <a:pPr marL="0" indent="0">
              <a:buNone/>
            </a:pPr>
            <a:endParaRPr lang="en-GB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051720" y="5282564"/>
            <a:ext cx="4752528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tabLst>
                <a:tab pos="1430338" algn="l"/>
              </a:tabLst>
            </a:pPr>
            <a:r>
              <a:rPr lang="en-GB" b="1" dirty="0"/>
              <a:t>Now update your answer from before	</a:t>
            </a:r>
          </a:p>
        </p:txBody>
      </p:sp>
    </p:spTree>
    <p:extLst>
      <p:ext uri="{BB962C8B-B14F-4D97-AF65-F5344CB8AC3E}">
        <p14:creationId xmlns:p14="http://schemas.microsoft.com/office/powerpoint/2010/main" val="3314999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/>
              <a:t>Task 1 - What is a computer?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9405" y="2132856"/>
            <a:ext cx="8229600" cy="266429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Watch this video. You will need to answer some questions on it afterwards so pay close attention!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https://www.youtube.com/watch?v=fthN55RtE8M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20627" y="4365104"/>
            <a:ext cx="3406725" cy="235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69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computer system has one or more </a:t>
            </a:r>
            <a:r>
              <a:rPr lang="en-GB" b="1" i="1" dirty="0"/>
              <a:t>inputs</a:t>
            </a:r>
            <a:r>
              <a:rPr lang="en-GB" dirty="0"/>
              <a:t> to provide data. This data is then </a:t>
            </a:r>
            <a:r>
              <a:rPr lang="en-GB" b="1" i="1" dirty="0"/>
              <a:t>processed</a:t>
            </a:r>
            <a:r>
              <a:rPr lang="en-GB" dirty="0"/>
              <a:t> in some way. The outcome of the processing is sent to an </a:t>
            </a:r>
            <a:r>
              <a:rPr lang="en-GB" b="1" i="1" dirty="0"/>
              <a:t>output</a:t>
            </a:r>
            <a:r>
              <a:rPr lang="en-GB" dirty="0"/>
              <a:t> or it may be </a:t>
            </a:r>
            <a:r>
              <a:rPr lang="en-GB" b="1" i="1" dirty="0"/>
              <a:t>stored</a:t>
            </a:r>
            <a:r>
              <a:rPr lang="en-GB" dirty="0"/>
              <a:t> until some event happens to cause it to be output.</a:t>
            </a:r>
          </a:p>
          <a:p>
            <a:r>
              <a:rPr lang="en-GB" dirty="0"/>
              <a:t>For processing to take place, there needs to be a set of instructions of what needs to be done. This set of instructions is called a </a:t>
            </a:r>
            <a:r>
              <a:rPr lang="en-GB" b="1" i="1" dirty="0"/>
              <a:t>program</a:t>
            </a:r>
            <a:r>
              <a:rPr lang="en-GB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3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266429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Questions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What makes up a computer system?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5417163"/>
            <a:ext cx="7272808" cy="92333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1430338" algn="l"/>
              </a:tabLst>
            </a:pPr>
            <a:r>
              <a:rPr lang="en-GB" b="1" dirty="0"/>
              <a:t>Depth:</a:t>
            </a:r>
          </a:p>
          <a:p>
            <a:pPr>
              <a:tabLst>
                <a:tab pos="1430338" algn="l"/>
              </a:tabLst>
            </a:pPr>
            <a:r>
              <a:rPr lang="en-GB" b="1" dirty="0"/>
              <a:t>Can you think of any device in your kitchen that counts as a computer system? Can you explain why?	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/>
              <a:t>Task 2 - What is a computer?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23109" y="2962748"/>
            <a:ext cx="3094259" cy="1928386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5483932" y="2962748"/>
            <a:ext cx="3248325" cy="192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26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Computer System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131840" y="2355893"/>
            <a:ext cx="2077040" cy="628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Monitor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127981" y="3170083"/>
            <a:ext cx="2077040" cy="675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Hard Drive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6144" y="3170083"/>
            <a:ext cx="2095457" cy="66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Keyboard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131840" y="1424055"/>
            <a:ext cx="2073181" cy="734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Mouse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3370" y="2355892"/>
            <a:ext cx="2088231" cy="617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Solid State Drive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62664" y="2708920"/>
            <a:ext cx="2398606" cy="1136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Windows 10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062663" y="1424055"/>
            <a:ext cx="2377793" cy="1140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Central Processing Unit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96144" y="1424054"/>
            <a:ext cx="2088232" cy="734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Printer</a:t>
            </a:r>
          </a:p>
        </p:txBody>
      </p:sp>
      <p:pic>
        <p:nvPicPr>
          <p:cNvPr id="26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53" y="4062736"/>
            <a:ext cx="6041064" cy="3035671"/>
          </a:xfrm>
        </p:spPr>
      </p:pic>
      <p:sp>
        <p:nvSpPr>
          <p:cNvPr id="27" name="Rectangle 26"/>
          <p:cNvSpPr/>
          <p:nvPr/>
        </p:nvSpPr>
        <p:spPr>
          <a:xfrm>
            <a:off x="6660232" y="3989646"/>
            <a:ext cx="2160240" cy="1310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Match the list on the left with the computer components above.</a:t>
            </a:r>
          </a:p>
        </p:txBody>
      </p:sp>
    </p:spTree>
    <p:extLst>
      <p:ext uri="{BB962C8B-B14F-4D97-AF65-F5344CB8AC3E}">
        <p14:creationId xmlns:p14="http://schemas.microsoft.com/office/powerpoint/2010/main" val="2593262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512" y="1340768"/>
            <a:ext cx="8229600" cy="266429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Mark on the effort you think you have put in today.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Mark on how well you think you have met today’s success criteria.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Explain why!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/>
              <a:t>RAG 123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512" y="3788091"/>
            <a:ext cx="8064896" cy="2308324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1711325" indent="-1711325">
              <a:tabLst>
                <a:tab pos="1695450" algn="l"/>
              </a:tabLst>
            </a:pPr>
            <a:r>
              <a:rPr lang="en-GB" dirty="0"/>
              <a:t>Towards: 	I can explain what either hardware or software is (with examples).</a:t>
            </a:r>
          </a:p>
          <a:p>
            <a:pPr marL="1711325" indent="-1711325">
              <a:tabLst>
                <a:tab pos="1695450" algn="l"/>
              </a:tabLst>
            </a:pPr>
            <a:endParaRPr lang="en-GB" dirty="0"/>
          </a:p>
          <a:p>
            <a:pPr marL="1711325" indent="-1711325">
              <a:tabLst>
                <a:tab pos="1695450" algn="l"/>
              </a:tabLst>
            </a:pPr>
            <a:r>
              <a:rPr lang="en-GB" dirty="0"/>
              <a:t>Met: 	I can give a definition for a computer system and explain both hardware and software (with examples).</a:t>
            </a:r>
          </a:p>
          <a:p>
            <a:pPr marL="1711325" indent="-1711325">
              <a:tabLst>
                <a:tab pos="1695450" algn="l"/>
              </a:tabLst>
            </a:pPr>
            <a:endParaRPr lang="en-GB" dirty="0"/>
          </a:p>
          <a:p>
            <a:pPr marL="1711325" indent="-1711325">
              <a:tabLst>
                <a:tab pos="1695450" algn="l"/>
              </a:tabLst>
            </a:pPr>
            <a:r>
              <a:rPr lang="en-GB" dirty="0"/>
              <a:t>Depth: 	I can give examples (with explanations) for things that are/ are not computer systems.</a:t>
            </a:r>
          </a:p>
        </p:txBody>
      </p:sp>
    </p:spTree>
    <p:extLst>
      <p:ext uri="{BB962C8B-B14F-4D97-AF65-F5344CB8AC3E}">
        <p14:creationId xmlns:p14="http://schemas.microsoft.com/office/powerpoint/2010/main" val="179336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186" y="260648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n-GB" dirty="0"/>
              <a:t>Lesson Objective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1681" y="1052736"/>
            <a:ext cx="8208962" cy="720079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How does a computer make decisions?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1340" y="3068960"/>
            <a:ext cx="8964488" cy="3193404"/>
          </a:xfrm>
        </p:spPr>
        <p:txBody>
          <a:bodyPr/>
          <a:lstStyle/>
          <a:p>
            <a:pPr marL="1711325" indent="-1711325">
              <a:tabLst>
                <a:tab pos="1695450" algn="l"/>
              </a:tabLst>
            </a:pPr>
            <a:r>
              <a:rPr lang="en-GB" dirty="0"/>
              <a:t>Strand 5:	</a:t>
            </a:r>
            <a:r>
              <a:rPr lang="en-GB" b="0" dirty="0"/>
              <a:t>I can understand how the fetch – execute cycle works and how Moore’s law affects computer architecture.	</a:t>
            </a:r>
          </a:p>
          <a:p>
            <a:pPr marL="1711325" indent="-1711325">
              <a:tabLst>
                <a:tab pos="1695450" algn="l"/>
              </a:tabLst>
            </a:pPr>
            <a:endParaRPr lang="en-GB" dirty="0"/>
          </a:p>
          <a:p>
            <a:pPr marL="1711325" indent="-1711325">
              <a:tabLst>
                <a:tab pos="1695450" algn="l"/>
              </a:tabLst>
            </a:pPr>
            <a:r>
              <a:rPr lang="en-GB" dirty="0"/>
              <a:t>Towards: 	</a:t>
            </a:r>
            <a:r>
              <a:rPr lang="en-GB" b="0" dirty="0"/>
              <a:t>I can explain the main role of a CPU.</a:t>
            </a:r>
          </a:p>
          <a:p>
            <a:pPr marL="1711325" indent="-1711325">
              <a:tabLst>
                <a:tab pos="1695450" algn="l"/>
              </a:tabLst>
            </a:pPr>
            <a:endParaRPr lang="en-GB" dirty="0"/>
          </a:p>
          <a:p>
            <a:pPr marL="1711325" indent="-1711325">
              <a:tabLst>
                <a:tab pos="1695450" algn="l"/>
              </a:tabLst>
            </a:pPr>
            <a:r>
              <a:rPr lang="en-GB" dirty="0"/>
              <a:t>Met: 	</a:t>
            </a:r>
            <a:r>
              <a:rPr lang="en-GB" b="0" dirty="0"/>
              <a:t>I can explain how the Fetch, Decode and Execute cycle works.</a:t>
            </a:r>
          </a:p>
          <a:p>
            <a:pPr marL="1711325" indent="-1711325">
              <a:tabLst>
                <a:tab pos="1695450" algn="l"/>
              </a:tabLst>
            </a:pPr>
            <a:endParaRPr lang="en-GB" dirty="0"/>
          </a:p>
          <a:p>
            <a:pPr marL="1711325" indent="-1711325">
              <a:tabLst>
                <a:tab pos="1695450" algn="l"/>
              </a:tabLst>
            </a:pPr>
            <a:r>
              <a:rPr lang="en-GB" dirty="0"/>
              <a:t>Depth: 	</a:t>
            </a:r>
            <a:r>
              <a:rPr lang="en-GB" b="0" dirty="0"/>
              <a:t>I can explain how each part of the Fetch, Decode and Execute cycle can be made quicker.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449295" y="1484290"/>
            <a:ext cx="3536533" cy="158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105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yfield Theme">
  <a:themeElements>
    <a:clrScheme name="Mayfield">
      <a:dk1>
        <a:srgbClr val="080808"/>
      </a:dk1>
      <a:lt1>
        <a:srgbClr val="080808"/>
      </a:lt1>
      <a:dk2>
        <a:srgbClr val="080808"/>
      </a:dk2>
      <a:lt2>
        <a:srgbClr val="080808"/>
      </a:lt2>
      <a:accent1>
        <a:srgbClr val="0F6FC6"/>
      </a:accent1>
      <a:accent2>
        <a:srgbClr val="080808"/>
      </a:accent2>
      <a:accent3>
        <a:srgbClr val="080808"/>
      </a:accent3>
      <a:accent4>
        <a:srgbClr val="10CF9B"/>
      </a:accent4>
      <a:accent5>
        <a:srgbClr val="7CCA62"/>
      </a:accent5>
      <a:accent6>
        <a:srgbClr val="A5C249"/>
      </a:accent6>
      <a:hlink>
        <a:srgbClr val="7A4800"/>
      </a:hlink>
      <a:folHlink>
        <a:srgbClr val="FF000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_x002e_Lessons xmlns="256cee14-f636-4681-b71d-45a30a133b2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383A68F83C6A47BFB95B29838E2CE4" ma:contentTypeVersion="13" ma:contentTypeDescription="Create a new document." ma:contentTypeScope="" ma:versionID="2793a5c04a7cd238eb459fc47ead991b">
  <xsd:schema xmlns:xsd="http://www.w3.org/2001/XMLSchema" xmlns:xs="http://www.w3.org/2001/XMLSchema" xmlns:p="http://schemas.microsoft.com/office/2006/metadata/properties" xmlns:ns2="256cee14-f636-4681-b71d-45a30a133b2b" xmlns:ns3="6f14df77-98d2-4ed4-8da8-6de542f49458" targetNamespace="http://schemas.microsoft.com/office/2006/metadata/properties" ma:root="true" ma:fieldsID="b540711167b4bee9c7c5cfa3f311e1ed" ns2:_="" ns3:_="">
    <xsd:import namespace="256cee14-f636-4681-b71d-45a30a133b2b"/>
    <xsd:import namespace="6f14df77-98d2-4ed4-8da8-6de542f494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No_x002e_Less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6cee14-f636-4681-b71d-45a30a133b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_x002e_Lessons" ma:index="20" nillable="true" ma:displayName="No. Lessons" ma:description="How many lessons in the project&#10;" ma:format="Dropdown" ma:internalName="No_x002e_Lessons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14df77-98d2-4ed4-8da8-6de542f4945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8A0E57-D722-4C00-AF13-CE711013D1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DF9CC5-01FF-4A95-8338-4647FF5DDB81}">
  <ds:schemaRefs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3fedff5c-2b0a-4809-a635-9c7cd6998db2"/>
    <ds:schemaRef ds:uri="e9733c2e-a1d9-48d7-85ec-bf928eec67cb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36B5EAB-0709-4FF0-B26E-83BF775BA7BB}"/>
</file>

<file path=docProps/app.xml><?xml version="1.0" encoding="utf-8"?>
<Properties xmlns="http://schemas.openxmlformats.org/officeDocument/2006/extended-properties" xmlns:vt="http://schemas.openxmlformats.org/officeDocument/2006/docPropsVTypes">
  <TotalTime>5511</TotalTime>
  <Words>1014</Words>
  <Application>Microsoft Office PowerPoint</Application>
  <PresentationFormat>On-screen Show (4:3)</PresentationFormat>
  <Paragraphs>130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Constantia</vt:lpstr>
      <vt:lpstr>Times New Roman</vt:lpstr>
      <vt:lpstr>Wingdings 2</vt:lpstr>
      <vt:lpstr>Mayfield Theme</vt:lpstr>
      <vt:lpstr>Lesson Objective</vt:lpstr>
      <vt:lpstr>Starter Task</vt:lpstr>
      <vt:lpstr>Hardware vs software</vt:lpstr>
      <vt:lpstr>Task 1 - What is a computer?</vt:lpstr>
      <vt:lpstr>PowerPoint Presentation</vt:lpstr>
      <vt:lpstr>Task 2 - What is a computer?</vt:lpstr>
      <vt:lpstr>Computer System</vt:lpstr>
      <vt:lpstr>RAG 123</vt:lpstr>
      <vt:lpstr>Lesson Objective</vt:lpstr>
      <vt:lpstr>Starter Task</vt:lpstr>
      <vt:lpstr>PowerPoint Presentation</vt:lpstr>
      <vt:lpstr>Task 1 – What is a CPU?</vt:lpstr>
      <vt:lpstr>Task 1 – What is a CPU?</vt:lpstr>
      <vt:lpstr>Task 2 – Human CPU</vt:lpstr>
      <vt:lpstr>Task 2 – Human CPU</vt:lpstr>
      <vt:lpstr>RAG 123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Gibson</dc:creator>
  <cp:lastModifiedBy>Clarke-Rebecca</cp:lastModifiedBy>
  <cp:revision>158</cp:revision>
  <cp:lastPrinted>2016-06-20T08:31:25Z</cp:lastPrinted>
  <dcterms:created xsi:type="dcterms:W3CDTF">2014-07-04T14:37:42Z</dcterms:created>
  <dcterms:modified xsi:type="dcterms:W3CDTF">2020-09-23T14:00:38Z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0x010100F1383A68F83C6A47BFB95B29838E2CE4</vt:lpwstr>
  </property>
</Properties>
</file>