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84" r:id="rId26"/>
    <p:sldId id="306" r:id="rId27"/>
    <p:sldId id="258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6" autoAdjust="0"/>
    <p:restoredTop sz="94660"/>
  </p:normalViewPr>
  <p:slideViewPr>
    <p:cSldViewPr>
      <p:cViewPr varScale="1">
        <p:scale>
          <a:sx n="68" d="100"/>
          <a:sy n="68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larke" userId="82fd9931-3c3c-4a34-86c0-f9c2e2f7e30e" providerId="ADAL" clId="{06A27820-E465-4ACA-A817-BD2A4C6470EE}"/>
    <pc:docChg chg="custSel modSld">
      <pc:chgData name="Rebecca Clarke" userId="82fd9931-3c3c-4a34-86c0-f9c2e2f7e30e" providerId="ADAL" clId="{06A27820-E465-4ACA-A817-BD2A4C6470EE}" dt="2020-11-09T12:54:59.723" v="131" actId="1076"/>
      <pc:docMkLst>
        <pc:docMk/>
      </pc:docMkLst>
      <pc:sldChg chg="addSp modSp">
        <pc:chgData name="Rebecca Clarke" userId="82fd9931-3c3c-4a34-86c0-f9c2e2f7e30e" providerId="ADAL" clId="{06A27820-E465-4ACA-A817-BD2A4C6470EE}" dt="2020-11-09T12:54:59.723" v="131" actId="1076"/>
        <pc:sldMkLst>
          <pc:docMk/>
          <pc:sldMk cId="2533501196" sldId="257"/>
        </pc:sldMkLst>
        <pc:spChg chg="add mod">
          <ac:chgData name="Rebecca Clarke" userId="82fd9931-3c3c-4a34-86c0-f9c2e2f7e30e" providerId="ADAL" clId="{06A27820-E465-4ACA-A817-BD2A4C6470EE}" dt="2020-11-09T12:54:59.723" v="131" actId="1076"/>
          <ac:spMkLst>
            <pc:docMk/>
            <pc:sldMk cId="2533501196" sldId="257"/>
            <ac:spMk id="7" creationId="{5A80002C-5D43-4CF5-8ABD-A7E98B1336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48264" y="116632"/>
            <a:ext cx="212159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4968552" cy="266429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tx1"/>
                </a:solidFill>
              </a:rPr>
              <a:t>Spy School Spreadsheets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680" y="5589240"/>
            <a:ext cx="1833320" cy="47667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Lesson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922960" cy="46085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90784" y="4169222"/>
            <a:ext cx="3425192" cy="2110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0002C-5D43-4CF5-8ABD-A7E98B133600}"/>
              </a:ext>
            </a:extLst>
          </p:cNvPr>
          <p:cNvSpPr txBox="1"/>
          <p:nvPr/>
        </p:nvSpPr>
        <p:spPr>
          <a:xfrm>
            <a:off x="3988356" y="352729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If the work refers to opening a spreadsheet – just create on using the example in the PowerPoint </a:t>
            </a:r>
          </a:p>
        </p:txBody>
      </p:sp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59" y="836712"/>
            <a:ext cx="8229600" cy="864096"/>
          </a:xfrm>
        </p:spPr>
        <p:txBody>
          <a:bodyPr/>
          <a:lstStyle/>
          <a:p>
            <a:r>
              <a:rPr lang="en-GB" dirty="0"/>
              <a:t>Which cell contains the following?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2232247" cy="3096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A</a:t>
            </a:r>
          </a:p>
          <a:p>
            <a:pPr marL="0" indent="0" algn="ctr">
              <a:buNone/>
            </a:pPr>
            <a:r>
              <a:rPr lang="en-GB" sz="4000" dirty="0"/>
              <a:t>X</a:t>
            </a:r>
          </a:p>
          <a:p>
            <a:pPr marL="0" indent="0" algn="ctr">
              <a:buNone/>
            </a:pPr>
            <a:r>
              <a:rPr lang="en-GB" sz="4000" dirty="0"/>
              <a:t>32</a:t>
            </a:r>
          </a:p>
          <a:p>
            <a:pPr marL="0" indent="0" algn="ctr">
              <a:buNone/>
            </a:pPr>
            <a:r>
              <a:rPr lang="en-GB" sz="4000" dirty="0"/>
              <a:t>5 times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59110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Arranging data in 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Type the following into cell A1: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</a:t>
            </a:r>
          </a:p>
          <a:p>
            <a:r>
              <a:rPr lang="en-GB" dirty="0"/>
              <a:t>Type the following into A2: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</a:p>
          <a:p>
            <a:r>
              <a:rPr lang="en-GB" dirty="0"/>
              <a:t>What is different between the two ways of formatting the two different types of data?</a:t>
            </a:r>
          </a:p>
          <a:p>
            <a:r>
              <a:rPr lang="en-GB" dirty="0"/>
              <a:t>Numbers always appear on the right of a cell</a:t>
            </a:r>
          </a:p>
          <a:p>
            <a:r>
              <a:rPr lang="en-GB" dirty="0"/>
              <a:t>Text always appear on the left of a cell</a:t>
            </a:r>
          </a:p>
          <a:p>
            <a:r>
              <a:rPr lang="en-GB" dirty="0"/>
              <a:t>Why do you think this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and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5438" y="1772816"/>
            <a:ext cx="3566762" cy="250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932040" y="3861048"/>
            <a:ext cx="4320480" cy="2534186"/>
          </a:xfrm>
          <a:prstGeom prst="wedgeEllipseCallout">
            <a:avLst>
              <a:gd name="adj1" fmla="val -38206"/>
              <a:gd name="adj2" fmla="val -651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Numbers</a:t>
            </a:r>
            <a:r>
              <a:rPr lang="en-GB" sz="2400" dirty="0">
                <a:solidFill>
                  <a:sysClr val="windowText" lastClr="000000"/>
                </a:solidFill>
              </a:rPr>
              <a:t> appear on the right of a cell so that the units, tens, hundreds and thousands line up neatly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0" y="3789040"/>
            <a:ext cx="3995936" cy="2606194"/>
          </a:xfrm>
          <a:prstGeom prst="wedgeEllipseCallout">
            <a:avLst>
              <a:gd name="adj1" fmla="val 33796"/>
              <a:gd name="adj2" fmla="val -622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Text</a:t>
            </a:r>
            <a:r>
              <a:rPr lang="en-GB" sz="2400" dirty="0">
                <a:solidFill>
                  <a:sysClr val="windowText" lastClr="000000"/>
                </a:solidFill>
              </a:rPr>
              <a:t> appears on the left of the cell as we are used to writing from left to right in the UK.</a:t>
            </a:r>
          </a:p>
        </p:txBody>
      </p:sp>
    </p:spTree>
    <p:extLst>
      <p:ext uri="{BB962C8B-B14F-4D97-AF65-F5344CB8AC3E}">
        <p14:creationId xmlns:p14="http://schemas.microsoft.com/office/powerpoint/2010/main" val="42365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GB" dirty="0"/>
              <a:t>Type the following into your spreadsheet.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r>
              <a:rPr lang="en-GB" dirty="0"/>
              <a:t>You can type over the data you have already entered by clicking on the cell and starting to type in the new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988840"/>
            <a:ext cx="440657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Calculations in a spreadsheet are known as formulae.</a:t>
            </a:r>
          </a:p>
          <a:p>
            <a:r>
              <a:rPr lang="en-GB" dirty="0"/>
              <a:t>All formulae start with an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dirty="0"/>
              <a:t> symbol.  This tells the spreadsheet that you want an answer displayed rather than simply displaying what you typed into the cell.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Type the following into C1.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=A1+B1</a:t>
            </a:r>
          </a:p>
          <a:p>
            <a:r>
              <a:rPr lang="en-GB" dirty="0"/>
              <a:t>This will add together A1 and B1.</a:t>
            </a:r>
          </a:p>
          <a:p>
            <a:r>
              <a:rPr lang="en-GB" dirty="0"/>
              <a:t>Once you have typed in the formula, hit the [Enter] key on your keyboard to tell the spreadsheet that you have finished typing in the formula and now want the answer displayed.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also work out other formulae by changing the symbol (operator).</a:t>
            </a:r>
          </a:p>
          <a:p>
            <a:r>
              <a:rPr lang="en-GB" dirty="0"/>
              <a:t>The operators you can use are as follows: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5291"/>
              </p:ext>
            </p:extLst>
          </p:nvPr>
        </p:nvGraphicFramePr>
        <p:xfrm>
          <a:off x="2195736" y="3429000"/>
          <a:ext cx="468052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Operator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What does it 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Subtraction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Multiply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dirty="0"/>
              <a:t>Try entering the following formula into your spreadsheet.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684" y="2157339"/>
            <a:ext cx="5433206" cy="245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828742" y="1916832"/>
            <a:ext cx="3384376" cy="1656184"/>
          </a:xfrm>
          <a:prstGeom prst="wedgeEllipseCallout">
            <a:avLst>
              <a:gd name="adj1" fmla="val -80918"/>
              <a:gd name="adj2" fmla="val 30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Type in a formula to work out A2 take away B2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845890" y="3383412"/>
            <a:ext cx="3384376" cy="1656184"/>
          </a:xfrm>
          <a:prstGeom prst="wedgeEllipseCallout">
            <a:avLst>
              <a:gd name="adj1" fmla="val -80514"/>
              <a:gd name="adj2" fmla="val -32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Type in a formula to work out A3 multiplied by B3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572000" y="4653136"/>
            <a:ext cx="3384376" cy="1656184"/>
          </a:xfrm>
          <a:prstGeom prst="wedgeEllipseCallout">
            <a:avLst>
              <a:gd name="adj1" fmla="val -45431"/>
              <a:gd name="adj2" fmla="val -85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Type in a formula to work out A4 divided by B4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684" y="475164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Remember all formulae start with an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/>
              <a:t>symbol and hit the [Enter] key to complete the formula.</a:t>
            </a:r>
          </a:p>
        </p:txBody>
      </p:sp>
    </p:spTree>
    <p:extLst>
      <p:ext uri="{BB962C8B-B14F-4D97-AF65-F5344CB8AC3E}">
        <p14:creationId xmlns:p14="http://schemas.microsoft.com/office/powerpoint/2010/main" val="37814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Copy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Spy Game file </a:t>
            </a:r>
            <a:r>
              <a:rPr lang="en-GB" dirty="0"/>
              <a:t>from the school network into your own work area.  Your teacher will help you do this.</a:t>
            </a:r>
          </a:p>
          <a:p>
            <a:r>
              <a:rPr lang="en-GB" dirty="0"/>
              <a:t>Once you have copied </a:t>
            </a:r>
            <a:br>
              <a:rPr lang="en-GB" dirty="0"/>
            </a:br>
            <a:r>
              <a:rPr lang="en-GB" dirty="0"/>
              <a:t>the file into your own </a:t>
            </a:r>
            <a:br>
              <a:rPr lang="en-GB" dirty="0"/>
            </a:br>
            <a:r>
              <a:rPr lang="en-GB" dirty="0"/>
              <a:t>work area you can</a:t>
            </a:r>
            <a:br>
              <a:rPr lang="en-GB" dirty="0"/>
            </a:br>
            <a:r>
              <a:rPr lang="en-GB" dirty="0"/>
              <a:t>open it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18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760" y="3284984"/>
            <a:ext cx="3979161" cy="24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Spy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your skills to enter the formula into the yellow boxes.  </a:t>
            </a:r>
          </a:p>
          <a:p>
            <a:r>
              <a:rPr lang="en-GB" dirty="0"/>
              <a:t>Once you complete one sheet, click on the hyperlink to move onto the next level of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19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4077072"/>
            <a:ext cx="4900495" cy="194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65575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/>
              <a:t>Objective of the lesson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862525"/>
            <a:ext cx="85849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Input data into a spreadsheet and create </a:t>
            </a:r>
            <a:br>
              <a:rPr lang="en-GB" sz="3200" b="1" dirty="0"/>
            </a:br>
            <a:r>
              <a:rPr lang="en-GB" sz="3200" b="1" dirty="0"/>
              <a:t>basic formulae.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8435280" cy="46085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b="1" dirty="0"/>
              <a:t>Towards:</a:t>
            </a:r>
          </a:p>
          <a:p>
            <a:pPr lvl="1"/>
            <a:r>
              <a:rPr lang="en-GB" dirty="0"/>
              <a:t>Enter data into a spreadsheet and identify cell references correctly.</a:t>
            </a:r>
          </a:p>
          <a:p>
            <a:r>
              <a:rPr lang="en-GB" b="1" dirty="0"/>
              <a:t>Met:</a:t>
            </a:r>
          </a:p>
          <a:p>
            <a:pPr lvl="1"/>
            <a:r>
              <a:rPr lang="en-GB" dirty="0"/>
              <a:t>Understand the difference between entering text and numbers.</a:t>
            </a:r>
          </a:p>
          <a:p>
            <a:pPr lvl="1"/>
            <a:r>
              <a:rPr lang="en-GB" dirty="0"/>
              <a:t>Create basic formula.</a:t>
            </a:r>
          </a:p>
          <a:p>
            <a:r>
              <a:rPr lang="en-GB" b="1" dirty="0"/>
              <a:t>Depth:</a:t>
            </a:r>
          </a:p>
          <a:p>
            <a:pPr lvl="1"/>
            <a:r>
              <a:rPr lang="en-GB" dirty="0"/>
              <a:t>Understand how to use brackets to change the order of calculation.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833-4D14-483B-82D3-A43835221D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363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you complete the Spy Game spreadsheet, copy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BODMAS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spreadsheet into your work area.</a:t>
            </a:r>
          </a:p>
          <a:p>
            <a:r>
              <a:rPr lang="en-GB" dirty="0"/>
              <a:t>Work through the Explanation and Practice sheets to find out about BODMAS.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20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3985467"/>
            <a:ext cx="506436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23528" y="4163215"/>
            <a:ext cx="3384376" cy="1656184"/>
          </a:xfrm>
          <a:prstGeom prst="wedgeEllipseCallout">
            <a:avLst>
              <a:gd name="adj1" fmla="val 92886"/>
              <a:gd name="adj2" fmla="val 509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Click on the worksheet tab to move to another sheet.</a:t>
            </a:r>
          </a:p>
        </p:txBody>
      </p:sp>
    </p:spTree>
    <p:extLst>
      <p:ext uri="{BB962C8B-B14F-4D97-AF65-F5344CB8AC3E}">
        <p14:creationId xmlns:p14="http://schemas.microsoft.com/office/powerpoint/2010/main" val="16606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11" y="1556792"/>
            <a:ext cx="7212966" cy="864096"/>
          </a:xfrm>
        </p:spPr>
        <p:txBody>
          <a:bodyPr/>
          <a:lstStyle/>
          <a:p>
            <a:r>
              <a:rPr lang="en-GB" dirty="0"/>
              <a:t>How much do you remember?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843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Why do text and numbers appear in </a:t>
            </a:r>
            <a:br>
              <a:rPr lang="en-GB" dirty="0"/>
            </a:br>
            <a:r>
              <a:rPr lang="en-GB" dirty="0"/>
              <a:t>different places in a cell?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is the correct cell reference 1A or A1?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symbol is used to multiply cells together?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key should you press to tell the spreadsheet that you have finished entering the data or formula?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symbol is used to divide one cell by another?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symbol do all formulae start with?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66" y="836712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28988"/>
            <a:ext cx="4260086" cy="17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11960" y="1498085"/>
            <a:ext cx="461885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/>
              <a:t>Everybody</a:t>
            </a:r>
            <a:r>
              <a:rPr lang="en-GB" dirty="0"/>
              <a:t> should complete Task 1 and 2 on the sheet to recap what you learn in today’s lesson.</a:t>
            </a:r>
          </a:p>
          <a:p>
            <a:r>
              <a:rPr lang="en-GB" b="1" u="sng" dirty="0"/>
              <a:t>Some of you </a:t>
            </a:r>
            <a:r>
              <a:rPr lang="en-GB" dirty="0"/>
              <a:t>may also want to get the extra marks by completing the extension activity.</a:t>
            </a:r>
          </a:p>
          <a:p>
            <a:r>
              <a:rPr lang="en-GB" dirty="0"/>
              <a:t>This homework is due in next lesson.</a:t>
            </a:r>
          </a:p>
          <a:p>
            <a:r>
              <a:rPr lang="en-GB" dirty="0"/>
              <a:t>Make sure you have written your homework clearly in your planner.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484784"/>
            <a:ext cx="3239107" cy="443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4968552" cy="266429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tx1"/>
                </a:solidFill>
              </a:rPr>
              <a:t>Spy School Spreadsheets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680" y="5589240"/>
            <a:ext cx="1833320" cy="47667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Lesson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922960" cy="46085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2" y="4102537"/>
            <a:ext cx="3530768" cy="23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45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Create the following spreadsheet EXACTLY as shown, then add the formula.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566" y="3140968"/>
            <a:ext cx="5040560" cy="23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875022" y="2996952"/>
            <a:ext cx="1764196" cy="522638"/>
          </a:xfrm>
          <a:prstGeom prst="wedgeRectCallout">
            <a:avLst>
              <a:gd name="adj1" fmla="val -117533"/>
              <a:gd name="adj2" fmla="val 107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A1 add B1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853711" y="3789040"/>
            <a:ext cx="2878181" cy="522638"/>
          </a:xfrm>
          <a:prstGeom prst="wedgeRectCallout">
            <a:avLst>
              <a:gd name="adj1" fmla="val -89830"/>
              <a:gd name="adj2" fmla="val 338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A2 take away B2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796136" y="4537346"/>
            <a:ext cx="3240359" cy="547838"/>
          </a:xfrm>
          <a:prstGeom prst="wedgeRectCallout">
            <a:avLst>
              <a:gd name="adj1" fmla="val -83170"/>
              <a:gd name="adj2" fmla="val -122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A3 multiplied by B3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824862" y="5343304"/>
            <a:ext cx="3240359" cy="547838"/>
          </a:xfrm>
          <a:prstGeom prst="wedgeRectCallout">
            <a:avLst>
              <a:gd name="adj1" fmla="val -85697"/>
              <a:gd name="adj2" fmla="val -845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A4 divided by B4</a:t>
            </a:r>
          </a:p>
        </p:txBody>
      </p:sp>
    </p:spTree>
    <p:extLst>
      <p:ext uri="{BB962C8B-B14F-4D97-AF65-F5344CB8AC3E}">
        <p14:creationId xmlns:p14="http://schemas.microsoft.com/office/powerpoint/2010/main" val="152999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/>
              <a:t>Objective of the lesson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5572" y="1340768"/>
            <a:ext cx="85849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Be able to format spreadsheets.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780928"/>
            <a:ext cx="8435280" cy="3600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of you will:</a:t>
            </a:r>
          </a:p>
          <a:p>
            <a:pPr lvl="1"/>
            <a:r>
              <a:rPr lang="en-GB" dirty="0"/>
              <a:t>Apply some basic formatting to a spreadsheet.</a:t>
            </a:r>
          </a:p>
          <a:p>
            <a:r>
              <a:rPr lang="en-GB" dirty="0"/>
              <a:t>Most of you will:</a:t>
            </a:r>
          </a:p>
          <a:p>
            <a:pPr lvl="1"/>
            <a:r>
              <a:rPr lang="en-GB" dirty="0"/>
              <a:t>Format a spreadsheet appropriately including changing column widths, merge and centre and currency formatting.</a:t>
            </a:r>
          </a:p>
          <a:p>
            <a:pPr lvl="1"/>
            <a:r>
              <a:rPr lang="en-GB" dirty="0"/>
              <a:t>Use AutoFill to replicate formulae.</a:t>
            </a:r>
          </a:p>
          <a:p>
            <a:r>
              <a:rPr lang="en-GB" dirty="0"/>
              <a:t>Some of you will:</a:t>
            </a:r>
          </a:p>
          <a:p>
            <a:pPr lvl="1"/>
            <a:r>
              <a:rPr lang="en-GB" dirty="0"/>
              <a:t>Add conditional formatting to a spreadsheet.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833-4D14-483B-82D3-A43835221D5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44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Formatting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GB" dirty="0"/>
              <a:t>Copy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Unformatted Spy Equipment </a:t>
            </a:r>
            <a:r>
              <a:rPr lang="en-GB" dirty="0"/>
              <a:t>into your work area and then open it up.</a:t>
            </a:r>
          </a:p>
          <a:p>
            <a:r>
              <a:rPr lang="en-GB" dirty="0"/>
              <a:t>How can this be changed to make it look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0194" y="2060848"/>
            <a:ext cx="430027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column widths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970784" cy="428133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To change the widths of the columns, move your pointer between the column headings and drag to the correct width.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3271924"/>
            <a:ext cx="3373865" cy="249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788024" y="1628800"/>
            <a:ext cx="3672408" cy="1152128"/>
          </a:xfrm>
          <a:prstGeom prst="wedgeRectCallout">
            <a:avLst>
              <a:gd name="adj1" fmla="val -22544"/>
              <a:gd name="adj2" fmla="val 100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Click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the column headings and drag it to the correct width.</a:t>
            </a:r>
          </a:p>
        </p:txBody>
      </p:sp>
    </p:spTree>
    <p:extLst>
      <p:ext uri="{BB962C8B-B14F-4D97-AF65-F5344CB8AC3E}">
        <p14:creationId xmlns:p14="http://schemas.microsoft.com/office/powerpoint/2010/main" val="60342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Merge and centre the 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Highlight cells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to D1 </a:t>
            </a:r>
            <a:r>
              <a:rPr lang="en-GB" dirty="0"/>
              <a:t>as these cells are the cells that we want to become one large cell. </a:t>
            </a:r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dirty="0"/>
              <a:t>Click on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&amp; Centre </a:t>
            </a:r>
            <a:r>
              <a:rPr lang="en-GB" dirty="0"/>
              <a:t>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28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76667" l="794" r="96032">
                        <a14:foregroundMark x1="19841" y1="43333" x2="84127" y2="43333"/>
                        <a14:foregroundMark x1="90476" y1="40000" x2="90476" y2="40000"/>
                        <a14:foregroundMark x1="86508" y1="53333" x2="18254" y2="20000"/>
                        <a14:foregroundMark x1="20635" y1="63333" x2="84921" y2="23333"/>
                        <a14:foregroundMark x1="86508" y1="63333" x2="23810" y2="70000"/>
                        <a14:foregroundMark x1="82540" y1="23333" x2="19841" y2="16667"/>
                        <a14:foregroundMark x1="16667" y1="66667" x2="3968" y2="66667"/>
                        <a14:foregroundMark x1="3175" y1="66667" x2="3175" y2="10000"/>
                        <a14:foregroundMark x1="3968" y1="13333" x2="18254" y2="13333"/>
                        <a14:foregroundMark x1="93651" y1="46667" x2="89683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3" y="4653136"/>
            <a:ext cx="421532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852936"/>
            <a:ext cx="7992888" cy="10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6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currency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14687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Highlight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B4 to B9.</a:t>
            </a:r>
          </a:p>
          <a:p>
            <a:r>
              <a:rPr lang="en-GB" dirty="0"/>
              <a:t>Click on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drop down list and select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29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140968"/>
            <a:ext cx="5472608" cy="29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94" y="1772816"/>
            <a:ext cx="2646133" cy="30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4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en-GB" dirty="0"/>
              <a:t>Spy School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7657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Congratulations!</a:t>
            </a:r>
          </a:p>
          <a:p>
            <a:r>
              <a:rPr lang="en-GB" dirty="0"/>
              <a:t>You have been accepted into Spy School and have managed to find your way to the secret base camp on the volcanic island.</a:t>
            </a:r>
          </a:p>
          <a:p>
            <a:r>
              <a:rPr lang="en-GB" dirty="0"/>
              <a:t>Now you need to complete a number of tasks in order to pass the course and become a fully qualified spy.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8" descr="http://www.happyfrogparties.co.uk/images/photos/spy/SpyBox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8" b="89505" l="1300" r="99800">
                        <a14:foregroundMark x1="12100" y1="74963" x2="12100" y2="74963"/>
                        <a14:foregroundMark x1="18600" y1="69565" x2="18600" y2="69565"/>
                        <a14:foregroundMark x1="24000" y1="64918" x2="24000" y2="64918"/>
                        <a14:foregroundMark x1="28800" y1="62069" x2="28800" y2="62069"/>
                        <a14:foregroundMark x1="32400" y1="57121" x2="32400" y2="57121"/>
                        <a14:foregroundMark x1="11900" y1="59220" x2="11900" y2="59220"/>
                        <a14:foregroundMark x1="5200" y1="62819" x2="5200" y2="62819"/>
                        <a14:foregroundMark x1="44500" y1="49625" x2="44500" y2="49625"/>
                        <a14:foregroundMark x1="46000" y1="39580" x2="46000" y2="39580"/>
                        <a14:foregroundMark x1="49800" y1="39580" x2="49800" y2="39580"/>
                        <a14:foregroundMark x1="53100" y1="35682" x2="53100" y2="35682"/>
                        <a14:foregroundMark x1="58300" y1="52024" x2="58300" y2="52024"/>
                        <a14:foregroundMark x1="59000" y1="42129" x2="59000" y2="42129"/>
                        <a14:foregroundMark x1="62900" y1="31334" x2="62900" y2="31334"/>
                        <a14:foregroundMark x1="66400" y1="47076" x2="66400" y2="47076"/>
                        <a14:foregroundMark x1="69300" y1="33433" x2="69300" y2="33433"/>
                        <a14:foregroundMark x1="73300" y1="31634" x2="73300" y2="31634"/>
                        <a14:foregroundMark x1="80000" y1="31334" x2="80000" y2="31334"/>
                        <a14:foregroundMark x1="80700" y1="18141" x2="80700" y2="18141"/>
                        <a14:foregroundMark x1="85200" y1="34633" x2="85200" y2="34633"/>
                        <a14:foregroundMark x1="87900" y1="19640" x2="87900" y2="19640"/>
                        <a14:foregroundMark x1="83300" y1="15592" x2="83300" y2="15592"/>
                        <a14:foregroundMark x1="90700" y1="13793" x2="90700" y2="13793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986">
            <a:off x="3652703" y="4134145"/>
            <a:ext cx="3960440" cy="2271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5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colours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Click in A1 and select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GB" dirty="0"/>
              <a:t> button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on the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Colour </a:t>
            </a:r>
            <a:r>
              <a:rPr lang="en-GB" dirty="0"/>
              <a:t>button to change the text colour.</a:t>
            </a:r>
          </a:p>
          <a:p>
            <a:endParaRPr lang="en-GB" dirty="0"/>
          </a:p>
          <a:p>
            <a:r>
              <a:rPr lang="en-GB" dirty="0"/>
              <a:t>Change the colour of cells A3 to D3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3802" y="2348878"/>
            <a:ext cx="928573" cy="71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4481" y="4276945"/>
            <a:ext cx="928573" cy="71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font and size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Click on cell A1.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31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3495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83568" y="2371531"/>
            <a:ext cx="1944216" cy="864096"/>
          </a:xfrm>
          <a:prstGeom prst="wedgeRectCallout">
            <a:avLst>
              <a:gd name="adj1" fmla="val 60990"/>
              <a:gd name="adj2" fmla="val 804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Change the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</a:t>
            </a:r>
            <a:r>
              <a:rPr lang="en-GB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123458" y="2136209"/>
            <a:ext cx="2480989" cy="864096"/>
          </a:xfrm>
          <a:prstGeom prst="wedgeRectCallout">
            <a:avLst>
              <a:gd name="adj1" fmla="val -64431"/>
              <a:gd name="adj2" fmla="val 1262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Change the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en-GB" sz="2400" b="1" dirty="0">
                <a:solidFill>
                  <a:schemeClr val="tx1"/>
                </a:solidFill>
              </a:rPr>
              <a:t> of the text.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71600" y="5013176"/>
            <a:ext cx="1152128" cy="579264"/>
          </a:xfrm>
          <a:prstGeom prst="wedgeRectCallout">
            <a:avLst>
              <a:gd name="adj1" fmla="val 111883"/>
              <a:gd name="adj2" fmla="val -1718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987824" y="5013176"/>
            <a:ext cx="1152128" cy="579264"/>
          </a:xfrm>
          <a:prstGeom prst="wedgeRectCallout">
            <a:avLst>
              <a:gd name="adj1" fmla="val -7759"/>
              <a:gd name="adj2" fmla="val -1600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Italic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716016" y="5013176"/>
            <a:ext cx="1440160" cy="579264"/>
          </a:xfrm>
          <a:prstGeom prst="wedgeRectCallout">
            <a:avLst>
              <a:gd name="adj1" fmla="val -90679"/>
              <a:gd name="adj2" fmla="val -1623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Underline</a:t>
            </a:r>
          </a:p>
        </p:txBody>
      </p:sp>
    </p:spTree>
    <p:extLst>
      <p:ext uri="{BB962C8B-B14F-4D97-AF65-F5344CB8AC3E}">
        <p14:creationId xmlns:p14="http://schemas.microsoft.com/office/powerpoint/2010/main" val="2121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spreadsheet by inserting the relevant formulae in cells D4 to D10.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852934"/>
            <a:ext cx="5616624" cy="295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732240" y="3000305"/>
            <a:ext cx="1976934" cy="864096"/>
          </a:xfrm>
          <a:prstGeom prst="wedgeRectCallout">
            <a:avLst>
              <a:gd name="adj1" fmla="val -114136"/>
              <a:gd name="adj2" fmla="val 788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B4 multiplied by C4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864096" y="4942835"/>
            <a:ext cx="1976934" cy="864096"/>
          </a:xfrm>
          <a:prstGeom prst="wedgeRectCallout">
            <a:avLst>
              <a:gd name="adj1" fmla="val -121039"/>
              <a:gd name="adj2" fmla="val 204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Add up B4 to D9</a:t>
            </a:r>
          </a:p>
        </p:txBody>
      </p:sp>
    </p:spTree>
    <p:extLst>
      <p:ext uri="{BB962C8B-B14F-4D97-AF65-F5344CB8AC3E}">
        <p14:creationId xmlns:p14="http://schemas.microsoft.com/office/powerpoint/2010/main" val="33324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new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11480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Work through the handout to recap what you have learnt so far and learn a few new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33</a:t>
            </a:fld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1412776"/>
            <a:ext cx="3384376" cy="468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2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060848"/>
            <a:ext cx="3394720" cy="309171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Work through the handout to find out how to apply conditional formatting to a spreadsheet.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34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412776"/>
            <a:ext cx="3403089" cy="46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8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85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You are going to be working in teams which are competing against each other.</a:t>
            </a:r>
          </a:p>
          <a:p>
            <a:r>
              <a:rPr lang="en-GB" dirty="0"/>
              <a:t>You are going to see a number of different buttons and you need to write down what they are called.  </a:t>
            </a:r>
          </a:p>
          <a:p>
            <a:r>
              <a:rPr lang="en-GB" dirty="0"/>
              <a:t>We have already looked at most but others we haven’t looked at yet.</a:t>
            </a:r>
          </a:p>
          <a:p>
            <a:r>
              <a:rPr lang="en-GB" dirty="0"/>
              <a:t>You are not allowed to look at a spreadsheet to find the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868" y="87455"/>
            <a:ext cx="3540006" cy="20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36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the buttons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570" y="1729859"/>
            <a:ext cx="1106804" cy="9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506" y="2838132"/>
            <a:ext cx="1603476" cy="9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019" y="3932419"/>
            <a:ext cx="801738" cy="7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570" y="5013176"/>
            <a:ext cx="801738" cy="7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3797" y="1904012"/>
            <a:ext cx="1083924" cy="7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769" y="2954074"/>
            <a:ext cx="1083924" cy="7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97" y="3988874"/>
            <a:ext cx="788502" cy="7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013176"/>
            <a:ext cx="788502" cy="7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916832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Bold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4160" y="2935199"/>
            <a:ext cx="1813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Text Size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8654" y="3932419"/>
            <a:ext cx="199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Left Align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8654" y="4929639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Text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0194" y="198166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Fill Colour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3" y="2965333"/>
            <a:ext cx="149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Border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3948998"/>
            <a:ext cx="1951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Top Align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4797152"/>
            <a:ext cx="210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Decrease Decimal</a:t>
            </a:r>
          </a:p>
        </p:txBody>
      </p:sp>
    </p:spTree>
    <p:extLst>
      <p:ext uri="{BB962C8B-B14F-4D97-AF65-F5344CB8AC3E}">
        <p14:creationId xmlns:p14="http://schemas.microsoft.com/office/powerpoint/2010/main" val="11548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11960" y="1498085"/>
            <a:ext cx="461885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/>
              <a:t>Everybody</a:t>
            </a:r>
            <a:r>
              <a:rPr lang="en-GB" dirty="0"/>
              <a:t> should complete Tasks 1 to 4 on the sheet to recap what you learn in today’s lesson.</a:t>
            </a:r>
          </a:p>
          <a:p>
            <a:r>
              <a:rPr lang="en-GB" b="1" u="sng" dirty="0"/>
              <a:t>Some of you </a:t>
            </a:r>
            <a:r>
              <a:rPr lang="en-GB" dirty="0"/>
              <a:t>may also want to get the extra marks by completing the extension activity.</a:t>
            </a:r>
          </a:p>
          <a:p>
            <a:r>
              <a:rPr lang="en-GB" dirty="0"/>
              <a:t>This homework is due in next lesson.</a:t>
            </a:r>
          </a:p>
          <a:p>
            <a:r>
              <a:rPr lang="en-GB" dirty="0"/>
              <a:t>Make sure you have written your homework clearly in your planner.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412543"/>
            <a:ext cx="3456384" cy="47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en-GB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You are going to use a spreadsheet to help you complete the tasks and so must become familiar with them.</a:t>
            </a:r>
          </a:p>
          <a:p>
            <a:r>
              <a:rPr lang="en-GB" dirty="0"/>
              <a:t>Open up the spreadsheet package.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27651" y="4352548"/>
            <a:ext cx="4918581" cy="21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Familiarity with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776027"/>
            <a:ext cx="4690863" cy="47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364088" y="1735638"/>
            <a:ext cx="3563888" cy="3565570"/>
          </a:xfrm>
          <a:prstGeom prst="wedgeEllipseCallout">
            <a:avLst>
              <a:gd name="adj1" fmla="val -106644"/>
              <a:gd name="adj2" fmla="val 537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Worksheet</a:t>
            </a:r>
            <a:r>
              <a:rPr lang="en-GB" sz="2800" dirty="0">
                <a:solidFill>
                  <a:sysClr val="windowText" lastClr="000000"/>
                </a:solidFill>
              </a:rPr>
              <a:t> – this is where you enter the data and work out the calculations.</a:t>
            </a:r>
          </a:p>
        </p:txBody>
      </p:sp>
    </p:spTree>
    <p:extLst>
      <p:ext uri="{BB962C8B-B14F-4D97-AF65-F5344CB8AC3E}">
        <p14:creationId xmlns:p14="http://schemas.microsoft.com/office/powerpoint/2010/main" val="13433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215602"/>
            <a:ext cx="8229600" cy="864096"/>
          </a:xfrm>
        </p:spPr>
        <p:txBody>
          <a:bodyPr/>
          <a:lstStyle/>
          <a:p>
            <a:r>
              <a:rPr lang="en-GB" dirty="0"/>
              <a:t>Familiarity with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340768"/>
            <a:ext cx="4886485" cy="4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364088" y="1735638"/>
            <a:ext cx="3563888" cy="3493562"/>
          </a:xfrm>
          <a:prstGeom prst="wedgeEllipseCallout">
            <a:avLst>
              <a:gd name="adj1" fmla="val -98896"/>
              <a:gd name="adj2" fmla="val -67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Menu Ribbon / toolbar </a:t>
            </a:r>
            <a:r>
              <a:rPr lang="en-GB" sz="2800" dirty="0">
                <a:solidFill>
                  <a:sysClr val="windowText" lastClr="000000"/>
                </a:solidFill>
              </a:rPr>
              <a:t>– this is where you control the spreadsheet.</a:t>
            </a:r>
          </a:p>
        </p:txBody>
      </p:sp>
      <p:sp>
        <p:nvSpPr>
          <p:cNvPr id="3" name="Oval 2"/>
          <p:cNvSpPr/>
          <p:nvPr/>
        </p:nvSpPr>
        <p:spPr>
          <a:xfrm>
            <a:off x="2987824" y="2996952"/>
            <a:ext cx="442392" cy="485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Familiarity with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991" y="1776028"/>
            <a:ext cx="378420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3364527"/>
            <a:ext cx="648072" cy="2194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5364088" y="1735638"/>
            <a:ext cx="3168352" cy="2269425"/>
          </a:xfrm>
          <a:prstGeom prst="wedgeEllipseCallout">
            <a:avLst>
              <a:gd name="adj1" fmla="val -90614"/>
              <a:gd name="adj2" fmla="val 715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Column </a:t>
            </a:r>
            <a:r>
              <a:rPr lang="en-GB" sz="2400" dirty="0">
                <a:solidFill>
                  <a:sysClr val="windowText" lastClr="000000"/>
                </a:solidFill>
              </a:rPr>
              <a:t>– These are referred to with letters of the alphabet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32475" y="4327404"/>
            <a:ext cx="2953717" cy="18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Familiarity with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991" y="1776028"/>
            <a:ext cx="378420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6990" y="4509120"/>
            <a:ext cx="378420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5220072" y="1776028"/>
            <a:ext cx="3168352" cy="2463287"/>
          </a:xfrm>
          <a:prstGeom prst="wedgeEllipseCallout">
            <a:avLst>
              <a:gd name="adj1" fmla="val -169762"/>
              <a:gd name="adj2" fmla="val 665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</a:rPr>
              <a:t>Row</a:t>
            </a:r>
            <a:r>
              <a:rPr lang="en-GB" sz="3200" dirty="0">
                <a:solidFill>
                  <a:sysClr val="windowText" lastClr="000000"/>
                </a:solidFill>
              </a:rPr>
              <a:t>– These are referred to by number</a:t>
            </a:r>
          </a:p>
        </p:txBody>
      </p:sp>
    </p:spTree>
    <p:extLst>
      <p:ext uri="{BB962C8B-B14F-4D97-AF65-F5344CB8AC3E}">
        <p14:creationId xmlns:p14="http://schemas.microsoft.com/office/powerpoint/2010/main" val="22703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Familiarity with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991" y="1776028"/>
            <a:ext cx="378420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3" y="4104007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5220072" y="1628800"/>
            <a:ext cx="3456384" cy="3744416"/>
          </a:xfrm>
          <a:prstGeom prst="wedgeEllipseCallout">
            <a:avLst>
              <a:gd name="adj1" fmla="val -123644"/>
              <a:gd name="adj2" fmla="val 192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Cell </a:t>
            </a:r>
            <a:r>
              <a:rPr lang="en-GB" sz="2800" dirty="0">
                <a:solidFill>
                  <a:sysClr val="windowText" lastClr="000000"/>
                </a:solidFill>
              </a:rPr>
              <a:t>– This is one box on the worksheet and is referred to by its location, for example C4</a:t>
            </a:r>
          </a:p>
        </p:txBody>
      </p:sp>
    </p:spTree>
    <p:extLst>
      <p:ext uri="{BB962C8B-B14F-4D97-AF65-F5344CB8AC3E}">
        <p14:creationId xmlns:p14="http://schemas.microsoft.com/office/powerpoint/2010/main" val="39211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46EC5CD7-7663-40E5-8143-F11C1C833408}"/>
</file>

<file path=customXml/itemProps2.xml><?xml version="1.0" encoding="utf-8"?>
<ds:datastoreItem xmlns:ds="http://schemas.openxmlformats.org/officeDocument/2006/customXml" ds:itemID="{5EF97F78-0AB2-4378-BC43-0647F240D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3E8EA-DE21-456C-8AAD-8E7832E9BEA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e9733c2e-a1d9-48d7-85ec-bf928eec67c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fedff5c-2b0a-4809-a635-9c7cd6998db2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1359</Words>
  <Application>Microsoft Office PowerPoint</Application>
  <PresentationFormat>On-screen Show (4:3)</PresentationFormat>
  <Paragraphs>206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Spy School Spreadsheets</vt:lpstr>
      <vt:lpstr>Objective of the lesson</vt:lpstr>
      <vt:lpstr>Spy School</vt:lpstr>
      <vt:lpstr>Spreadsheets</vt:lpstr>
      <vt:lpstr>Familiarity with the screen</vt:lpstr>
      <vt:lpstr>Familiarity with the screen</vt:lpstr>
      <vt:lpstr>Familiarity with the screen</vt:lpstr>
      <vt:lpstr>Familiarity with the screen</vt:lpstr>
      <vt:lpstr>Familiarity with the screen</vt:lpstr>
      <vt:lpstr>Which cell contains the following?</vt:lpstr>
      <vt:lpstr>Arranging data in a cell</vt:lpstr>
      <vt:lpstr>Text and numbers</vt:lpstr>
      <vt:lpstr>Type the following into your spreadsheet.</vt:lpstr>
      <vt:lpstr>Calculations</vt:lpstr>
      <vt:lpstr>Calculations</vt:lpstr>
      <vt:lpstr>Calculations</vt:lpstr>
      <vt:lpstr>Try entering the following formula into your spreadsheet.</vt:lpstr>
      <vt:lpstr>Open a file</vt:lpstr>
      <vt:lpstr>Spy Game</vt:lpstr>
      <vt:lpstr>Extension Activity</vt:lpstr>
      <vt:lpstr>How much do you remember?</vt:lpstr>
      <vt:lpstr>Homework</vt:lpstr>
      <vt:lpstr>Spy School Spreadsheets</vt:lpstr>
      <vt:lpstr>Starter</vt:lpstr>
      <vt:lpstr>Objective of the lesson</vt:lpstr>
      <vt:lpstr>Basic Formatting</vt:lpstr>
      <vt:lpstr>Change column widths</vt:lpstr>
      <vt:lpstr>Merge and centre the main title</vt:lpstr>
      <vt:lpstr>Add currency formatting</vt:lpstr>
      <vt:lpstr>Changing colours</vt:lpstr>
      <vt:lpstr>Changing font and size of text</vt:lpstr>
      <vt:lpstr>Complete the formula</vt:lpstr>
      <vt:lpstr>Create a new spreadsheet</vt:lpstr>
      <vt:lpstr>Extension Activity</vt:lpstr>
      <vt:lpstr>Plenary</vt:lpstr>
      <vt:lpstr>Name the buttons</vt:lpstr>
      <vt:lpstr>Homework</vt:lpstr>
    </vt:vector>
  </TitlesOfParts>
  <Company>RushmoorSchool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Clarke-Rebecca</cp:lastModifiedBy>
  <cp:revision>54</cp:revision>
  <cp:lastPrinted>2019-01-09T11:36:14Z</cp:lastPrinted>
  <dcterms:created xsi:type="dcterms:W3CDTF">2012-06-27T11:06:02Z</dcterms:created>
  <dcterms:modified xsi:type="dcterms:W3CDTF">2020-11-09T12:55:01Z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