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7"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398"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F3D4-4F6B-447A-88FC-8C9FC64EE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D9A57E-9DE8-4EF7-95BA-8D45E03D9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498C7-FB27-490D-83C8-66F121E29A9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01EEF9C4-B253-42F6-951B-04E539B04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EEF2A-B0B2-42BC-B9DB-259BDCBB855A}"/>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7857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F22D-9414-42F5-A860-CFCF1AFEA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EDAC0D-94C0-430A-9958-C8F5D024C8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E9452-96FB-4296-BD30-074DF94276AF}"/>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3C5F94C2-35E4-4BA4-9943-B88EA7639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6FEB4-2330-4DAE-9E6E-38E9F59B9EF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76145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DAAD4-45AD-4B44-AB14-D10E347791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103F-4451-4FE7-9C65-50B7757E1B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4C461-5FDF-4AFF-8762-23B22DC9414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92BA3D07-F1AF-4941-974E-CD4971339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6F7BD-BB38-4E59-825C-1FF0AFDB5C1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37208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4C80-5E15-4E46-BA38-62FEAB600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837E37-5E42-442B-AE85-8AE597CAD4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9900-F2BE-4347-AC68-F37C3300E470}"/>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F252117F-FA0C-4052-B218-462DFCB9E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AB667-B5FD-4F73-B470-58D49447BAD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6069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C4D9-5969-4654-801D-8470210C2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41A04-75EE-4FC7-BA10-48C6C5EAE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B231F-51FB-4A6C-B104-BEF94197E4A0}"/>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E83E5326-36B7-4858-A993-1B05ED4D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8DEC8-A24F-4448-89ED-25FFA28227E2}"/>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1646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13BD-34FC-44A4-A4F3-729F6B64AB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88B63-667F-4B73-8521-CCD05B3C53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FCB28A-1C82-4BE8-923A-A533A1FC9A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027A86-83CD-422A-94E8-1478FA894A36}"/>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6" name="Footer Placeholder 5">
            <a:extLst>
              <a:ext uri="{FF2B5EF4-FFF2-40B4-BE49-F238E27FC236}">
                <a16:creationId xmlns:a16="http://schemas.microsoft.com/office/drawing/2014/main" id="{25A8D06F-97E4-49D3-8989-E5FDE2B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E3591-0C0C-4E87-9ACA-C0BAD0AD5F5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6959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CBB1-55BD-45DC-A996-73E3804979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B48ED3-E702-44CC-8273-953EBDB61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250C08-84F3-45F2-A5DC-CF8BC0517F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8795A-2394-4346-8E47-AC34CBAB2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6A385-F96A-4F28-8AB1-8C6EAF327D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D201BB-363E-401D-84B6-4E11ECC3F9CE}"/>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8" name="Footer Placeholder 7">
            <a:extLst>
              <a:ext uri="{FF2B5EF4-FFF2-40B4-BE49-F238E27FC236}">
                <a16:creationId xmlns:a16="http://schemas.microsoft.com/office/drawing/2014/main" id="{E6E11B85-2C74-42E9-8804-DAA8459E15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1B76A-2B29-4B6C-9838-5DC8B907E3F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6363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F254-0619-4B89-B7D9-92FCD59213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9084C-0FD4-4DA2-B277-257F75DB553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4" name="Footer Placeholder 3">
            <a:extLst>
              <a:ext uri="{FF2B5EF4-FFF2-40B4-BE49-F238E27FC236}">
                <a16:creationId xmlns:a16="http://schemas.microsoft.com/office/drawing/2014/main" id="{FF3CA250-A014-4621-AFE4-484E4F417A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48B7DA-8331-4E85-B8DB-772824CFBCAB}"/>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08615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ED0AC-A304-457E-911D-7E4F46623ACB}"/>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3" name="Footer Placeholder 2">
            <a:extLst>
              <a:ext uri="{FF2B5EF4-FFF2-40B4-BE49-F238E27FC236}">
                <a16:creationId xmlns:a16="http://schemas.microsoft.com/office/drawing/2014/main" id="{095EA01D-532B-49A1-B29B-4AE92D63F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A74AA9-361B-44D0-93EA-3B6E72F05475}"/>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868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0752-F12D-455F-B92F-3E65E54A2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DDAF1B-0007-4C1B-BB35-A3DF37354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CF6AFD-8E94-4BB5-8D67-7886100C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44EF53-5C6A-453C-871C-EDE62F7EB3C6}"/>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6" name="Footer Placeholder 5">
            <a:extLst>
              <a:ext uri="{FF2B5EF4-FFF2-40B4-BE49-F238E27FC236}">
                <a16:creationId xmlns:a16="http://schemas.microsoft.com/office/drawing/2014/main" id="{618B5EDF-6F42-448D-A17A-0C0AA8AB7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70CC73-1BB0-488D-8280-AC41F01900A7}"/>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52375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231C-9771-48E6-8B02-8D11D9732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2596BA-D600-470A-BA2A-EA919E8C3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E5B9E9-04DD-4BBE-B6DD-5194D9296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5EAD25-02B5-42C7-8D55-9F1BB39C5FD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6" name="Footer Placeholder 5">
            <a:extLst>
              <a:ext uri="{FF2B5EF4-FFF2-40B4-BE49-F238E27FC236}">
                <a16:creationId xmlns:a16="http://schemas.microsoft.com/office/drawing/2014/main" id="{A00C2882-1726-4D13-BFF4-0BD58AB29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F32398-425F-4529-B874-0DB99093458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9359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C4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3D5E2-206E-4865-B0A1-DE77C82A7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43F35-428D-4965-900E-1A0A71B8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EAED9-F788-4BDB-9381-4EFD5BE7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B816ABE5-2CC6-4620-BBCE-9489A2F83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DFB6F-AE9C-4DDF-928C-93F96C296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7CEB8-561E-48B6-924F-9B99FD256CC5}" type="slidenum">
              <a:rPr lang="en-GB" smtClean="0"/>
              <a:t>‹#›</a:t>
            </a:fld>
            <a:endParaRPr lang="en-GB"/>
          </a:p>
        </p:txBody>
      </p:sp>
    </p:spTree>
    <p:extLst>
      <p:ext uri="{BB962C8B-B14F-4D97-AF65-F5344CB8AC3E}">
        <p14:creationId xmlns:p14="http://schemas.microsoft.com/office/powerpoint/2010/main" val="240908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www.corbettmath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orbettmaths.com/wp-content/uploads/2015/03/expanding-brackets.pdf" TargetMode="External"/><Relationship Id="rId3" Type="http://schemas.openxmlformats.org/officeDocument/2006/relationships/hyperlink" Target="https://corbettmaths.com/2013/12/23/expanding-two-brackets-video-14/" TargetMode="External"/><Relationship Id="rId7" Type="http://schemas.openxmlformats.org/officeDocument/2006/relationships/hyperlink" Target="https://corbettmaths.com/wp-content/uploads/2013/02/expanding-three-brackets-pdf.pdf" TargetMode="External"/><Relationship Id="rId2" Type="http://schemas.openxmlformats.org/officeDocument/2006/relationships/hyperlink" Target="https://corbettmaths.com/2013/12/23/expanding-brackets-video-13/"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expanding-two-brackets-pdf1.pdf" TargetMode="External"/><Relationship Id="rId5" Type="http://schemas.openxmlformats.org/officeDocument/2006/relationships/hyperlink" Target="https://corbettmaths.com/wp-content/uploads/2013/02/expanding-brackets-pdf.pdf" TargetMode="External"/><Relationship Id="rId10" Type="http://schemas.openxmlformats.org/officeDocument/2006/relationships/hyperlink" Target="https://corbettmaths.com/wp-content/uploads/2015/03/expanding-three-brackets.pdf" TargetMode="External"/><Relationship Id="rId4" Type="http://schemas.openxmlformats.org/officeDocument/2006/relationships/hyperlink" Target="https://corbettmaths.com/2013/12/27/expanding-three-brackets-video-15/" TargetMode="External"/><Relationship Id="rId9" Type="http://schemas.openxmlformats.org/officeDocument/2006/relationships/hyperlink" Target="https://corbettmaths.com/wp-content/uploads/2015/03/expanding-two-brackets.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orbettmaths.com/wp-content/uploads/2013/02/factorising-quadratics.pdf" TargetMode="External"/><Relationship Id="rId3" Type="http://schemas.openxmlformats.org/officeDocument/2006/relationships/hyperlink" Target="https://corbettmaths.com/2013/02/06/factorising-quadratics-1/" TargetMode="External"/><Relationship Id="rId7" Type="http://schemas.openxmlformats.org/officeDocument/2006/relationships/hyperlink" Target="https://corbettmaths.com/wp-content/uploads/2013/02/factorisation-pdf.pdf" TargetMode="External"/><Relationship Id="rId12" Type="http://schemas.openxmlformats.org/officeDocument/2006/relationships/hyperlink" Target="https://corbettmaths.com/wp-content/uploads/2018/11/Factorising-Harder-Quadratics-Answers-1.pdf" TargetMode="External"/><Relationship Id="rId2" Type="http://schemas.openxmlformats.org/officeDocument/2006/relationships/hyperlink" Target="https://corbettmaths.com/2013/02/06/factorisation/" TargetMode="External"/><Relationship Id="rId1" Type="http://schemas.openxmlformats.org/officeDocument/2006/relationships/slideLayout" Target="../slideLayouts/slideLayout4.xml"/><Relationship Id="rId6" Type="http://schemas.openxmlformats.org/officeDocument/2006/relationships/hyperlink" Target="https://corbettmaths.com/2019/03/26/splitting-the-middle-term/" TargetMode="External"/><Relationship Id="rId11" Type="http://schemas.openxmlformats.org/officeDocument/2006/relationships/hyperlink" Target="https://corbettmaths.com/wp-content/uploads/2015/03/factorising-quadratics.pdf" TargetMode="External"/><Relationship Id="rId5" Type="http://schemas.openxmlformats.org/officeDocument/2006/relationships/hyperlink" Target="https://corbettmaths.com/2013/02/08/difference-between-two-squares/" TargetMode="External"/><Relationship Id="rId10" Type="http://schemas.openxmlformats.org/officeDocument/2006/relationships/hyperlink" Target="https://corbettmaths.com/wp-content/uploads/2015/03/factorisation1.pdf" TargetMode="External"/><Relationship Id="rId4" Type="http://schemas.openxmlformats.org/officeDocument/2006/relationships/hyperlink" Target="https://corbettmaths.com/2013/02/07/factorising-quadratics-2/" TargetMode="External"/><Relationship Id="rId9" Type="http://schemas.openxmlformats.org/officeDocument/2006/relationships/hyperlink" Target="https://corbettmaths.com/wp-content/uploads/2018/11/Factorising-harder-quadratics-pdf.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orbettmaths.com/wp-content/uploads/2013/02/cross-multiplication-pdf.pdf" TargetMode="External"/><Relationship Id="rId13" Type="http://schemas.openxmlformats.org/officeDocument/2006/relationships/hyperlink" Target="https://corbettmaths.com/wp-content/uploads/2015/03/cross-multiplication.pdf" TargetMode="External"/><Relationship Id="rId3" Type="http://schemas.openxmlformats.org/officeDocument/2006/relationships/hyperlink" Target="https://corbettmaths.com/2012/08/24/solving-equations-with-letters-on-both-sides/" TargetMode="External"/><Relationship Id="rId7" Type="http://schemas.openxmlformats.org/officeDocument/2006/relationships/hyperlink" Target="https://corbettmaths.com/wp-content/uploads/2013/02/equations-pdf.pdf" TargetMode="External"/><Relationship Id="rId12" Type="http://schemas.openxmlformats.org/officeDocument/2006/relationships/hyperlink" Target="https://corbettmaths.com/wp-content/uploads/2015/03/factors-multiples-primes.pdf" TargetMode="External"/><Relationship Id="rId17" Type="http://schemas.openxmlformats.org/officeDocument/2006/relationships/hyperlink" Target="https://corbettmaths.com/wp-content/uploads/2015/03/substitution-pdf.pdf" TargetMode="External"/><Relationship Id="rId2" Type="http://schemas.openxmlformats.org/officeDocument/2006/relationships/hyperlink" Target="https://corbettmaths.com/2012/08/24/solving-equations/" TargetMode="External"/><Relationship Id="rId16" Type="http://schemas.openxmlformats.org/officeDocument/2006/relationships/hyperlink" Target="https://corbettmaths.com/wp-content/uploads/2015/03/equations-fractional.pdf" TargetMode="External"/><Relationship Id="rId1" Type="http://schemas.openxmlformats.org/officeDocument/2006/relationships/slideLayout" Target="../slideLayouts/slideLayout4.xml"/><Relationship Id="rId6" Type="http://schemas.openxmlformats.org/officeDocument/2006/relationships/hyperlink" Target="https://corbettmaths.com/2013/04/20/forming-and-solving-equations/" TargetMode="External"/><Relationship Id="rId11" Type="http://schemas.openxmlformats.org/officeDocument/2006/relationships/hyperlink" Target="https://corbettmaths.com/wp-content/uploads/2013/02/substitution-pdf.pdf" TargetMode="External"/><Relationship Id="rId5" Type="http://schemas.openxmlformats.org/officeDocument/2006/relationships/hyperlink" Target="https://corbettmaths.com/2013/05/25/algebraic-equations/https:/corbettmaths.com/2012/08/20/substitution-into-expressions/" TargetMode="External"/><Relationship Id="rId15" Type="http://schemas.openxmlformats.org/officeDocument/2006/relationships/hyperlink" Target="https://corbettmaths.com/wp-content/uploads/2015/03/forming-solving-answers.pdf" TargetMode="External"/><Relationship Id="rId10" Type="http://schemas.openxmlformats.org/officeDocument/2006/relationships/hyperlink" Target="https://corbettmaths.com/wp-content/uploads/2013/02/equations-fractional-pdf.pdf" TargetMode="External"/><Relationship Id="rId4" Type="http://schemas.openxmlformats.org/officeDocument/2006/relationships/hyperlink" Target="https://corbettmaths.com/2013/05/19/equations-cross-multiplication/" TargetMode="External"/><Relationship Id="rId9" Type="http://schemas.openxmlformats.org/officeDocument/2006/relationships/hyperlink" Target="https://corbettmaths.com/wp-content/uploads/2013/02/forming-and-solving-equations-pdf1.pdf" TargetMode="External"/><Relationship Id="rId14" Type="http://schemas.openxmlformats.org/officeDocument/2006/relationships/hyperlink" Target="https://corbettmaths.com/wp-content/uploads/2015/03/equations.pd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corbettmaths.com/wp-content/uploads/2018/09/Difference-between-2-squares-answers-pdf.pdf" TargetMode="External"/><Relationship Id="rId3" Type="http://schemas.openxmlformats.org/officeDocument/2006/relationships/hyperlink" Target="https://corbettmaths.com/2013/04/24/quadratic-formula/" TargetMode="External"/><Relationship Id="rId7" Type="http://schemas.openxmlformats.org/officeDocument/2006/relationships/hyperlink" Target="https://corbettmaths.com/wp-content/uploads/2013/02/difference-between-two-squares-pdf.pdf" TargetMode="External"/><Relationship Id="rId2" Type="http://schemas.openxmlformats.org/officeDocument/2006/relationships/hyperlink" Target="https://corbettmaths.com/2013/05/03/solving-quadratics-by-factorising/"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quadratic-formula-pdf.pdf" TargetMode="External"/><Relationship Id="rId5" Type="http://schemas.openxmlformats.org/officeDocument/2006/relationships/hyperlink" Target="https://corbettmaths.com/wp-content/uploads/2013/02/solving-quadratics-factorising-pdf1.pdf" TargetMode="External"/><Relationship Id="rId4" Type="http://schemas.openxmlformats.org/officeDocument/2006/relationships/hyperlink" Target="https://corbettmaths.com/2013/02/08/difference-between-two-squar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orbettmaths.com/2019/11/28/fm-changing-the-subject-video/" TargetMode="External"/><Relationship Id="rId7" Type="http://schemas.openxmlformats.org/officeDocument/2006/relationships/hyperlink" Target="https://corbettmaths.com/wp-content/uploads/2015/03/changing-the-subject-advanced.pdf" TargetMode="External"/><Relationship Id="rId2" Type="http://schemas.openxmlformats.org/officeDocument/2006/relationships/hyperlink" Target="https://corbettmaths.com/2013/12/28/changing-the-subject-advanced-video-8/"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5/03/changing-the-subject-answers.pdf" TargetMode="External"/><Relationship Id="rId5" Type="http://schemas.openxmlformats.org/officeDocument/2006/relationships/hyperlink" Target="https://corbettmaths.com/wp-content/uploads/2013/02/changing-the-subject-advanced-pdf.pdf" TargetMode="External"/><Relationship Id="rId4" Type="http://schemas.openxmlformats.org/officeDocument/2006/relationships/hyperlink" Target="https://corbettmaths.com/wp-content/uploads/2013/02/changing-the-subject-pdf.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corbettmaths.com/wp-content/uploads/2013/02/mean-from-a-frequency-table.pdf" TargetMode="External"/><Relationship Id="rId13" Type="http://schemas.openxmlformats.org/officeDocument/2006/relationships/hyperlink" Target="https://corbettmaths.com/wp-content/uploads/2020/05/mean-from-frequency-tables-1.pdf" TargetMode="External"/><Relationship Id="rId18" Type="http://schemas.openxmlformats.org/officeDocument/2006/relationships/hyperlink" Target="https://corbettmaths.com/2012/08/23/medians-and-quartiles-from-grouped-frequency-tables-and-histograms/" TargetMode="External"/><Relationship Id="rId3" Type="http://schemas.openxmlformats.org/officeDocument/2006/relationships/hyperlink" Target="https://corbettmaths.com/2012/08/02/the-mean/" TargetMode="External"/><Relationship Id="rId7" Type="http://schemas.openxmlformats.org/officeDocument/2006/relationships/hyperlink" Target="https://corbettmaths.com/wp-content/uploads/2013/02/median-from-a-frequency-table-pdf.pdf" TargetMode="External"/><Relationship Id="rId12" Type="http://schemas.openxmlformats.org/officeDocument/2006/relationships/hyperlink" Target="https://corbettmaths.com/wp-content/uploads/2015/03/median-table.pdf" TargetMode="External"/><Relationship Id="rId17" Type="http://schemas.openxmlformats.org/officeDocument/2006/relationships/hyperlink" Target="https://corbettmaths.com/2012/08/19/means-from-frequency-tables/" TargetMode="External"/><Relationship Id="rId2" Type="http://schemas.openxmlformats.org/officeDocument/2006/relationships/hyperlink" Target="https://corbettmaths.com/2012/08/02/the-median/" TargetMode="External"/><Relationship Id="rId16" Type="http://schemas.openxmlformats.org/officeDocument/2006/relationships/hyperlink" Target="https://corbettmaths.com/2013/03/16/median-for-a-frequency-table/"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averages-and-range-pdf.pdf" TargetMode="External"/><Relationship Id="rId11" Type="http://schemas.openxmlformats.org/officeDocument/2006/relationships/hyperlink" Target="https://corbettmaths.com/wp-content/uploads/2018/05/Averages-answers.pdf" TargetMode="External"/><Relationship Id="rId5" Type="http://schemas.openxmlformats.org/officeDocument/2006/relationships/hyperlink" Target="https://corbettmaths.com/2012/08/02/the-range-video/" TargetMode="External"/><Relationship Id="rId15" Type="http://schemas.openxmlformats.org/officeDocument/2006/relationships/hyperlink" Target="https://corbettmaths.com/wp-content/uploads/2015/03/estimated-mean.pdf" TargetMode="External"/><Relationship Id="rId10" Type="http://schemas.openxmlformats.org/officeDocument/2006/relationships/hyperlink" Target="https://corbettmaths.com/wp-content/uploads/2013/02/estimated-mean-pdf.pdf" TargetMode="External"/><Relationship Id="rId19" Type="http://schemas.openxmlformats.org/officeDocument/2006/relationships/hyperlink" Target="https://corbettmaths.com/2012/08/19/estimated-means-from-grouped-data/" TargetMode="External"/><Relationship Id="rId4" Type="http://schemas.openxmlformats.org/officeDocument/2006/relationships/hyperlink" Target="https://corbettmaths.com/2013/12/21/the-mode-video56/" TargetMode="External"/><Relationship Id="rId9" Type="http://schemas.openxmlformats.org/officeDocument/2006/relationships/hyperlink" Target="https://corbettmaths.com/wp-content/uploads/2013/02/median-and-quartiles-from-grouped-data-pdf.pdf" TargetMode="External"/><Relationship Id="rId14" Type="http://schemas.openxmlformats.org/officeDocument/2006/relationships/hyperlink" Target="https://corbettmaths.com/wp-content/uploads/2015/03/linear-interpolatio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EF40-3EDA-4242-B57B-52FDD5D8904B}"/>
              </a:ext>
            </a:extLst>
          </p:cNvPr>
          <p:cNvSpPr>
            <a:spLocks noGrp="1"/>
          </p:cNvSpPr>
          <p:nvPr>
            <p:ph type="ctrTitle"/>
          </p:nvPr>
        </p:nvSpPr>
        <p:spPr>
          <a:xfrm>
            <a:off x="1524000" y="1979719"/>
            <a:ext cx="9144000" cy="2663301"/>
          </a:xfrm>
        </p:spPr>
        <p:txBody>
          <a:bodyPr>
            <a:normAutofit/>
          </a:bodyPr>
          <a:lstStyle/>
          <a:p>
            <a:r>
              <a:rPr lang="en-GB" dirty="0">
                <a:latin typeface="Bookman Old Style" panose="02050604050505020204" pitchFamily="18" charset="0"/>
              </a:rPr>
              <a:t>Year  9 </a:t>
            </a:r>
            <a:br>
              <a:rPr lang="en-GB" dirty="0">
                <a:latin typeface="Bookman Old Style" panose="02050604050505020204" pitchFamily="18" charset="0"/>
              </a:rPr>
            </a:br>
            <a:r>
              <a:rPr lang="en-GB" dirty="0">
                <a:latin typeface="Bookman Old Style" panose="02050604050505020204" pitchFamily="18" charset="0"/>
              </a:rPr>
              <a:t>Set 1</a:t>
            </a:r>
            <a:br>
              <a:rPr lang="en-GB" dirty="0">
                <a:latin typeface="Bookman Old Style" panose="02050604050505020204" pitchFamily="18" charset="0"/>
              </a:rPr>
            </a:br>
            <a:r>
              <a:rPr lang="en-GB" dirty="0">
                <a:latin typeface="Bookman Old Style" panose="02050604050505020204" pitchFamily="18" charset="0"/>
              </a:rPr>
              <a:t>Autumn 1 Work</a:t>
            </a:r>
          </a:p>
        </p:txBody>
      </p:sp>
    </p:spTree>
    <p:extLst>
      <p:ext uri="{BB962C8B-B14F-4D97-AF65-F5344CB8AC3E}">
        <p14:creationId xmlns:p14="http://schemas.microsoft.com/office/powerpoint/2010/main" val="381220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187572"/>
            <a:ext cx="10515600" cy="1325563"/>
          </a:xfrm>
        </p:spPr>
        <p:txBody>
          <a:bodyPr/>
          <a:lstStyle/>
          <a:p>
            <a:r>
              <a:rPr lang="en-GB" dirty="0">
                <a:latin typeface="Bookman Old Style" panose="02050604050505020204" pitchFamily="18" charset="0"/>
              </a:rPr>
              <a:t>Week 7 – </a:t>
            </a:r>
            <a:r>
              <a:rPr lang="en-GB" sz="3200" dirty="0">
                <a:latin typeface="Bookman Old Style" panose="02050604050505020204" pitchFamily="18" charset="0"/>
              </a:rPr>
              <a:t>Revision</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29322" y="1523747"/>
            <a:ext cx="11049000" cy="1935332"/>
          </a:xfrm>
        </p:spPr>
        <p:txBody>
          <a:bodyPr>
            <a:normAutofit fontScale="40000" lnSpcReduction="20000"/>
          </a:bodyPr>
          <a:lstStyle/>
          <a:p>
            <a:pPr marL="0" indent="0">
              <a:buNone/>
            </a:pPr>
            <a:r>
              <a:rPr lang="en-GB" sz="6000" b="1" dirty="0">
                <a:latin typeface="Bookman Old Style" panose="02050604050505020204" pitchFamily="18" charset="0"/>
              </a:rPr>
              <a:t>Videos</a:t>
            </a:r>
          </a:p>
          <a:p>
            <a:pPr marL="0" indent="0">
              <a:buNone/>
            </a:pPr>
            <a:r>
              <a:rPr lang="en-GB" sz="5400" dirty="0">
                <a:latin typeface="Bookman Old Style" panose="02050604050505020204" pitchFamily="18" charset="0"/>
              </a:rPr>
              <a:t>Watch any of the videos from the previous 6 weeks and go over any topics you have struggled with.</a:t>
            </a:r>
          </a:p>
          <a:p>
            <a:pPr marL="0" indent="0">
              <a:buNone/>
            </a:pPr>
            <a:endParaRPr lang="en-GB" sz="5400" dirty="0">
              <a:latin typeface="Bookman Old Style" panose="02050604050505020204" pitchFamily="18" charset="0"/>
            </a:endParaRPr>
          </a:p>
          <a:p>
            <a:pPr marL="0" indent="0">
              <a:buNone/>
            </a:pPr>
            <a:r>
              <a:rPr lang="en-GB" sz="5400" dirty="0">
                <a:latin typeface="Bookman Old Style" panose="02050604050505020204" pitchFamily="18" charset="0"/>
              </a:rPr>
              <a:t>For more work go onto Dr Frost Maths – Click Key Skills and search for the topic above.</a:t>
            </a:r>
          </a:p>
          <a:p>
            <a:pPr marL="0" indent="0">
              <a:buNone/>
            </a:pPr>
            <a:endParaRPr lang="en-GB" sz="5000"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914400" y="3626191"/>
            <a:ext cx="5181600" cy="2884101"/>
          </a:xfrm>
        </p:spPr>
        <p:txBody>
          <a:bodyPr>
            <a:normAutofit fontScale="40000" lnSpcReduction="20000"/>
          </a:bodyPr>
          <a:lstStyle/>
          <a:p>
            <a:pPr marL="0" indent="0">
              <a:buNone/>
            </a:pPr>
            <a:r>
              <a:rPr lang="en-GB" sz="6000" b="1" dirty="0">
                <a:latin typeface="Bookman Old Style" panose="02050604050505020204" pitchFamily="18" charset="0"/>
              </a:rPr>
              <a:t>Worksheets</a:t>
            </a:r>
            <a:endParaRPr lang="en-GB" sz="4000" b="1" dirty="0">
              <a:latin typeface="Bookman Old Style" panose="02050604050505020204" pitchFamily="18" charset="0"/>
            </a:endParaRPr>
          </a:p>
          <a:p>
            <a:endParaRPr lang="en-GB" sz="45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endParaRPr lang="en-GB" b="1" dirty="0">
              <a:latin typeface="Bookman Old Style" panose="02050604050505020204" pitchFamily="18" charset="0"/>
            </a:endParaRPr>
          </a:p>
          <a:p>
            <a:endParaRPr lang="en-GB" dirty="0">
              <a:latin typeface="Bookman Old Style" panose="02050604050505020204" pitchFamily="18" charset="0"/>
            </a:endParaRPr>
          </a:p>
        </p:txBody>
      </p:sp>
    </p:spTree>
    <p:extLst>
      <p:ext uri="{BB962C8B-B14F-4D97-AF65-F5344CB8AC3E}">
        <p14:creationId xmlns:p14="http://schemas.microsoft.com/office/powerpoint/2010/main" val="26764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69E739-B9E3-4734-AA9E-ED4468291948}"/>
              </a:ext>
            </a:extLst>
          </p:cNvPr>
          <p:cNvSpPr>
            <a:spLocks noGrp="1"/>
          </p:cNvSpPr>
          <p:nvPr>
            <p:ph type="title"/>
          </p:nvPr>
        </p:nvSpPr>
        <p:spPr>
          <a:xfrm>
            <a:off x="838200" y="294104"/>
            <a:ext cx="9610817" cy="646930"/>
          </a:xfrm>
        </p:spPr>
        <p:txBody>
          <a:bodyPr>
            <a:normAutofit fontScale="90000"/>
          </a:bodyPr>
          <a:lstStyle/>
          <a:p>
            <a:r>
              <a:rPr lang="en-GB" dirty="0">
                <a:latin typeface="Bookman Old Style" panose="02050604050505020204" pitchFamily="18" charset="0"/>
              </a:rPr>
              <a:t>Highlighted are the list of topics being covered this half term</a:t>
            </a:r>
          </a:p>
        </p:txBody>
      </p:sp>
      <p:graphicFrame>
        <p:nvGraphicFramePr>
          <p:cNvPr id="4" name="Content Placeholder 3">
            <a:extLst>
              <a:ext uri="{FF2B5EF4-FFF2-40B4-BE49-F238E27FC236}">
                <a16:creationId xmlns:a16="http://schemas.microsoft.com/office/drawing/2014/main" id="{80FCE304-904E-4153-89FA-42E06B31905A}"/>
              </a:ext>
            </a:extLst>
          </p:cNvPr>
          <p:cNvGraphicFramePr>
            <a:graphicFrameLocks noGrp="1"/>
          </p:cNvGraphicFramePr>
          <p:nvPr>
            <p:ph idx="4294967295"/>
            <p:extLst>
              <p:ext uri="{D42A27DB-BD31-4B8C-83A1-F6EECF244321}">
                <p14:modId xmlns:p14="http://schemas.microsoft.com/office/powerpoint/2010/main" val="3517785981"/>
              </p:ext>
            </p:extLst>
          </p:nvPr>
        </p:nvGraphicFramePr>
        <p:xfrm>
          <a:off x="550415" y="1296141"/>
          <a:ext cx="11265761" cy="5267746"/>
        </p:xfrm>
        <a:graphic>
          <a:graphicData uri="http://schemas.openxmlformats.org/drawingml/2006/table">
            <a:tbl>
              <a:tblPr>
                <a:tableStyleId>{5C22544A-7EE6-4342-B048-85BDC9FD1C3A}</a:tableStyleId>
              </a:tblPr>
              <a:tblGrid>
                <a:gridCol w="369438">
                  <a:extLst>
                    <a:ext uri="{9D8B030D-6E8A-4147-A177-3AD203B41FA5}">
                      <a16:colId xmlns:a16="http://schemas.microsoft.com/office/drawing/2014/main" val="4018756609"/>
                    </a:ext>
                  </a:extLst>
                </a:gridCol>
                <a:gridCol w="1343993">
                  <a:extLst>
                    <a:ext uri="{9D8B030D-6E8A-4147-A177-3AD203B41FA5}">
                      <a16:colId xmlns:a16="http://schemas.microsoft.com/office/drawing/2014/main" val="775406470"/>
                    </a:ext>
                  </a:extLst>
                </a:gridCol>
                <a:gridCol w="647580">
                  <a:extLst>
                    <a:ext uri="{9D8B030D-6E8A-4147-A177-3AD203B41FA5}">
                      <a16:colId xmlns:a16="http://schemas.microsoft.com/office/drawing/2014/main" val="3083833639"/>
                    </a:ext>
                  </a:extLst>
                </a:gridCol>
                <a:gridCol w="647580">
                  <a:extLst>
                    <a:ext uri="{9D8B030D-6E8A-4147-A177-3AD203B41FA5}">
                      <a16:colId xmlns:a16="http://schemas.microsoft.com/office/drawing/2014/main" val="2232601248"/>
                    </a:ext>
                  </a:extLst>
                </a:gridCol>
                <a:gridCol w="647580">
                  <a:extLst>
                    <a:ext uri="{9D8B030D-6E8A-4147-A177-3AD203B41FA5}">
                      <a16:colId xmlns:a16="http://schemas.microsoft.com/office/drawing/2014/main" val="2597897454"/>
                    </a:ext>
                  </a:extLst>
                </a:gridCol>
                <a:gridCol w="95544">
                  <a:extLst>
                    <a:ext uri="{9D8B030D-6E8A-4147-A177-3AD203B41FA5}">
                      <a16:colId xmlns:a16="http://schemas.microsoft.com/office/drawing/2014/main" val="2207480473"/>
                    </a:ext>
                  </a:extLst>
                </a:gridCol>
                <a:gridCol w="420396">
                  <a:extLst>
                    <a:ext uri="{9D8B030D-6E8A-4147-A177-3AD203B41FA5}">
                      <a16:colId xmlns:a16="http://schemas.microsoft.com/office/drawing/2014/main" val="3632221747"/>
                    </a:ext>
                  </a:extLst>
                </a:gridCol>
                <a:gridCol w="1509604">
                  <a:extLst>
                    <a:ext uri="{9D8B030D-6E8A-4147-A177-3AD203B41FA5}">
                      <a16:colId xmlns:a16="http://schemas.microsoft.com/office/drawing/2014/main" val="764792263"/>
                    </a:ext>
                  </a:extLst>
                </a:gridCol>
                <a:gridCol w="636964">
                  <a:extLst>
                    <a:ext uri="{9D8B030D-6E8A-4147-A177-3AD203B41FA5}">
                      <a16:colId xmlns:a16="http://schemas.microsoft.com/office/drawing/2014/main" val="383624496"/>
                    </a:ext>
                  </a:extLst>
                </a:gridCol>
                <a:gridCol w="636964">
                  <a:extLst>
                    <a:ext uri="{9D8B030D-6E8A-4147-A177-3AD203B41FA5}">
                      <a16:colId xmlns:a16="http://schemas.microsoft.com/office/drawing/2014/main" val="3524449449"/>
                    </a:ext>
                  </a:extLst>
                </a:gridCol>
                <a:gridCol w="636964">
                  <a:extLst>
                    <a:ext uri="{9D8B030D-6E8A-4147-A177-3AD203B41FA5}">
                      <a16:colId xmlns:a16="http://schemas.microsoft.com/office/drawing/2014/main" val="2312577625"/>
                    </a:ext>
                  </a:extLst>
                </a:gridCol>
                <a:gridCol w="95544">
                  <a:extLst>
                    <a:ext uri="{9D8B030D-6E8A-4147-A177-3AD203B41FA5}">
                      <a16:colId xmlns:a16="http://schemas.microsoft.com/office/drawing/2014/main" val="3530937614"/>
                    </a:ext>
                  </a:extLst>
                </a:gridCol>
                <a:gridCol w="407657">
                  <a:extLst>
                    <a:ext uri="{9D8B030D-6E8A-4147-A177-3AD203B41FA5}">
                      <a16:colId xmlns:a16="http://schemas.microsoft.com/office/drawing/2014/main" val="2594159840"/>
                    </a:ext>
                  </a:extLst>
                </a:gridCol>
                <a:gridCol w="1407689">
                  <a:extLst>
                    <a:ext uri="{9D8B030D-6E8A-4147-A177-3AD203B41FA5}">
                      <a16:colId xmlns:a16="http://schemas.microsoft.com/office/drawing/2014/main" val="2414088955"/>
                    </a:ext>
                  </a:extLst>
                </a:gridCol>
                <a:gridCol w="626347">
                  <a:extLst>
                    <a:ext uri="{9D8B030D-6E8A-4147-A177-3AD203B41FA5}">
                      <a16:colId xmlns:a16="http://schemas.microsoft.com/office/drawing/2014/main" val="2269481544"/>
                    </a:ext>
                  </a:extLst>
                </a:gridCol>
                <a:gridCol w="626347">
                  <a:extLst>
                    <a:ext uri="{9D8B030D-6E8A-4147-A177-3AD203B41FA5}">
                      <a16:colId xmlns:a16="http://schemas.microsoft.com/office/drawing/2014/main" val="3768678770"/>
                    </a:ext>
                  </a:extLst>
                </a:gridCol>
                <a:gridCol w="509570">
                  <a:extLst>
                    <a:ext uri="{9D8B030D-6E8A-4147-A177-3AD203B41FA5}">
                      <a16:colId xmlns:a16="http://schemas.microsoft.com/office/drawing/2014/main" val="2075531310"/>
                    </a:ext>
                  </a:extLst>
                </a:gridCol>
              </a:tblGrid>
              <a:tr h="422608">
                <a:tc gridSpan="17">
                  <a:txBody>
                    <a:bodyPr/>
                    <a:lstStyle/>
                    <a:p>
                      <a:pPr algn="ctr" fontAlgn="b"/>
                      <a:r>
                        <a:rPr lang="en-GB" sz="1000" u="none" strike="noStrike" dirty="0">
                          <a:effectLst/>
                        </a:rPr>
                        <a:t>CROSSOVER</a:t>
                      </a:r>
                      <a:br>
                        <a:rPr lang="en-GB" sz="800" u="none" strike="noStrike" dirty="0">
                          <a:effectLst/>
                        </a:rPr>
                      </a:br>
                      <a:r>
                        <a:rPr lang="en-GB" sz="800" u="none" strike="noStrike" dirty="0">
                          <a:effectLst/>
                        </a:rPr>
                        <a:t>The below topics form the basis of the work we will focus on during your GCSE. They are the topics that crossover the higher and foundation tiers so they are  the "must know" topics! </a:t>
                      </a:r>
                      <a:endParaRPr lang="en-GB" sz="800" b="0" i="0" u="none" strike="noStrike" dirty="0">
                        <a:solidFill>
                          <a:srgbClr val="000000"/>
                        </a:solidFill>
                        <a:effectLst/>
                        <a:latin typeface="Calibri" panose="020F0502020204030204" pitchFamily="34" charset="0"/>
                      </a:endParaRPr>
                    </a:p>
                  </a:txBody>
                  <a:tcPr marL="3910" marR="3910" marT="391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4008871"/>
                  </a:ext>
                </a:extLst>
              </a:tr>
              <a:tr h="156997">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extLst>
                  <a:ext uri="{0D108BD9-81ED-4DB2-BD59-A6C34878D82A}">
                    <a16:rowId xmlns:a16="http://schemas.microsoft.com/office/drawing/2014/main" val="2611261894"/>
                  </a:ext>
                </a:extLst>
              </a:tr>
              <a:tr h="182091">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855724171"/>
                  </a:ext>
                </a:extLst>
              </a:tr>
              <a:tr h="198133">
                <a:tc>
                  <a:txBody>
                    <a:bodyPr/>
                    <a:lstStyle/>
                    <a:p>
                      <a:pPr algn="ctr" fontAlgn="ctr"/>
                      <a:r>
                        <a:rPr lang="en-GB" sz="600" u="none" strike="noStrike" dirty="0">
                          <a:effectLst/>
                        </a:rPr>
                        <a:t>1</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Two Way Tables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22</a:t>
                      </a:r>
                      <a:endParaRPr lang="en-GB" sz="600" b="1"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Subject of</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Sampling</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760056222"/>
                  </a:ext>
                </a:extLst>
              </a:tr>
              <a:tr h="198133">
                <a:tc>
                  <a:txBody>
                    <a:bodyPr/>
                    <a:lstStyle/>
                    <a:p>
                      <a:pPr algn="ctr" fontAlgn="ctr"/>
                      <a:r>
                        <a:rPr lang="en-GB" sz="600" u="none" strike="noStrike">
                          <a:effectLst/>
                        </a:rPr>
                        <a:t>2</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Frequency Trees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23</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Averages</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Pie Charts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50004936"/>
                  </a:ext>
                </a:extLst>
              </a:tr>
              <a:tr h="198133">
                <a:tc>
                  <a:txBody>
                    <a:bodyPr/>
                    <a:lstStyle/>
                    <a:p>
                      <a:pPr algn="ctr" fontAlgn="ctr"/>
                      <a:r>
                        <a:rPr lang="en-GB" sz="600" u="none" strike="noStrike">
                          <a:effectLst/>
                        </a:rPr>
                        <a:t>3</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Venn Diagrams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24</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Averages from a Table</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141973661"/>
                  </a:ext>
                </a:extLst>
              </a:tr>
              <a:tr h="198133">
                <a:tc>
                  <a:txBody>
                    <a:bodyPr/>
                    <a:lstStyle/>
                    <a:p>
                      <a:pPr algn="ctr" fontAlgn="ctr"/>
                      <a:r>
                        <a:rPr lang="en-GB" sz="600" u="none" strike="noStrike">
                          <a:effectLst/>
                        </a:rPr>
                        <a:t>4</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Product of Prime Factors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Averages from Grouped Data</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Trees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387590850"/>
                  </a:ext>
                </a:extLst>
              </a:tr>
              <a:tr h="198133">
                <a:tc>
                  <a:txBody>
                    <a:bodyPr/>
                    <a:lstStyle/>
                    <a:p>
                      <a:pPr algn="ctr" fontAlgn="ctr"/>
                      <a:r>
                        <a:rPr lang="en-GB" sz="600" u="none" strike="noStrike">
                          <a:effectLst/>
                        </a:rPr>
                        <a:t>5</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Multiples in Context</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Inequalities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42</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Plans and Elevations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537830623"/>
                  </a:ext>
                </a:extLst>
              </a:tr>
              <a:tr h="198133">
                <a:tc>
                  <a:txBody>
                    <a:bodyPr/>
                    <a:lstStyle/>
                    <a:p>
                      <a:pPr algn="ctr" fontAlgn="ctr"/>
                      <a:r>
                        <a:rPr lang="en-GB" sz="600" u="none" strike="noStrike">
                          <a:effectLst/>
                        </a:rPr>
                        <a:t>6</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Best Value</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Frequency Diagrams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Constructions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044949406"/>
                  </a:ext>
                </a:extLst>
              </a:tr>
              <a:tr h="222975">
                <a:tc>
                  <a:txBody>
                    <a:bodyPr/>
                    <a:lstStyle/>
                    <a:p>
                      <a:pPr algn="ctr" fontAlgn="ctr"/>
                      <a:r>
                        <a:rPr lang="en-GB" sz="600" u="none" strike="noStrike">
                          <a:effectLst/>
                        </a:rPr>
                        <a:t>7</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l" fontAlgn="ctr"/>
                      <a:r>
                        <a:rPr lang="en-GB" sz="600" u="none" strike="noStrike" dirty="0">
                          <a:effectLst/>
                        </a:rPr>
                        <a:t>Exchange Rates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Scatter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3">
                  <a:txBody>
                    <a:bodyPr/>
                    <a:lstStyle/>
                    <a:p>
                      <a:pPr algn="ctr" fontAlgn="ctr"/>
                      <a:r>
                        <a:rPr lang="en-GB" sz="600" u="none" strike="noStrike" dirty="0">
                          <a:effectLst/>
                        </a:rPr>
                        <a:t>44</a:t>
                      </a:r>
                      <a:endParaRPr lang="en-GB" sz="600" b="1"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a:effectLst/>
                        </a:rPr>
                        <a:t>Circles </a:t>
                      </a: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14302387"/>
                  </a:ext>
                </a:extLst>
              </a:tr>
              <a:tr h="39039">
                <a:tc rowSpan="2">
                  <a:txBody>
                    <a:bodyPr/>
                    <a:lstStyle/>
                    <a:p>
                      <a:pPr algn="ctr" fontAlgn="ctr"/>
                      <a:r>
                        <a:rPr lang="en-GB" sz="600" u="none" strike="noStrike">
                          <a:effectLst/>
                        </a:rPr>
                        <a:t>8</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rowSpan="2">
                  <a:txBody>
                    <a:bodyPr/>
                    <a:lstStyle/>
                    <a:p>
                      <a:pPr algn="l" fontAlgn="ctr"/>
                      <a:r>
                        <a:rPr lang="en-GB" sz="600" u="none" strike="noStrike" dirty="0">
                          <a:effectLst/>
                        </a:rPr>
                        <a:t>Rounding and Error Intervals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accent3">
                        <a:lumMod val="20000"/>
                        <a:lumOff val="80000"/>
                      </a:schemeClr>
                    </a:solidFill>
                  </a:tcP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a:effectLst/>
                        </a:rPr>
                        <a:t>Time Series</a:t>
                      </a: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rowSpan="2">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rowSpan="2">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rowSpan="2">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503565088"/>
                  </a:ext>
                </a:extLst>
              </a:tr>
              <a:tr h="198133">
                <a:tc vMerge="1">
                  <a:txBody>
                    <a:bodyPr/>
                    <a:lstStyle/>
                    <a:p>
                      <a:pPr algn="ctr" fontAlgn="ctr"/>
                      <a:r>
                        <a:rPr lang="en-GB" sz="600" u="none" strike="noStrike">
                          <a:effectLst/>
                        </a:rPr>
                        <a:t>8</a:t>
                      </a: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600" u="none" strike="noStrike">
                          <a:effectLst/>
                        </a:rPr>
                        <a:t>Rounding and Error Intervals</a:t>
                      </a: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600" u="none" strike="noStrike">
                          <a:effectLst/>
                        </a:rPr>
                        <a:t>Time Series</a:t>
                      </a: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vMerge="1">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vMerge="1">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Arcs and Sectors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30540515"/>
                  </a:ext>
                </a:extLst>
              </a:tr>
              <a:tr h="198133">
                <a:tc>
                  <a:txBody>
                    <a:bodyPr/>
                    <a:lstStyle/>
                    <a:p>
                      <a:pPr algn="ctr" fontAlgn="ctr"/>
                      <a:r>
                        <a:rPr lang="en-GB" sz="600" u="none" strike="noStrike">
                          <a:effectLst/>
                        </a:rPr>
                        <a:t>9</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bg1">
                        <a:lumMod val="95000"/>
                      </a:schemeClr>
                    </a:solidFill>
                  </a:tcPr>
                </a:tc>
                <a:tc>
                  <a:txBody>
                    <a:bodyPr/>
                    <a:lstStyle/>
                    <a:p>
                      <a:pPr algn="l" fontAlgn="ctr"/>
                      <a:r>
                        <a:rPr lang="en-GB" sz="600" u="none" strike="noStrike" dirty="0">
                          <a:effectLst/>
                        </a:rPr>
                        <a:t>Estimation</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1">
                        <a:lumMod val="95000"/>
                      </a:schemeClr>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Straight Line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Surface Area and Volume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86265432"/>
                  </a:ext>
                </a:extLst>
              </a:tr>
              <a:tr h="198133">
                <a:tc>
                  <a:txBody>
                    <a:bodyPr/>
                    <a:lstStyle/>
                    <a:p>
                      <a:pPr algn="ctr" fontAlgn="ctr"/>
                      <a:r>
                        <a:rPr lang="en-GB" sz="600" u="none" strike="noStrike" dirty="0">
                          <a:effectLst/>
                        </a:rPr>
                        <a:t>10</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Percentage of an Amount</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Quadratic and Cubic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Congruence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08264915"/>
                  </a:ext>
                </a:extLst>
              </a:tr>
              <a:tr h="198133">
                <a:tc rowSpan="2">
                  <a:txBody>
                    <a:bodyPr/>
                    <a:lstStyle/>
                    <a:p>
                      <a:pPr algn="ctr" fontAlgn="ctr"/>
                      <a:r>
                        <a:rPr lang="en-GB" sz="600" u="none" strike="noStrike" dirty="0">
                          <a:effectLst/>
                        </a:rPr>
                        <a:t>11</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Interest and Growth</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Coordinate Geometry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Similar Shapes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283169"/>
                  </a:ext>
                </a:extLst>
              </a:tr>
              <a:tr h="198133">
                <a:tc vMerge="1">
                  <a:txBody>
                    <a:bodyPr/>
                    <a:lstStyle/>
                    <a:p>
                      <a:endParaRPr lang="en-GB"/>
                    </a:p>
                  </a:txBody>
                  <a:tcPr/>
                </a:tc>
                <a:tc>
                  <a:txBody>
                    <a:bodyPr/>
                    <a:lstStyle/>
                    <a:p>
                      <a:pPr algn="l" fontAlgn="ctr"/>
                      <a:r>
                        <a:rPr lang="en-GB" sz="600" u="none" strike="noStrike" dirty="0">
                          <a:effectLst/>
                        </a:rPr>
                        <a:t>Depreciation and Decay</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32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Speed, Distance, Time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a:effectLst/>
                        </a:rPr>
                        <a:t>47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Enlargements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45674079"/>
                  </a:ext>
                </a:extLst>
              </a:tr>
              <a:tr h="198133">
                <a:tc>
                  <a:txBody>
                    <a:bodyPr/>
                    <a:lstStyle/>
                    <a:p>
                      <a:pPr algn="ctr" fontAlgn="ctr"/>
                      <a:r>
                        <a:rPr lang="en-GB" sz="600" u="none" strike="noStrike">
                          <a:effectLst/>
                        </a:rPr>
                        <a:t>12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Use of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742753228"/>
                  </a:ext>
                </a:extLst>
              </a:tr>
              <a:tr h="198133">
                <a:tc>
                  <a:txBody>
                    <a:bodyPr/>
                    <a:lstStyle/>
                    <a:p>
                      <a:pPr algn="ctr" fontAlgn="ctr"/>
                      <a:r>
                        <a:rPr lang="en-GB" sz="600" u="none" strike="noStrike">
                          <a:effectLst/>
                        </a:rPr>
                        <a:t>13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Reverse Percentages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Real Life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218398657"/>
                  </a:ext>
                </a:extLst>
              </a:tr>
              <a:tr h="198133">
                <a:tc>
                  <a:txBody>
                    <a:bodyPr/>
                    <a:lstStyle/>
                    <a:p>
                      <a:pPr algn="ctr" fontAlgn="ctr"/>
                      <a:r>
                        <a:rPr lang="en-GB" sz="600" u="none" strike="noStrike" dirty="0">
                          <a:effectLst/>
                        </a:rPr>
                        <a:t>14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Fractions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dirty="0">
                          <a:effectLst/>
                        </a:rPr>
                        <a:t>34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Pythagoras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 with 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49849049"/>
                  </a:ext>
                </a:extLst>
              </a:tr>
              <a:tr h="198133">
                <a:tc>
                  <a:txBody>
                    <a:bodyPr/>
                    <a:lstStyle/>
                    <a:p>
                      <a:pPr algn="ctr" fontAlgn="ctr"/>
                      <a:r>
                        <a:rPr lang="en-GB" sz="600" u="none" strike="noStrike" dirty="0">
                          <a:effectLst/>
                        </a:rPr>
                        <a:t>15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Ratio</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Non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Translations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92443089"/>
                  </a:ext>
                </a:extLst>
              </a:tr>
              <a:tr h="198133">
                <a:tc>
                  <a:txBody>
                    <a:bodyPr/>
                    <a:lstStyle/>
                    <a:p>
                      <a:pPr algn="ctr" fontAlgn="ctr"/>
                      <a:r>
                        <a:rPr lang="en-GB" sz="600" u="none" strike="noStrike" dirty="0">
                          <a:effectLst/>
                        </a:rPr>
                        <a:t>16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Proportion - Recipes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Sides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912046360"/>
                  </a:ext>
                </a:extLst>
              </a:tr>
              <a:tr h="198133">
                <a:tc>
                  <a:txBody>
                    <a:bodyPr/>
                    <a:lstStyle/>
                    <a:p>
                      <a:pPr algn="ctr" fontAlgn="ctr"/>
                      <a:r>
                        <a:rPr lang="en-GB" sz="600" u="none" strike="noStrike">
                          <a:effectLst/>
                        </a:rPr>
                        <a:t>17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Standard Index Form</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Sequences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486071764"/>
                  </a:ext>
                </a:extLst>
              </a:tr>
              <a:tr h="190154">
                <a:tc>
                  <a:txBody>
                    <a:bodyPr/>
                    <a:lstStyle/>
                    <a:p>
                      <a:pPr algn="ctr" fontAlgn="ctr"/>
                      <a:r>
                        <a:rPr lang="en-GB" sz="600" u="none" strike="noStrike">
                          <a:effectLst/>
                        </a:rPr>
                        <a:t>18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Index Laws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Pythagoras with Trig</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Forming and Solving Equations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1726958"/>
                  </a:ext>
                </a:extLst>
              </a:tr>
              <a:tr h="289355">
                <a:tc>
                  <a:txBody>
                    <a:bodyPr/>
                    <a:lstStyle/>
                    <a:p>
                      <a:pPr algn="ctr" fontAlgn="ctr"/>
                      <a:r>
                        <a:rPr lang="en-GB" sz="600" u="none" strike="noStrike" dirty="0">
                          <a:effectLst/>
                        </a:rPr>
                        <a:t>19</a:t>
                      </a:r>
                      <a:endParaRPr lang="en-GB" sz="600" b="1"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Expand and Simplify</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Bearings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Simultaneous Equations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068186985"/>
                  </a:ext>
                </a:extLst>
              </a:tr>
              <a:tr h="198133">
                <a:tc>
                  <a:txBody>
                    <a:bodyPr/>
                    <a:lstStyle/>
                    <a:p>
                      <a:pPr algn="ctr" fontAlgn="ctr"/>
                      <a:r>
                        <a:rPr lang="en-GB" sz="600" u="none" strike="noStrike">
                          <a:effectLst/>
                        </a:rPr>
                        <a:t>20</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Factorising </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Alternate/Corresponding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52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Direct Proportion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538973625"/>
                  </a:ext>
                </a:extLst>
              </a:tr>
              <a:tr h="198133">
                <a:tc>
                  <a:txBody>
                    <a:bodyPr/>
                    <a:lstStyle/>
                    <a:p>
                      <a:pPr algn="ctr" fontAlgn="ctr"/>
                      <a:r>
                        <a:rPr lang="en-GB" sz="600" u="none" strike="noStrike" dirty="0">
                          <a:effectLst/>
                        </a:rPr>
                        <a:t>21</a:t>
                      </a:r>
                      <a:endParaRPr lang="en-GB" sz="600" b="1"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Solving equations</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Inverse Proportion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077210333"/>
                  </a:ext>
                </a:extLst>
              </a:tr>
            </a:tbl>
          </a:graphicData>
        </a:graphic>
      </p:graphicFrame>
    </p:spTree>
    <p:extLst>
      <p:ext uri="{BB962C8B-B14F-4D97-AF65-F5344CB8AC3E}">
        <p14:creationId xmlns:p14="http://schemas.microsoft.com/office/powerpoint/2010/main" val="402893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CF3F-1676-496B-BF35-7266E593B372}"/>
              </a:ext>
            </a:extLst>
          </p:cNvPr>
          <p:cNvSpPr>
            <a:spLocks noGrp="1"/>
          </p:cNvSpPr>
          <p:nvPr>
            <p:ph type="title"/>
          </p:nvPr>
        </p:nvSpPr>
        <p:spPr>
          <a:xfrm>
            <a:off x="571870" y="338492"/>
            <a:ext cx="10515600" cy="646929"/>
          </a:xfrm>
        </p:spPr>
        <p:txBody>
          <a:bodyPr>
            <a:normAutofit fontScale="90000"/>
          </a:bodyPr>
          <a:lstStyle/>
          <a:p>
            <a:r>
              <a:rPr lang="en-GB" b="1" u="sng" dirty="0">
                <a:latin typeface="Bookman Old Style" panose="02050604050505020204" pitchFamily="18" charset="0"/>
              </a:rPr>
              <a:t>Website Details</a:t>
            </a:r>
          </a:p>
        </p:txBody>
      </p:sp>
      <p:sp>
        <p:nvSpPr>
          <p:cNvPr id="3" name="Content Placeholder 2">
            <a:extLst>
              <a:ext uri="{FF2B5EF4-FFF2-40B4-BE49-F238E27FC236}">
                <a16:creationId xmlns:a16="http://schemas.microsoft.com/office/drawing/2014/main" id="{54B7A865-F0B6-4CA5-8070-48B632F0D673}"/>
              </a:ext>
            </a:extLst>
          </p:cNvPr>
          <p:cNvSpPr>
            <a:spLocks noGrp="1"/>
          </p:cNvSpPr>
          <p:nvPr>
            <p:ph idx="1"/>
          </p:nvPr>
        </p:nvSpPr>
        <p:spPr>
          <a:xfrm>
            <a:off x="571870" y="1253331"/>
            <a:ext cx="10515600" cy="5387166"/>
          </a:xfrm>
        </p:spPr>
        <p:txBody>
          <a:bodyPr>
            <a:normAutofit lnSpcReduction="10000"/>
          </a:bodyPr>
          <a:lstStyle/>
          <a:p>
            <a:pPr marL="0" indent="0">
              <a:buNone/>
            </a:pPr>
            <a:r>
              <a:rPr lang="en-GB" dirty="0">
                <a:latin typeface="Bookman Old Style" panose="02050604050505020204" pitchFamily="18" charset="0"/>
              </a:rPr>
              <a:t>Videos are from Corbett Maths Website</a:t>
            </a:r>
          </a:p>
          <a:p>
            <a:pPr marL="0" indent="0">
              <a:buNone/>
            </a:pPr>
            <a:r>
              <a:rPr lang="en-GB" dirty="0">
                <a:latin typeface="Bookman Old Style" panose="02050604050505020204" pitchFamily="18" charset="0"/>
                <a:hlinkClick r:id="rId2"/>
              </a:rPr>
              <a:t>www.corbettmaths.com</a:t>
            </a:r>
            <a:r>
              <a:rPr lang="en-GB" dirty="0">
                <a:latin typeface="Bookman Old Style" panose="02050604050505020204" pitchFamily="18" charset="0"/>
              </a:rPr>
              <a:t> </a:t>
            </a: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Worksheets will be links to Mr Corbett Maths Website</a:t>
            </a:r>
          </a:p>
          <a:p>
            <a:pPr marL="0" indent="0">
              <a:buNone/>
            </a:pPr>
            <a:r>
              <a:rPr lang="en-GB" dirty="0">
                <a:latin typeface="Bookman Old Style" panose="02050604050505020204" pitchFamily="18" charset="0"/>
                <a:hlinkClick r:id="rId2"/>
              </a:rPr>
              <a:t>www.corbettmaths.com</a:t>
            </a:r>
            <a:r>
              <a:rPr lang="en-GB" dirty="0">
                <a:latin typeface="Bookman Old Style" panose="02050604050505020204" pitchFamily="18" charset="0"/>
              </a:rPr>
              <a:t> </a:t>
            </a: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There are also videos you can watch on the Dr Frost Maths Website</a:t>
            </a:r>
          </a:p>
          <a:p>
            <a:pPr marL="0" indent="0">
              <a:buNone/>
            </a:pPr>
            <a:r>
              <a:rPr lang="en-GB" dirty="0">
                <a:latin typeface="Bookman Old Style" panose="02050604050505020204" pitchFamily="18" charset="0"/>
                <a:hlinkClick r:id="rId3"/>
              </a:rPr>
              <a:t>www.drfrostmaths.com</a:t>
            </a:r>
            <a:r>
              <a:rPr lang="en-GB" dirty="0">
                <a:latin typeface="Bookman Old Style" panose="02050604050505020204" pitchFamily="18" charset="0"/>
              </a:rPr>
              <a:t> </a:t>
            </a:r>
          </a:p>
          <a:p>
            <a:pPr marL="0" indent="0">
              <a:buNone/>
            </a:pPr>
            <a:r>
              <a:rPr lang="en-GB" dirty="0">
                <a:latin typeface="Bookman Old Style" panose="02050604050505020204" pitchFamily="18" charset="0"/>
              </a:rPr>
              <a:t>Once you have logged in. At the top click “Resources” and the “Videos” you will then need to search for the video you need.</a:t>
            </a:r>
          </a:p>
        </p:txBody>
      </p:sp>
    </p:spTree>
    <p:extLst>
      <p:ext uri="{BB962C8B-B14F-4D97-AF65-F5344CB8AC3E}">
        <p14:creationId xmlns:p14="http://schemas.microsoft.com/office/powerpoint/2010/main" val="22084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838200" y="203479"/>
            <a:ext cx="10515600" cy="1325563"/>
          </a:xfrm>
        </p:spPr>
        <p:txBody>
          <a:bodyPr/>
          <a:lstStyle/>
          <a:p>
            <a:r>
              <a:rPr lang="en-GB" dirty="0">
                <a:latin typeface="Bookman Old Style" panose="02050604050505020204" pitchFamily="18" charset="0"/>
              </a:rPr>
              <a:t>Week 1 – </a:t>
            </a:r>
            <a:r>
              <a:rPr lang="en-GB" sz="3200" dirty="0">
                <a:latin typeface="Bookman Old Style" panose="02050604050505020204" pitchFamily="18" charset="0"/>
              </a:rPr>
              <a:t>Expanding Brackets</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717982" y="1341051"/>
            <a:ext cx="11049000" cy="1783149"/>
          </a:xfrm>
        </p:spPr>
        <p:txBody>
          <a:bodyPr>
            <a:noAutofit/>
          </a:bodyPr>
          <a:lstStyle/>
          <a:p>
            <a:pPr marL="0" indent="0">
              <a:buNone/>
            </a:pPr>
            <a:r>
              <a:rPr lang="en-GB" sz="2400" b="1" dirty="0">
                <a:latin typeface="Bookman Old Style" panose="02050604050505020204" pitchFamily="18" charset="0"/>
              </a:rPr>
              <a:t>Videos</a:t>
            </a:r>
          </a:p>
          <a:p>
            <a:pPr marL="0" indent="0">
              <a:buNone/>
            </a:pPr>
            <a:r>
              <a:rPr lang="en-GB" sz="1800" dirty="0">
                <a:solidFill>
                  <a:schemeClr val="accent1">
                    <a:lumMod val="50000"/>
                  </a:schemeClr>
                </a:solidFill>
                <a:latin typeface="Bookman Old Style" panose="02050604050505020204" pitchFamily="18" charset="0"/>
                <a:hlinkClick r:id="rId2"/>
              </a:rPr>
              <a:t>https://corbettmaths.com/2013/12/23/expanding-brackets-video-13/</a:t>
            </a:r>
            <a:endParaRPr lang="en-GB" sz="1800" dirty="0">
              <a:solidFill>
                <a:schemeClr val="accent1">
                  <a:lumMod val="50000"/>
                </a:schemeClr>
              </a:solidFill>
              <a:latin typeface="Bookman Old Style" panose="02050604050505020204" pitchFamily="18" charset="0"/>
            </a:endParaRPr>
          </a:p>
          <a:p>
            <a:pPr marL="0" indent="0">
              <a:buNone/>
            </a:pPr>
            <a:r>
              <a:rPr lang="en-GB" sz="1800" dirty="0">
                <a:solidFill>
                  <a:schemeClr val="accent1">
                    <a:lumMod val="50000"/>
                  </a:schemeClr>
                </a:solidFill>
                <a:latin typeface="Bookman Old Style" panose="02050604050505020204" pitchFamily="18" charset="0"/>
                <a:hlinkClick r:id="rId3"/>
              </a:rPr>
              <a:t>https://corbettmaths.com/2013/12/23/expanding-two-brackets-video-14/</a:t>
            </a:r>
            <a:endParaRPr lang="en-GB" sz="1800" dirty="0">
              <a:solidFill>
                <a:schemeClr val="accent1">
                  <a:lumMod val="50000"/>
                </a:schemeClr>
              </a:solidFill>
              <a:latin typeface="Bookman Old Style" panose="02050604050505020204" pitchFamily="18" charset="0"/>
            </a:endParaRPr>
          </a:p>
          <a:p>
            <a:pPr marL="0" indent="0">
              <a:buNone/>
            </a:pPr>
            <a:r>
              <a:rPr lang="en-GB" sz="1800" dirty="0">
                <a:solidFill>
                  <a:schemeClr val="accent1">
                    <a:lumMod val="50000"/>
                  </a:schemeClr>
                </a:solidFill>
                <a:latin typeface="Bookman Old Style" panose="02050604050505020204" pitchFamily="18" charset="0"/>
                <a:hlinkClick r:id="rId4"/>
              </a:rPr>
              <a:t>https://corbettmaths.com/2013/12/27/expanding-three-brackets-video-15/</a:t>
            </a:r>
            <a:endParaRPr lang="en-GB" sz="1800" dirty="0">
              <a:solidFill>
                <a:schemeClr val="accent1">
                  <a:lumMod val="50000"/>
                </a:schemeClr>
              </a:solidFill>
              <a:latin typeface="Bookman Old Style" panose="02050604050505020204" pitchFamily="18" charset="0"/>
            </a:endParaRPr>
          </a:p>
          <a:p>
            <a:pPr marL="0" indent="0">
              <a:buNone/>
            </a:pPr>
            <a:r>
              <a:rPr lang="en-GB" sz="1800" dirty="0">
                <a:latin typeface="Bookman Old Style" panose="02050604050505020204" pitchFamily="18" charset="0"/>
              </a:rPr>
              <a:t>For More work go onto Dr Frost Maths – Click Key Skills and search for the topic above.</a:t>
            </a:r>
          </a:p>
          <a:p>
            <a:pPr marL="0" indent="0">
              <a:buNone/>
            </a:pPr>
            <a:endParaRPr lang="en-GB" sz="1400" dirty="0">
              <a:latin typeface="Bookman Old Style" panose="02050604050505020204" pitchFamily="18" charset="0"/>
            </a:endParaRPr>
          </a:p>
          <a:p>
            <a:pPr marL="0" indent="0">
              <a:buNone/>
            </a:pPr>
            <a:endParaRPr lang="en-GB" sz="1400" dirty="0">
              <a:latin typeface="Bookman Old Style" panose="02050604050505020204" pitchFamily="18" charset="0"/>
            </a:endParaRPr>
          </a:p>
          <a:p>
            <a:pPr marL="0" indent="0">
              <a:buNone/>
            </a:pPr>
            <a:endParaRPr lang="en-GB" sz="1400"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717982" y="3413595"/>
            <a:ext cx="5181600" cy="3240926"/>
          </a:xfrm>
        </p:spPr>
        <p:txBody>
          <a:bodyPr>
            <a:normAutofit fontScale="25000" lnSpcReduction="20000"/>
          </a:bodyPr>
          <a:lstStyle/>
          <a:p>
            <a:pPr marL="0" indent="0">
              <a:buNone/>
            </a:pPr>
            <a:r>
              <a:rPr lang="en-GB" sz="9600" b="1" dirty="0">
                <a:latin typeface="Bookman Old Style" panose="02050604050505020204" pitchFamily="18" charset="0"/>
              </a:rPr>
              <a:t>Worksheets</a:t>
            </a:r>
            <a:endParaRPr lang="en-GB" sz="8000" b="1" dirty="0">
              <a:latin typeface="Bookman Old Style" panose="02050604050505020204" pitchFamily="18" charset="0"/>
            </a:endParaRPr>
          </a:p>
          <a:p>
            <a:pPr marL="0" indent="0">
              <a:lnSpc>
                <a:spcPct val="110000"/>
              </a:lnSpc>
              <a:spcBef>
                <a:spcPts val="1200"/>
              </a:spcBef>
              <a:buNone/>
            </a:pPr>
            <a:r>
              <a:rPr lang="en-GB" sz="7200" dirty="0">
                <a:latin typeface="Bookman Old Style" panose="02050604050505020204" pitchFamily="18" charset="0"/>
                <a:hlinkClick r:id="rId5"/>
              </a:rPr>
              <a:t>https://corbettmaths.com/wp-content/uploads/2013/02/expanding-brackets-pdf.pdf</a:t>
            </a:r>
            <a:endParaRPr lang="en-GB" sz="7200" dirty="0">
              <a:latin typeface="Bookman Old Style" panose="02050604050505020204" pitchFamily="18" charset="0"/>
            </a:endParaRPr>
          </a:p>
          <a:p>
            <a:pPr marL="0" indent="0">
              <a:lnSpc>
                <a:spcPct val="110000"/>
              </a:lnSpc>
              <a:spcBef>
                <a:spcPts val="1200"/>
              </a:spcBef>
              <a:buNone/>
            </a:pPr>
            <a:r>
              <a:rPr lang="en-GB" sz="7200" dirty="0">
                <a:latin typeface="Bookman Old Style" panose="02050604050505020204" pitchFamily="18" charset="0"/>
                <a:hlinkClick r:id="rId6"/>
              </a:rPr>
              <a:t>https://corbettmaths.com/wp-content/uploads/2013/02/expanding-two-brackets-pdf1.pdf</a:t>
            </a:r>
            <a:endParaRPr lang="en-GB" sz="7200" dirty="0">
              <a:latin typeface="Bookman Old Style" panose="02050604050505020204" pitchFamily="18" charset="0"/>
            </a:endParaRPr>
          </a:p>
          <a:p>
            <a:pPr marL="0" indent="0">
              <a:lnSpc>
                <a:spcPct val="110000"/>
              </a:lnSpc>
              <a:spcBef>
                <a:spcPts val="1200"/>
              </a:spcBef>
              <a:buNone/>
            </a:pPr>
            <a:r>
              <a:rPr lang="en-GB" sz="7200" dirty="0">
                <a:solidFill>
                  <a:schemeClr val="accent1">
                    <a:lumMod val="50000"/>
                  </a:schemeClr>
                </a:solidFill>
                <a:latin typeface="Bookman Old Style" panose="02050604050505020204" pitchFamily="18" charset="0"/>
                <a:hlinkClick r:id="rId7"/>
              </a:rPr>
              <a:t>https://corbettmaths.com/wp-content/uploads/2013/02/expanding-three-brackets-pdf.pdf</a:t>
            </a:r>
            <a:endParaRPr lang="en-GB" sz="7200" dirty="0">
              <a:solidFill>
                <a:schemeClr val="accent1">
                  <a:lumMod val="50000"/>
                </a:schemeClr>
              </a:solidFill>
              <a:latin typeface="Bookman Old Style" panose="02050604050505020204" pitchFamily="18" charset="0"/>
            </a:endParaRPr>
          </a:p>
          <a:p>
            <a:pPr marL="0" indent="0">
              <a:lnSpc>
                <a:spcPct val="110000"/>
              </a:lnSpc>
              <a:spcBef>
                <a:spcPts val="1200"/>
              </a:spcBef>
              <a:buNone/>
            </a:pPr>
            <a:endParaRPr lang="en-GB" sz="7200" dirty="0">
              <a:solidFill>
                <a:schemeClr val="accent1">
                  <a:lumMod val="50000"/>
                </a:schemeClr>
              </a:solidFill>
              <a:latin typeface="Bookman Old Style" panose="02050604050505020204" pitchFamily="18" charset="0"/>
            </a:endParaRPr>
          </a:p>
          <a:p>
            <a:endParaRPr lang="en-GB"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47526" y="3413595"/>
            <a:ext cx="5181600" cy="256818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b="1" dirty="0">
                <a:latin typeface="Bookman Old Style" panose="02050604050505020204" pitchFamily="18" charset="0"/>
              </a:rPr>
              <a:t>Solutions</a:t>
            </a:r>
            <a:endParaRPr lang="en-GB" sz="2400" b="1" dirty="0">
              <a:latin typeface="Bookman Old Style" panose="02050604050505020204" pitchFamily="18" charset="0"/>
            </a:endParaRPr>
          </a:p>
          <a:p>
            <a:pPr marL="0" indent="0">
              <a:buNone/>
            </a:pPr>
            <a:r>
              <a:rPr lang="en-GB" sz="1900" dirty="0">
                <a:latin typeface="Bookman Old Style" panose="02050604050505020204" pitchFamily="18" charset="0"/>
                <a:hlinkClick r:id="rId8"/>
              </a:rPr>
              <a:t>https://corbettmaths.com/wp-content/uploads/2015/03/expanding-brackets.pdf</a:t>
            </a:r>
            <a:endParaRPr lang="en-GB" sz="1900" dirty="0">
              <a:latin typeface="Bookman Old Style" panose="02050604050505020204" pitchFamily="18" charset="0"/>
            </a:endParaRPr>
          </a:p>
          <a:p>
            <a:pPr marL="0" indent="0">
              <a:buNone/>
            </a:pPr>
            <a:r>
              <a:rPr lang="en-GB" sz="1900" dirty="0">
                <a:latin typeface="Bookman Old Style" panose="02050604050505020204" pitchFamily="18" charset="0"/>
                <a:hlinkClick r:id="rId9"/>
              </a:rPr>
              <a:t>https://corbettmaths.com/wp-content/uploads/2015/03/expanding-two-brackets.pdf</a:t>
            </a:r>
            <a:endParaRPr lang="en-GB" sz="1900" dirty="0">
              <a:latin typeface="Bookman Old Style" panose="02050604050505020204" pitchFamily="18" charset="0"/>
            </a:endParaRPr>
          </a:p>
          <a:p>
            <a:pPr marL="0" indent="0">
              <a:buNone/>
            </a:pPr>
            <a:r>
              <a:rPr lang="en-GB" sz="1900" dirty="0">
                <a:solidFill>
                  <a:schemeClr val="accent1">
                    <a:lumMod val="50000"/>
                  </a:schemeClr>
                </a:solidFill>
                <a:latin typeface="Bookman Old Style" panose="02050604050505020204" pitchFamily="18" charset="0"/>
                <a:hlinkClick r:id="rId10"/>
              </a:rPr>
              <a:t>https://corbettmaths.com/wp-content/uploads/2015/03/expanding-three-brackets.pdf</a:t>
            </a:r>
            <a:endParaRPr lang="en-GB" sz="1900" dirty="0">
              <a:solidFill>
                <a:schemeClr val="accent1">
                  <a:lumMod val="50000"/>
                </a:schemeClr>
              </a:solidFill>
              <a:latin typeface="Bookman Old Style" panose="02050604050505020204" pitchFamily="18" charset="0"/>
            </a:endParaRPr>
          </a:p>
          <a:p>
            <a:pPr marL="0" indent="0">
              <a:buNone/>
            </a:pPr>
            <a:endParaRPr lang="en-GB" sz="2100" dirty="0">
              <a:solidFill>
                <a:schemeClr val="accent1">
                  <a:lumMod val="50000"/>
                </a:schemeClr>
              </a:solidFill>
              <a:latin typeface="Bookman Old Style" panose="02050604050505020204" pitchFamily="18" charset="0"/>
            </a:endParaRPr>
          </a:p>
        </p:txBody>
      </p:sp>
    </p:spTree>
    <p:extLst>
      <p:ext uri="{BB962C8B-B14F-4D97-AF65-F5344CB8AC3E}">
        <p14:creationId xmlns:p14="http://schemas.microsoft.com/office/powerpoint/2010/main" val="249716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750163" y="240838"/>
            <a:ext cx="10515600" cy="725814"/>
          </a:xfrm>
        </p:spPr>
        <p:txBody>
          <a:bodyPr/>
          <a:lstStyle/>
          <a:p>
            <a:r>
              <a:rPr lang="en-GB" dirty="0">
                <a:latin typeface="Bookman Old Style" panose="02050604050505020204" pitchFamily="18" charset="0"/>
              </a:rPr>
              <a:t>Week 2 – </a:t>
            </a:r>
            <a:r>
              <a:rPr lang="en-GB" sz="3200" dirty="0">
                <a:latin typeface="Bookman Old Style" panose="02050604050505020204" pitchFamily="18" charset="0"/>
              </a:rPr>
              <a:t>Factorising</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750163" y="1054962"/>
            <a:ext cx="11049000" cy="1423602"/>
          </a:xfrm>
        </p:spPr>
        <p:txBody>
          <a:bodyPr>
            <a:normAutofit fontScale="25000" lnSpcReduction="20000"/>
          </a:bodyPr>
          <a:lstStyle/>
          <a:p>
            <a:pPr marL="0" indent="0">
              <a:buNone/>
            </a:pPr>
            <a:r>
              <a:rPr lang="en-GB" sz="11200" b="1" dirty="0">
                <a:latin typeface="Bookman Old Style" panose="02050604050505020204" pitchFamily="18" charset="0"/>
              </a:rPr>
              <a:t>Videos</a:t>
            </a:r>
            <a:endParaRPr lang="en-GB" sz="8000" b="1" dirty="0">
              <a:latin typeface="Bookman Old Style" panose="02050604050505020204" pitchFamily="18" charset="0"/>
            </a:endParaRPr>
          </a:p>
          <a:p>
            <a:pPr marL="0" indent="0">
              <a:buNone/>
            </a:pPr>
            <a:r>
              <a:rPr lang="en-GB" sz="7200" dirty="0">
                <a:latin typeface="Bookman Old Style" panose="02050604050505020204" pitchFamily="18" charset="0"/>
                <a:hlinkClick r:id="rId2"/>
              </a:rPr>
              <a:t>https://corbettmaths.com/2013/02/06/factorisation/</a:t>
            </a:r>
            <a:endParaRPr lang="en-GB" sz="7200" dirty="0">
              <a:latin typeface="Bookman Old Style" panose="02050604050505020204" pitchFamily="18" charset="0"/>
            </a:endParaRPr>
          </a:p>
          <a:p>
            <a:pPr marL="0" indent="0">
              <a:buNone/>
            </a:pPr>
            <a:r>
              <a:rPr lang="en-GB" sz="6400" dirty="0">
                <a:latin typeface="Bookman Old Style" panose="02050604050505020204" pitchFamily="18" charset="0"/>
                <a:hlinkClick r:id="rId3"/>
              </a:rPr>
              <a:t>https://corbettmaths.com/2013/02/06/factorising-quadratics-1/</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4"/>
              </a:rPr>
              <a:t>https://corbettmaths.com/2013/02/07/factorising-quadratics-2/</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5"/>
              </a:rPr>
              <a:t>https://corbettmaths.com/2013/02/08/difference-between-two-squares/</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6"/>
              </a:rPr>
              <a:t>https://corbettmaths.com/2019/03/26/splitting-the-middle-term/</a:t>
            </a:r>
            <a:endParaRPr lang="en-GB" sz="6400" dirty="0">
              <a:latin typeface="Bookman Old Style" panose="02050604050505020204" pitchFamily="18" charset="0"/>
            </a:endParaRPr>
          </a:p>
          <a:p>
            <a:pPr marL="0" indent="0">
              <a:buNone/>
            </a:pP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rPr>
              <a:t>For More work go onto Dr Frost Maths – Click Key Skills and search for the topic above.</a:t>
            </a: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	</a:t>
            </a: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799" y="3765528"/>
            <a:ext cx="5181600" cy="2568189"/>
          </a:xfrm>
        </p:spPr>
        <p:txBody>
          <a:bodyPr>
            <a:normAutofit fontScale="25000" lnSpcReduction="20000"/>
          </a:bodyPr>
          <a:lstStyle/>
          <a:p>
            <a:pPr marL="0" indent="0">
              <a:buNone/>
            </a:pPr>
            <a:r>
              <a:rPr lang="en-GB" sz="9600" b="1" dirty="0">
                <a:latin typeface="Bookman Old Style" panose="02050604050505020204" pitchFamily="18" charset="0"/>
              </a:rPr>
              <a:t>Worksheets</a:t>
            </a:r>
          </a:p>
          <a:p>
            <a:pPr marL="0" indent="0">
              <a:buNone/>
            </a:pPr>
            <a:r>
              <a:rPr lang="en-GB" sz="7200" dirty="0">
                <a:latin typeface="Bookman Old Style" panose="02050604050505020204" pitchFamily="18" charset="0"/>
                <a:hlinkClick r:id="rId7"/>
              </a:rPr>
              <a:t>https://corbettmaths.com/wp-content/uploads/2013/02/factorisation-pdf.pdf</a:t>
            </a:r>
            <a:endParaRPr lang="en-GB" sz="7200" dirty="0">
              <a:latin typeface="Bookman Old Style" panose="02050604050505020204" pitchFamily="18" charset="0"/>
            </a:endParaRPr>
          </a:p>
          <a:p>
            <a:pPr marL="0" indent="0">
              <a:buNone/>
            </a:pPr>
            <a:r>
              <a:rPr lang="en-GB" sz="7200" dirty="0">
                <a:latin typeface="Bookman Old Style" panose="02050604050505020204" pitchFamily="18" charset="0"/>
                <a:hlinkClick r:id="rId8"/>
              </a:rPr>
              <a:t>https://corbettmaths.com/wp-content/uploads/2013/02/factorising-quadratics.pdf</a:t>
            </a:r>
            <a:endParaRPr lang="en-GB" sz="7200" dirty="0">
              <a:latin typeface="Bookman Old Style" panose="02050604050505020204" pitchFamily="18" charset="0"/>
            </a:endParaRPr>
          </a:p>
          <a:p>
            <a:pPr marL="0" indent="0">
              <a:buNone/>
            </a:pPr>
            <a:r>
              <a:rPr lang="en-GB" sz="7200" dirty="0">
                <a:latin typeface="Bookman Old Style" panose="02050604050505020204" pitchFamily="18" charset="0"/>
                <a:hlinkClick r:id="rId9"/>
              </a:rPr>
              <a:t>https://corbettmaths.com/wp-content/uploads/2018/11/Factorising-harder-quadratics-pdf.pdf</a:t>
            </a:r>
            <a:endParaRPr lang="en-GB" sz="7200" dirty="0">
              <a:latin typeface="Bookman Old Style" panose="02050604050505020204" pitchFamily="18" charset="0"/>
            </a:endParaRPr>
          </a:p>
          <a:p>
            <a:pPr marL="0" indent="0">
              <a:buNone/>
            </a:pPr>
            <a:endParaRPr lang="en-GB" sz="72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324603" y="3765527"/>
            <a:ext cx="5181600" cy="256818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400" b="1" dirty="0">
                <a:latin typeface="Bookman Old Style" panose="02050604050505020204" pitchFamily="18" charset="0"/>
              </a:rPr>
              <a:t>Solutions</a:t>
            </a:r>
            <a:endParaRPr lang="en-GB" b="1" dirty="0">
              <a:latin typeface="Bookman Old Style" panose="02050604050505020204" pitchFamily="18" charset="0"/>
            </a:endParaRPr>
          </a:p>
          <a:p>
            <a:pPr marL="0" indent="0">
              <a:buNone/>
            </a:pPr>
            <a:r>
              <a:rPr lang="en-GB" sz="2600" dirty="0">
                <a:latin typeface="Bookman Old Style" panose="02050604050505020204" pitchFamily="18" charset="0"/>
                <a:hlinkClick r:id="rId10"/>
              </a:rPr>
              <a:t>https://corbettmaths.com/wp-content/uploads/2015/03/factorisation1.pdf</a:t>
            </a:r>
            <a:endParaRPr lang="en-GB" sz="2600" dirty="0">
              <a:latin typeface="Bookman Old Style" panose="02050604050505020204" pitchFamily="18" charset="0"/>
            </a:endParaRPr>
          </a:p>
          <a:p>
            <a:pPr marL="0" indent="0">
              <a:buNone/>
            </a:pPr>
            <a:r>
              <a:rPr lang="en-GB" sz="2600" dirty="0">
                <a:latin typeface="Bookman Old Style" panose="02050604050505020204" pitchFamily="18" charset="0"/>
                <a:hlinkClick r:id="rId11"/>
              </a:rPr>
              <a:t>https://corbettmaths.com/wp-content/uploads/2015/03/factorising-quadratics.pdf</a:t>
            </a:r>
            <a:endParaRPr lang="en-GB" sz="2600" dirty="0">
              <a:latin typeface="Bookman Old Style" panose="02050604050505020204" pitchFamily="18" charset="0"/>
            </a:endParaRPr>
          </a:p>
          <a:p>
            <a:pPr marL="0" indent="0">
              <a:buNone/>
            </a:pPr>
            <a:r>
              <a:rPr lang="en-GB" sz="2600" dirty="0">
                <a:latin typeface="Bookman Old Style" panose="02050604050505020204" pitchFamily="18" charset="0"/>
                <a:hlinkClick r:id="rId12"/>
              </a:rPr>
              <a:t>https://corbettmaths.com/wp-content/uploads/2018/11/Factorising-Harder-Quadratics-Answers-1.pdf</a:t>
            </a:r>
            <a:endParaRPr lang="en-GB" sz="26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Tree>
    <p:extLst>
      <p:ext uri="{BB962C8B-B14F-4D97-AF65-F5344CB8AC3E}">
        <p14:creationId xmlns:p14="http://schemas.microsoft.com/office/powerpoint/2010/main" val="370136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306977" y="199663"/>
            <a:ext cx="10515600" cy="549274"/>
          </a:xfrm>
        </p:spPr>
        <p:txBody>
          <a:bodyPr>
            <a:normAutofit fontScale="90000"/>
          </a:bodyPr>
          <a:lstStyle/>
          <a:p>
            <a:r>
              <a:rPr lang="en-GB" dirty="0">
                <a:latin typeface="Bookman Old Style" panose="02050604050505020204" pitchFamily="18" charset="0"/>
              </a:rPr>
              <a:t>Week 3 – </a:t>
            </a:r>
            <a:r>
              <a:rPr lang="en-GB" sz="3200" dirty="0">
                <a:latin typeface="Bookman Old Style" panose="02050604050505020204" pitchFamily="18" charset="0"/>
              </a:rPr>
              <a:t>Solving Equations (Basic)</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6977" y="748937"/>
            <a:ext cx="11049000" cy="1423602"/>
          </a:xfrm>
        </p:spPr>
        <p:txBody>
          <a:bodyPr>
            <a:normAutofit fontScale="25000" lnSpcReduction="20000"/>
          </a:bodyPr>
          <a:lstStyle/>
          <a:p>
            <a:pPr marL="0" indent="0">
              <a:buNone/>
            </a:pPr>
            <a:r>
              <a:rPr lang="en-GB" sz="9600" b="1" dirty="0">
                <a:latin typeface="Bookman Old Style" panose="02050604050505020204" pitchFamily="18" charset="0"/>
              </a:rPr>
              <a:t>Videos</a:t>
            </a:r>
            <a:endParaRPr lang="en-GB" sz="8000" b="1" dirty="0">
              <a:latin typeface="Bookman Old Style" panose="02050604050505020204" pitchFamily="18" charset="0"/>
            </a:endParaRPr>
          </a:p>
          <a:p>
            <a:pPr marL="0" indent="0">
              <a:buNone/>
            </a:pPr>
            <a:r>
              <a:rPr lang="en-GB" sz="5600" dirty="0">
                <a:latin typeface="Bookman Old Style" panose="02050604050505020204" pitchFamily="18" charset="0"/>
                <a:hlinkClick r:id="rId2"/>
              </a:rPr>
              <a:t>https://corbettmaths.com/2012/08/24/solving-equations/</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3"/>
              </a:rPr>
              <a:t>https://corbettmaths.com/2012/08/24/solving-equations-with-letters-on-both-sides/</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4"/>
              </a:rPr>
              <a:t>https://corbettmaths.com/2013/05/19/equations-cross-multiplication/</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5"/>
              </a:rPr>
              <a:t>https://corbettmaths.com/2013/05/25/algebraic-equations/</a:t>
            </a:r>
          </a:p>
          <a:p>
            <a:pPr marL="0" indent="0">
              <a:buNone/>
            </a:pPr>
            <a:r>
              <a:rPr lang="en-GB" sz="5600" dirty="0">
                <a:latin typeface="Bookman Old Style" panose="02050604050505020204" pitchFamily="18" charset="0"/>
                <a:hlinkClick r:id="rId5"/>
              </a:rPr>
              <a:t>https://corbettmaths.com/2012/08/20/substitution-into-expressions/</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6"/>
              </a:rPr>
              <a:t>https://corbettmaths.com/2013/04/20/forming-and-solving-equations/</a:t>
            </a:r>
            <a:endParaRPr lang="en-GB" sz="5600" dirty="0">
              <a:latin typeface="Bookman Old Style" panose="02050604050505020204" pitchFamily="18" charset="0"/>
            </a:endParaRPr>
          </a:p>
          <a:p>
            <a:pPr marL="0" indent="0">
              <a:buNone/>
            </a:pPr>
            <a:r>
              <a:rPr lang="en-GB" sz="4800" dirty="0">
                <a:latin typeface="Bookman Old Style" panose="02050604050505020204" pitchFamily="18" charset="0"/>
              </a:rPr>
              <a:t>For More work go onto Dr Frost Maths – Click Key Skills and search for the topic above.</a:t>
            </a:r>
          </a:p>
          <a:p>
            <a:pPr marL="0" indent="0">
              <a:buNone/>
            </a:pPr>
            <a:endParaRPr lang="en-GB"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6977" y="3087859"/>
            <a:ext cx="6651171" cy="2568189"/>
          </a:xfrm>
        </p:spPr>
        <p:txBody>
          <a:bodyPr>
            <a:noAutofit/>
          </a:bodyPr>
          <a:lstStyle/>
          <a:p>
            <a:pPr marL="0" indent="0">
              <a:buNone/>
            </a:pPr>
            <a:r>
              <a:rPr lang="en-GB" sz="2400" b="1" dirty="0">
                <a:latin typeface="Bookman Old Style" panose="02050604050505020204" pitchFamily="18" charset="0"/>
              </a:rPr>
              <a:t>Worksheets</a:t>
            </a:r>
            <a:endParaRPr lang="en-GB" b="1" dirty="0">
              <a:latin typeface="Bookman Old Style" panose="02050604050505020204" pitchFamily="18" charset="0"/>
            </a:endParaRPr>
          </a:p>
          <a:p>
            <a:pPr marL="0" indent="0">
              <a:buNone/>
            </a:pPr>
            <a:r>
              <a:rPr lang="en-GB" sz="1400" dirty="0">
                <a:latin typeface="Bookman Old Style" panose="02050604050505020204" pitchFamily="18" charset="0"/>
                <a:hlinkClick r:id="rId7"/>
              </a:rPr>
              <a:t>https://corbettmaths.com/wp-content/uploads/2013/02/equations-pdf.pdf</a:t>
            </a:r>
            <a:endParaRPr lang="en-GB" sz="1400" dirty="0">
              <a:latin typeface="Bookman Old Style" panose="02050604050505020204" pitchFamily="18" charset="0"/>
            </a:endParaRPr>
          </a:p>
          <a:p>
            <a:pPr marL="0" indent="0">
              <a:buNone/>
            </a:pPr>
            <a:r>
              <a:rPr lang="en-GB" sz="1400" dirty="0">
                <a:latin typeface="Bookman Old Style" panose="02050604050505020204" pitchFamily="18" charset="0"/>
                <a:hlinkClick r:id="rId8"/>
              </a:rPr>
              <a:t>https://corbettmaths.com/wp-content/uploads/2013/02/cross-multiplication-pdf.pdf</a:t>
            </a:r>
            <a:endParaRPr lang="en-GB" sz="1400" dirty="0">
              <a:latin typeface="Bookman Old Style" panose="02050604050505020204" pitchFamily="18" charset="0"/>
            </a:endParaRPr>
          </a:p>
          <a:p>
            <a:pPr marL="0" indent="0">
              <a:buNone/>
            </a:pPr>
            <a:r>
              <a:rPr lang="en-GB" sz="1400" dirty="0">
                <a:latin typeface="Bookman Old Style" panose="02050604050505020204" pitchFamily="18" charset="0"/>
                <a:hlinkClick r:id="rId7"/>
              </a:rPr>
              <a:t>https://corbettmaths.com/wp-content/uploads/2013/02/equations-pdf.pdf</a:t>
            </a:r>
            <a:endParaRPr lang="en-GB" sz="1400" dirty="0">
              <a:latin typeface="Bookman Old Style" panose="02050604050505020204" pitchFamily="18" charset="0"/>
            </a:endParaRPr>
          </a:p>
          <a:p>
            <a:pPr marL="0" indent="0">
              <a:buNone/>
            </a:pPr>
            <a:r>
              <a:rPr lang="en-GB" sz="1400" dirty="0">
                <a:latin typeface="Bookman Old Style" panose="02050604050505020204" pitchFamily="18" charset="0"/>
                <a:hlinkClick r:id="rId9"/>
              </a:rPr>
              <a:t>https://corbettmaths.com/wp-content/uploads/2013/02/forming-and-solving-equations-pdf1.pdf</a:t>
            </a:r>
            <a:endParaRPr lang="en-GB" sz="1400" dirty="0">
              <a:latin typeface="Bookman Old Style" panose="02050604050505020204" pitchFamily="18" charset="0"/>
            </a:endParaRPr>
          </a:p>
          <a:p>
            <a:pPr marL="0" indent="0">
              <a:buNone/>
            </a:pPr>
            <a:r>
              <a:rPr lang="en-GB" sz="1400" dirty="0">
                <a:latin typeface="Bookman Old Style" panose="02050604050505020204" pitchFamily="18" charset="0"/>
                <a:hlinkClick r:id="rId10"/>
              </a:rPr>
              <a:t>https://corbettmaths.com/wp-content/uploads/2013/02/equations-fractional-pdf.pdf</a:t>
            </a:r>
            <a:endParaRPr lang="en-GB" sz="1400" dirty="0">
              <a:latin typeface="Bookman Old Style" panose="02050604050505020204" pitchFamily="18" charset="0"/>
            </a:endParaRPr>
          </a:p>
          <a:p>
            <a:pPr marL="0" indent="0">
              <a:buNone/>
            </a:pPr>
            <a:r>
              <a:rPr lang="en-GB" sz="1400" dirty="0">
                <a:latin typeface="Bookman Old Style" panose="02050604050505020204" pitchFamily="18" charset="0"/>
                <a:hlinkClick r:id="rId11"/>
              </a:rPr>
              <a:t>https://corbettmaths.com/wp-content/uploads/2013/02/substitution-pdf.pdf</a:t>
            </a:r>
            <a:endParaRPr lang="en-GB" sz="1400" dirty="0">
              <a:latin typeface="Bookman Old Style" panose="02050604050505020204" pitchFamily="18" charset="0"/>
            </a:endParaRPr>
          </a:p>
          <a:p>
            <a:pPr marL="0" indent="0">
              <a:buNone/>
            </a:pPr>
            <a:endParaRPr lang="en-GB"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800443" y="3087859"/>
            <a:ext cx="5181600" cy="357047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endParaRPr lang="en-GB" b="1" dirty="0">
              <a:latin typeface="Bookman Old Style" panose="02050604050505020204" pitchFamily="18" charset="0"/>
            </a:endParaRPr>
          </a:p>
          <a:p>
            <a:pPr marL="0" indent="0">
              <a:buNone/>
            </a:pPr>
            <a:r>
              <a:rPr lang="en-GB" sz="1800" dirty="0">
                <a:latin typeface="Bookman Old Style" panose="02050604050505020204" pitchFamily="18" charset="0"/>
                <a:hlinkClick r:id="rId12"/>
              </a:rPr>
              <a:t>https://corbettmaths.com/wp-content/uploads/2015/03/equations.pdf</a:t>
            </a:r>
          </a:p>
          <a:p>
            <a:pPr marL="0" indent="0">
              <a:buNone/>
            </a:pPr>
            <a:r>
              <a:rPr lang="en-GB" sz="1800" dirty="0">
                <a:latin typeface="Bookman Old Style" panose="02050604050505020204" pitchFamily="18" charset="0"/>
                <a:hlinkClick r:id="rId13"/>
              </a:rPr>
              <a:t>https://corbettmaths.com/wp-content/uploads/2015/03/cross-multiplication.pdf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14"/>
              </a:rPr>
              <a:t>https://corbettmaths.com/wp-content/uploads/2015/03/equations.pdf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15"/>
              </a:rPr>
              <a:t>https://corbettmaths.com/wp-content/uploads/2015/03/forming-solving-answers.pdf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16"/>
              </a:rPr>
              <a:t>https://corbettmaths.com/wp-content/uploads/2015/03/equations-fractional.pdf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17"/>
              </a:rPr>
              <a:t>https://corbettmaths.com/wp-content/uploads/2015/03/substitution-pdf.pdf</a:t>
            </a:r>
            <a:endParaRPr lang="en-GB" sz="1800" dirty="0">
              <a:latin typeface="Bookman Old Style" panose="02050604050505020204" pitchFamily="18" charset="0"/>
            </a:endParaRPr>
          </a:p>
          <a:p>
            <a:pPr marL="0" indent="0">
              <a:buNone/>
            </a:pPr>
            <a:endParaRPr lang="en-GB" sz="1800" dirty="0">
              <a:latin typeface="Bookman Old Style" panose="02050604050505020204" pitchFamily="18" charset="0"/>
            </a:endParaRPr>
          </a:p>
          <a:p>
            <a:pPr marL="0" indent="0">
              <a:buNone/>
            </a:pPr>
            <a:endParaRPr lang="en-GB" sz="18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Tree>
    <p:extLst>
      <p:ext uri="{BB962C8B-B14F-4D97-AF65-F5344CB8AC3E}">
        <p14:creationId xmlns:p14="http://schemas.microsoft.com/office/powerpoint/2010/main" val="396115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365125"/>
            <a:ext cx="10515600" cy="1325563"/>
          </a:xfrm>
        </p:spPr>
        <p:txBody>
          <a:bodyPr/>
          <a:lstStyle/>
          <a:p>
            <a:r>
              <a:rPr lang="en-GB" dirty="0">
                <a:latin typeface="Bookman Old Style" panose="02050604050505020204" pitchFamily="18" charset="0"/>
              </a:rPr>
              <a:t>Week 4 – </a:t>
            </a:r>
            <a:r>
              <a:rPr lang="en-GB" sz="3200" dirty="0">
                <a:latin typeface="Bookman Old Style" panose="02050604050505020204" pitchFamily="18" charset="0"/>
              </a:rPr>
              <a:t>Solving Quadratic Equations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685800" y="1468572"/>
            <a:ext cx="11049000" cy="1423602"/>
          </a:xfrm>
        </p:spPr>
        <p:txBody>
          <a:bodyPr>
            <a:noAutofit/>
          </a:bodyPr>
          <a:lstStyle/>
          <a:p>
            <a:pPr marL="0" indent="0">
              <a:buNone/>
            </a:pPr>
            <a:r>
              <a:rPr lang="en-GB" sz="2300" b="1" dirty="0">
                <a:latin typeface="Bookman Old Style" panose="02050604050505020204" pitchFamily="18" charset="0"/>
              </a:rPr>
              <a:t>Videos</a:t>
            </a:r>
          </a:p>
          <a:p>
            <a:pPr marL="0" indent="0">
              <a:buNone/>
            </a:pPr>
            <a:r>
              <a:rPr lang="en-GB" sz="1600" dirty="0">
                <a:latin typeface="Bookman Old Style" panose="02050604050505020204" pitchFamily="18" charset="0"/>
                <a:hlinkClick r:id="rId2"/>
              </a:rPr>
              <a:t>https://corbettmaths.com/2013/05/03/solving-quadratics-by-factorising/</a:t>
            </a:r>
            <a:endParaRPr lang="en-GB" sz="1600" dirty="0">
              <a:latin typeface="Bookman Old Style" panose="02050604050505020204" pitchFamily="18" charset="0"/>
            </a:endParaRPr>
          </a:p>
          <a:p>
            <a:pPr marL="0" indent="0">
              <a:buNone/>
            </a:pPr>
            <a:r>
              <a:rPr lang="en-GB" sz="1600" dirty="0">
                <a:latin typeface="Bookman Old Style" panose="02050604050505020204" pitchFamily="18" charset="0"/>
                <a:hlinkClick r:id="rId3"/>
              </a:rPr>
              <a:t>https://corbettmaths.com/2013/04/24/quadratic-formula/</a:t>
            </a:r>
            <a:endParaRPr lang="en-GB" sz="1600" dirty="0">
              <a:latin typeface="Bookman Old Style" panose="02050604050505020204" pitchFamily="18" charset="0"/>
            </a:endParaRPr>
          </a:p>
          <a:p>
            <a:pPr marL="0" indent="0">
              <a:buNone/>
            </a:pPr>
            <a:r>
              <a:rPr lang="en-GB" sz="1600" dirty="0">
                <a:latin typeface="Bookman Old Style" panose="02050604050505020204" pitchFamily="18" charset="0"/>
                <a:hlinkClick r:id="rId4"/>
              </a:rPr>
              <a:t>https://corbettmaths.com/2013/02/08/difference-between-two-squares/</a:t>
            </a:r>
            <a:endParaRPr lang="en-GB" sz="1600" dirty="0">
              <a:latin typeface="Bookman Old Style" panose="02050604050505020204" pitchFamily="18" charset="0"/>
            </a:endParaRPr>
          </a:p>
          <a:p>
            <a:pPr marL="0" indent="0">
              <a:buNone/>
            </a:pPr>
            <a:endParaRPr lang="en-GB" sz="1600" dirty="0">
              <a:latin typeface="Bookman Old Style" panose="02050604050505020204" pitchFamily="18" charset="0"/>
            </a:endParaRPr>
          </a:p>
          <a:p>
            <a:pPr marL="0" indent="0">
              <a:buNone/>
            </a:pPr>
            <a:r>
              <a:rPr lang="en-GB" sz="1600" dirty="0">
                <a:latin typeface="Bookman Old Style" panose="02050604050505020204" pitchFamily="18" charset="0"/>
              </a:rPr>
              <a:t>For More work go onto Dr Frost Maths – Click Key Skills and search for the topic above.</a:t>
            </a:r>
          </a:p>
          <a:p>
            <a:pPr marL="0" indent="0">
              <a:buNone/>
            </a:pPr>
            <a:endParaRPr lang="en-GB" sz="1000" dirty="0">
              <a:latin typeface="Bookman Old Style" panose="02050604050505020204" pitchFamily="18" charset="0"/>
            </a:endParaRPr>
          </a:p>
          <a:p>
            <a:pPr marL="0" indent="0">
              <a:buNone/>
            </a:pPr>
            <a:endParaRPr lang="en-GB" sz="1000" dirty="0">
              <a:latin typeface="Bookman Old Style" panose="02050604050505020204" pitchFamily="18" charset="0"/>
            </a:endParaRPr>
          </a:p>
          <a:p>
            <a:pPr marL="0" indent="0">
              <a:buNone/>
            </a:pPr>
            <a:endParaRPr lang="en-GB" sz="1000"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87151"/>
            <a:ext cx="5181600" cy="2884101"/>
          </a:xfrm>
        </p:spPr>
        <p:txBody>
          <a:bodyPr>
            <a:normAutofit fontScale="62500" lnSpcReduction="20000"/>
          </a:bodyPr>
          <a:lstStyle/>
          <a:p>
            <a:pPr marL="0" indent="0">
              <a:buNone/>
            </a:pPr>
            <a:r>
              <a:rPr lang="en-GB" sz="3800" b="1" dirty="0">
                <a:latin typeface="Bookman Old Style" panose="02050604050505020204" pitchFamily="18" charset="0"/>
              </a:rPr>
              <a:t>Worksheets</a:t>
            </a:r>
          </a:p>
          <a:p>
            <a:pPr marL="0" indent="0">
              <a:buNone/>
            </a:pPr>
            <a:r>
              <a:rPr lang="en-GB" sz="3300" dirty="0">
                <a:latin typeface="Bookman Old Style" panose="02050604050505020204" pitchFamily="18" charset="0"/>
                <a:hlinkClick r:id="rId5"/>
              </a:rPr>
              <a:t>https://corbettmaths.com/wp-content/uploads/2013/02/solving-quadratics-factorising-pdf1.pdf</a:t>
            </a:r>
            <a:endParaRPr lang="en-GB" sz="3300" dirty="0">
              <a:latin typeface="Bookman Old Style" panose="02050604050505020204" pitchFamily="18" charset="0"/>
            </a:endParaRPr>
          </a:p>
          <a:p>
            <a:pPr marL="0" indent="0">
              <a:buNone/>
            </a:pPr>
            <a:r>
              <a:rPr lang="en-GB" sz="3300" dirty="0">
                <a:latin typeface="Bookman Old Style" panose="02050604050505020204" pitchFamily="18" charset="0"/>
                <a:hlinkClick r:id="rId6"/>
              </a:rPr>
              <a:t>https://corbettmaths.com/wp-content/uploads/2013/02/quadratic-formula-pdf.pdf</a:t>
            </a:r>
            <a:endParaRPr lang="en-GB" sz="3300" dirty="0">
              <a:latin typeface="Bookman Old Style" panose="02050604050505020204" pitchFamily="18" charset="0"/>
            </a:endParaRPr>
          </a:p>
          <a:p>
            <a:pPr marL="0" indent="0">
              <a:buNone/>
            </a:pPr>
            <a:r>
              <a:rPr lang="en-GB" sz="3300" dirty="0">
                <a:latin typeface="Bookman Old Style" panose="02050604050505020204" pitchFamily="18" charset="0"/>
                <a:hlinkClick r:id="rId7"/>
              </a:rPr>
              <a:t>https://corbettmaths.com/wp-content/uploads/2013/02/difference-between-two-squares-pdf.pdf</a:t>
            </a:r>
            <a:endParaRPr lang="en-GB" sz="3300" dirty="0">
              <a:latin typeface="Bookman Old Style" panose="02050604050505020204" pitchFamily="18" charset="0"/>
            </a:endParaRPr>
          </a:p>
          <a:p>
            <a:pPr marL="0" indent="0">
              <a:buNone/>
            </a:pPr>
            <a:endParaRPr lang="en-GB" sz="4000" b="1"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553200" y="3692267"/>
            <a:ext cx="5181600" cy="288397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b="1" dirty="0">
                <a:latin typeface="Bookman Old Style" panose="02050604050505020204" pitchFamily="18" charset="0"/>
              </a:rPr>
              <a:t>Solutions</a:t>
            </a:r>
            <a:endParaRPr lang="en-GB" b="1" dirty="0">
              <a:latin typeface="Bookman Old Style" panose="02050604050505020204" pitchFamily="18" charset="0"/>
            </a:endParaRPr>
          </a:p>
          <a:p>
            <a:pPr marL="0" indent="0">
              <a:buNone/>
            </a:pPr>
            <a:r>
              <a:rPr lang="en-GB" sz="2300" dirty="0">
                <a:latin typeface="Bookman Old Style" panose="02050604050505020204" pitchFamily="18" charset="0"/>
                <a:hlinkClick r:id="rId8"/>
              </a:rPr>
              <a:t>https://corbettmaths.com/wp-content/uploads/2015/03/solving-quadratics-answers1.pdf</a:t>
            </a:r>
          </a:p>
          <a:p>
            <a:pPr marL="0" indent="0">
              <a:buNone/>
            </a:pPr>
            <a:r>
              <a:rPr lang="en-GB" sz="2300" dirty="0">
                <a:latin typeface="Bookman Old Style" panose="02050604050505020204" pitchFamily="18" charset="0"/>
                <a:hlinkClick r:id="rId8"/>
              </a:rPr>
              <a:t>https://corbettmaths.com/wp-content/uploads/2015/03/quadratic-formula-answers.pdf</a:t>
            </a:r>
          </a:p>
          <a:p>
            <a:pPr marL="0" indent="0">
              <a:buNone/>
            </a:pPr>
            <a:r>
              <a:rPr lang="en-GB" sz="2300" dirty="0">
                <a:latin typeface="Bookman Old Style" panose="02050604050505020204" pitchFamily="18" charset="0"/>
                <a:hlinkClick r:id="rId8"/>
              </a:rPr>
              <a:t>https://corbettmaths.com/wp-content/uploads/2018/09/Difference-between-2-squares-answers-pdf.pdf</a:t>
            </a:r>
            <a:endParaRPr lang="en-GB" sz="23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Tree>
    <p:extLst>
      <p:ext uri="{BB962C8B-B14F-4D97-AF65-F5344CB8AC3E}">
        <p14:creationId xmlns:p14="http://schemas.microsoft.com/office/powerpoint/2010/main" val="127633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233646"/>
            <a:ext cx="10515600" cy="1325563"/>
          </a:xfrm>
        </p:spPr>
        <p:txBody>
          <a:bodyPr/>
          <a:lstStyle/>
          <a:p>
            <a:r>
              <a:rPr lang="en-GB" dirty="0">
                <a:latin typeface="Bookman Old Style" panose="02050604050505020204" pitchFamily="18" charset="0"/>
              </a:rPr>
              <a:t>Week 5 – </a:t>
            </a:r>
            <a:r>
              <a:rPr lang="en-GB" sz="3200" dirty="0">
                <a:latin typeface="Bookman Old Style" panose="02050604050505020204" pitchFamily="18" charset="0"/>
              </a:rPr>
              <a:t>Changing the subject</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685800" y="1506029"/>
            <a:ext cx="11049000" cy="1423602"/>
          </a:xfrm>
        </p:spPr>
        <p:txBody>
          <a:bodyPr>
            <a:normAutofit fontScale="25000" lnSpcReduction="20000"/>
          </a:bodyPr>
          <a:lstStyle/>
          <a:p>
            <a:pPr marL="0" indent="0">
              <a:buNone/>
            </a:pPr>
            <a:r>
              <a:rPr lang="en-GB" sz="9600" b="1" dirty="0">
                <a:latin typeface="Bookman Old Style" panose="02050604050505020204" pitchFamily="18" charset="0"/>
              </a:rPr>
              <a:t>Videos</a:t>
            </a:r>
          </a:p>
          <a:p>
            <a:pPr marL="0" indent="0">
              <a:buNone/>
            </a:pPr>
            <a:r>
              <a:rPr lang="en-GB" sz="6400" dirty="0">
                <a:latin typeface="Bookman Old Style" panose="02050604050505020204" pitchFamily="18" charset="0"/>
                <a:hlinkClick r:id="rId2"/>
              </a:rPr>
              <a:t>https://corbettmaths.com/2013/12/23/changing-the-subject-video-7/</a:t>
            </a:r>
          </a:p>
          <a:p>
            <a:pPr marL="0" indent="0">
              <a:buNone/>
            </a:pPr>
            <a:r>
              <a:rPr lang="en-GB" sz="6400" dirty="0">
                <a:latin typeface="Bookman Old Style" panose="02050604050505020204" pitchFamily="18" charset="0"/>
                <a:hlinkClick r:id="rId2"/>
              </a:rPr>
              <a:t>https://corbettmaths.com/2013/12/28/changing-the-subject-advanced-video-8/</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3"/>
              </a:rPr>
              <a:t>https://corbettmaths.com/2019/11/28/fm-changing-the-subject-video/</a:t>
            </a:r>
            <a:endParaRPr lang="en-GB" sz="6400" dirty="0">
              <a:latin typeface="Bookman Old Style" panose="02050604050505020204" pitchFamily="18" charset="0"/>
            </a:endParaRPr>
          </a:p>
          <a:p>
            <a:pPr marL="0" indent="0">
              <a:buNone/>
            </a:pP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rPr>
              <a:t>For More work go onto Dr Frost Maths – Click Key Skills and search for the topic above.</a:t>
            </a:r>
          </a:p>
          <a:p>
            <a:pPr marL="0" indent="0">
              <a:buNone/>
            </a:pPr>
            <a:endParaRPr lang="en-GB"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884101"/>
          </a:xfrm>
        </p:spPr>
        <p:txBody>
          <a:bodyPr>
            <a:normAutofit fontScale="25000" lnSpcReduction="20000"/>
          </a:bodyPr>
          <a:lstStyle/>
          <a:p>
            <a:pPr marL="0" indent="0">
              <a:buNone/>
            </a:pPr>
            <a:r>
              <a:rPr lang="en-GB" sz="9600" b="1" dirty="0">
                <a:latin typeface="Bookman Old Style" panose="02050604050505020204" pitchFamily="18" charset="0"/>
              </a:rPr>
              <a:t>Worksheets</a:t>
            </a:r>
          </a:p>
          <a:p>
            <a:pPr marL="0" indent="0">
              <a:buNone/>
            </a:pPr>
            <a:r>
              <a:rPr lang="en-GB" sz="7200" dirty="0">
                <a:latin typeface="Bookman Old Style" panose="02050604050505020204" pitchFamily="18" charset="0"/>
                <a:hlinkClick r:id="rId4"/>
              </a:rPr>
              <a:t>https://corbettmaths.com/wp-content/uploads/2013/02/changing-the-subject-pdf.pdf</a:t>
            </a:r>
            <a:endParaRPr lang="en-GB" sz="7200" dirty="0">
              <a:latin typeface="Bookman Old Style" panose="02050604050505020204" pitchFamily="18" charset="0"/>
            </a:endParaRPr>
          </a:p>
          <a:p>
            <a:pPr marL="0" indent="0">
              <a:buNone/>
            </a:pPr>
            <a:r>
              <a:rPr lang="en-GB" sz="7200" dirty="0">
                <a:latin typeface="Bookman Old Style" panose="02050604050505020204" pitchFamily="18" charset="0"/>
                <a:hlinkClick r:id="rId5"/>
              </a:rPr>
              <a:t>https://corbettmaths.com/wp-content/uploads/2013/02/changing-the-subject-advanced-pdf.pdf</a:t>
            </a:r>
            <a:endParaRPr lang="en-GB" sz="7200" dirty="0">
              <a:latin typeface="Bookman Old Style" panose="02050604050505020204" pitchFamily="18" charset="0"/>
            </a:endParaRPr>
          </a:p>
          <a:p>
            <a:pPr marL="0" indent="0">
              <a:buNone/>
            </a:pPr>
            <a:endParaRPr lang="en-GB" sz="4000" b="1" dirty="0">
              <a:latin typeface="Bookman Old Style" panose="02050604050505020204" pitchFamily="18" charset="0"/>
            </a:endParaRPr>
          </a:p>
          <a:p>
            <a:pPr marL="0" indent="0">
              <a:buNone/>
            </a:pPr>
            <a:endParaRPr lang="en-GB" sz="45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9536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p>
          <a:p>
            <a:pPr marL="0" indent="0">
              <a:buNone/>
            </a:pPr>
            <a:r>
              <a:rPr lang="en-GB" sz="1800" dirty="0">
                <a:latin typeface="Bookman Old Style" panose="02050604050505020204" pitchFamily="18" charset="0"/>
                <a:hlinkClick r:id="rId6"/>
              </a:rPr>
              <a:t>https://corbettmaths.com/wp-content/uploads/2015/03/changing-the-subject-answers.pdf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7"/>
              </a:rPr>
              <a:t>https://corbettmaths.com/wp-content/uploads/2015/03/changing-the-subject-advanced.pdf</a:t>
            </a:r>
            <a:endParaRPr lang="en-GB" sz="1800" dirty="0">
              <a:latin typeface="Bookman Old Style" panose="02050604050505020204" pitchFamily="18" charset="0"/>
            </a:endParaRPr>
          </a:p>
          <a:p>
            <a:pPr marL="0" indent="0">
              <a:buNone/>
            </a:pPr>
            <a:endParaRPr lang="en-GB" sz="1200" dirty="0">
              <a:latin typeface="Bookman Old Style" panose="02050604050505020204" pitchFamily="18" charset="0"/>
            </a:endParaRPr>
          </a:p>
        </p:txBody>
      </p:sp>
    </p:spTree>
    <p:extLst>
      <p:ext uri="{BB962C8B-B14F-4D97-AF65-F5344CB8AC3E}">
        <p14:creationId xmlns:p14="http://schemas.microsoft.com/office/powerpoint/2010/main" val="12466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87797"/>
            <a:ext cx="10515600" cy="936091"/>
          </a:xfrm>
        </p:spPr>
        <p:txBody>
          <a:bodyPr>
            <a:normAutofit fontScale="90000"/>
          </a:bodyPr>
          <a:lstStyle/>
          <a:p>
            <a:r>
              <a:rPr lang="en-GB" dirty="0">
                <a:latin typeface="Bookman Old Style" panose="02050604050505020204" pitchFamily="18" charset="0"/>
              </a:rPr>
              <a:t>Week 6 – </a:t>
            </a:r>
            <a:r>
              <a:rPr lang="en-GB" sz="3100" dirty="0">
                <a:latin typeface="Bookman Old Style" panose="02050604050505020204" pitchFamily="18" charset="0"/>
              </a:rPr>
              <a:t>Averages: Basic, from a Table, Grouped Data</a:t>
            </a:r>
            <a:endParaRPr lang="en-GB" sz="32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521563" y="777510"/>
            <a:ext cx="5638800" cy="2329758"/>
          </a:xfrm>
        </p:spPr>
        <p:txBody>
          <a:bodyPr>
            <a:normAutofit fontScale="25000" lnSpcReduction="20000"/>
          </a:bodyPr>
          <a:lstStyle/>
          <a:p>
            <a:pPr marL="0" indent="0">
              <a:buNone/>
            </a:pPr>
            <a:r>
              <a:rPr lang="en-GB" sz="9600" b="1" dirty="0">
                <a:latin typeface="Bookman Old Style" panose="02050604050505020204" pitchFamily="18" charset="0"/>
              </a:rPr>
              <a:t>Videos</a:t>
            </a:r>
          </a:p>
          <a:p>
            <a:pPr marL="0" indent="0">
              <a:buNone/>
            </a:pPr>
            <a:r>
              <a:rPr lang="en-GB" sz="6400" dirty="0">
                <a:latin typeface="Bookman Old Style" panose="02050604050505020204" pitchFamily="18" charset="0"/>
                <a:hlinkClick r:id="rId2"/>
              </a:rPr>
              <a:t>https://corbettmaths.com/2012/08/02/the-median/</a:t>
            </a:r>
            <a:endParaRPr lang="en-GB" sz="6400" dirty="0">
              <a:latin typeface="Bookman Old Style" panose="02050604050505020204" pitchFamily="18" charset="0"/>
            </a:endParaRPr>
          </a:p>
          <a:p>
            <a:pPr marL="0" indent="0">
              <a:buNone/>
            </a:pPr>
            <a:r>
              <a:rPr lang="en-GB" sz="5600" dirty="0">
                <a:latin typeface="Bookman Old Style" panose="02050604050505020204" pitchFamily="18" charset="0"/>
                <a:hlinkClick r:id="rId3"/>
              </a:rPr>
              <a:t>https://corbettmaths.com/2012/08/02/the-mean/</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4"/>
              </a:rPr>
              <a:t>https://corbettmaths.com/2013/12/21/the-mode-video56/</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5"/>
              </a:rPr>
              <a:t>https://corbettmaths.com/2012/08/02/the-range-video/</a:t>
            </a:r>
            <a:endParaRPr lang="en-GB" sz="5600" dirty="0">
              <a:latin typeface="Bookman Old Style" panose="02050604050505020204" pitchFamily="18" charset="0"/>
            </a:endParaRPr>
          </a:p>
          <a:p>
            <a:pPr marL="0" indent="0">
              <a:buNone/>
            </a:pPr>
            <a:endParaRPr lang="en-GB" sz="5600" dirty="0">
              <a:latin typeface="Bookman Old Style" panose="02050604050505020204" pitchFamily="18" charset="0"/>
            </a:endParaRPr>
          </a:p>
          <a:p>
            <a:pPr marL="0" indent="0">
              <a:buNone/>
            </a:pPr>
            <a:r>
              <a:rPr lang="en-GB" sz="6400" dirty="0">
                <a:latin typeface="Bookman Old Style" panose="02050604050505020204" pitchFamily="18" charset="0"/>
              </a:rPr>
              <a:t>For More work go onto Dr Frost Maths – Click Key Skills and search for the topic above.</a:t>
            </a:r>
          </a:p>
          <a:p>
            <a:pPr marL="0" indent="0">
              <a:buNone/>
            </a:pPr>
            <a:endParaRPr lang="en-GB" sz="5400" dirty="0">
              <a:latin typeface="Bookman Old Style" panose="02050604050505020204" pitchFamily="18" charset="0"/>
            </a:endParaRPr>
          </a:p>
          <a:p>
            <a:pPr marL="0" indent="0">
              <a:buNone/>
            </a:pPr>
            <a:endParaRPr lang="en-GB" sz="5000"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521562" y="3380301"/>
            <a:ext cx="5803037" cy="2884101"/>
          </a:xfrm>
        </p:spPr>
        <p:txBody>
          <a:bodyPr>
            <a:normAutofit fontScale="25000" lnSpcReduction="20000"/>
          </a:bodyPr>
          <a:lstStyle/>
          <a:p>
            <a:pPr marL="0" indent="0">
              <a:buNone/>
            </a:pPr>
            <a:r>
              <a:rPr lang="en-GB" sz="9600" b="1" dirty="0">
                <a:latin typeface="Bookman Old Style" panose="02050604050505020204" pitchFamily="18" charset="0"/>
              </a:rPr>
              <a:t>Worksheets</a:t>
            </a:r>
            <a:endParaRPr lang="en-GB" sz="7200" b="1" dirty="0">
              <a:latin typeface="Bookman Old Style" panose="02050604050505020204" pitchFamily="18" charset="0"/>
            </a:endParaRPr>
          </a:p>
          <a:p>
            <a:pPr marL="0" indent="0">
              <a:buNone/>
            </a:pPr>
            <a:r>
              <a:rPr lang="en-GB" sz="6400" dirty="0">
                <a:latin typeface="Bookman Old Style" panose="02050604050505020204" pitchFamily="18" charset="0"/>
                <a:hlinkClick r:id="rId6"/>
              </a:rPr>
              <a:t>https://corbettmaths.com/wp-content/uploads/2013/02/averages-and-range-pdf.pdf</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7"/>
              </a:rPr>
              <a:t>https://corbettmaths.com/wp-content/uploads/2013/02/median-from-a-frequency-table-pdf.pdf</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8"/>
              </a:rPr>
              <a:t>https://corbettmaths.com/wp-content/uploads/2013/02/mean-from-a-frequency-table.pdf</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9"/>
              </a:rPr>
              <a:t>https://corbettmaths.com/wp-content/uploads/2013/02/median-and-quartiles-from-grouped-data-pdf.pdf</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hlinkClick r:id="rId10"/>
              </a:rPr>
              <a:t>https://corbettmaths.com/wp-content/uploads/2013/02/estimated-mean-pdf.pdf</a:t>
            </a:r>
            <a:endParaRPr lang="en-GB" sz="6400" b="1" dirty="0">
              <a:latin typeface="Bookman Old Style" panose="02050604050505020204" pitchFamily="18" charset="0"/>
            </a:endParaRPr>
          </a:p>
          <a:p>
            <a:pPr marL="0" indent="0">
              <a:buNone/>
            </a:pPr>
            <a:endParaRPr lang="en-GB" sz="45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380301"/>
            <a:ext cx="5181600" cy="3198299"/>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6000" b="1" dirty="0">
                <a:latin typeface="Bookman Old Style" panose="02050604050505020204" pitchFamily="18" charset="0"/>
              </a:rPr>
              <a:t>Solutions</a:t>
            </a:r>
            <a:endParaRPr lang="en-GB" sz="2400" b="1" dirty="0">
              <a:latin typeface="Bookman Old Style" panose="02050604050505020204" pitchFamily="18" charset="0"/>
            </a:endParaRPr>
          </a:p>
          <a:p>
            <a:pPr marL="0" indent="0">
              <a:buNone/>
            </a:pPr>
            <a:r>
              <a:rPr lang="en-GB" sz="4000" dirty="0">
                <a:latin typeface="Bookman Old Style" panose="02050604050505020204" pitchFamily="18" charset="0"/>
                <a:hlinkClick r:id="rId11"/>
              </a:rPr>
              <a:t>https://corbettmaths.com/wp-content/uploads/2018/05/Averages-answers.pdf</a:t>
            </a:r>
            <a:endParaRPr lang="en-GB" sz="4000" dirty="0">
              <a:latin typeface="Bookman Old Style" panose="02050604050505020204" pitchFamily="18" charset="0"/>
            </a:endParaRPr>
          </a:p>
          <a:p>
            <a:pPr marL="0" indent="0">
              <a:buNone/>
            </a:pPr>
            <a:r>
              <a:rPr lang="en-GB" sz="4000" dirty="0">
                <a:latin typeface="Bookman Old Style" panose="02050604050505020204" pitchFamily="18" charset="0"/>
                <a:hlinkClick r:id="rId12"/>
              </a:rPr>
              <a:t>https://corbettmaths.com/wp-content/uploads/2015/03/median-table.pdf</a:t>
            </a:r>
            <a:endParaRPr lang="en-GB" sz="4000" dirty="0">
              <a:latin typeface="Bookman Old Style" panose="02050604050505020204" pitchFamily="18" charset="0"/>
            </a:endParaRPr>
          </a:p>
          <a:p>
            <a:pPr marL="0" indent="0">
              <a:buNone/>
            </a:pPr>
            <a:r>
              <a:rPr lang="en-GB" sz="4000" dirty="0">
                <a:latin typeface="Bookman Old Style" panose="02050604050505020204" pitchFamily="18" charset="0"/>
                <a:hlinkClick r:id="rId13"/>
              </a:rPr>
              <a:t>https://corbettmaths.com/wp-content/uploads/2020/05/mean-from-frequency-tables-1.pdf</a:t>
            </a:r>
            <a:endParaRPr lang="en-GB" sz="4000" dirty="0">
              <a:latin typeface="Bookman Old Style" panose="02050604050505020204" pitchFamily="18" charset="0"/>
            </a:endParaRPr>
          </a:p>
          <a:p>
            <a:pPr marL="0" indent="0">
              <a:buNone/>
            </a:pPr>
            <a:r>
              <a:rPr lang="en-GB" sz="4000" dirty="0">
                <a:latin typeface="Bookman Old Style" panose="02050604050505020204" pitchFamily="18" charset="0"/>
                <a:hlinkClick r:id="rId14"/>
              </a:rPr>
              <a:t>https://corbettmaths.com/wp-content/uploads/2015/03/linear-interpolation.pdf</a:t>
            </a:r>
            <a:endParaRPr lang="en-GB" sz="4000" dirty="0">
              <a:latin typeface="Bookman Old Style" panose="02050604050505020204" pitchFamily="18" charset="0"/>
            </a:endParaRPr>
          </a:p>
          <a:p>
            <a:pPr marL="0" indent="0">
              <a:buNone/>
            </a:pPr>
            <a:r>
              <a:rPr lang="en-GB" sz="4000" dirty="0">
                <a:latin typeface="Bookman Old Style" panose="02050604050505020204" pitchFamily="18" charset="0"/>
                <a:hlinkClick r:id="rId15"/>
              </a:rPr>
              <a:t>https://corbettmaths.com/wp-content/uploads/2015/03/estimated-mean.pdf</a:t>
            </a:r>
            <a:endParaRPr lang="en-GB" sz="4000" dirty="0">
              <a:latin typeface="Bookman Old Style" panose="02050604050505020204" pitchFamily="18" charset="0"/>
            </a:endParaRPr>
          </a:p>
          <a:p>
            <a:pPr marL="0" indent="0">
              <a:buNone/>
            </a:pPr>
            <a:endParaRPr lang="en-GB" sz="2300" dirty="0">
              <a:latin typeface="Bookman Old Style" panose="02050604050505020204" pitchFamily="18" charset="0"/>
            </a:endParaRPr>
          </a:p>
          <a:p>
            <a:pPr marL="0" indent="0">
              <a:buNone/>
            </a:pPr>
            <a:endParaRPr lang="en-GB" b="1" dirty="0">
              <a:latin typeface="Bookman Old Style" panose="02050604050505020204" pitchFamily="18" charset="0"/>
            </a:endParaRPr>
          </a:p>
          <a:p>
            <a:endParaRPr lang="en-GB" dirty="0">
              <a:latin typeface="Bookman Old Style" panose="02050604050505020204" pitchFamily="18" charset="0"/>
            </a:endParaRPr>
          </a:p>
        </p:txBody>
      </p:sp>
      <p:sp>
        <p:nvSpPr>
          <p:cNvPr id="7" name="TextBox 6">
            <a:extLst>
              <a:ext uri="{FF2B5EF4-FFF2-40B4-BE49-F238E27FC236}">
                <a16:creationId xmlns:a16="http://schemas.microsoft.com/office/drawing/2014/main" id="{02C6C82C-E268-493F-96E8-FBB6AAD990F4}"/>
              </a:ext>
            </a:extLst>
          </p:cNvPr>
          <p:cNvSpPr txBox="1"/>
          <p:nvPr/>
        </p:nvSpPr>
        <p:spPr>
          <a:xfrm>
            <a:off x="6160363" y="856533"/>
            <a:ext cx="5638800" cy="2523768"/>
          </a:xfrm>
          <a:prstGeom prst="rect">
            <a:avLst/>
          </a:prstGeom>
          <a:noFill/>
        </p:spPr>
        <p:txBody>
          <a:bodyPr wrap="square" rtlCol="0">
            <a:spAutoFit/>
          </a:bodyPr>
          <a:lstStyle/>
          <a:p>
            <a:r>
              <a:rPr lang="en-GB" sz="1600" dirty="0">
                <a:latin typeface="Bookman Old Style" panose="02050604050505020204" pitchFamily="18" charset="0"/>
                <a:hlinkClick r:id="rId16"/>
              </a:rPr>
              <a:t>https://corbettmaths.com/2013/03/16/median-for-a-frequency-table/</a:t>
            </a:r>
            <a:endParaRPr lang="en-GB" sz="1600" dirty="0">
              <a:latin typeface="Bookman Old Style" panose="02050604050505020204" pitchFamily="18" charset="0"/>
            </a:endParaRPr>
          </a:p>
          <a:p>
            <a:r>
              <a:rPr lang="en-GB" sz="1600" dirty="0">
                <a:latin typeface="Bookman Old Style" panose="02050604050505020204" pitchFamily="18" charset="0"/>
                <a:hlinkClick r:id="rId17"/>
              </a:rPr>
              <a:t>https://corbettmaths.com/2012/08/19/means-from-frequency-tables/</a:t>
            </a:r>
            <a:endParaRPr lang="en-GB" sz="1600" dirty="0">
              <a:latin typeface="Bookman Old Style" panose="02050604050505020204" pitchFamily="18" charset="0"/>
            </a:endParaRPr>
          </a:p>
          <a:p>
            <a:r>
              <a:rPr lang="en-GB" sz="1600" dirty="0">
                <a:latin typeface="Bookman Old Style" panose="02050604050505020204" pitchFamily="18" charset="0"/>
                <a:hlinkClick r:id="rId18"/>
              </a:rPr>
              <a:t>https://corbettmaths.com/2012/08/23/medians-and-quartiles-from-grouped-frequency-tables-and-histograms/</a:t>
            </a:r>
            <a:endParaRPr lang="en-GB" sz="1600" dirty="0">
              <a:latin typeface="Bookman Old Style" panose="02050604050505020204" pitchFamily="18" charset="0"/>
            </a:endParaRPr>
          </a:p>
          <a:p>
            <a:r>
              <a:rPr lang="en-GB" sz="1600" dirty="0">
                <a:latin typeface="Bookman Old Style" panose="02050604050505020204" pitchFamily="18" charset="0"/>
                <a:hlinkClick r:id="rId19"/>
              </a:rPr>
              <a:t>https://corbettmaths.com/2012/08/19/estimated-means-from-grouped-data/</a:t>
            </a:r>
            <a:endParaRPr lang="en-GB" sz="1600" dirty="0">
              <a:latin typeface="Bookman Old Style" panose="02050604050505020204" pitchFamily="18" charset="0"/>
            </a:endParaRPr>
          </a:p>
          <a:p>
            <a:endParaRPr lang="en-GB" sz="1400" dirty="0"/>
          </a:p>
        </p:txBody>
      </p:sp>
    </p:spTree>
    <p:extLst>
      <p:ext uri="{BB962C8B-B14F-4D97-AF65-F5344CB8AC3E}">
        <p14:creationId xmlns:p14="http://schemas.microsoft.com/office/powerpoint/2010/main" val="2953322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D21BE9FC-5751-48EB-9080-FA5FFFD0EE4E}"/>
</file>

<file path=customXml/itemProps2.xml><?xml version="1.0" encoding="utf-8"?>
<ds:datastoreItem xmlns:ds="http://schemas.openxmlformats.org/officeDocument/2006/customXml" ds:itemID="{42CEF187-4F50-433F-973B-4C754DC2287E}"/>
</file>

<file path=customXml/itemProps3.xml><?xml version="1.0" encoding="utf-8"?>
<ds:datastoreItem xmlns:ds="http://schemas.openxmlformats.org/officeDocument/2006/customXml" ds:itemID="{B482E645-89FB-4187-BB2E-5B6F3BF319C2}"/>
</file>

<file path=docProps/app.xml><?xml version="1.0" encoding="utf-8"?>
<Properties xmlns="http://schemas.openxmlformats.org/officeDocument/2006/extended-properties" xmlns:vt="http://schemas.openxmlformats.org/officeDocument/2006/docPropsVTypes">
  <TotalTime>409</TotalTime>
  <Words>1717</Words>
  <Application>Microsoft Office PowerPoint</Application>
  <PresentationFormat>Widescreen</PresentationFormat>
  <Paragraphs>467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Bookman Old Style</vt:lpstr>
      <vt:lpstr>Calibri</vt:lpstr>
      <vt:lpstr>Calibri Light</vt:lpstr>
      <vt:lpstr>Office Theme</vt:lpstr>
      <vt:lpstr>Year  9  Set 1 Autumn 1 Work</vt:lpstr>
      <vt:lpstr>Highlighted are the list of topics being covered this half term</vt:lpstr>
      <vt:lpstr>Website Details</vt:lpstr>
      <vt:lpstr>Week 1 – Expanding Brackets</vt:lpstr>
      <vt:lpstr>Week 2 – Factorising</vt:lpstr>
      <vt:lpstr>Week 3 – Solving Equations (Basic)</vt:lpstr>
      <vt:lpstr>Week 4 – Solving Quadratic Equations</vt:lpstr>
      <vt:lpstr>Week 5 – Changing the subject</vt:lpstr>
      <vt:lpstr>Week 6 – Averages: Basic, from a Table, Grouped Data</vt:lpstr>
      <vt:lpstr>Week 7 – Revision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Set 2 Autumn 1 Work</dc:title>
  <dc:creator>RalphS</dc:creator>
  <cp:lastModifiedBy>FairleyJ</cp:lastModifiedBy>
  <cp:revision>33</cp:revision>
  <dcterms:created xsi:type="dcterms:W3CDTF">2020-09-19T08:54:32Z</dcterms:created>
  <dcterms:modified xsi:type="dcterms:W3CDTF">2020-09-21T15:47:48Z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