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7" r:id="rId7"/>
    <p:sldId id="268" r:id="rId8"/>
    <p:sldId id="269" r:id="rId9"/>
    <p:sldId id="270" r:id="rId10"/>
    <p:sldId id="271" r:id="rId11"/>
    <p:sldId id="27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5F3D4-4F6B-447A-88FC-8C9FC64EE4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7D9A57E-9DE8-4EF7-95BA-8D45E03D9A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6B498C7-FB27-490D-83C8-66F121E29A99}"/>
              </a:ext>
            </a:extLst>
          </p:cNvPr>
          <p:cNvSpPr>
            <a:spLocks noGrp="1"/>
          </p:cNvSpPr>
          <p:nvPr>
            <p:ph type="dt" sz="half" idx="10"/>
          </p:nvPr>
        </p:nvSpPr>
        <p:spPr/>
        <p:txBody>
          <a:bodyPr/>
          <a:lstStyle/>
          <a:p>
            <a:fld id="{E0E6775F-F1E8-4AFC-9935-170FCAF4C681}" type="datetimeFigureOut">
              <a:rPr lang="en-GB" smtClean="0"/>
              <a:t>21/09/2020</a:t>
            </a:fld>
            <a:endParaRPr lang="en-GB"/>
          </a:p>
        </p:txBody>
      </p:sp>
      <p:sp>
        <p:nvSpPr>
          <p:cNvPr id="5" name="Footer Placeholder 4">
            <a:extLst>
              <a:ext uri="{FF2B5EF4-FFF2-40B4-BE49-F238E27FC236}">
                <a16:creationId xmlns:a16="http://schemas.microsoft.com/office/drawing/2014/main" id="{01EEF9C4-B253-42F6-951B-04E539B049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0EEF2A-B0B2-42BC-B9DB-259BDCBB855A}"/>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378572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FF22D-9414-42F5-A860-CFCF1AFEAC0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FEDAC0D-94C0-430A-9958-C8F5D024C82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EE9452-96FB-4296-BD30-074DF94276AF}"/>
              </a:ext>
            </a:extLst>
          </p:cNvPr>
          <p:cNvSpPr>
            <a:spLocks noGrp="1"/>
          </p:cNvSpPr>
          <p:nvPr>
            <p:ph type="dt" sz="half" idx="10"/>
          </p:nvPr>
        </p:nvSpPr>
        <p:spPr/>
        <p:txBody>
          <a:bodyPr/>
          <a:lstStyle/>
          <a:p>
            <a:fld id="{E0E6775F-F1E8-4AFC-9935-170FCAF4C681}" type="datetimeFigureOut">
              <a:rPr lang="en-GB" smtClean="0"/>
              <a:t>21/09/2020</a:t>
            </a:fld>
            <a:endParaRPr lang="en-GB"/>
          </a:p>
        </p:txBody>
      </p:sp>
      <p:sp>
        <p:nvSpPr>
          <p:cNvPr id="5" name="Footer Placeholder 4">
            <a:extLst>
              <a:ext uri="{FF2B5EF4-FFF2-40B4-BE49-F238E27FC236}">
                <a16:creationId xmlns:a16="http://schemas.microsoft.com/office/drawing/2014/main" id="{3C5F94C2-35E4-4BA4-9943-B88EA76391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76FEB4-2330-4DAE-9E6E-38E9F59B9EFC}"/>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2761457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5DAAD4-45AD-4B44-AB14-D10E347791F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3DE103F-4451-4FE7-9C65-50B7757E1B3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C4C461-5FDF-4AFF-8762-23B22DC94149}"/>
              </a:ext>
            </a:extLst>
          </p:cNvPr>
          <p:cNvSpPr>
            <a:spLocks noGrp="1"/>
          </p:cNvSpPr>
          <p:nvPr>
            <p:ph type="dt" sz="half" idx="10"/>
          </p:nvPr>
        </p:nvSpPr>
        <p:spPr/>
        <p:txBody>
          <a:bodyPr/>
          <a:lstStyle/>
          <a:p>
            <a:fld id="{E0E6775F-F1E8-4AFC-9935-170FCAF4C681}" type="datetimeFigureOut">
              <a:rPr lang="en-GB" smtClean="0"/>
              <a:t>21/09/2020</a:t>
            </a:fld>
            <a:endParaRPr lang="en-GB"/>
          </a:p>
        </p:txBody>
      </p:sp>
      <p:sp>
        <p:nvSpPr>
          <p:cNvPr id="5" name="Footer Placeholder 4">
            <a:extLst>
              <a:ext uri="{FF2B5EF4-FFF2-40B4-BE49-F238E27FC236}">
                <a16:creationId xmlns:a16="http://schemas.microsoft.com/office/drawing/2014/main" id="{92BA3D07-F1AF-4941-974E-CD4971339C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46F7BD-BB38-4E59-825C-1FF0AFDB5C1C}"/>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2372080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14C80-5E15-4E46-BA38-62FEAB600FD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D837E37-5E42-442B-AE85-8AE597CAD4E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079900-F2BE-4347-AC68-F37C3300E470}"/>
              </a:ext>
            </a:extLst>
          </p:cNvPr>
          <p:cNvSpPr>
            <a:spLocks noGrp="1"/>
          </p:cNvSpPr>
          <p:nvPr>
            <p:ph type="dt" sz="half" idx="10"/>
          </p:nvPr>
        </p:nvSpPr>
        <p:spPr/>
        <p:txBody>
          <a:bodyPr/>
          <a:lstStyle/>
          <a:p>
            <a:fld id="{E0E6775F-F1E8-4AFC-9935-170FCAF4C681}" type="datetimeFigureOut">
              <a:rPr lang="en-GB" smtClean="0"/>
              <a:t>21/09/2020</a:t>
            </a:fld>
            <a:endParaRPr lang="en-GB"/>
          </a:p>
        </p:txBody>
      </p:sp>
      <p:sp>
        <p:nvSpPr>
          <p:cNvPr id="5" name="Footer Placeholder 4">
            <a:extLst>
              <a:ext uri="{FF2B5EF4-FFF2-40B4-BE49-F238E27FC236}">
                <a16:creationId xmlns:a16="http://schemas.microsoft.com/office/drawing/2014/main" id="{F252117F-FA0C-4052-B218-462DFCB9E1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DAB667-B5FD-4F73-B470-58D49447BAD8}"/>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2606982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0C4D9-5969-4654-801D-8470210C27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0141A04-75EE-4FC7-BA10-48C6C5EAEB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E3B231F-51FB-4A6C-B104-BEF94197E4A0}"/>
              </a:ext>
            </a:extLst>
          </p:cNvPr>
          <p:cNvSpPr>
            <a:spLocks noGrp="1"/>
          </p:cNvSpPr>
          <p:nvPr>
            <p:ph type="dt" sz="half" idx="10"/>
          </p:nvPr>
        </p:nvSpPr>
        <p:spPr/>
        <p:txBody>
          <a:bodyPr/>
          <a:lstStyle/>
          <a:p>
            <a:fld id="{E0E6775F-F1E8-4AFC-9935-170FCAF4C681}" type="datetimeFigureOut">
              <a:rPr lang="en-GB" smtClean="0"/>
              <a:t>21/09/2020</a:t>
            </a:fld>
            <a:endParaRPr lang="en-GB"/>
          </a:p>
        </p:txBody>
      </p:sp>
      <p:sp>
        <p:nvSpPr>
          <p:cNvPr id="5" name="Footer Placeholder 4">
            <a:extLst>
              <a:ext uri="{FF2B5EF4-FFF2-40B4-BE49-F238E27FC236}">
                <a16:creationId xmlns:a16="http://schemas.microsoft.com/office/drawing/2014/main" id="{E83E5326-36B7-4858-A993-1B05ED4DBA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88DEC8-A24F-4448-89ED-25FFA28227E2}"/>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3164672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213BD-34FC-44A4-A4F3-729F6B64AB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088B63-667F-4B73-8521-CCD05B3C53F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CFCB28A-1C82-4BE8-923A-A533A1FC9A6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7027A86-83CD-422A-94E8-1478FA894A36}"/>
              </a:ext>
            </a:extLst>
          </p:cNvPr>
          <p:cNvSpPr>
            <a:spLocks noGrp="1"/>
          </p:cNvSpPr>
          <p:nvPr>
            <p:ph type="dt" sz="half" idx="10"/>
          </p:nvPr>
        </p:nvSpPr>
        <p:spPr/>
        <p:txBody>
          <a:bodyPr/>
          <a:lstStyle/>
          <a:p>
            <a:fld id="{E0E6775F-F1E8-4AFC-9935-170FCAF4C681}" type="datetimeFigureOut">
              <a:rPr lang="en-GB" smtClean="0"/>
              <a:t>21/09/2020</a:t>
            </a:fld>
            <a:endParaRPr lang="en-GB"/>
          </a:p>
        </p:txBody>
      </p:sp>
      <p:sp>
        <p:nvSpPr>
          <p:cNvPr id="6" name="Footer Placeholder 5">
            <a:extLst>
              <a:ext uri="{FF2B5EF4-FFF2-40B4-BE49-F238E27FC236}">
                <a16:creationId xmlns:a16="http://schemas.microsoft.com/office/drawing/2014/main" id="{25A8D06F-97E4-49D3-8989-E5FDE2BE2F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BE3591-0C0C-4E87-9ACA-C0BAD0AD5F5F}"/>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1695955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3CBB1-55BD-45DC-A996-73E38049799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B48ED3-E702-44CC-8273-953EBDB617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A250C08-84F3-45F2-A5DC-CF8BC0517F0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E08795A-2394-4346-8E47-AC34CBAB28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7E6A385-F96A-4F28-8AB1-8C6EAF327D9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DD201BB-363E-401D-84B6-4E11ECC3F9CE}"/>
              </a:ext>
            </a:extLst>
          </p:cNvPr>
          <p:cNvSpPr>
            <a:spLocks noGrp="1"/>
          </p:cNvSpPr>
          <p:nvPr>
            <p:ph type="dt" sz="half" idx="10"/>
          </p:nvPr>
        </p:nvSpPr>
        <p:spPr/>
        <p:txBody>
          <a:bodyPr/>
          <a:lstStyle/>
          <a:p>
            <a:fld id="{E0E6775F-F1E8-4AFC-9935-170FCAF4C681}" type="datetimeFigureOut">
              <a:rPr lang="en-GB" smtClean="0"/>
              <a:t>21/09/2020</a:t>
            </a:fld>
            <a:endParaRPr lang="en-GB"/>
          </a:p>
        </p:txBody>
      </p:sp>
      <p:sp>
        <p:nvSpPr>
          <p:cNvPr id="8" name="Footer Placeholder 7">
            <a:extLst>
              <a:ext uri="{FF2B5EF4-FFF2-40B4-BE49-F238E27FC236}">
                <a16:creationId xmlns:a16="http://schemas.microsoft.com/office/drawing/2014/main" id="{E6E11B85-2C74-42E9-8804-DAA8459E155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AB1B76A-2B29-4B6C-9838-5DC8B907E3FF}"/>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636309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1F254-0619-4B89-B7D9-92FCD592138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949084C-0FD4-4DA2-B277-257F75DB5539}"/>
              </a:ext>
            </a:extLst>
          </p:cNvPr>
          <p:cNvSpPr>
            <a:spLocks noGrp="1"/>
          </p:cNvSpPr>
          <p:nvPr>
            <p:ph type="dt" sz="half" idx="10"/>
          </p:nvPr>
        </p:nvSpPr>
        <p:spPr/>
        <p:txBody>
          <a:bodyPr/>
          <a:lstStyle/>
          <a:p>
            <a:fld id="{E0E6775F-F1E8-4AFC-9935-170FCAF4C681}" type="datetimeFigureOut">
              <a:rPr lang="en-GB" smtClean="0"/>
              <a:t>21/09/2020</a:t>
            </a:fld>
            <a:endParaRPr lang="en-GB"/>
          </a:p>
        </p:txBody>
      </p:sp>
      <p:sp>
        <p:nvSpPr>
          <p:cNvPr id="4" name="Footer Placeholder 3">
            <a:extLst>
              <a:ext uri="{FF2B5EF4-FFF2-40B4-BE49-F238E27FC236}">
                <a16:creationId xmlns:a16="http://schemas.microsoft.com/office/drawing/2014/main" id="{FF3CA250-A014-4621-AFE4-484E4F417A8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F48B7DA-8331-4E85-B8DB-772824CFBCAB}"/>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2086154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0ED0AC-A304-457E-911D-7E4F46623ACB}"/>
              </a:ext>
            </a:extLst>
          </p:cNvPr>
          <p:cNvSpPr>
            <a:spLocks noGrp="1"/>
          </p:cNvSpPr>
          <p:nvPr>
            <p:ph type="dt" sz="half" idx="10"/>
          </p:nvPr>
        </p:nvSpPr>
        <p:spPr/>
        <p:txBody>
          <a:bodyPr/>
          <a:lstStyle/>
          <a:p>
            <a:fld id="{E0E6775F-F1E8-4AFC-9935-170FCAF4C681}" type="datetimeFigureOut">
              <a:rPr lang="en-GB" smtClean="0"/>
              <a:t>21/09/2020</a:t>
            </a:fld>
            <a:endParaRPr lang="en-GB"/>
          </a:p>
        </p:txBody>
      </p:sp>
      <p:sp>
        <p:nvSpPr>
          <p:cNvPr id="3" name="Footer Placeholder 2">
            <a:extLst>
              <a:ext uri="{FF2B5EF4-FFF2-40B4-BE49-F238E27FC236}">
                <a16:creationId xmlns:a16="http://schemas.microsoft.com/office/drawing/2014/main" id="{095EA01D-532B-49A1-B29B-4AE92D63F5B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AA74AA9-361B-44D0-93EA-3B6E72F05475}"/>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1868392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70752-F12D-455F-B92F-3E65E54A25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3DDAF1B-0007-4C1B-BB35-A3DF373545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BCF6AFD-8E94-4BB5-8D67-7886100C20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E44EF53-5C6A-453C-871C-EDE62F7EB3C6}"/>
              </a:ext>
            </a:extLst>
          </p:cNvPr>
          <p:cNvSpPr>
            <a:spLocks noGrp="1"/>
          </p:cNvSpPr>
          <p:nvPr>
            <p:ph type="dt" sz="half" idx="10"/>
          </p:nvPr>
        </p:nvSpPr>
        <p:spPr/>
        <p:txBody>
          <a:bodyPr/>
          <a:lstStyle/>
          <a:p>
            <a:fld id="{E0E6775F-F1E8-4AFC-9935-170FCAF4C681}" type="datetimeFigureOut">
              <a:rPr lang="en-GB" smtClean="0"/>
              <a:t>21/09/2020</a:t>
            </a:fld>
            <a:endParaRPr lang="en-GB"/>
          </a:p>
        </p:txBody>
      </p:sp>
      <p:sp>
        <p:nvSpPr>
          <p:cNvPr id="6" name="Footer Placeholder 5">
            <a:extLst>
              <a:ext uri="{FF2B5EF4-FFF2-40B4-BE49-F238E27FC236}">
                <a16:creationId xmlns:a16="http://schemas.microsoft.com/office/drawing/2014/main" id="{618B5EDF-6F42-448D-A17A-0C0AA8AB761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70CC73-1BB0-488D-8280-AC41F01900A7}"/>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2523753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3231C-9771-48E6-8B02-8D11D9732B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22596BA-D600-470A-BA2A-EA919E8C3F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4E5B9E9-04DD-4BBE-B6DD-5194D92967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65EAD25-02B5-42C7-8D55-9F1BB39C5FD9}"/>
              </a:ext>
            </a:extLst>
          </p:cNvPr>
          <p:cNvSpPr>
            <a:spLocks noGrp="1"/>
          </p:cNvSpPr>
          <p:nvPr>
            <p:ph type="dt" sz="half" idx="10"/>
          </p:nvPr>
        </p:nvSpPr>
        <p:spPr/>
        <p:txBody>
          <a:bodyPr/>
          <a:lstStyle/>
          <a:p>
            <a:fld id="{E0E6775F-F1E8-4AFC-9935-170FCAF4C681}" type="datetimeFigureOut">
              <a:rPr lang="en-GB" smtClean="0"/>
              <a:t>21/09/2020</a:t>
            </a:fld>
            <a:endParaRPr lang="en-GB"/>
          </a:p>
        </p:txBody>
      </p:sp>
      <p:sp>
        <p:nvSpPr>
          <p:cNvPr id="6" name="Footer Placeholder 5">
            <a:extLst>
              <a:ext uri="{FF2B5EF4-FFF2-40B4-BE49-F238E27FC236}">
                <a16:creationId xmlns:a16="http://schemas.microsoft.com/office/drawing/2014/main" id="{A00C2882-1726-4D13-BFF4-0BD58AB291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EF32398-425F-4529-B874-0DB990934588}"/>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3935960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13D5E2-206E-4865-B0A1-DE77C82A7E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4043F35-428D-4965-900E-1A0A71B806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0EAED9-F788-4BDB-9381-4EFD5BE72D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E6775F-F1E8-4AFC-9935-170FCAF4C681}" type="datetimeFigureOut">
              <a:rPr lang="en-GB" smtClean="0"/>
              <a:t>21/09/2020</a:t>
            </a:fld>
            <a:endParaRPr lang="en-GB"/>
          </a:p>
        </p:txBody>
      </p:sp>
      <p:sp>
        <p:nvSpPr>
          <p:cNvPr id="5" name="Footer Placeholder 4">
            <a:extLst>
              <a:ext uri="{FF2B5EF4-FFF2-40B4-BE49-F238E27FC236}">
                <a16:creationId xmlns:a16="http://schemas.microsoft.com/office/drawing/2014/main" id="{B816ABE5-2CC6-4620-BBCE-9489A2F832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9FDFB6F-AE9C-4DDF-928C-93F96C2963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A7CEB8-561E-48B6-924F-9B99FD256CC5}" type="slidenum">
              <a:rPr lang="en-GB" smtClean="0"/>
              <a:t>‹#›</a:t>
            </a:fld>
            <a:endParaRPr lang="en-GB"/>
          </a:p>
        </p:txBody>
      </p:sp>
    </p:spTree>
    <p:extLst>
      <p:ext uri="{BB962C8B-B14F-4D97-AF65-F5344CB8AC3E}">
        <p14:creationId xmlns:p14="http://schemas.microsoft.com/office/powerpoint/2010/main" val="2409081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orbettmaths.com/2018/04/04/adding-fractions/" TargetMode="External"/><Relationship Id="rId7" Type="http://schemas.openxmlformats.org/officeDocument/2006/relationships/hyperlink" Target="https://corbettmaths.com/2019/08/29/fractions-decimals-and-percentages-practice-questions/" TargetMode="External"/><Relationship Id="rId2" Type="http://schemas.openxmlformats.org/officeDocument/2006/relationships/hyperlink" Target="https://online.justmaths.co.uk/" TargetMode="External"/><Relationship Id="rId1" Type="http://schemas.openxmlformats.org/officeDocument/2006/relationships/slideLayout" Target="../slideLayouts/slideLayout4.xml"/><Relationship Id="rId6" Type="http://schemas.openxmlformats.org/officeDocument/2006/relationships/hyperlink" Target="https://corbettmaths.com/2019/08/29/fraction-of-amounts-practice-questions/" TargetMode="External"/><Relationship Id="rId5" Type="http://schemas.openxmlformats.org/officeDocument/2006/relationships/hyperlink" Target="https://corbettmaths.com/2018/04/04/dividing-fractions/" TargetMode="External"/><Relationship Id="rId4" Type="http://schemas.openxmlformats.org/officeDocument/2006/relationships/hyperlink" Target="https://corbettmaths.com/2019/09/02/multiplying-fractions-practice-question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corbettmaths.com/2019/08/28/mean-mode-median-range-practice-questions/" TargetMode="External"/><Relationship Id="rId7" Type="http://schemas.openxmlformats.org/officeDocument/2006/relationships/hyperlink" Target="https://corbettmaths.com/2019/08/28/median-from-grouped-data-practice-questions/" TargetMode="External"/><Relationship Id="rId2" Type="http://schemas.openxmlformats.org/officeDocument/2006/relationships/hyperlink" Target="https://online.justmaths.co.uk/" TargetMode="External"/><Relationship Id="rId1" Type="http://schemas.openxmlformats.org/officeDocument/2006/relationships/slideLayout" Target="../slideLayouts/slideLayout4.xml"/><Relationship Id="rId6" Type="http://schemas.openxmlformats.org/officeDocument/2006/relationships/hyperlink" Target="https://corbettmaths.com/wp-content/uploads/2013/02/mean-from-a-frequency-table.pdf" TargetMode="External"/><Relationship Id="rId5" Type="http://schemas.openxmlformats.org/officeDocument/2006/relationships/hyperlink" Target="https://corbettmaths.com/2019/08/28/median-from-a-frequency-table-practice-questions/" TargetMode="External"/><Relationship Id="rId4" Type="http://schemas.openxmlformats.org/officeDocument/2006/relationships/hyperlink" Target="https://corbettmaths.com/2019/08/28/estimated-mean-practice-question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www.drfrostmaths.com/" TargetMode="External"/><Relationship Id="rId2" Type="http://schemas.openxmlformats.org/officeDocument/2006/relationships/hyperlink" Target="https://online.justmaths.co.uk/" TargetMode="External"/><Relationship Id="rId1" Type="http://schemas.openxmlformats.org/officeDocument/2006/relationships/slideLayout" Target="../slideLayouts/slideLayout2.xml"/><Relationship Id="rId4" Type="http://schemas.openxmlformats.org/officeDocument/2006/relationships/image" Target="../media/image1.tmp"/></Relationships>
</file>

<file path=ppt/slides/_rels/slide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orbettmaths.com/2019/09/02/product-of-primes-lcm-hcf-practice-questions/" TargetMode="External"/><Relationship Id="rId2" Type="http://schemas.openxmlformats.org/officeDocument/2006/relationships/hyperlink" Target="https://online.justmaths.co.uk/"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corbettmaths.com/2019/08/22/collecting-like-terms-practice-questions/" TargetMode="External"/><Relationship Id="rId2" Type="http://schemas.openxmlformats.org/officeDocument/2006/relationships/hyperlink" Target="https://online.justmaths.co.uk/" TargetMode="External"/><Relationship Id="rId1" Type="http://schemas.openxmlformats.org/officeDocument/2006/relationships/slideLayout" Target="../slideLayouts/slideLayout4.xml"/><Relationship Id="rId6" Type="http://schemas.openxmlformats.org/officeDocument/2006/relationships/hyperlink" Target="https://corbettmaths.com/2019/08/28/solving-equations-practice-questions/" TargetMode="External"/><Relationship Id="rId5" Type="http://schemas.openxmlformats.org/officeDocument/2006/relationships/hyperlink" Target="https://corbettmaths.com/2019/08/29/factorising-practice-questions/" TargetMode="External"/><Relationship Id="rId4" Type="http://schemas.openxmlformats.org/officeDocument/2006/relationships/hyperlink" Target="https://corbettmaths.com/2019/08/22/expanding-brackets-practice-question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corbettmaths.com/2019/09/02/percentages-of-an-amount-calculator-practice-questions/" TargetMode="External"/><Relationship Id="rId2" Type="http://schemas.openxmlformats.org/officeDocument/2006/relationships/hyperlink" Target="https://online.justmaths.co.uk/" TargetMode="External"/><Relationship Id="rId1" Type="http://schemas.openxmlformats.org/officeDocument/2006/relationships/slideLayout" Target="../slideLayouts/slideLayout4.xml"/><Relationship Id="rId5" Type="http://schemas.openxmlformats.org/officeDocument/2006/relationships/hyperlink" Target="https://corbettmaths.com/2019/09/02/compound-interest-practice-questions/" TargetMode="External"/><Relationship Id="rId4" Type="http://schemas.openxmlformats.org/officeDocument/2006/relationships/hyperlink" Target="https://corbettmaths.com/2019/09/02/increasing-decreasing-by-a-percentage-practice-question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orbettmaths.com/2019/08/22/missing-angles-practice-questions/" TargetMode="External"/><Relationship Id="rId2" Type="http://schemas.openxmlformats.org/officeDocument/2006/relationships/hyperlink" Target="https://online.justmaths.co.uk/" TargetMode="External"/><Relationship Id="rId1" Type="http://schemas.openxmlformats.org/officeDocument/2006/relationships/slideLayout" Target="../slideLayouts/slideLayout4.xml"/><Relationship Id="rId4" Type="http://schemas.openxmlformats.org/officeDocument/2006/relationships/hyperlink" Target="https://corbettmaths.com/2018/04/04/angles-in-parallel-line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corbettmaths.com/2019/09/02/ratio-practice-questions/" TargetMode="External"/><Relationship Id="rId2" Type="http://schemas.openxmlformats.org/officeDocument/2006/relationships/hyperlink" Target="https://online.justmaths.co.uk/"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1EF40-3EDA-4242-B57B-52FDD5D8904B}"/>
              </a:ext>
            </a:extLst>
          </p:cNvPr>
          <p:cNvSpPr>
            <a:spLocks noGrp="1"/>
          </p:cNvSpPr>
          <p:nvPr>
            <p:ph type="ctrTitle"/>
          </p:nvPr>
        </p:nvSpPr>
        <p:spPr/>
        <p:txBody>
          <a:bodyPr>
            <a:normAutofit fontScale="90000"/>
          </a:bodyPr>
          <a:lstStyle/>
          <a:p>
            <a:r>
              <a:rPr lang="en-GB" dirty="0"/>
              <a:t>Year  11 </a:t>
            </a:r>
            <a:br>
              <a:rPr lang="en-GB" dirty="0"/>
            </a:br>
            <a:r>
              <a:rPr lang="en-GB" dirty="0"/>
              <a:t>Set 4</a:t>
            </a:r>
            <a:br>
              <a:rPr lang="en-GB" dirty="0"/>
            </a:br>
            <a:r>
              <a:rPr lang="en-GB" dirty="0"/>
              <a:t>Autumn 1 Work</a:t>
            </a:r>
          </a:p>
        </p:txBody>
      </p:sp>
    </p:spTree>
    <p:extLst>
      <p:ext uri="{BB962C8B-B14F-4D97-AF65-F5344CB8AC3E}">
        <p14:creationId xmlns:p14="http://schemas.microsoft.com/office/powerpoint/2010/main" val="3812204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p:txBody>
          <a:bodyPr>
            <a:normAutofit/>
          </a:bodyPr>
          <a:lstStyle/>
          <a:p>
            <a:r>
              <a:rPr lang="en-GB" dirty="0"/>
              <a:t>Week 6 – Fractions</a:t>
            </a:r>
            <a:br>
              <a:rPr lang="en-GB" dirty="0"/>
            </a:br>
            <a:r>
              <a:rPr lang="en-GB" dirty="0"/>
              <a:t>              </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304800" y="1813594"/>
            <a:ext cx="11049000" cy="1759786"/>
          </a:xfrm>
        </p:spPr>
        <p:txBody>
          <a:bodyPr>
            <a:noAutofit/>
          </a:bodyPr>
          <a:lstStyle/>
          <a:p>
            <a:pPr marL="0" indent="0">
              <a:buNone/>
            </a:pPr>
            <a:r>
              <a:rPr lang="en-GB" sz="2000" dirty="0"/>
              <a:t>Watch the following clips on </a:t>
            </a:r>
            <a:r>
              <a:rPr lang="en-GB" sz="2000" dirty="0">
                <a:hlinkClick r:id="rId2"/>
              </a:rPr>
              <a:t>https://online.justmaths.co.uk/</a:t>
            </a:r>
            <a:r>
              <a:rPr lang="en-GB" sz="2000" dirty="0"/>
              <a:t> and complete the clip worksheet at the same time.</a:t>
            </a:r>
          </a:p>
          <a:p>
            <a:pPr marL="0" indent="0">
              <a:buNone/>
            </a:pPr>
            <a:r>
              <a:rPr lang="en-GB" sz="2000" dirty="0"/>
              <a:t>Clip 14 Fractions</a:t>
            </a:r>
          </a:p>
          <a:p>
            <a:pPr marL="0" indent="0">
              <a:buNone/>
            </a:pPr>
            <a:endParaRPr lang="en-GB" sz="2000" dirty="0"/>
          </a:p>
          <a:p>
            <a:pPr marL="0" indent="0">
              <a:buNone/>
            </a:pPr>
            <a:r>
              <a:rPr lang="en-GB" sz="2000" dirty="0"/>
              <a:t>For More work go onto Dr Frost Maths – Click Key Skills and search for the topic above.</a:t>
            </a:r>
          </a:p>
          <a:p>
            <a:pPr marL="0" indent="0">
              <a:buNone/>
            </a:pPr>
            <a:endParaRPr lang="en-GB" sz="2000" dirty="0"/>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304800" y="3962400"/>
            <a:ext cx="10515601" cy="2663687"/>
          </a:xfrm>
        </p:spPr>
        <p:txBody>
          <a:bodyPr>
            <a:normAutofit fontScale="85000" lnSpcReduction="20000"/>
          </a:bodyPr>
          <a:lstStyle/>
          <a:p>
            <a:pPr marL="0" indent="0">
              <a:buNone/>
            </a:pPr>
            <a:r>
              <a:rPr lang="en-GB" dirty="0"/>
              <a:t>Extra Worksheets and solutions</a:t>
            </a:r>
          </a:p>
          <a:p>
            <a:pPr marL="0" indent="0">
              <a:buNone/>
            </a:pPr>
            <a:r>
              <a:rPr lang="en-GB" dirty="0">
                <a:hlinkClick r:id="rId3"/>
              </a:rPr>
              <a:t>https://corbettmaths.com/2018/04/04/adding-fractions/</a:t>
            </a:r>
            <a:endParaRPr lang="en-GB" dirty="0"/>
          </a:p>
          <a:p>
            <a:pPr marL="0" indent="0">
              <a:buNone/>
            </a:pPr>
            <a:r>
              <a:rPr lang="en-GB" dirty="0">
                <a:hlinkClick r:id="rId4"/>
              </a:rPr>
              <a:t>https://corbettmaths.com/2019/09/02/multiplying-fractions-practice-questions/</a:t>
            </a:r>
            <a:endParaRPr lang="en-GB" dirty="0"/>
          </a:p>
          <a:p>
            <a:pPr marL="0" indent="0">
              <a:buNone/>
            </a:pPr>
            <a:r>
              <a:rPr lang="en-GB" dirty="0">
                <a:hlinkClick r:id="rId5"/>
              </a:rPr>
              <a:t>https://corbettmaths.com/2018/04/04/dividing-fractions/</a:t>
            </a:r>
            <a:r>
              <a:rPr lang="en-GB" dirty="0"/>
              <a:t> </a:t>
            </a:r>
          </a:p>
          <a:p>
            <a:pPr marL="0" indent="0">
              <a:buNone/>
            </a:pPr>
            <a:r>
              <a:rPr lang="en-GB" dirty="0">
                <a:hlinkClick r:id="rId6"/>
              </a:rPr>
              <a:t>https://corbettmaths.com/2019/08/29/fraction-of-amounts-practice-questions/</a:t>
            </a:r>
            <a:endParaRPr lang="en-GB" dirty="0"/>
          </a:p>
          <a:p>
            <a:pPr marL="0" indent="0">
              <a:buNone/>
            </a:pPr>
            <a:r>
              <a:rPr lang="en-GB" dirty="0">
                <a:hlinkClick r:id="rId7"/>
              </a:rPr>
              <a:t>https://corbettmaths.com/2019/08/29/fractions-decimals-and-percentages-practice-questions/</a:t>
            </a:r>
            <a:endParaRPr lang="en-GB" dirty="0"/>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3338053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p:txBody>
          <a:bodyPr>
            <a:normAutofit/>
          </a:bodyPr>
          <a:lstStyle/>
          <a:p>
            <a:r>
              <a:rPr lang="en-GB" dirty="0"/>
              <a:t>Week 7 – Averages</a:t>
            </a:r>
            <a:br>
              <a:rPr lang="en-GB" dirty="0"/>
            </a:br>
            <a:r>
              <a:rPr lang="en-GB" dirty="0"/>
              <a:t>              </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304800" y="1379371"/>
            <a:ext cx="11049000" cy="1759786"/>
          </a:xfrm>
        </p:spPr>
        <p:txBody>
          <a:bodyPr>
            <a:noAutofit/>
          </a:bodyPr>
          <a:lstStyle/>
          <a:p>
            <a:pPr marL="0" indent="0">
              <a:buNone/>
            </a:pPr>
            <a:r>
              <a:rPr lang="en-GB" sz="2000" dirty="0"/>
              <a:t>Watch the following clips on </a:t>
            </a:r>
            <a:r>
              <a:rPr lang="en-GB" sz="2000" dirty="0">
                <a:hlinkClick r:id="rId2"/>
              </a:rPr>
              <a:t>https://online.justmaths.co.uk/</a:t>
            </a:r>
            <a:r>
              <a:rPr lang="en-GB" sz="2000" dirty="0"/>
              <a:t> and complete the clip worksheet at the same time.</a:t>
            </a:r>
          </a:p>
          <a:p>
            <a:pPr marL="0" indent="0">
              <a:buNone/>
            </a:pPr>
            <a:r>
              <a:rPr lang="en-GB" sz="2000" dirty="0"/>
              <a:t>Clip 23 Averages</a:t>
            </a:r>
          </a:p>
          <a:p>
            <a:pPr marL="0" indent="0">
              <a:buNone/>
            </a:pPr>
            <a:r>
              <a:rPr lang="en-GB" sz="2000" dirty="0"/>
              <a:t>Clip 24 Averages from a table </a:t>
            </a:r>
          </a:p>
          <a:p>
            <a:pPr marL="0" indent="0">
              <a:buNone/>
            </a:pPr>
            <a:endParaRPr lang="en-GB" sz="2000" dirty="0"/>
          </a:p>
          <a:p>
            <a:pPr marL="0" indent="0">
              <a:buNone/>
            </a:pPr>
            <a:r>
              <a:rPr lang="en-GB" sz="2000" dirty="0"/>
              <a:t>For More work go onto Dr Frost Maths – Click Key Skills and search for the topic above.</a:t>
            </a:r>
          </a:p>
          <a:p>
            <a:pPr marL="0" indent="0">
              <a:buNone/>
            </a:pPr>
            <a:endParaRPr lang="en-GB" sz="2000" dirty="0"/>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304800" y="4021344"/>
            <a:ext cx="11468100" cy="2836655"/>
          </a:xfrm>
        </p:spPr>
        <p:txBody>
          <a:bodyPr>
            <a:noAutofit/>
          </a:bodyPr>
          <a:lstStyle/>
          <a:p>
            <a:pPr marL="0" indent="0">
              <a:buNone/>
            </a:pPr>
            <a:r>
              <a:rPr lang="en-GB" sz="1500" dirty="0"/>
              <a:t>Extra Worksheets and solutions</a:t>
            </a:r>
          </a:p>
          <a:p>
            <a:pPr marL="0" indent="0">
              <a:buNone/>
            </a:pPr>
            <a:r>
              <a:rPr lang="en-GB" sz="1500" dirty="0">
                <a:hlinkClick r:id="rId3"/>
              </a:rPr>
              <a:t>https://corbettmaths.com/2019/08/28/mean-mode-median-range-practice-questions/</a:t>
            </a:r>
            <a:endParaRPr lang="en-GB" sz="1500" dirty="0"/>
          </a:p>
          <a:p>
            <a:pPr marL="0" indent="0">
              <a:buNone/>
            </a:pPr>
            <a:r>
              <a:rPr lang="en-GB" sz="1500" dirty="0">
                <a:hlinkClick r:id="rId4"/>
              </a:rPr>
              <a:t>https://corbettmaths.com/2019/08/28/estimated-mean-practice-questions/</a:t>
            </a:r>
            <a:endParaRPr lang="en-GB" sz="1500" dirty="0"/>
          </a:p>
          <a:p>
            <a:pPr marL="0" indent="0">
              <a:buNone/>
            </a:pPr>
            <a:r>
              <a:rPr lang="en-GB" sz="1500" dirty="0">
                <a:hlinkClick r:id="rId5"/>
              </a:rPr>
              <a:t>https://corbettmaths.com/2019/08/28/median-from-a-frequency-table-practice-questions/</a:t>
            </a:r>
            <a:endParaRPr lang="en-GB" sz="1500" dirty="0"/>
          </a:p>
          <a:p>
            <a:pPr marL="0" indent="0">
              <a:buNone/>
            </a:pPr>
            <a:r>
              <a:rPr lang="en-GB" sz="1500" dirty="0">
                <a:hlinkClick r:id="rId6"/>
              </a:rPr>
              <a:t>https://corbettmaths.com/wp-content/uploads/2013/02/mean-from-a-frequency-table.pdf</a:t>
            </a:r>
            <a:endParaRPr lang="en-GB" sz="1500" dirty="0"/>
          </a:p>
          <a:p>
            <a:pPr marL="0" indent="0">
              <a:buNone/>
            </a:pPr>
            <a:r>
              <a:rPr lang="en-GB" sz="1500" dirty="0">
                <a:hlinkClick r:id="rId7"/>
              </a:rPr>
              <a:t>https://corbettmaths.com/2019/08/28/median-from-grouped-data-practice-questions/</a:t>
            </a:r>
            <a:endParaRPr lang="en-GB" sz="1500" dirty="0"/>
          </a:p>
          <a:p>
            <a:pPr marL="0" indent="0">
              <a:buNone/>
            </a:pPr>
            <a:endParaRPr lang="en-GB" sz="1500" dirty="0"/>
          </a:p>
          <a:p>
            <a:pPr marL="0" indent="0">
              <a:buNone/>
            </a:pPr>
            <a:endParaRPr lang="en-GB" sz="1500" dirty="0"/>
          </a:p>
          <a:p>
            <a:pPr marL="0" indent="0">
              <a:buNone/>
            </a:pPr>
            <a:endParaRPr lang="en-GB" sz="1500" dirty="0"/>
          </a:p>
          <a:p>
            <a:pPr marL="0" indent="0">
              <a:buNone/>
            </a:pPr>
            <a:endParaRPr lang="en-GB" sz="1500" dirty="0"/>
          </a:p>
          <a:p>
            <a:endParaRPr lang="en-GB" sz="1500" dirty="0"/>
          </a:p>
        </p:txBody>
      </p:sp>
    </p:spTree>
    <p:extLst>
      <p:ext uri="{BB962C8B-B14F-4D97-AF65-F5344CB8AC3E}">
        <p14:creationId xmlns:p14="http://schemas.microsoft.com/office/powerpoint/2010/main" val="243959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69E739-B9E3-4734-AA9E-ED4468291948}"/>
              </a:ext>
            </a:extLst>
          </p:cNvPr>
          <p:cNvSpPr>
            <a:spLocks noGrp="1"/>
          </p:cNvSpPr>
          <p:nvPr>
            <p:ph type="title"/>
          </p:nvPr>
        </p:nvSpPr>
        <p:spPr>
          <a:xfrm>
            <a:off x="838200" y="294104"/>
            <a:ext cx="9610817" cy="646930"/>
          </a:xfrm>
        </p:spPr>
        <p:txBody>
          <a:bodyPr>
            <a:normAutofit fontScale="90000"/>
          </a:bodyPr>
          <a:lstStyle/>
          <a:p>
            <a:r>
              <a:rPr lang="en-GB" dirty="0"/>
              <a:t>Highlighted are the list of topics being covered this half term</a:t>
            </a:r>
          </a:p>
        </p:txBody>
      </p:sp>
      <p:graphicFrame>
        <p:nvGraphicFramePr>
          <p:cNvPr id="4" name="Content Placeholder 3">
            <a:extLst>
              <a:ext uri="{FF2B5EF4-FFF2-40B4-BE49-F238E27FC236}">
                <a16:creationId xmlns:a16="http://schemas.microsoft.com/office/drawing/2014/main" id="{80FCE304-904E-4153-89FA-42E06B31905A}"/>
              </a:ext>
            </a:extLst>
          </p:cNvPr>
          <p:cNvGraphicFramePr>
            <a:graphicFrameLocks noGrp="1"/>
          </p:cNvGraphicFramePr>
          <p:nvPr>
            <p:ph idx="4294967295"/>
            <p:extLst>
              <p:ext uri="{D42A27DB-BD31-4B8C-83A1-F6EECF244321}">
                <p14:modId xmlns:p14="http://schemas.microsoft.com/office/powerpoint/2010/main" val="3548675240"/>
              </p:ext>
            </p:extLst>
          </p:nvPr>
        </p:nvGraphicFramePr>
        <p:xfrm>
          <a:off x="-84221" y="1073586"/>
          <a:ext cx="11265761" cy="5677920"/>
        </p:xfrm>
        <a:graphic>
          <a:graphicData uri="http://schemas.openxmlformats.org/drawingml/2006/table">
            <a:tbl>
              <a:tblPr>
                <a:tableStyleId>{5C22544A-7EE6-4342-B048-85BDC9FD1C3A}</a:tableStyleId>
              </a:tblPr>
              <a:tblGrid>
                <a:gridCol w="369438">
                  <a:extLst>
                    <a:ext uri="{9D8B030D-6E8A-4147-A177-3AD203B41FA5}">
                      <a16:colId xmlns:a16="http://schemas.microsoft.com/office/drawing/2014/main" val="4018756609"/>
                    </a:ext>
                  </a:extLst>
                </a:gridCol>
                <a:gridCol w="1343993">
                  <a:extLst>
                    <a:ext uri="{9D8B030D-6E8A-4147-A177-3AD203B41FA5}">
                      <a16:colId xmlns:a16="http://schemas.microsoft.com/office/drawing/2014/main" val="775406470"/>
                    </a:ext>
                  </a:extLst>
                </a:gridCol>
                <a:gridCol w="647580">
                  <a:extLst>
                    <a:ext uri="{9D8B030D-6E8A-4147-A177-3AD203B41FA5}">
                      <a16:colId xmlns:a16="http://schemas.microsoft.com/office/drawing/2014/main" val="3083833639"/>
                    </a:ext>
                  </a:extLst>
                </a:gridCol>
                <a:gridCol w="647580">
                  <a:extLst>
                    <a:ext uri="{9D8B030D-6E8A-4147-A177-3AD203B41FA5}">
                      <a16:colId xmlns:a16="http://schemas.microsoft.com/office/drawing/2014/main" val="2232601248"/>
                    </a:ext>
                  </a:extLst>
                </a:gridCol>
                <a:gridCol w="647580">
                  <a:extLst>
                    <a:ext uri="{9D8B030D-6E8A-4147-A177-3AD203B41FA5}">
                      <a16:colId xmlns:a16="http://schemas.microsoft.com/office/drawing/2014/main" val="2597897454"/>
                    </a:ext>
                  </a:extLst>
                </a:gridCol>
                <a:gridCol w="95544">
                  <a:extLst>
                    <a:ext uri="{9D8B030D-6E8A-4147-A177-3AD203B41FA5}">
                      <a16:colId xmlns:a16="http://schemas.microsoft.com/office/drawing/2014/main" val="2207480473"/>
                    </a:ext>
                  </a:extLst>
                </a:gridCol>
                <a:gridCol w="420396">
                  <a:extLst>
                    <a:ext uri="{9D8B030D-6E8A-4147-A177-3AD203B41FA5}">
                      <a16:colId xmlns:a16="http://schemas.microsoft.com/office/drawing/2014/main" val="3632221747"/>
                    </a:ext>
                  </a:extLst>
                </a:gridCol>
                <a:gridCol w="1509604">
                  <a:extLst>
                    <a:ext uri="{9D8B030D-6E8A-4147-A177-3AD203B41FA5}">
                      <a16:colId xmlns:a16="http://schemas.microsoft.com/office/drawing/2014/main" val="764792263"/>
                    </a:ext>
                  </a:extLst>
                </a:gridCol>
                <a:gridCol w="636964">
                  <a:extLst>
                    <a:ext uri="{9D8B030D-6E8A-4147-A177-3AD203B41FA5}">
                      <a16:colId xmlns:a16="http://schemas.microsoft.com/office/drawing/2014/main" val="383624496"/>
                    </a:ext>
                  </a:extLst>
                </a:gridCol>
                <a:gridCol w="636964">
                  <a:extLst>
                    <a:ext uri="{9D8B030D-6E8A-4147-A177-3AD203B41FA5}">
                      <a16:colId xmlns:a16="http://schemas.microsoft.com/office/drawing/2014/main" val="3524449449"/>
                    </a:ext>
                  </a:extLst>
                </a:gridCol>
                <a:gridCol w="636964">
                  <a:extLst>
                    <a:ext uri="{9D8B030D-6E8A-4147-A177-3AD203B41FA5}">
                      <a16:colId xmlns:a16="http://schemas.microsoft.com/office/drawing/2014/main" val="2312577625"/>
                    </a:ext>
                  </a:extLst>
                </a:gridCol>
                <a:gridCol w="95544">
                  <a:extLst>
                    <a:ext uri="{9D8B030D-6E8A-4147-A177-3AD203B41FA5}">
                      <a16:colId xmlns:a16="http://schemas.microsoft.com/office/drawing/2014/main" val="3530937614"/>
                    </a:ext>
                  </a:extLst>
                </a:gridCol>
                <a:gridCol w="407657">
                  <a:extLst>
                    <a:ext uri="{9D8B030D-6E8A-4147-A177-3AD203B41FA5}">
                      <a16:colId xmlns:a16="http://schemas.microsoft.com/office/drawing/2014/main" val="2594159840"/>
                    </a:ext>
                  </a:extLst>
                </a:gridCol>
                <a:gridCol w="1407689">
                  <a:extLst>
                    <a:ext uri="{9D8B030D-6E8A-4147-A177-3AD203B41FA5}">
                      <a16:colId xmlns:a16="http://schemas.microsoft.com/office/drawing/2014/main" val="2414088955"/>
                    </a:ext>
                  </a:extLst>
                </a:gridCol>
                <a:gridCol w="626347">
                  <a:extLst>
                    <a:ext uri="{9D8B030D-6E8A-4147-A177-3AD203B41FA5}">
                      <a16:colId xmlns:a16="http://schemas.microsoft.com/office/drawing/2014/main" val="2269481544"/>
                    </a:ext>
                  </a:extLst>
                </a:gridCol>
                <a:gridCol w="626347">
                  <a:extLst>
                    <a:ext uri="{9D8B030D-6E8A-4147-A177-3AD203B41FA5}">
                      <a16:colId xmlns:a16="http://schemas.microsoft.com/office/drawing/2014/main" val="3768678770"/>
                    </a:ext>
                  </a:extLst>
                </a:gridCol>
                <a:gridCol w="509570">
                  <a:extLst>
                    <a:ext uri="{9D8B030D-6E8A-4147-A177-3AD203B41FA5}">
                      <a16:colId xmlns:a16="http://schemas.microsoft.com/office/drawing/2014/main" val="2075531310"/>
                    </a:ext>
                  </a:extLst>
                </a:gridCol>
              </a:tblGrid>
              <a:tr h="1296231">
                <a:tc gridSpan="17">
                  <a:txBody>
                    <a:bodyPr/>
                    <a:lstStyle/>
                    <a:p>
                      <a:pPr algn="ctr" fontAlgn="b"/>
                      <a:r>
                        <a:rPr lang="en-GB" sz="1000" u="none" strike="noStrike" dirty="0">
                          <a:effectLst/>
                        </a:rPr>
                        <a:t>CROSSOVER</a:t>
                      </a:r>
                      <a:br>
                        <a:rPr lang="en-GB" sz="800" u="none" strike="noStrike" dirty="0">
                          <a:effectLst/>
                        </a:rPr>
                      </a:br>
                      <a:r>
                        <a:rPr lang="en-GB" sz="800" u="none" strike="noStrike" dirty="0">
                          <a:effectLst/>
                        </a:rPr>
                        <a:t>The below topics form the basis of the work we will focus on during your GCSE. They are the topics that crossover the higher and foundation tiers so they are  the "must know" topics! </a:t>
                      </a:r>
                      <a:endParaRPr lang="en-GB" sz="800" b="0" i="0" u="none" strike="noStrike" dirty="0">
                        <a:solidFill>
                          <a:srgbClr val="000000"/>
                        </a:solidFill>
                        <a:effectLst/>
                        <a:latin typeface="Calibri" panose="020F0502020204030204" pitchFamily="34" charset="0"/>
                      </a:endParaRPr>
                    </a:p>
                  </a:txBody>
                  <a:tcPr marL="3910" marR="3910" marT="3910"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64008871"/>
                  </a:ext>
                </a:extLst>
              </a:tr>
              <a:tr h="143106">
                <a:tc>
                  <a:txBody>
                    <a:bodyPr/>
                    <a:lstStyle/>
                    <a:p>
                      <a:pPr algn="l" fontAlgn="b"/>
                      <a:endParaRPr lang="en-GB" sz="5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5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ctr"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extLst>
                  <a:ext uri="{0D108BD9-81ED-4DB2-BD59-A6C34878D82A}">
                    <a16:rowId xmlns:a16="http://schemas.microsoft.com/office/drawing/2014/main" val="2611261894"/>
                  </a:ext>
                </a:extLst>
              </a:tr>
              <a:tr h="165978">
                <a:tc>
                  <a:txBody>
                    <a:bodyPr/>
                    <a:lstStyle/>
                    <a:p>
                      <a:pPr algn="ctr" fontAlgn="ctr"/>
                      <a:r>
                        <a:rPr lang="en-GB" sz="600" u="none" strike="noStrike">
                          <a:effectLst/>
                        </a:rPr>
                        <a:t>Unit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Topic</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AUT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SPR</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700" u="none" strike="noStrike">
                          <a:effectLst/>
                        </a:rPr>
                        <a:t>SUM</a:t>
                      </a:r>
                      <a:endParaRPr lang="en-GB" sz="7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Unit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Topic</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rPr>
                        <a:t>AUT</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SPR</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700" u="none" strike="noStrike">
                          <a:effectLst/>
                        </a:rPr>
                        <a:t>SUM</a:t>
                      </a:r>
                      <a:endParaRPr lang="en-GB" sz="7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Unit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Topic</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AUT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SPR</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700" u="none" strike="noStrike">
                          <a:effectLst/>
                        </a:rPr>
                        <a:t>SUM</a:t>
                      </a:r>
                      <a:endParaRPr lang="en-GB" sz="700" b="1"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855724171"/>
                  </a:ext>
                </a:extLst>
              </a:tr>
              <a:tr h="180600">
                <a:tc>
                  <a:txBody>
                    <a:bodyPr/>
                    <a:lstStyle/>
                    <a:p>
                      <a:pPr algn="ctr" fontAlgn="ctr"/>
                      <a:r>
                        <a:rPr lang="en-GB" sz="600" u="none" strike="noStrike">
                          <a:effectLst/>
                        </a:rPr>
                        <a:t>1</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Two Way Tables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22</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Subject of</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38</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Sampling</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760056222"/>
                  </a:ext>
                </a:extLst>
              </a:tr>
              <a:tr h="180600">
                <a:tc>
                  <a:txBody>
                    <a:bodyPr/>
                    <a:lstStyle/>
                    <a:p>
                      <a:pPr algn="ctr" fontAlgn="ctr"/>
                      <a:r>
                        <a:rPr lang="en-GB" sz="600" u="none" strike="noStrike">
                          <a:effectLst/>
                        </a:rPr>
                        <a:t>2</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Frequency Trees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23</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highlight>
                            <a:srgbClr val="FFFF00"/>
                          </a:highlight>
                        </a:rPr>
                        <a:t>Averages</a:t>
                      </a:r>
                      <a:endParaRPr lang="en-GB" sz="600" b="0" i="0" u="none" strike="noStrike">
                        <a:solidFill>
                          <a:srgbClr val="000000"/>
                        </a:solidFill>
                        <a:effectLst/>
                        <a:highlight>
                          <a:srgbClr val="FFFF00"/>
                        </a:highlight>
                        <a:latin typeface="Calibri" panose="020F0502020204030204" pitchFamily="34" charset="0"/>
                      </a:endParaRPr>
                    </a:p>
                  </a:txBody>
                  <a:tcPr marL="3910" marR="3910" marT="3910" marB="0" anchor="ctr"/>
                </a:tc>
                <a:tc>
                  <a:txBody>
                    <a:bodyPr/>
                    <a:lstStyle/>
                    <a:p>
                      <a:pPr algn="l"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39</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Pie Charts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850004936"/>
                  </a:ext>
                </a:extLst>
              </a:tr>
              <a:tr h="180600">
                <a:tc>
                  <a:txBody>
                    <a:bodyPr/>
                    <a:lstStyle/>
                    <a:p>
                      <a:pPr algn="ctr" fontAlgn="ctr"/>
                      <a:r>
                        <a:rPr lang="en-GB" sz="600" u="none" strike="noStrike">
                          <a:effectLst/>
                        </a:rPr>
                        <a:t>3</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Venn Diagrams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600" u="none" strike="noStrike">
                          <a:effectLst/>
                        </a:rPr>
                        <a:t>24</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highlight>
                            <a:srgbClr val="FFFF00"/>
                          </a:highlight>
                        </a:rPr>
                        <a:t>Averages from a Table</a:t>
                      </a:r>
                      <a:endParaRPr lang="en-GB" sz="600" b="0" i="0" u="none" strike="noStrike" dirty="0">
                        <a:solidFill>
                          <a:srgbClr val="000000"/>
                        </a:solidFill>
                        <a:effectLst/>
                        <a:highlight>
                          <a:srgbClr val="FFFF00"/>
                        </a:highlight>
                        <a:latin typeface="Calibri" panose="020F0502020204030204" pitchFamily="34" charset="0"/>
                      </a:endParaRPr>
                    </a:p>
                  </a:txBody>
                  <a:tcPr marL="3910" marR="3910" marT="3910" marB="0" anchor="ctr"/>
                </a:tc>
                <a:tc>
                  <a:txBody>
                    <a:bodyPr/>
                    <a:lstStyle/>
                    <a:p>
                      <a:pPr algn="l"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40</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Probability </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141973661"/>
                  </a:ext>
                </a:extLst>
              </a:tr>
              <a:tr h="180600">
                <a:tc>
                  <a:txBody>
                    <a:bodyPr/>
                    <a:lstStyle/>
                    <a:p>
                      <a:pPr algn="ctr" fontAlgn="ctr"/>
                      <a:r>
                        <a:rPr lang="en-GB" sz="600" u="none" strike="noStrike">
                          <a:effectLst/>
                        </a:rPr>
                        <a:t>4</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highlight>
                            <a:srgbClr val="FFFF00"/>
                          </a:highlight>
                        </a:rPr>
                        <a:t>Product of Prime Factors</a:t>
                      </a:r>
                      <a:endParaRPr lang="en-GB" sz="600" b="0" i="0" u="none" strike="noStrike" dirty="0">
                        <a:solidFill>
                          <a:srgbClr val="000000"/>
                        </a:solidFill>
                        <a:effectLst/>
                        <a:highlight>
                          <a:srgbClr val="FFFF00"/>
                        </a:highligh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a:effectLst/>
                        </a:rPr>
                        <a:t>Averages from Grouped Data</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41</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Probability Trees </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1387590850"/>
                  </a:ext>
                </a:extLst>
              </a:tr>
              <a:tr h="180600">
                <a:tc>
                  <a:txBody>
                    <a:bodyPr/>
                    <a:lstStyle/>
                    <a:p>
                      <a:pPr algn="ctr" fontAlgn="ctr"/>
                      <a:r>
                        <a:rPr lang="en-GB" sz="600" u="none" strike="noStrike">
                          <a:effectLst/>
                        </a:rPr>
                        <a:t>5</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Multiples in Context</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25</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Inequalities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rPr>
                        <a:t>42</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Plans and Elevations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537830623"/>
                  </a:ext>
                </a:extLst>
              </a:tr>
              <a:tr h="180600">
                <a:tc>
                  <a:txBody>
                    <a:bodyPr/>
                    <a:lstStyle/>
                    <a:p>
                      <a:pPr algn="ctr" fontAlgn="ctr"/>
                      <a:r>
                        <a:rPr lang="en-GB" sz="600" u="none" strike="noStrike">
                          <a:effectLst/>
                        </a:rPr>
                        <a:t>6</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Best Value</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26</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Frequency Diagrams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43</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Constructions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4044949406"/>
                  </a:ext>
                </a:extLst>
              </a:tr>
              <a:tr h="180600">
                <a:tc>
                  <a:txBody>
                    <a:bodyPr/>
                    <a:lstStyle/>
                    <a:p>
                      <a:pPr algn="ctr" fontAlgn="ctr"/>
                      <a:r>
                        <a:rPr lang="en-GB" sz="600" u="none" strike="noStrike">
                          <a:effectLst/>
                        </a:rPr>
                        <a:t>7</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Exchange Rates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rPr>
                        <a:t>27</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Scatter Graphs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600" u="none" strike="noStrike" dirty="0">
                          <a:effectLst/>
                        </a:rPr>
                        <a:t>44</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Circles </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114302387"/>
                  </a:ext>
                </a:extLst>
              </a:tr>
              <a:tr h="180600">
                <a:tc>
                  <a:txBody>
                    <a:bodyPr/>
                    <a:lstStyle/>
                    <a:p>
                      <a:pPr algn="ctr" fontAlgn="ctr"/>
                      <a:r>
                        <a:rPr lang="en-GB" sz="600" u="none" strike="noStrike">
                          <a:effectLst/>
                        </a:rPr>
                        <a:t>8</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Rounding and Error Intervals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28</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Time Series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Arcs and Sectors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930540515"/>
                  </a:ext>
                </a:extLst>
              </a:tr>
              <a:tr h="180600">
                <a:tc>
                  <a:txBody>
                    <a:bodyPr/>
                    <a:lstStyle/>
                    <a:p>
                      <a:pPr algn="ctr" fontAlgn="ctr"/>
                      <a:r>
                        <a:rPr lang="en-GB" sz="600" u="none" strike="noStrike">
                          <a:effectLst/>
                        </a:rPr>
                        <a:t>9</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Estimation</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29</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Straight Line Graphs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dirty="0">
                          <a:effectLst/>
                        </a:rPr>
                        <a:t> </a:t>
                      </a:r>
                      <a:endParaRPr lang="en-GB" sz="600" b="0" i="0" u="none" strike="noStrike" dirty="0">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45</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Surface Area and Volume</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686265432"/>
                  </a:ext>
                </a:extLst>
              </a:tr>
              <a:tr h="180600">
                <a:tc>
                  <a:txBody>
                    <a:bodyPr/>
                    <a:lstStyle/>
                    <a:p>
                      <a:pPr algn="ctr" fontAlgn="ctr"/>
                      <a:r>
                        <a:rPr lang="en-GB" sz="600" u="none" strike="noStrike">
                          <a:effectLst/>
                        </a:rPr>
                        <a:t>10</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highlight>
                            <a:srgbClr val="FFFF00"/>
                          </a:highlight>
                        </a:rPr>
                        <a:t>Percentage of an Amount</a:t>
                      </a:r>
                      <a:endParaRPr lang="en-GB" sz="600" b="0" i="0" u="none" strike="noStrike" dirty="0">
                        <a:solidFill>
                          <a:srgbClr val="000000"/>
                        </a:solidFill>
                        <a:effectLst/>
                        <a:highlight>
                          <a:srgbClr val="FFFF00"/>
                        </a:highligh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30</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Quadratic and Cubic Graphs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600" u="none" strike="noStrike" dirty="0">
                          <a:effectLst/>
                        </a:rPr>
                        <a:t>46</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Congruence </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008264915"/>
                  </a:ext>
                </a:extLst>
              </a:tr>
              <a:tr h="180600">
                <a:tc rowSpan="3">
                  <a:txBody>
                    <a:bodyPr/>
                    <a:lstStyle/>
                    <a:p>
                      <a:pPr algn="ctr" fontAlgn="ctr"/>
                      <a:r>
                        <a:rPr lang="en-GB" sz="600" u="none" strike="noStrike">
                          <a:effectLst/>
                        </a:rPr>
                        <a:t>11</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highlight>
                            <a:srgbClr val="FFFF00"/>
                          </a:highlight>
                        </a:rPr>
                        <a:t>Interest and Growth</a:t>
                      </a:r>
                      <a:endParaRPr lang="en-GB" sz="600" b="0" i="0" u="none" strike="noStrike">
                        <a:solidFill>
                          <a:srgbClr val="000000"/>
                        </a:solidFill>
                        <a:effectLst/>
                        <a:highlight>
                          <a:srgbClr val="FFFF00"/>
                        </a:highligh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31</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Coordinate Geometry </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Similar Shapes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0283169"/>
                  </a:ext>
                </a:extLst>
              </a:tr>
              <a:tr h="252658">
                <a:tc vMerge="1">
                  <a:txBody>
                    <a:bodyPr/>
                    <a:lstStyle/>
                    <a:p>
                      <a:endParaRPr lang="en-GB"/>
                    </a:p>
                  </a:txBody>
                  <a:tcPr/>
                </a:tc>
                <a:tc rowSpan="2">
                  <a:txBody>
                    <a:bodyPr/>
                    <a:lstStyle/>
                    <a:p>
                      <a:pPr algn="l" fontAlgn="ctr"/>
                      <a:r>
                        <a:rPr lang="en-GB" sz="600" u="none" strike="noStrike" dirty="0">
                          <a:effectLst/>
                          <a:highlight>
                            <a:srgbClr val="FFFF00"/>
                          </a:highlight>
                        </a:rPr>
                        <a:t>Depreciation and Decay</a:t>
                      </a:r>
                      <a:endParaRPr lang="en-GB" sz="600" b="0" i="0" u="none" strike="noStrike" dirty="0">
                        <a:solidFill>
                          <a:srgbClr val="000000"/>
                        </a:solidFill>
                        <a:effectLst/>
                        <a:highlight>
                          <a:srgbClr val="FFFF00"/>
                        </a:highlight>
                        <a:latin typeface="Calibri" panose="020F0502020204030204" pitchFamily="34" charset="0"/>
                      </a:endParaRPr>
                    </a:p>
                  </a:txBody>
                  <a:tcPr marL="3910" marR="3910" marT="3910" marB="0" anchor="ctr"/>
                </a:tc>
                <a:tc rowSpan="2">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3">
                  <a:txBody>
                    <a:bodyPr/>
                    <a:lstStyle/>
                    <a:p>
                      <a:pPr algn="ctr" fontAlgn="ctr"/>
                      <a:r>
                        <a:rPr lang="en-GB" sz="600" u="none" strike="noStrike">
                          <a:effectLst/>
                        </a:rPr>
                        <a:t>32</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Speed, Distance, Time</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6">
                  <a:txBody>
                    <a:bodyPr/>
                    <a:lstStyle/>
                    <a:p>
                      <a:pPr algn="ctr" fontAlgn="ctr"/>
                      <a:r>
                        <a:rPr lang="en-GB" sz="600" u="none" strike="noStrike">
                          <a:effectLst/>
                        </a:rPr>
                        <a:t>47</a:t>
                      </a:r>
                      <a:endParaRPr lang="en-GB" sz="600" b="1"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600" u="none" strike="noStrike">
                          <a:effectLst/>
                        </a:rPr>
                        <a:t>Enlargements</a:t>
                      </a:r>
                      <a:endParaRPr lang="en-GB" sz="6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945674079"/>
                  </a:ext>
                </a:extLst>
              </a:tr>
              <a:tr h="32357">
                <a:tc vMerge="1">
                  <a:txBody>
                    <a:bodyPr/>
                    <a:lstStyle/>
                    <a:p>
                      <a:pPr algn="ctr" fontAlgn="ctr"/>
                      <a:endParaRPr lang="en-GB" sz="600" b="1"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ctr" fontAlgn="ct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ctr" fontAlgn="ct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ctr" fontAlgn="ct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rowSpan="2">
                  <a:txBody>
                    <a:bodyPr/>
                    <a:lstStyle/>
                    <a:p>
                      <a:pPr algn="l" fontAlgn="ctr"/>
                      <a:r>
                        <a:rPr lang="en-GB" sz="600" u="none" strike="noStrike">
                          <a:effectLst/>
                        </a:rPr>
                        <a:t>Compound Measures</a:t>
                      </a:r>
                      <a:endParaRPr lang="en-GB" sz="6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endParaRPr lang="en-GB" sz="600" b="0" i="0" u="none" strike="noStrike" dirty="0">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vMerge="1">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624444860"/>
                  </a:ext>
                </a:extLst>
              </a:tr>
              <a:tr h="180600">
                <a:tc>
                  <a:txBody>
                    <a:bodyPr/>
                    <a:lstStyle/>
                    <a:p>
                      <a:pPr algn="ctr" fontAlgn="ctr"/>
                      <a:r>
                        <a:rPr lang="en-GB" sz="600" u="none" strike="noStrike">
                          <a:effectLst/>
                        </a:rPr>
                        <a:t>12</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highlight>
                            <a:srgbClr val="FFFF00"/>
                          </a:highlight>
                        </a:rPr>
                        <a:t>Use of Calculator</a:t>
                      </a:r>
                      <a:endParaRPr lang="en-GB" sz="600" b="0" i="0" u="none" strike="noStrike" dirty="0">
                        <a:solidFill>
                          <a:srgbClr val="000000"/>
                        </a:solidFill>
                        <a:effectLst/>
                        <a:highlight>
                          <a:srgbClr val="FFFF00"/>
                        </a:highligh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vMerge="1">
                  <a:txBody>
                    <a:bodyPr/>
                    <a:lstStyle/>
                    <a:p>
                      <a:pPr algn="l" fontAlgn="ctr"/>
                      <a:r>
                        <a:rPr lang="en-GB" sz="600" u="none" strike="noStrike">
                          <a:effectLst/>
                        </a:rPr>
                        <a:t>Compound Measures</a:t>
                      </a: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a:effectLst/>
                        </a:rPr>
                        <a:t>Reflections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742753228"/>
                  </a:ext>
                </a:extLst>
              </a:tr>
              <a:tr h="180600">
                <a:tc>
                  <a:txBody>
                    <a:bodyPr/>
                    <a:lstStyle/>
                    <a:p>
                      <a:pPr algn="ctr" fontAlgn="ctr"/>
                      <a:r>
                        <a:rPr lang="en-GB" sz="600" u="none" strike="noStrike">
                          <a:effectLst/>
                        </a:rPr>
                        <a:t>13</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Reverse Percentages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33</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Real Life Graphs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a:effectLst/>
                        </a:rPr>
                        <a:t>Rotations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218398657"/>
                  </a:ext>
                </a:extLst>
              </a:tr>
              <a:tr h="180600">
                <a:tc>
                  <a:txBody>
                    <a:bodyPr/>
                    <a:lstStyle/>
                    <a:p>
                      <a:pPr algn="ctr" fontAlgn="ctr"/>
                      <a:r>
                        <a:rPr lang="en-GB" sz="600" u="none" strike="noStrike">
                          <a:effectLst/>
                        </a:rPr>
                        <a:t>14</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highlight>
                            <a:srgbClr val="FFFF00"/>
                          </a:highlight>
                        </a:rPr>
                        <a:t>Fractions</a:t>
                      </a:r>
                      <a:endParaRPr lang="en-GB" sz="600" b="0" i="0" u="none" strike="noStrike" dirty="0">
                        <a:solidFill>
                          <a:srgbClr val="000000"/>
                        </a:solidFill>
                        <a:effectLst/>
                        <a:highlight>
                          <a:srgbClr val="FFFF00"/>
                        </a:highligh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5">
                  <a:txBody>
                    <a:bodyPr/>
                    <a:lstStyle/>
                    <a:p>
                      <a:pPr algn="ctr" fontAlgn="ctr"/>
                      <a:r>
                        <a:rPr lang="en-GB" sz="600" u="none" strike="noStrike" dirty="0">
                          <a:effectLst/>
                        </a:rPr>
                        <a:t>34</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Pythagoras </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a:effectLst/>
                        </a:rPr>
                        <a:t>Reflections with Rotations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849849049"/>
                  </a:ext>
                </a:extLst>
              </a:tr>
              <a:tr h="180600">
                <a:tc>
                  <a:txBody>
                    <a:bodyPr/>
                    <a:lstStyle/>
                    <a:p>
                      <a:pPr algn="ctr" fontAlgn="ctr"/>
                      <a:r>
                        <a:rPr lang="en-GB" sz="600" u="none" strike="noStrike">
                          <a:effectLst/>
                        </a:rPr>
                        <a:t>15</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highlight>
                            <a:srgbClr val="FFFF00"/>
                          </a:highlight>
                        </a:rPr>
                        <a:t>Ratio</a:t>
                      </a:r>
                      <a:endParaRPr lang="en-GB" sz="600" b="0" i="0" u="none" strike="noStrike" dirty="0">
                        <a:solidFill>
                          <a:srgbClr val="000000"/>
                        </a:solidFill>
                        <a:effectLst/>
                        <a:highlight>
                          <a:srgbClr val="FFFF00"/>
                        </a:highligh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Trig - Non Calculator</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a:effectLst/>
                        </a:rPr>
                        <a:t>Translations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692443089"/>
                  </a:ext>
                </a:extLst>
              </a:tr>
              <a:tr h="180600">
                <a:tc>
                  <a:txBody>
                    <a:bodyPr/>
                    <a:lstStyle/>
                    <a:p>
                      <a:pPr algn="ctr" fontAlgn="ctr"/>
                      <a:r>
                        <a:rPr lang="en-GB" sz="600" u="none" strike="noStrike">
                          <a:effectLst/>
                        </a:rPr>
                        <a:t>16</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Proportion - Recipes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Trig - Finding Sides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48</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Vectors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912046360"/>
                  </a:ext>
                </a:extLst>
              </a:tr>
              <a:tr h="180600">
                <a:tc>
                  <a:txBody>
                    <a:bodyPr/>
                    <a:lstStyle/>
                    <a:p>
                      <a:pPr algn="ctr" fontAlgn="ctr"/>
                      <a:r>
                        <a:rPr lang="en-GB" sz="600" u="none" strike="noStrike">
                          <a:effectLst/>
                        </a:rPr>
                        <a:t>17</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Standard Index Form</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Trig - Finding Angles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rPr>
                        <a:t>49</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Sequences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1486071764"/>
                  </a:ext>
                </a:extLst>
              </a:tr>
              <a:tr h="173328">
                <a:tc>
                  <a:txBody>
                    <a:bodyPr/>
                    <a:lstStyle/>
                    <a:p>
                      <a:pPr algn="ctr" fontAlgn="ctr"/>
                      <a:r>
                        <a:rPr lang="en-GB" sz="600" u="none" strike="noStrike">
                          <a:effectLst/>
                        </a:rPr>
                        <a:t>18</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Index Laws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Pythagoras with Trig</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50</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Forming and Solving Equations </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01726958"/>
                  </a:ext>
                </a:extLst>
              </a:tr>
              <a:tr h="145230">
                <a:tc>
                  <a:txBody>
                    <a:bodyPr/>
                    <a:lstStyle/>
                    <a:p>
                      <a:pPr algn="ctr" fontAlgn="ctr"/>
                      <a:r>
                        <a:rPr lang="en-GB" sz="600" u="none" strike="noStrike">
                          <a:effectLst/>
                        </a:rPr>
                        <a:t>19</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highlight>
                            <a:srgbClr val="FFFF00"/>
                          </a:highlight>
                        </a:rPr>
                        <a:t>Expand and Simplify</a:t>
                      </a:r>
                      <a:endParaRPr lang="en-GB" sz="600" b="0" i="0" u="none" strike="noStrike" dirty="0">
                        <a:solidFill>
                          <a:srgbClr val="000000"/>
                        </a:solidFill>
                        <a:effectLst/>
                        <a:highlight>
                          <a:srgbClr val="FFFF00"/>
                        </a:highligh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rPr>
                        <a:t>35</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Bearings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51</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Simultaneous Equations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1068186985"/>
                  </a:ext>
                </a:extLst>
              </a:tr>
              <a:tr h="259421">
                <a:tc>
                  <a:txBody>
                    <a:bodyPr/>
                    <a:lstStyle/>
                    <a:p>
                      <a:pPr algn="ctr" fontAlgn="ctr"/>
                      <a:r>
                        <a:rPr lang="en-GB" sz="600" u="none" strike="noStrike">
                          <a:effectLst/>
                        </a:rPr>
                        <a:t>20</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highlight>
                            <a:srgbClr val="FFFF00"/>
                          </a:highlight>
                        </a:rPr>
                        <a:t>Factorising </a:t>
                      </a:r>
                      <a:endParaRPr lang="en-GB" sz="600" b="0" i="0" u="none" strike="noStrike" dirty="0">
                        <a:solidFill>
                          <a:srgbClr val="000000"/>
                        </a:solidFill>
                        <a:effectLst/>
                        <a:highlight>
                          <a:srgbClr val="FFFF00"/>
                        </a:highligh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rPr>
                        <a:t>36</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highlight>
                            <a:srgbClr val="FFFF00"/>
                          </a:highlight>
                        </a:rPr>
                        <a:t>Alternate/Corresponding Angles</a:t>
                      </a:r>
                      <a:endParaRPr lang="en-GB" sz="600" b="0" i="0" u="none" strike="noStrike" dirty="0">
                        <a:solidFill>
                          <a:srgbClr val="000000"/>
                        </a:solidFill>
                        <a:effectLst/>
                        <a:highlight>
                          <a:srgbClr val="FFFF00"/>
                        </a:highligh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3">
                  <a:txBody>
                    <a:bodyPr/>
                    <a:lstStyle/>
                    <a:p>
                      <a:pPr algn="ctr" fontAlgn="ctr"/>
                      <a:r>
                        <a:rPr lang="en-GB" sz="600" u="none" strike="noStrike">
                          <a:effectLst/>
                        </a:rPr>
                        <a:t>52</a:t>
                      </a:r>
                      <a:endParaRPr lang="en-GB" sz="600" b="1"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600" u="none" strike="noStrike" dirty="0">
                          <a:effectLst/>
                        </a:rPr>
                        <a:t>Direct Proportion </a:t>
                      </a:r>
                      <a:endParaRPr lang="en-GB" sz="600" b="0" i="0" u="none" strike="noStrike" dirty="0">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1538973625"/>
                  </a:ext>
                </a:extLst>
              </a:tr>
              <a:tr h="30295">
                <a:tc rowSpan="2">
                  <a:txBody>
                    <a:bodyPr/>
                    <a:lstStyle/>
                    <a:p>
                      <a:pPr algn="ctr" fontAlgn="ctr"/>
                      <a:r>
                        <a:rPr lang="en-GB" sz="600" u="none" strike="noStrike" dirty="0">
                          <a:effectLst/>
                        </a:rPr>
                        <a:t>21</a:t>
                      </a:r>
                      <a:endParaRPr lang="en-GB" sz="600" b="1" i="0" u="none" strike="noStrike" dirty="0">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600" u="none" strike="noStrike" dirty="0">
                          <a:effectLst/>
                          <a:highlight>
                            <a:srgbClr val="FFFF00"/>
                          </a:highlight>
                        </a:rPr>
                        <a:t>Solving equations</a:t>
                      </a:r>
                      <a:endParaRPr lang="en-GB" sz="600" b="0" i="0" u="none" strike="noStrike" dirty="0">
                        <a:solidFill>
                          <a:srgbClr val="000000"/>
                        </a:solidFill>
                        <a:effectLst/>
                        <a:highlight>
                          <a:srgbClr val="FFFF00"/>
                        </a:highlight>
                        <a:latin typeface="Calibri" panose="020F0502020204030204" pitchFamily="34" charset="0"/>
                      </a:endParaRPr>
                    </a:p>
                  </a:txBody>
                  <a:tcPr marL="3910" marR="3910" marT="3910" marB="0" anchor="ctr"/>
                </a:tc>
                <a:tc rowSpan="2">
                  <a:txBody>
                    <a:bodyPr/>
                    <a:lstStyle/>
                    <a:p>
                      <a:pPr algn="ctr" fontAlgn="ctr"/>
                      <a:r>
                        <a:rPr lang="en-GB" sz="6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b"/>
                </a:tc>
                <a:tc rowSpan="2">
                  <a:txBody>
                    <a:bodyPr/>
                    <a:lstStyle/>
                    <a:p>
                      <a:pPr algn="ctr" fontAlgn="ctr"/>
                      <a:r>
                        <a:rPr lang="en-GB" sz="6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b"/>
                </a:tc>
                <a:tc rowSpan="2">
                  <a:txBody>
                    <a:bodyPr/>
                    <a:lstStyle/>
                    <a:p>
                      <a:pPr algn="ctr" fontAlgn="ctr"/>
                      <a:r>
                        <a:rPr lang="en-GB" sz="6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b"/>
                </a:tc>
                <a:tc rowSpan="2">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600" u="none" strike="noStrike">
                          <a:effectLst/>
                        </a:rPr>
                        <a:t>37</a:t>
                      </a:r>
                      <a:endParaRPr lang="en-GB" sz="600" b="1" i="0" u="none" strike="noStrike" dirty="0">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600" u="none" strike="noStrike" dirty="0">
                          <a:effectLst/>
                          <a:highlight>
                            <a:srgbClr val="FFFF00"/>
                          </a:highlight>
                        </a:rPr>
                        <a:t>Interior and Exterior Angles</a:t>
                      </a:r>
                      <a:endParaRPr lang="en-GB" sz="600" b="0" i="0" u="none" strike="noStrike" dirty="0">
                        <a:solidFill>
                          <a:srgbClr val="000000"/>
                        </a:solidFill>
                        <a:effectLst/>
                        <a:highlight>
                          <a:srgbClr val="FFFF00"/>
                        </a:highligh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l" fontAlgn="ctr"/>
                      <a:endParaRPr lang="en-GB" sz="600" b="0" i="0" u="none" strike="noStrike" dirty="0">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vMerge="1">
                  <a:txBody>
                    <a:bodyPr/>
                    <a:lstStyle/>
                    <a:p>
                      <a:pPr algn="l" fontAlgn="ctr"/>
                      <a:endParaRPr lang="en-GB" sz="600" b="0" i="0" u="none" strike="noStrike" dirty="0">
                        <a:solidFill>
                          <a:srgbClr val="000000"/>
                        </a:solidFill>
                        <a:effectLst/>
                        <a:latin typeface="Calibri" panose="020F0502020204030204" pitchFamily="34" charset="0"/>
                      </a:endParaRPr>
                    </a:p>
                  </a:txBody>
                  <a:tcPr marL="3910" marR="3910" marT="3910" marB="0" anchor="ctr"/>
                </a:tc>
                <a:tc vMerge="1">
                  <a:txBody>
                    <a:bodyPr/>
                    <a:lstStyle/>
                    <a:p>
                      <a:pPr algn="l" fontAlgn="ct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4119666549"/>
                  </a:ext>
                </a:extLst>
              </a:tr>
              <a:tr h="109116">
                <a:tc vMerge="1">
                  <a:txBody>
                    <a:bodyPr/>
                    <a:lstStyle/>
                    <a:p>
                      <a:pPr algn="ctr" fontAlgn="ctr"/>
                      <a:r>
                        <a:rPr lang="en-GB" sz="600" u="none" strike="noStrike">
                          <a:effectLst/>
                        </a:rPr>
                        <a:t>21</a:t>
                      </a:r>
                      <a:endParaRPr lang="en-GB" sz="600" b="1"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r>
                        <a:rPr lang="en-GB" sz="600" u="none" strike="noStrike">
                          <a:effectLst/>
                        </a:rPr>
                        <a:t>Solving equations</a:t>
                      </a: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vMerge="1">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vMerge="1">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vMerge="1">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ctr" fontAlgn="ctr"/>
                      <a:r>
                        <a:rPr lang="en-GB" sz="600" u="none" strike="noStrike">
                          <a:effectLst/>
                        </a:rPr>
                        <a:t>37</a:t>
                      </a:r>
                      <a:endParaRPr lang="en-GB" sz="600" b="1"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r>
                        <a:rPr lang="en-GB" sz="600" u="none" strike="noStrike" dirty="0">
                          <a:effectLst/>
                        </a:rPr>
                        <a:t>Interior and Exterior Angles</a:t>
                      </a:r>
                      <a:endParaRPr lang="en-GB" sz="600" b="0" i="0" u="none" strike="noStrike" dirty="0">
                        <a:solidFill>
                          <a:srgbClr val="000000"/>
                        </a:solidFill>
                        <a:effectLst/>
                        <a:latin typeface="Calibri" panose="020F0502020204030204" pitchFamily="34" charset="0"/>
                      </a:endParaRPr>
                    </a:p>
                  </a:txBody>
                  <a:tcPr marL="3910" marR="3910" marT="3910" marB="0" anchor="ctr"/>
                </a:tc>
                <a:tc vMerge="1">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vMerge="1">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Inverse Proportion </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077210333"/>
                  </a:ext>
                </a:extLst>
              </a:tr>
            </a:tbl>
          </a:graphicData>
        </a:graphic>
      </p:graphicFrame>
    </p:spTree>
    <p:extLst>
      <p:ext uri="{BB962C8B-B14F-4D97-AF65-F5344CB8AC3E}">
        <p14:creationId xmlns:p14="http://schemas.microsoft.com/office/powerpoint/2010/main" val="4028932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7CF3F-1676-496B-BF35-7266E593B372}"/>
              </a:ext>
            </a:extLst>
          </p:cNvPr>
          <p:cNvSpPr>
            <a:spLocks noGrp="1"/>
          </p:cNvSpPr>
          <p:nvPr>
            <p:ph type="title"/>
          </p:nvPr>
        </p:nvSpPr>
        <p:spPr>
          <a:xfrm>
            <a:off x="571870" y="182969"/>
            <a:ext cx="10515600" cy="646929"/>
          </a:xfrm>
        </p:spPr>
        <p:txBody>
          <a:bodyPr>
            <a:normAutofit fontScale="90000"/>
          </a:bodyPr>
          <a:lstStyle/>
          <a:p>
            <a:r>
              <a:rPr lang="en-GB" b="1" u="sng" dirty="0"/>
              <a:t>Website Details</a:t>
            </a:r>
          </a:p>
        </p:txBody>
      </p:sp>
      <p:sp>
        <p:nvSpPr>
          <p:cNvPr id="3" name="Content Placeholder 2">
            <a:extLst>
              <a:ext uri="{FF2B5EF4-FFF2-40B4-BE49-F238E27FC236}">
                <a16:creationId xmlns:a16="http://schemas.microsoft.com/office/drawing/2014/main" id="{54B7A865-F0B6-4CA5-8070-48B632F0D673}"/>
              </a:ext>
            </a:extLst>
          </p:cNvPr>
          <p:cNvSpPr>
            <a:spLocks noGrp="1"/>
          </p:cNvSpPr>
          <p:nvPr>
            <p:ph idx="1"/>
          </p:nvPr>
        </p:nvSpPr>
        <p:spPr>
          <a:xfrm>
            <a:off x="310221" y="981829"/>
            <a:ext cx="11537221" cy="5693201"/>
          </a:xfrm>
        </p:spPr>
        <p:txBody>
          <a:bodyPr>
            <a:normAutofit fontScale="85000" lnSpcReduction="20000"/>
          </a:bodyPr>
          <a:lstStyle/>
          <a:p>
            <a:pPr marL="0" indent="0">
              <a:buNone/>
            </a:pPr>
            <a:r>
              <a:rPr lang="en-GB" dirty="0"/>
              <a:t>Videos are from the Just Maths Website. Below are the login details</a:t>
            </a:r>
          </a:p>
          <a:p>
            <a:pPr marL="0" indent="0">
              <a:buNone/>
            </a:pPr>
            <a:r>
              <a:rPr lang="en-GB" dirty="0">
                <a:hlinkClick r:id="rId2"/>
              </a:rPr>
              <a:t>https://online.justmaths.co.uk/</a:t>
            </a:r>
            <a:endParaRPr lang="en-GB" dirty="0"/>
          </a:p>
          <a:p>
            <a:pPr marL="0" indent="0">
              <a:buNone/>
            </a:pPr>
            <a:r>
              <a:rPr lang="en-GB" dirty="0"/>
              <a:t>Login: </a:t>
            </a:r>
            <a:r>
              <a:rPr lang="en-GB" dirty="0" err="1"/>
              <a:t>MayfieldStudent</a:t>
            </a:r>
            <a:r>
              <a:rPr lang="en-GB" dirty="0"/>
              <a:t>       </a:t>
            </a:r>
          </a:p>
          <a:p>
            <a:pPr marL="0" indent="0">
              <a:buNone/>
            </a:pPr>
            <a:r>
              <a:rPr lang="en-GB" dirty="0"/>
              <a:t>Password: Mayfield</a:t>
            </a:r>
          </a:p>
          <a:p>
            <a:pPr marL="0" indent="0">
              <a:buNone/>
            </a:pPr>
            <a:endParaRPr lang="en-GB" dirty="0"/>
          </a:p>
          <a:p>
            <a:pPr marL="0" indent="0">
              <a:buNone/>
            </a:pPr>
            <a:r>
              <a:rPr lang="en-GB" i="1" dirty="0"/>
              <a:t>Select crossover at top of the page. You should try the worksheet first and check your answers. If you need extra help watch the video and it will talk you through the questions. </a:t>
            </a:r>
          </a:p>
          <a:p>
            <a:pPr marL="0" indent="0">
              <a:buNone/>
            </a:pPr>
            <a:endParaRPr lang="en-GB" i="1" dirty="0"/>
          </a:p>
          <a:p>
            <a:pPr marL="0" indent="0">
              <a:buNone/>
            </a:pPr>
            <a:endParaRPr lang="en-GB" i="1" dirty="0"/>
          </a:p>
          <a:p>
            <a:pPr marL="0" indent="0">
              <a:buNone/>
            </a:pPr>
            <a:endParaRPr lang="en-GB" sz="900" dirty="0"/>
          </a:p>
          <a:p>
            <a:pPr marL="0" indent="0">
              <a:buNone/>
            </a:pPr>
            <a:r>
              <a:rPr lang="en-GB" b="1" dirty="0"/>
              <a:t>Watch the video                       Try the worksheet             Check your answers</a:t>
            </a:r>
          </a:p>
          <a:p>
            <a:pPr marL="0" indent="0">
              <a:buNone/>
            </a:pPr>
            <a:endParaRPr lang="en-GB" sz="2200" dirty="0"/>
          </a:p>
          <a:p>
            <a:pPr marL="0" indent="0">
              <a:buNone/>
            </a:pPr>
            <a:r>
              <a:rPr lang="en-GB" sz="2200" dirty="0"/>
              <a:t>There are also videos you can watch on the Dr Frost Maths Website</a:t>
            </a:r>
          </a:p>
          <a:p>
            <a:pPr marL="0" indent="0">
              <a:buNone/>
            </a:pPr>
            <a:r>
              <a:rPr lang="en-GB" sz="2200" dirty="0">
                <a:hlinkClick r:id="rId3"/>
              </a:rPr>
              <a:t>www.drfrostmaths.com</a:t>
            </a:r>
            <a:r>
              <a:rPr lang="en-GB" sz="2200" dirty="0"/>
              <a:t> </a:t>
            </a:r>
          </a:p>
          <a:p>
            <a:pPr marL="0" indent="0">
              <a:buNone/>
            </a:pPr>
            <a:r>
              <a:rPr lang="en-GB" sz="2200" dirty="0"/>
              <a:t>Once you have logged in. At the top click “Resources” and the “Videos”</a:t>
            </a:r>
          </a:p>
          <a:p>
            <a:pPr marL="0" indent="0">
              <a:buNone/>
            </a:pPr>
            <a:r>
              <a:rPr lang="en-GB" sz="2200" dirty="0"/>
              <a:t>You will then need to search for the video you need</a:t>
            </a:r>
          </a:p>
        </p:txBody>
      </p:sp>
      <p:pic>
        <p:nvPicPr>
          <p:cNvPr id="5" name="Picture 4">
            <a:extLst>
              <a:ext uri="{FF2B5EF4-FFF2-40B4-BE49-F238E27FC236}">
                <a16:creationId xmlns:a16="http://schemas.microsoft.com/office/drawing/2014/main" id="{CBBA6130-022E-4538-9B78-C84F41863C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9847" y="3528964"/>
            <a:ext cx="9459645" cy="543001"/>
          </a:xfrm>
          <a:prstGeom prst="rect">
            <a:avLst/>
          </a:prstGeom>
        </p:spPr>
      </p:pic>
      <p:cxnSp>
        <p:nvCxnSpPr>
          <p:cNvPr id="7" name="Straight Arrow Connector 6">
            <a:extLst>
              <a:ext uri="{FF2B5EF4-FFF2-40B4-BE49-F238E27FC236}">
                <a16:creationId xmlns:a16="http://schemas.microsoft.com/office/drawing/2014/main" id="{6C308C80-B335-45FC-8B27-64B891D2DD36}"/>
              </a:ext>
            </a:extLst>
          </p:cNvPr>
          <p:cNvCxnSpPr>
            <a:cxnSpLocks/>
          </p:cNvCxnSpPr>
          <p:nvPr/>
        </p:nvCxnSpPr>
        <p:spPr>
          <a:xfrm flipV="1">
            <a:off x="2146852" y="3866556"/>
            <a:ext cx="304800" cy="41081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BEEF3587-5B3E-42BA-B3E5-1ADA0DAE9651}"/>
              </a:ext>
            </a:extLst>
          </p:cNvPr>
          <p:cNvCxnSpPr>
            <a:cxnSpLocks/>
          </p:cNvCxnSpPr>
          <p:nvPr/>
        </p:nvCxnSpPr>
        <p:spPr>
          <a:xfrm flipV="1">
            <a:off x="8832573" y="4061792"/>
            <a:ext cx="304800" cy="41081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6D3A227-B300-40E8-B23A-4F5BC90339AC}"/>
              </a:ext>
            </a:extLst>
          </p:cNvPr>
          <p:cNvCxnSpPr>
            <a:cxnSpLocks/>
          </p:cNvCxnSpPr>
          <p:nvPr/>
        </p:nvCxnSpPr>
        <p:spPr>
          <a:xfrm flipV="1">
            <a:off x="5261113" y="4061792"/>
            <a:ext cx="304800" cy="41081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8443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5AFA6-4DFC-441B-B25C-F32BF9111C53}"/>
              </a:ext>
            </a:extLst>
          </p:cNvPr>
          <p:cNvSpPr>
            <a:spLocks noGrp="1"/>
          </p:cNvSpPr>
          <p:nvPr>
            <p:ph type="title"/>
          </p:nvPr>
        </p:nvSpPr>
        <p:spPr/>
        <p:txBody>
          <a:bodyPr/>
          <a:lstStyle/>
          <a:p>
            <a:r>
              <a:rPr lang="en-GB" dirty="0"/>
              <a:t>Instructions on accessing the videos on Just Maths </a:t>
            </a:r>
          </a:p>
        </p:txBody>
      </p:sp>
      <p:pic>
        <p:nvPicPr>
          <p:cNvPr id="5" name="Content Placeholder 4">
            <a:extLst>
              <a:ext uri="{FF2B5EF4-FFF2-40B4-BE49-F238E27FC236}">
                <a16:creationId xmlns:a16="http://schemas.microsoft.com/office/drawing/2014/main" id="{D77C47D8-6BD9-44E9-A922-40EA6A0F1D7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75092" y="1690688"/>
            <a:ext cx="8184511" cy="4351338"/>
          </a:xfrm>
        </p:spPr>
      </p:pic>
      <p:sp>
        <p:nvSpPr>
          <p:cNvPr id="6" name="TextBox 5">
            <a:extLst>
              <a:ext uri="{FF2B5EF4-FFF2-40B4-BE49-F238E27FC236}">
                <a16:creationId xmlns:a16="http://schemas.microsoft.com/office/drawing/2014/main" id="{74069A72-0438-4E3B-B7C9-D7EFD443FF47}"/>
              </a:ext>
            </a:extLst>
          </p:cNvPr>
          <p:cNvSpPr txBox="1"/>
          <p:nvPr/>
        </p:nvSpPr>
        <p:spPr>
          <a:xfrm>
            <a:off x="1175552" y="4174242"/>
            <a:ext cx="2334827" cy="646331"/>
          </a:xfrm>
          <a:prstGeom prst="rect">
            <a:avLst/>
          </a:prstGeom>
          <a:noFill/>
        </p:spPr>
        <p:txBody>
          <a:bodyPr wrap="square" rtlCol="0">
            <a:spAutoFit/>
          </a:bodyPr>
          <a:lstStyle/>
          <a:p>
            <a:r>
              <a:rPr lang="en-GB" dirty="0"/>
              <a:t>Press this button to find the clip heading</a:t>
            </a:r>
          </a:p>
        </p:txBody>
      </p:sp>
      <p:sp>
        <p:nvSpPr>
          <p:cNvPr id="7" name="Arrow: Right 6">
            <a:extLst>
              <a:ext uri="{FF2B5EF4-FFF2-40B4-BE49-F238E27FC236}">
                <a16:creationId xmlns:a16="http://schemas.microsoft.com/office/drawing/2014/main" id="{0EB71DEE-1015-4E5D-B491-7C2CED06C62F}"/>
              </a:ext>
            </a:extLst>
          </p:cNvPr>
          <p:cNvSpPr/>
          <p:nvPr/>
        </p:nvSpPr>
        <p:spPr>
          <a:xfrm>
            <a:off x="4030462" y="4030461"/>
            <a:ext cx="3080551" cy="15802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9307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p:txBody>
          <a:bodyPr/>
          <a:lstStyle/>
          <a:p>
            <a:r>
              <a:rPr lang="en-GB" dirty="0"/>
              <a:t>Week 1 – Number skills</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838200" y="1825625"/>
            <a:ext cx="11049000" cy="1759786"/>
          </a:xfrm>
        </p:spPr>
        <p:txBody>
          <a:bodyPr>
            <a:noAutofit/>
          </a:bodyPr>
          <a:lstStyle/>
          <a:p>
            <a:pPr marL="0" indent="0">
              <a:buNone/>
            </a:pPr>
            <a:r>
              <a:rPr lang="en-GB" sz="2000" dirty="0"/>
              <a:t>Watch the following clips on </a:t>
            </a:r>
            <a:r>
              <a:rPr lang="en-GB" sz="2000" dirty="0">
                <a:hlinkClick r:id="rId2"/>
              </a:rPr>
              <a:t>https://online.justmaths.co.uk/</a:t>
            </a:r>
            <a:r>
              <a:rPr lang="en-GB" sz="2000" dirty="0"/>
              <a:t> and complete the clip worksheet at the same time.</a:t>
            </a:r>
          </a:p>
          <a:p>
            <a:pPr marL="0" indent="0">
              <a:buNone/>
            </a:pPr>
            <a:r>
              <a:rPr lang="en-GB" sz="2000" dirty="0"/>
              <a:t>Clip 12 – Using a calculator</a:t>
            </a:r>
          </a:p>
          <a:p>
            <a:pPr marL="0" indent="0">
              <a:buNone/>
            </a:pPr>
            <a:r>
              <a:rPr lang="en-GB" sz="2000" dirty="0"/>
              <a:t>Clip  5 – Product of prime factors</a:t>
            </a:r>
          </a:p>
          <a:p>
            <a:pPr marL="0" indent="0">
              <a:buNone/>
            </a:pPr>
            <a:endParaRPr lang="en-GB" sz="2000" dirty="0"/>
          </a:p>
          <a:p>
            <a:pPr marL="0" indent="0">
              <a:buNone/>
            </a:pPr>
            <a:r>
              <a:rPr lang="en-GB" sz="2000" dirty="0"/>
              <a:t>For More work go onto Dr Frost Maths – Click Key Skills and search for the topic above.</a:t>
            </a:r>
          </a:p>
          <a:p>
            <a:pPr marL="0" indent="0">
              <a:buNone/>
            </a:pPr>
            <a:endParaRPr lang="en-GB" sz="2000" dirty="0"/>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276725" y="4575199"/>
            <a:ext cx="10515601" cy="1461282"/>
          </a:xfrm>
        </p:spPr>
        <p:txBody>
          <a:bodyPr>
            <a:normAutofit fontScale="92500" lnSpcReduction="20000"/>
          </a:bodyPr>
          <a:lstStyle/>
          <a:p>
            <a:pPr marL="0" indent="0">
              <a:buNone/>
            </a:pPr>
            <a:r>
              <a:rPr lang="en-GB" dirty="0"/>
              <a:t>Extra Worksheets and solutions</a:t>
            </a:r>
          </a:p>
          <a:p>
            <a:pPr marL="0" indent="0">
              <a:buNone/>
            </a:pPr>
            <a:endParaRPr lang="en-GB" dirty="0"/>
          </a:p>
          <a:p>
            <a:r>
              <a:rPr lang="en-GB" dirty="0">
                <a:hlinkClick r:id="rId3"/>
              </a:rPr>
              <a:t>https://corbettmaths.com/2019/09/02/product-of-primes-lcm-hcf-practice-questions/</a:t>
            </a:r>
            <a:endParaRPr lang="en-GB" dirty="0"/>
          </a:p>
          <a:p>
            <a:endParaRPr lang="en-GB" dirty="0"/>
          </a:p>
        </p:txBody>
      </p:sp>
    </p:spTree>
    <p:extLst>
      <p:ext uri="{BB962C8B-B14F-4D97-AF65-F5344CB8AC3E}">
        <p14:creationId xmlns:p14="http://schemas.microsoft.com/office/powerpoint/2010/main" val="2497160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p:txBody>
          <a:bodyPr>
            <a:normAutofit/>
          </a:bodyPr>
          <a:lstStyle/>
          <a:p>
            <a:r>
              <a:rPr lang="en-GB" dirty="0"/>
              <a:t>Week 2 – Expressions and equations</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304800" y="1813594"/>
            <a:ext cx="11049000" cy="1759786"/>
          </a:xfrm>
        </p:spPr>
        <p:txBody>
          <a:bodyPr>
            <a:noAutofit/>
          </a:bodyPr>
          <a:lstStyle/>
          <a:p>
            <a:pPr marL="0" indent="0">
              <a:buNone/>
            </a:pPr>
            <a:r>
              <a:rPr lang="en-GB" sz="2000" dirty="0"/>
              <a:t>Watch the following clips on </a:t>
            </a:r>
            <a:r>
              <a:rPr lang="en-GB" sz="2000" dirty="0">
                <a:hlinkClick r:id="rId2"/>
              </a:rPr>
              <a:t>https://online.justmaths.co.uk/</a:t>
            </a:r>
            <a:r>
              <a:rPr lang="en-GB" sz="2000" dirty="0"/>
              <a:t> and complete the clip worksheet at the same time.</a:t>
            </a:r>
          </a:p>
          <a:p>
            <a:pPr marL="0" indent="0">
              <a:buNone/>
            </a:pPr>
            <a:r>
              <a:rPr lang="en-GB" sz="2000" dirty="0"/>
              <a:t>Clip 19 – Expand and simplify</a:t>
            </a:r>
            <a:br>
              <a:rPr lang="en-GB" sz="2000" dirty="0"/>
            </a:br>
            <a:r>
              <a:rPr lang="en-GB" sz="2000" dirty="0"/>
              <a:t>Clip 20 - Factorising </a:t>
            </a:r>
          </a:p>
          <a:p>
            <a:pPr marL="0" indent="0">
              <a:buNone/>
            </a:pPr>
            <a:r>
              <a:rPr lang="en-GB" sz="2000" dirty="0"/>
              <a:t>Clip 21  - Solving equations</a:t>
            </a:r>
          </a:p>
          <a:p>
            <a:pPr marL="0" indent="0">
              <a:buNone/>
            </a:pPr>
            <a:endParaRPr lang="en-GB" sz="2000" dirty="0"/>
          </a:p>
          <a:p>
            <a:pPr marL="0" indent="0">
              <a:buNone/>
            </a:pPr>
            <a:r>
              <a:rPr lang="en-GB" sz="2000" dirty="0"/>
              <a:t>For More work go onto Dr Frost Maths – Click Key Skills and search for the topic above.</a:t>
            </a:r>
          </a:p>
          <a:p>
            <a:pPr marL="0" indent="0">
              <a:buNone/>
            </a:pPr>
            <a:endParaRPr lang="en-GB" sz="2000" dirty="0"/>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304800" y="4851926"/>
            <a:ext cx="10515601" cy="1461282"/>
          </a:xfrm>
        </p:spPr>
        <p:txBody>
          <a:bodyPr>
            <a:normAutofit fontScale="55000" lnSpcReduction="20000"/>
          </a:bodyPr>
          <a:lstStyle/>
          <a:p>
            <a:pPr marL="0" indent="0">
              <a:buNone/>
            </a:pPr>
            <a:r>
              <a:rPr lang="en-GB" dirty="0"/>
              <a:t>Extra Worksheets and solutions</a:t>
            </a:r>
          </a:p>
          <a:p>
            <a:pPr marL="0" indent="0">
              <a:buNone/>
            </a:pPr>
            <a:r>
              <a:rPr lang="en-GB" dirty="0">
                <a:hlinkClick r:id="rId3"/>
              </a:rPr>
              <a:t>https://corbettmaths.com/2019/08/22/collecting-like-terms-practice-questions/</a:t>
            </a:r>
            <a:endParaRPr lang="en-GB" dirty="0"/>
          </a:p>
          <a:p>
            <a:pPr marL="0" indent="0">
              <a:buNone/>
            </a:pPr>
            <a:r>
              <a:rPr lang="en-GB" dirty="0">
                <a:hlinkClick r:id="rId4"/>
              </a:rPr>
              <a:t>https://corbettmaths.com/2019/08/22/expanding-brackets-practice-questions/</a:t>
            </a:r>
            <a:endParaRPr lang="en-GB" dirty="0"/>
          </a:p>
          <a:p>
            <a:pPr marL="0" indent="0">
              <a:buNone/>
            </a:pPr>
            <a:r>
              <a:rPr lang="en-GB" dirty="0">
                <a:hlinkClick r:id="rId5"/>
              </a:rPr>
              <a:t>https://corbettmaths.com/2019/08/29/factorising-practice-questions/</a:t>
            </a:r>
            <a:endParaRPr lang="en-GB" dirty="0"/>
          </a:p>
          <a:p>
            <a:pPr marL="0" indent="0">
              <a:buNone/>
            </a:pPr>
            <a:r>
              <a:rPr lang="en-GB" dirty="0">
                <a:hlinkClick r:id="rId6"/>
              </a:rPr>
              <a:t>https://corbettmaths.com/2019/08/28/solving-equations-practice-questions/</a:t>
            </a:r>
            <a:endParaRPr lang="en-GB" dirty="0"/>
          </a:p>
          <a:p>
            <a:pPr marL="0" indent="0">
              <a:buNone/>
            </a:pPr>
            <a:endParaRPr lang="en-GB" dirty="0"/>
          </a:p>
          <a:p>
            <a:endParaRPr lang="en-GB" dirty="0"/>
          </a:p>
        </p:txBody>
      </p:sp>
    </p:spTree>
    <p:extLst>
      <p:ext uri="{BB962C8B-B14F-4D97-AF65-F5344CB8AC3E}">
        <p14:creationId xmlns:p14="http://schemas.microsoft.com/office/powerpoint/2010/main" val="4264595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p:txBody>
          <a:bodyPr>
            <a:normAutofit/>
          </a:bodyPr>
          <a:lstStyle/>
          <a:p>
            <a:r>
              <a:rPr lang="en-GB" dirty="0"/>
              <a:t>Week 3 – Percentages</a:t>
            </a:r>
            <a:br>
              <a:rPr lang="en-GB" dirty="0"/>
            </a:br>
            <a:r>
              <a:rPr lang="en-GB" dirty="0"/>
              <a:t>              </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304800" y="1350908"/>
            <a:ext cx="11049000" cy="1759786"/>
          </a:xfrm>
        </p:spPr>
        <p:txBody>
          <a:bodyPr>
            <a:noAutofit/>
          </a:bodyPr>
          <a:lstStyle/>
          <a:p>
            <a:pPr marL="0" indent="0">
              <a:buNone/>
            </a:pPr>
            <a:r>
              <a:rPr lang="en-GB" sz="2000" dirty="0"/>
              <a:t>Watch the following clips on </a:t>
            </a:r>
            <a:r>
              <a:rPr lang="en-GB" sz="2000" dirty="0">
                <a:hlinkClick r:id="rId2"/>
              </a:rPr>
              <a:t>https://online.justmaths.co.uk/</a:t>
            </a:r>
            <a:r>
              <a:rPr lang="en-GB" sz="2000" dirty="0"/>
              <a:t> and complete the clip worksheet at the same time.</a:t>
            </a:r>
          </a:p>
          <a:p>
            <a:pPr marL="0" indent="0">
              <a:buNone/>
            </a:pPr>
            <a:r>
              <a:rPr lang="en-GB" sz="2000" dirty="0"/>
              <a:t>Clip 10 – Percentage of an amount</a:t>
            </a:r>
          </a:p>
          <a:p>
            <a:pPr marL="0" indent="0">
              <a:buNone/>
            </a:pPr>
            <a:r>
              <a:rPr lang="en-GB" sz="2000" dirty="0"/>
              <a:t>Clip 11 -  Interest and growth; Depreciation and decay</a:t>
            </a:r>
          </a:p>
          <a:p>
            <a:pPr marL="0" indent="0">
              <a:buNone/>
            </a:pPr>
            <a:endParaRPr lang="en-GB" sz="2000" dirty="0"/>
          </a:p>
          <a:p>
            <a:pPr marL="0" indent="0">
              <a:buNone/>
            </a:pPr>
            <a:r>
              <a:rPr lang="en-GB" sz="2000" dirty="0"/>
              <a:t>For More work go onto Dr Frost Maths – Click Key Skills and search for the topic above.</a:t>
            </a:r>
          </a:p>
          <a:p>
            <a:pPr marL="0" indent="0">
              <a:buNone/>
            </a:pPr>
            <a:endParaRPr lang="en-GB" sz="2000" dirty="0"/>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413084" y="4045810"/>
            <a:ext cx="10515601" cy="1461282"/>
          </a:xfrm>
        </p:spPr>
        <p:txBody>
          <a:bodyPr>
            <a:normAutofit fontScale="70000" lnSpcReduction="20000"/>
          </a:bodyPr>
          <a:lstStyle/>
          <a:p>
            <a:pPr marL="0" indent="0">
              <a:buNone/>
            </a:pPr>
            <a:r>
              <a:rPr lang="en-GB" dirty="0"/>
              <a:t>Extra Worksheets and solutions</a:t>
            </a:r>
          </a:p>
          <a:p>
            <a:pPr marL="0" indent="0">
              <a:buNone/>
            </a:pPr>
            <a:r>
              <a:rPr lang="en-GB" dirty="0">
                <a:hlinkClick r:id="rId3"/>
              </a:rPr>
              <a:t>https://corbettmaths.com/2019/09/02/percentages-of-an-amount-calculator-practice-questions/</a:t>
            </a:r>
            <a:endParaRPr lang="en-GB" dirty="0"/>
          </a:p>
          <a:p>
            <a:pPr marL="0" indent="0">
              <a:buNone/>
            </a:pPr>
            <a:r>
              <a:rPr lang="en-GB" dirty="0">
                <a:hlinkClick r:id="rId4"/>
              </a:rPr>
              <a:t>https://corbettmaths.com/2019/09/02/increasing-decreasing-by-a-percentage-practice-questions/</a:t>
            </a:r>
            <a:endParaRPr lang="en-GB" dirty="0"/>
          </a:p>
          <a:p>
            <a:pPr marL="0" indent="0">
              <a:buNone/>
            </a:pPr>
            <a:r>
              <a:rPr lang="en-GB" dirty="0">
                <a:hlinkClick r:id="rId5"/>
              </a:rPr>
              <a:t>https://corbettmaths.com/2019/09/02/compound-interest-practice-questions/</a:t>
            </a:r>
            <a:endParaRPr lang="en-GB" dirty="0"/>
          </a:p>
          <a:p>
            <a:pPr marL="0" indent="0">
              <a:buNone/>
            </a:pPr>
            <a:endParaRPr lang="en-GB" dirty="0"/>
          </a:p>
          <a:p>
            <a:endParaRPr lang="en-GB" dirty="0"/>
          </a:p>
        </p:txBody>
      </p:sp>
    </p:spTree>
    <p:extLst>
      <p:ext uri="{BB962C8B-B14F-4D97-AF65-F5344CB8AC3E}">
        <p14:creationId xmlns:p14="http://schemas.microsoft.com/office/powerpoint/2010/main" val="3511242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p:txBody>
          <a:bodyPr>
            <a:normAutofit/>
          </a:bodyPr>
          <a:lstStyle/>
          <a:p>
            <a:r>
              <a:rPr lang="en-GB" dirty="0"/>
              <a:t>Week 4 – Angles</a:t>
            </a:r>
            <a:br>
              <a:rPr lang="en-GB" dirty="0"/>
            </a:br>
            <a:r>
              <a:rPr lang="en-GB" dirty="0"/>
              <a:t>              </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304800" y="1813594"/>
            <a:ext cx="11049000" cy="1759786"/>
          </a:xfrm>
        </p:spPr>
        <p:txBody>
          <a:bodyPr>
            <a:noAutofit/>
          </a:bodyPr>
          <a:lstStyle/>
          <a:p>
            <a:pPr marL="0" indent="0">
              <a:buNone/>
            </a:pPr>
            <a:r>
              <a:rPr lang="en-GB" sz="2000" dirty="0"/>
              <a:t>Watch the following clips on </a:t>
            </a:r>
            <a:r>
              <a:rPr lang="en-GB" sz="2000" dirty="0">
                <a:hlinkClick r:id="rId2"/>
              </a:rPr>
              <a:t>https://online.justmaths.co.uk/</a:t>
            </a:r>
            <a:r>
              <a:rPr lang="en-GB" sz="2000" dirty="0"/>
              <a:t> and complete the clip worksheet at the same time.</a:t>
            </a:r>
          </a:p>
          <a:p>
            <a:pPr marL="0" indent="0">
              <a:buNone/>
            </a:pPr>
            <a:r>
              <a:rPr lang="en-GB" sz="2000" dirty="0"/>
              <a:t>Clip 36 Alternate/Corresponding angles</a:t>
            </a:r>
          </a:p>
          <a:p>
            <a:pPr marL="0" indent="0">
              <a:buNone/>
            </a:pPr>
            <a:r>
              <a:rPr lang="en-GB" sz="2000" dirty="0"/>
              <a:t>Clip 37 Interior and exterior angles</a:t>
            </a:r>
          </a:p>
          <a:p>
            <a:pPr marL="0" indent="0">
              <a:buNone/>
            </a:pPr>
            <a:endParaRPr lang="en-GB" sz="2000" dirty="0"/>
          </a:p>
          <a:p>
            <a:pPr marL="0" indent="0">
              <a:buNone/>
            </a:pPr>
            <a:r>
              <a:rPr lang="en-GB" sz="2000" dirty="0"/>
              <a:t>For More work go onto Dr Frost Maths – Click Key Skills and search for the topic above.</a:t>
            </a:r>
          </a:p>
          <a:p>
            <a:pPr marL="0" indent="0">
              <a:buNone/>
            </a:pPr>
            <a:endParaRPr lang="en-GB" sz="2000" dirty="0"/>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304800" y="4575897"/>
            <a:ext cx="10515601" cy="1461282"/>
          </a:xfrm>
        </p:spPr>
        <p:txBody>
          <a:bodyPr>
            <a:normAutofit fontScale="92500"/>
          </a:bodyPr>
          <a:lstStyle/>
          <a:p>
            <a:pPr marL="0" indent="0">
              <a:buNone/>
            </a:pPr>
            <a:r>
              <a:rPr lang="en-GB" dirty="0"/>
              <a:t>Extra Worksheets and solutions</a:t>
            </a:r>
          </a:p>
          <a:p>
            <a:pPr marL="0" indent="0">
              <a:buNone/>
            </a:pPr>
            <a:r>
              <a:rPr lang="en-GB" dirty="0">
                <a:hlinkClick r:id="rId3"/>
              </a:rPr>
              <a:t>https://corbettmaths.com/2019/08/22/missing-angles-practice-questions/</a:t>
            </a:r>
            <a:endParaRPr lang="en-GB" dirty="0"/>
          </a:p>
          <a:p>
            <a:pPr marL="0" indent="0">
              <a:buNone/>
            </a:pPr>
            <a:r>
              <a:rPr lang="en-GB" dirty="0">
                <a:hlinkClick r:id="rId4"/>
              </a:rPr>
              <a:t>https://corbettmaths.com/2018/04/04/angles-in-parallel-lines/</a:t>
            </a:r>
            <a:endParaRPr lang="en-GB" dirty="0"/>
          </a:p>
          <a:p>
            <a:pPr marL="0" indent="0">
              <a:buNone/>
            </a:pPr>
            <a:endParaRPr lang="en-GB" dirty="0"/>
          </a:p>
          <a:p>
            <a:endParaRPr lang="en-GB" dirty="0"/>
          </a:p>
        </p:txBody>
      </p:sp>
    </p:spTree>
    <p:extLst>
      <p:ext uri="{BB962C8B-B14F-4D97-AF65-F5344CB8AC3E}">
        <p14:creationId xmlns:p14="http://schemas.microsoft.com/office/powerpoint/2010/main" val="1393716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p:txBody>
          <a:bodyPr>
            <a:normAutofit/>
          </a:bodyPr>
          <a:lstStyle/>
          <a:p>
            <a:r>
              <a:rPr lang="en-GB" dirty="0"/>
              <a:t>Week 5 – Ratio</a:t>
            </a:r>
            <a:br>
              <a:rPr lang="en-GB" dirty="0"/>
            </a:br>
            <a:r>
              <a:rPr lang="en-GB" dirty="0"/>
              <a:t>              </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304800" y="1813594"/>
            <a:ext cx="11049000" cy="1759786"/>
          </a:xfrm>
        </p:spPr>
        <p:txBody>
          <a:bodyPr>
            <a:noAutofit/>
          </a:bodyPr>
          <a:lstStyle/>
          <a:p>
            <a:pPr marL="0" indent="0">
              <a:buNone/>
            </a:pPr>
            <a:r>
              <a:rPr lang="en-GB" sz="2000" dirty="0"/>
              <a:t>Watch the following clips on </a:t>
            </a:r>
            <a:r>
              <a:rPr lang="en-GB" sz="2000" dirty="0">
                <a:hlinkClick r:id="rId2"/>
              </a:rPr>
              <a:t>https://online.justmaths.co.uk/</a:t>
            </a:r>
            <a:r>
              <a:rPr lang="en-GB" sz="2000" dirty="0"/>
              <a:t> and complete the clip worksheet at the same time.</a:t>
            </a:r>
          </a:p>
          <a:p>
            <a:pPr marL="0" indent="0">
              <a:buNone/>
            </a:pPr>
            <a:r>
              <a:rPr lang="en-GB" sz="2000" dirty="0"/>
              <a:t>Clip 36 Ratio</a:t>
            </a:r>
          </a:p>
          <a:p>
            <a:pPr marL="0" indent="0">
              <a:buNone/>
            </a:pPr>
            <a:endParaRPr lang="en-GB" sz="2000" dirty="0"/>
          </a:p>
          <a:p>
            <a:pPr marL="0" indent="0">
              <a:buNone/>
            </a:pPr>
            <a:r>
              <a:rPr lang="en-GB" sz="2000" dirty="0"/>
              <a:t>For More work go onto Dr Frost Maths – Click Key Skills and search for the topic above.</a:t>
            </a:r>
          </a:p>
          <a:p>
            <a:pPr marL="0" indent="0">
              <a:buNone/>
            </a:pPr>
            <a:endParaRPr lang="en-GB" sz="2000" dirty="0"/>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304800" y="4575897"/>
            <a:ext cx="10515601" cy="1461282"/>
          </a:xfrm>
        </p:spPr>
        <p:txBody>
          <a:bodyPr>
            <a:normAutofit/>
          </a:bodyPr>
          <a:lstStyle/>
          <a:p>
            <a:pPr marL="0" indent="0">
              <a:buNone/>
            </a:pPr>
            <a:r>
              <a:rPr lang="en-GB" dirty="0"/>
              <a:t>Extra Worksheets and solutions</a:t>
            </a:r>
          </a:p>
          <a:p>
            <a:pPr marL="0" indent="0">
              <a:buNone/>
            </a:pPr>
            <a:r>
              <a:rPr lang="en-GB" dirty="0">
                <a:hlinkClick r:id="rId3"/>
              </a:rPr>
              <a:t>https://corbettmaths.com/2019/09/02/ratio-practice-questions/</a:t>
            </a:r>
            <a:endParaRPr lang="en-GB" dirty="0"/>
          </a:p>
          <a:p>
            <a:pPr marL="0" indent="0">
              <a:buNone/>
            </a:pPr>
            <a:endParaRPr lang="en-GB" dirty="0"/>
          </a:p>
          <a:p>
            <a:endParaRPr lang="en-GB" dirty="0"/>
          </a:p>
        </p:txBody>
      </p:sp>
    </p:spTree>
    <p:extLst>
      <p:ext uri="{BB962C8B-B14F-4D97-AF65-F5344CB8AC3E}">
        <p14:creationId xmlns:p14="http://schemas.microsoft.com/office/powerpoint/2010/main" val="11467905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1383A68F83C6A47BFB95B29838E2CE4" ma:contentTypeVersion="13" ma:contentTypeDescription="Create a new document." ma:contentTypeScope="" ma:versionID="2793a5c04a7cd238eb459fc47ead991b">
  <xsd:schema xmlns:xsd="http://www.w3.org/2001/XMLSchema" xmlns:xs="http://www.w3.org/2001/XMLSchema" xmlns:p="http://schemas.microsoft.com/office/2006/metadata/properties" xmlns:ns2="256cee14-f636-4681-b71d-45a30a133b2b" xmlns:ns3="6f14df77-98d2-4ed4-8da8-6de542f49458" targetNamespace="http://schemas.microsoft.com/office/2006/metadata/properties" ma:root="true" ma:fieldsID="b540711167b4bee9c7c5cfa3f311e1ed" ns2:_="" ns3:_="">
    <xsd:import namespace="256cee14-f636-4681-b71d-45a30a133b2b"/>
    <xsd:import namespace="6f14df77-98d2-4ed4-8da8-6de542f4945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No_x002e_Less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6cee14-f636-4681-b71d-45a30a133b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No_x002e_Lessons" ma:index="20" nillable="true" ma:displayName="No. Lessons" ma:description="How many lessons in the project&#10;" ma:format="Dropdown" ma:internalName="No_x002e_Lessons" ma:percentage="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6f14df77-98d2-4ed4-8da8-6de542f49458"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o_x002e_Lessons xmlns="256cee14-f636-4681-b71d-45a30a133b2b" xsi:nil="true"/>
  </documentManagement>
</p:properties>
</file>

<file path=customXml/itemProps1.xml><?xml version="1.0" encoding="utf-8"?>
<ds:datastoreItem xmlns:ds="http://schemas.openxmlformats.org/officeDocument/2006/customXml" ds:itemID="{D68F474D-C07D-4E3B-9FD7-D6D169CF0D5C}"/>
</file>

<file path=customXml/itemProps2.xml><?xml version="1.0" encoding="utf-8"?>
<ds:datastoreItem xmlns:ds="http://schemas.openxmlformats.org/officeDocument/2006/customXml" ds:itemID="{A4E20A0E-D2D9-43B5-9CF5-A510A2005280}"/>
</file>

<file path=customXml/itemProps3.xml><?xml version="1.0" encoding="utf-8"?>
<ds:datastoreItem xmlns:ds="http://schemas.openxmlformats.org/officeDocument/2006/customXml" ds:itemID="{D3262C0C-FFD7-49A4-A6EE-02458CA5E5C5}"/>
</file>

<file path=docProps/app.xml><?xml version="1.0" encoding="utf-8"?>
<Properties xmlns="http://schemas.openxmlformats.org/officeDocument/2006/extended-properties" xmlns:vt="http://schemas.openxmlformats.org/officeDocument/2006/docPropsVTypes">
  <TotalTime>111</TotalTime>
  <Words>1285</Words>
  <Application>Microsoft Office PowerPoint</Application>
  <PresentationFormat>Widescreen</PresentationFormat>
  <Paragraphs>425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Year  11  Set 4 Autumn 1 Work</vt:lpstr>
      <vt:lpstr>Highlighted are the list of topics being covered this half term</vt:lpstr>
      <vt:lpstr>Website Details</vt:lpstr>
      <vt:lpstr>Instructions on accessing the videos on Just Maths </vt:lpstr>
      <vt:lpstr>Week 1 – Number skills</vt:lpstr>
      <vt:lpstr>Week 2 – Expressions and equations</vt:lpstr>
      <vt:lpstr>Week 3 – Percentages               </vt:lpstr>
      <vt:lpstr>Week 4 – Angles               </vt:lpstr>
      <vt:lpstr>Week 5 – Ratio               </vt:lpstr>
      <vt:lpstr>Week 6 – Fractions               </vt:lpstr>
      <vt:lpstr>Week 7 – Averages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11 Set 2 Autumn 1 Work</dc:title>
  <dc:creator>RalphS</dc:creator>
  <cp:lastModifiedBy>Head</cp:lastModifiedBy>
  <cp:revision>16</cp:revision>
  <dcterms:created xsi:type="dcterms:W3CDTF">2020-09-19T08:54:32Z</dcterms:created>
  <dcterms:modified xsi:type="dcterms:W3CDTF">2020-09-21T13:40:44Z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0x010100F1383A68F83C6A47BFB95B29838E2CE4</vt:lpwstr>
  </property>
</Properties>
</file>