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F3D4-4F6B-447A-88FC-8C9FC64E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57E-9DE8-4EF7-95BA-8D45E03D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98C7-FB27-490D-83C8-66F121E2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F9C4-B253-42F6-951B-04E539B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EF2A-B0B2-42BC-B9DB-259BDCB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F22D-9414-42F5-A860-CFCF1AF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DAC0D-94C0-430A-9958-C8F5D024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9452-96FB-4296-BD30-074DF942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94C2-35E4-4BA4-9943-B88EA763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FEB4-2330-4DAE-9E6E-38E9F59B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DAAD4-45AD-4B44-AB14-D10E34779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E103F-4451-4FE7-9C65-50B7757E1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C461-5FDF-4AFF-8762-23B22DC9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3D07-F1AF-4941-974E-CD497133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F7BD-BB38-4E59-825C-1FF0AFDB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C80-5E15-4E46-BA38-62FEAB60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7E37-5E42-442B-AE85-8AE597CA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9900-F2BE-4347-AC68-F37C3300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117F-FA0C-4052-B218-462DFCB9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AB667-B5FD-4F73-B470-58D49447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C4D9-5969-4654-801D-8470210C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1A04-75EE-4FC7-BA10-48C6C5EA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231F-51FB-4A6C-B104-BEF94197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5326-36B7-4858-A993-1B05ED4D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DEC8-A24F-4448-89ED-25FFA28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13BD-34FC-44A4-A4F3-729F6B64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8B63-667F-4B73-8521-CCD05B3C5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B28A-1C82-4BE8-923A-A533A1FC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7A86-83CD-422A-94E8-1478FA89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D06F-97E4-49D3-8989-E5FDE2BE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3591-0C0C-4E87-9ACA-C0BAD0AD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CBB1-55BD-45DC-A996-73E38049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48ED3-E702-44CC-8273-953EBDB61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0C08-84F3-45F2-A5DC-CF8BC0517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8795A-2394-4346-8E47-AC34CBAB2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6A385-F96A-4F28-8AB1-8C6EAF327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201BB-363E-401D-84B6-4E11ECC3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11B85-2C74-42E9-8804-DAA8459E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1B76A-2B29-4B6C-9838-5DC8B907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F254-0619-4B89-B7D9-92FCD592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084C-0FD4-4DA2-B277-257F75DB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CA250-A014-4621-AFE4-484E4F41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8B7DA-8331-4E85-B8DB-772824CF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5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D0AC-A304-457E-911D-7E4F4662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EA01D-532B-49A1-B29B-4AE92D63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74AA9-361B-44D0-93EA-3B6E72F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0752-F12D-455F-B92F-3E65E54A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DAF1B-0007-4C1B-BB35-A3DF37354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F6AFD-8E94-4BB5-8D67-7886100C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EF53-5C6A-453C-871C-EDE62F7E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B5EDF-6F42-448D-A17A-0C0AA8AB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CC73-1BB0-488D-8280-AC41F019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5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231C-9771-48E6-8B02-8D11D973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596BA-D600-470A-BA2A-EA919E8C3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B9E9-04DD-4BBE-B6DD-5194D9296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EAD25-02B5-42C7-8D55-9F1BB39C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C2882-1726-4D13-BFF4-0BD58AB2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32398-425F-4529-B874-0DB99093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6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3D5E2-206E-4865-B0A1-DE77C82A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3F35-428D-4965-900E-1A0A71B8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EAED9-F788-4BDB-9381-4EFD5BE7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775F-F1E8-4AFC-9935-170FCAF4C681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ABE5-2CC6-4620-BBCE-9489A2F83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FB6F-AE9C-4DDF-928C-93F96C29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8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frostmaths.com/" TargetMode="External"/><Relationship Id="rId2" Type="http://schemas.openxmlformats.org/officeDocument/2006/relationships/hyperlink" Target="http://www.corbettmath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3/02/reading-scales-pdf.pdf" TargetMode="External"/><Relationship Id="rId13" Type="http://schemas.openxmlformats.org/officeDocument/2006/relationships/hyperlink" Target="https://corbettmaths.com/wp-content/uploads/2015/03/metric-units-answers.pdf" TargetMode="External"/><Relationship Id="rId3" Type="http://schemas.openxmlformats.org/officeDocument/2006/relationships/hyperlink" Target="https://corbettmaths.com/2013/12/28/metric-and-imperial-units-video-347/" TargetMode="External"/><Relationship Id="rId7" Type="http://schemas.openxmlformats.org/officeDocument/2006/relationships/hyperlink" Target="https://corbettmaths.com/2013/10/24/calculations-involving-time/" TargetMode="External"/><Relationship Id="rId12" Type="http://schemas.openxmlformats.org/officeDocument/2006/relationships/hyperlink" Target="https://corbettmaths.com/wp-content/uploads/2015/03/scales-answers.pdf" TargetMode="External"/><Relationship Id="rId2" Type="http://schemas.openxmlformats.org/officeDocument/2006/relationships/hyperlink" Target="https://corbettmaths.com/2013/04/27/reading-scale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4/01/16/metric-units-for-capacity/" TargetMode="External"/><Relationship Id="rId11" Type="http://schemas.openxmlformats.org/officeDocument/2006/relationships/hyperlink" Target="https://corbettmaths.com/wp-content/uploads/2013/02/timetables-pdf.pdf" TargetMode="External"/><Relationship Id="rId5" Type="http://schemas.openxmlformats.org/officeDocument/2006/relationships/hyperlink" Target="https://corbettmaths.com/2014/01/16/metric-units-for-mass/" TargetMode="External"/><Relationship Id="rId10" Type="http://schemas.openxmlformats.org/officeDocument/2006/relationships/hyperlink" Target="https://corbettmaths.com/wp-content/uploads/2013/02/metric-units-pdf.pdf" TargetMode="External"/><Relationship Id="rId4" Type="http://schemas.openxmlformats.org/officeDocument/2006/relationships/hyperlink" Target="https://corbettmaths.com/2014/01/16/metric-units-for-length/" TargetMode="External"/><Relationship Id="rId9" Type="http://schemas.openxmlformats.org/officeDocument/2006/relationships/hyperlink" Target="https://corbettmaths.com/wp-content/uploads/2013/02/metric-imperial-units-pdf.pdf" TargetMode="External"/><Relationship Id="rId14" Type="http://schemas.openxmlformats.org/officeDocument/2006/relationships/hyperlink" Target="https://corbettmaths.com/wp-content/uploads/2016/02/time-answer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2012/08/10/rotational-symmetry/" TargetMode="External"/><Relationship Id="rId13" Type="http://schemas.openxmlformats.org/officeDocument/2006/relationships/hyperlink" Target="https://corbettmaths.com/2019/09/06/line-symmetry-practice-questions/" TargetMode="External"/><Relationship Id="rId18" Type="http://schemas.openxmlformats.org/officeDocument/2006/relationships/hyperlink" Target="https://corbettmaths.com/wp-content/uploads/2015/03/quadrilaterals1.pdf" TargetMode="External"/><Relationship Id="rId3" Type="http://schemas.openxmlformats.org/officeDocument/2006/relationships/hyperlink" Target="https://corbettmaths.com/2013/03/04/drawing-angles/" TargetMode="External"/><Relationship Id="rId7" Type="http://schemas.openxmlformats.org/officeDocument/2006/relationships/hyperlink" Target="https://corbettmaths.com/2013/05/15/line-symmetry/" TargetMode="External"/><Relationship Id="rId12" Type="http://schemas.openxmlformats.org/officeDocument/2006/relationships/hyperlink" Target="https://corbettmaths.com/wp-content/uploads/2013/02/quadrilaterals-pdf.pdf" TargetMode="External"/><Relationship Id="rId17" Type="http://schemas.openxmlformats.org/officeDocument/2006/relationships/hyperlink" Target="https://corbettmaths.com/wp-content/uploads/2015/03/2d-shapes.pdf" TargetMode="External"/><Relationship Id="rId2" Type="http://schemas.openxmlformats.org/officeDocument/2006/relationships/hyperlink" Target="https://corbettmaths.com/2013/12/21/parts-of-the-circle-video-61/" TargetMode="External"/><Relationship Id="rId16" Type="http://schemas.openxmlformats.org/officeDocument/2006/relationships/hyperlink" Target="https://corbettmaths.com/wp-content/uploads/2015/03/angle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3/12/21/names-of-quadrilaterals-video-2/" TargetMode="External"/><Relationship Id="rId11" Type="http://schemas.openxmlformats.org/officeDocument/2006/relationships/hyperlink" Target="https://corbettmaths.com/wp-content/uploads/2013/02/2d-shapes-pdf.pdf" TargetMode="External"/><Relationship Id="rId5" Type="http://schemas.openxmlformats.org/officeDocument/2006/relationships/hyperlink" Target="https://corbettmaths.com/2013/12/20/names-of-2d-shapes-video-1/" TargetMode="External"/><Relationship Id="rId15" Type="http://schemas.openxmlformats.org/officeDocument/2006/relationships/hyperlink" Target="https://corbettmaths.com/wp-content/uploads/2015/03/parts-of-the-circle1.pdf" TargetMode="External"/><Relationship Id="rId10" Type="http://schemas.openxmlformats.org/officeDocument/2006/relationships/hyperlink" Target="https://corbettmaths.com/wp-content/uploads/2013/02/angles-pdf.pdf" TargetMode="External"/><Relationship Id="rId19" Type="http://schemas.openxmlformats.org/officeDocument/2006/relationships/hyperlink" Target="https://corbettmaths.com/wp-content/uploads/2020/05/Symmetry.pdf" TargetMode="External"/><Relationship Id="rId4" Type="http://schemas.openxmlformats.org/officeDocument/2006/relationships/hyperlink" Target="https://corbettmaths.com/2013/03/16/estimating-angles/" TargetMode="External"/><Relationship Id="rId9" Type="http://schemas.openxmlformats.org/officeDocument/2006/relationships/hyperlink" Target="https://corbettmaths.com/wp-content/uploads/2013/02/parts-of-the-circle-pdf.pdf" TargetMode="External"/><Relationship Id="rId14" Type="http://schemas.openxmlformats.org/officeDocument/2006/relationships/hyperlink" Target="https://corbettmaths.com/2019/09/06/rotational-symmetry-practice-question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2012/08/02/area-of-compound-shapes/" TargetMode="External"/><Relationship Id="rId13" Type="http://schemas.openxmlformats.org/officeDocument/2006/relationships/hyperlink" Target="https://corbettmaths.com/wp-content/uploads/2013/02/area-of-a-trapezium.pdf" TargetMode="External"/><Relationship Id="rId18" Type="http://schemas.openxmlformats.org/officeDocument/2006/relationships/hyperlink" Target="https://corbettmaths.com/wp-content/uploads/2015/03/rectangles.pdf" TargetMode="External"/><Relationship Id="rId3" Type="http://schemas.openxmlformats.org/officeDocument/2006/relationships/hyperlink" Target="https://corbettmaths.com/2013/03/25/perimeter-of-a-shape-on-a-grid/" TargetMode="External"/><Relationship Id="rId7" Type="http://schemas.openxmlformats.org/officeDocument/2006/relationships/hyperlink" Target="https://corbettmaths.com/2013/03/26/area-of-an-l-shape/" TargetMode="External"/><Relationship Id="rId12" Type="http://schemas.openxmlformats.org/officeDocument/2006/relationships/hyperlink" Target="https://corbettmaths.com/wp-content/uploads/2020/06/area-of-rectangles-pdf.pdf" TargetMode="External"/><Relationship Id="rId17" Type="http://schemas.openxmlformats.org/officeDocument/2006/relationships/hyperlink" Target="https://corbettmaths.com/wp-content/uploads/2015/03/area-of-compound-shapes.pdf" TargetMode="External"/><Relationship Id="rId2" Type="http://schemas.openxmlformats.org/officeDocument/2006/relationships/hyperlink" Target="https://corbettmaths.com/2012/08/02/perimeter/" TargetMode="External"/><Relationship Id="rId16" Type="http://schemas.openxmlformats.org/officeDocument/2006/relationships/hyperlink" Target="https://corbettmaths.com/wp-content/uploads/2015/03/area-perimeter-grid.pdf" TargetMode="External"/><Relationship Id="rId20" Type="http://schemas.openxmlformats.org/officeDocument/2006/relationships/hyperlink" Target="https://corbettmaths.com/wp-content/uploads/2015/03/area-of-a-triangl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3/12/20/area-of-a-triangle-video-49/" TargetMode="External"/><Relationship Id="rId11" Type="http://schemas.openxmlformats.org/officeDocument/2006/relationships/hyperlink" Target="https://corbettmaths.com/wp-content/uploads/2013/02/area-of-compound-shapes-pdf.pdf" TargetMode="External"/><Relationship Id="rId5" Type="http://schemas.openxmlformats.org/officeDocument/2006/relationships/hyperlink" Target="https://corbettmaths.com/2012/08/02/area-of-a-trapezium-video/" TargetMode="External"/><Relationship Id="rId15" Type="http://schemas.openxmlformats.org/officeDocument/2006/relationships/hyperlink" Target="https://corbettmaths.com/wp-content/uploads/2015/03/perimeter.pdf" TargetMode="External"/><Relationship Id="rId10" Type="http://schemas.openxmlformats.org/officeDocument/2006/relationships/hyperlink" Target="https://corbettmaths.com/wp-content/uploads/2013/02/area-and-perimeter-on-a-grid-pdf.pdf" TargetMode="External"/><Relationship Id="rId19" Type="http://schemas.openxmlformats.org/officeDocument/2006/relationships/hyperlink" Target="https://corbettmaths.com/wp-content/uploads/2015/03/area-of-a-trapezium.pdf" TargetMode="External"/><Relationship Id="rId4" Type="http://schemas.openxmlformats.org/officeDocument/2006/relationships/hyperlink" Target="https://corbettmaths.com/2013/12/20/area-of-a-rectangle-video-45/" TargetMode="External"/><Relationship Id="rId9" Type="http://schemas.openxmlformats.org/officeDocument/2006/relationships/hyperlink" Target="https://corbettmaths.com/wp-content/uploads/2013/02/perimeter-pdf1.pdf" TargetMode="External"/><Relationship Id="rId14" Type="http://schemas.openxmlformats.org/officeDocument/2006/relationships/hyperlink" Target="https://corbettmaths.com/wp-content/uploads/2013/02/area-of-a-triangle-pdf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2013/12/27/edges-face-vertices-video-5/" TargetMode="External"/><Relationship Id="rId13" Type="http://schemas.openxmlformats.org/officeDocument/2006/relationships/hyperlink" Target="https://corbettmaths.com/wp-content/uploads/2015/03/angles.pdf" TargetMode="External"/><Relationship Id="rId3" Type="http://schemas.openxmlformats.org/officeDocument/2006/relationships/hyperlink" Target="https://corbettmaths.com/2013/12/19/angles-straight-line-video-35/" TargetMode="External"/><Relationship Id="rId7" Type="http://schemas.openxmlformats.org/officeDocument/2006/relationships/hyperlink" Target="https://corbettmaths.com/2013/12/23/nets-2/" TargetMode="External"/><Relationship Id="rId12" Type="http://schemas.openxmlformats.org/officeDocument/2006/relationships/hyperlink" Target="https://corbettmaths.com/wp-content/uploads/2013/02/nets-pdf.pdf" TargetMode="External"/><Relationship Id="rId2" Type="http://schemas.openxmlformats.org/officeDocument/2006/relationships/hyperlink" Target="https://corbettmaths.com/2012/08/10/angles-in-a-triangle/" TargetMode="External"/><Relationship Id="rId16" Type="http://schemas.openxmlformats.org/officeDocument/2006/relationships/hyperlink" Target="https://corbettmaths.com/wp-content/uploads/2015/03/net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3/12/23/names-of-3d-shapes-video-3/" TargetMode="External"/><Relationship Id="rId11" Type="http://schemas.openxmlformats.org/officeDocument/2006/relationships/hyperlink" Target="https://corbettmaths.com/wp-content/uploads/2013/02/3d-shapes-pdf.pdf" TargetMode="External"/><Relationship Id="rId5" Type="http://schemas.openxmlformats.org/officeDocument/2006/relationships/hyperlink" Target="https://corbettmaths.com/2013/03/17/angles-in-quadrilaterals/" TargetMode="External"/><Relationship Id="rId15" Type="http://schemas.openxmlformats.org/officeDocument/2006/relationships/hyperlink" Target="https://corbettmaths.com/wp-content/uploads/2015/03/3d-shapes.pdf" TargetMode="External"/><Relationship Id="rId10" Type="http://schemas.openxmlformats.org/officeDocument/2006/relationships/hyperlink" Target="https://corbettmaths.com/wp-content/uploads/2013/02/angles-pdf.pdf" TargetMode="External"/><Relationship Id="rId4" Type="http://schemas.openxmlformats.org/officeDocument/2006/relationships/hyperlink" Target="https://corbettmaths.com/2012/08/10/types-of-angle/" TargetMode="External"/><Relationship Id="rId9" Type="http://schemas.openxmlformats.org/officeDocument/2006/relationships/hyperlink" Target="https://corbettmaths.com/wp-content/uploads/2018/05/Missing-angles.pdf" TargetMode="External"/><Relationship Id="rId14" Type="http://schemas.openxmlformats.org/officeDocument/2006/relationships/hyperlink" Target="https://corbettmaths.com/wp-content/uploads/2018/05/Missing-Angles-Answers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9/02/Collecting-like-terms.pdf" TargetMode="External"/><Relationship Id="rId13" Type="http://schemas.openxmlformats.org/officeDocument/2006/relationships/hyperlink" Target="https://corbettmaths.com/wp-content/uploads/2015/03/collecting-like-terms.pdf" TargetMode="External"/><Relationship Id="rId3" Type="http://schemas.openxmlformats.org/officeDocument/2006/relationships/hyperlink" Target="https://corbettmaths.com/2013/03/13/multiplying-terms/" TargetMode="External"/><Relationship Id="rId7" Type="http://schemas.openxmlformats.org/officeDocument/2006/relationships/hyperlink" Target="https://corbettmaths.com/wp-content/uploads/2013/02/square-numbers-and-square-roots-pdf1.pdf" TargetMode="External"/><Relationship Id="rId12" Type="http://schemas.openxmlformats.org/officeDocument/2006/relationships/hyperlink" Target="https://corbettmaths.com/wp-content/uploads/2013/02/forming-expressions-pdf1.pdf" TargetMode="External"/><Relationship Id="rId17" Type="http://schemas.openxmlformats.org/officeDocument/2006/relationships/hyperlink" Target="https://corbettmaths.com/wp-content/uploads/2015/03/forming-expressions.pdf" TargetMode="External"/><Relationship Id="rId2" Type="http://schemas.openxmlformats.org/officeDocument/2006/relationships/hyperlink" Target="https://corbettmaths.com/2013/12/28/collecting-like-terms-video-9/" TargetMode="External"/><Relationship Id="rId16" Type="http://schemas.openxmlformats.org/officeDocument/2006/relationships/hyperlink" Target="https://corbettmaths.com/wp-content/uploads/2015/03/algebraic-notation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2013/03/12/forming-algebraic-notation/" TargetMode="External"/><Relationship Id="rId11" Type="http://schemas.openxmlformats.org/officeDocument/2006/relationships/hyperlink" Target="https://corbettmaths.com/wp-content/uploads/2013/02/algebraic-notation-pdf2.pdf" TargetMode="External"/><Relationship Id="rId5" Type="http://schemas.openxmlformats.org/officeDocument/2006/relationships/hyperlink" Target="https://corbettmaths.com/2013/03/13/algebraic-notation/" TargetMode="External"/><Relationship Id="rId15" Type="http://schemas.openxmlformats.org/officeDocument/2006/relationships/hyperlink" Target="https://corbettmaths.com/wp-content/uploads/2015/03/dividing-terms.pdf" TargetMode="External"/><Relationship Id="rId10" Type="http://schemas.openxmlformats.org/officeDocument/2006/relationships/hyperlink" Target="https://corbettmaths.com/wp-content/uploads/2013/02/dividing-terms-pdf.pdf" TargetMode="External"/><Relationship Id="rId4" Type="http://schemas.openxmlformats.org/officeDocument/2006/relationships/hyperlink" Target="https://corbettmaths.com/2013/12/28/dividing-algebraic-expressions-video-11/" TargetMode="External"/><Relationship Id="rId9" Type="http://schemas.openxmlformats.org/officeDocument/2006/relationships/hyperlink" Target="https://corbettmaths.com/wp-content/uploads/2013/02/multiplying-terms-pdf.pdf" TargetMode="External"/><Relationship Id="rId14" Type="http://schemas.openxmlformats.org/officeDocument/2006/relationships/hyperlink" Target="https://corbettmaths.com/wp-content/uploads/2015/03/multiplying-terms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5/03/listing-outcomes-answers1.pdf" TargetMode="External"/><Relationship Id="rId3" Type="http://schemas.openxmlformats.org/officeDocument/2006/relationships/hyperlink" Target="https://corbettmaths.com/2013/05/12/probability-scale/" TargetMode="External"/><Relationship Id="rId7" Type="http://schemas.openxmlformats.org/officeDocument/2006/relationships/hyperlink" Target="https://corbettmaths.com/wp-content/uploads/2015/03/probability.pdf" TargetMode="External"/><Relationship Id="rId2" Type="http://schemas.openxmlformats.org/officeDocument/2006/relationships/hyperlink" Target="https://corbettmaths.com/2013/06/15/probability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3/02/listing-outcomes-pdf.pdf" TargetMode="External"/><Relationship Id="rId5" Type="http://schemas.openxmlformats.org/officeDocument/2006/relationships/hyperlink" Target="https://corbettmaths.com/wp-content/uploads/2013/02/probability-pdf.pdf" TargetMode="External"/><Relationship Id="rId4" Type="http://schemas.openxmlformats.org/officeDocument/2006/relationships/hyperlink" Target="https://corbettmaths.com/2013/05/04/listing-outcom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EF40-3EDA-4242-B57B-52FDD5D8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20658"/>
          </a:xfrm>
        </p:spPr>
        <p:txBody>
          <a:bodyPr>
            <a:normAutofit/>
          </a:bodyPr>
          <a:lstStyle/>
          <a:p>
            <a:r>
              <a:rPr lang="en-GB" dirty="0"/>
              <a:t>Year  9</a:t>
            </a:r>
            <a:br>
              <a:rPr lang="en-GB" dirty="0"/>
            </a:br>
            <a:r>
              <a:rPr lang="en-GB" dirty="0"/>
              <a:t>Set 2 - 4</a:t>
            </a:r>
            <a:br>
              <a:rPr lang="en-GB" dirty="0"/>
            </a:br>
            <a:r>
              <a:rPr lang="en-GB" dirty="0"/>
              <a:t>Autumn 2 Work</a:t>
            </a:r>
          </a:p>
        </p:txBody>
      </p:sp>
    </p:spTree>
    <p:extLst>
      <p:ext uri="{BB962C8B-B14F-4D97-AF65-F5344CB8AC3E}">
        <p14:creationId xmlns:p14="http://schemas.microsoft.com/office/powerpoint/2010/main" val="381220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1325563"/>
          </a:xfrm>
        </p:spPr>
        <p:txBody>
          <a:bodyPr/>
          <a:lstStyle/>
          <a:p>
            <a:r>
              <a:rPr lang="en-GB" dirty="0"/>
              <a:t>Week 7 –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900"/>
            <a:ext cx="11049000" cy="19353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400" dirty="0"/>
              <a:t>Videos</a:t>
            </a:r>
          </a:p>
          <a:p>
            <a:pPr marL="0" indent="0">
              <a:buNone/>
            </a:pPr>
            <a:r>
              <a:rPr lang="en-GB" sz="5400" dirty="0"/>
              <a:t>Watch any of the videos from the previous 6 weeks and go over any topics you struggled with</a:t>
            </a:r>
          </a:p>
          <a:p>
            <a:pPr marL="0" indent="0">
              <a:buNone/>
            </a:pPr>
            <a:endParaRPr lang="en-GB" sz="5400" dirty="0"/>
          </a:p>
          <a:p>
            <a:pPr marL="0" indent="0">
              <a:buNone/>
            </a:pPr>
            <a:r>
              <a:rPr lang="en-GB" sz="5400" dirty="0"/>
              <a:t>For More work go onto Dr Frost Maths – Click Key Skills and search for the relevant topic.</a:t>
            </a:r>
          </a:p>
          <a:p>
            <a:pPr marL="0" indent="0">
              <a:buNone/>
            </a:pPr>
            <a:endParaRPr lang="en-GB" sz="5000" dirty="0"/>
          </a:p>
          <a:p>
            <a:pPr marL="0" indent="0">
              <a:buNone/>
            </a:pPr>
            <a:endParaRPr lang="en-GB" sz="5000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42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9E739-B9E3-4734-AA9E-ED446829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675843"/>
            <a:ext cx="9610817" cy="646930"/>
          </a:xfrm>
        </p:spPr>
        <p:txBody>
          <a:bodyPr>
            <a:normAutofit fontScale="90000"/>
          </a:bodyPr>
          <a:lstStyle/>
          <a:p>
            <a:r>
              <a:rPr lang="en-GB" dirty="0"/>
              <a:t>The topics covered this half term are: </a:t>
            </a:r>
            <a:br>
              <a:rPr lang="en-GB" dirty="0"/>
            </a:b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94FE26-EBDA-4181-84EB-F33657C96218}"/>
              </a:ext>
            </a:extLst>
          </p:cNvPr>
          <p:cNvSpPr txBox="1"/>
          <p:nvPr/>
        </p:nvSpPr>
        <p:spPr>
          <a:xfrm>
            <a:off x="967666" y="1322773"/>
            <a:ext cx="740747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Mensuration &amp; Properties of 2D shapes: </a:t>
            </a:r>
          </a:p>
          <a:p>
            <a:r>
              <a:rPr lang="en-GB" dirty="0"/>
              <a:t>Measurement and units, Circles, 2D Shapes, Symmetry, Simple constructions.</a:t>
            </a:r>
          </a:p>
          <a:p>
            <a:endParaRPr lang="en-GB" dirty="0"/>
          </a:p>
          <a:p>
            <a:r>
              <a:rPr lang="en-GB" dirty="0"/>
              <a:t>Perimeter and area, Angles, 3D forms shapes: </a:t>
            </a:r>
          </a:p>
          <a:p>
            <a:r>
              <a:rPr lang="en-GB" dirty="0"/>
              <a:t>Perimeter and area, Angles, 3D forms</a:t>
            </a:r>
          </a:p>
          <a:p>
            <a:endParaRPr lang="en-GB" dirty="0"/>
          </a:p>
          <a:p>
            <a:r>
              <a:rPr lang="en-GB" dirty="0"/>
              <a:t>Expressions &amp; substituting into simple formulae:</a:t>
            </a:r>
          </a:p>
          <a:p>
            <a:r>
              <a:rPr lang="en-GB" dirty="0"/>
              <a:t>Algebra – the basics, Expressions and substitution into formulae</a:t>
            </a:r>
          </a:p>
          <a:p>
            <a:endParaRPr lang="en-GB" dirty="0"/>
          </a:p>
          <a:p>
            <a:r>
              <a:rPr lang="en-GB" dirty="0"/>
              <a:t>Probability:</a:t>
            </a:r>
          </a:p>
          <a:p>
            <a:r>
              <a:rPr lang="en-GB" dirty="0"/>
              <a:t>Probability Scale, Theoretical Probability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9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F3F-1676-496B-BF35-7266E593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Website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865-F0B6-4CA5-8070-48B632F0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70" y="1253331"/>
            <a:ext cx="10515600" cy="5387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Videos are from Corbett Maths Website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www.corbettmaths.com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Worksheets will be links to Mr Corbett Maths Website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www.corbettmaths.com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videos you can watch on the Dr Frost Maths Website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www.drfrostmaths.com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Once you have logged in. At the top click “Resources” and the “Videos”</a:t>
            </a:r>
          </a:p>
          <a:p>
            <a:pPr marL="0" indent="0">
              <a:buNone/>
            </a:pPr>
            <a:r>
              <a:rPr lang="en-GB" dirty="0"/>
              <a:t>You will then need to search for the video you need</a:t>
            </a:r>
          </a:p>
        </p:txBody>
      </p:sp>
    </p:spTree>
    <p:extLst>
      <p:ext uri="{BB962C8B-B14F-4D97-AF65-F5344CB8AC3E}">
        <p14:creationId xmlns:p14="http://schemas.microsoft.com/office/powerpoint/2010/main" val="22084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6211"/>
            <a:ext cx="10515600" cy="1009651"/>
          </a:xfrm>
        </p:spPr>
        <p:txBody>
          <a:bodyPr>
            <a:normAutofit/>
          </a:bodyPr>
          <a:lstStyle/>
          <a:p>
            <a:r>
              <a:rPr lang="en-GB" dirty="0"/>
              <a:t>Week 1 – Measurement and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116682"/>
            <a:ext cx="11049000" cy="37761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600" dirty="0"/>
              <a:t>Videos: </a:t>
            </a:r>
          </a:p>
          <a:p>
            <a:pPr marL="0" indent="0">
              <a:buNone/>
            </a:pPr>
            <a:r>
              <a:rPr lang="en-GB" sz="2600" dirty="0">
                <a:hlinkClick r:id="rId2"/>
              </a:rPr>
              <a:t>https://corbettmaths.com/2013/04/27/reading-scales/</a:t>
            </a:r>
            <a:endParaRPr lang="en-GB" sz="2600" dirty="0"/>
          </a:p>
          <a:p>
            <a:pPr marL="0" indent="0">
              <a:buNone/>
            </a:pPr>
            <a:r>
              <a:rPr lang="en-GB" sz="2600" dirty="0">
                <a:hlinkClick r:id="rId3"/>
              </a:rPr>
              <a:t>https://corbettmaths.com/2013/12/28/metric-and-imperial-units-video-347/</a:t>
            </a:r>
            <a:endParaRPr lang="en-GB" sz="2600" dirty="0"/>
          </a:p>
          <a:p>
            <a:pPr marL="0" indent="0">
              <a:buNone/>
            </a:pPr>
            <a:r>
              <a:rPr lang="en-GB" sz="2600" dirty="0">
                <a:hlinkClick r:id="rId4"/>
              </a:rPr>
              <a:t>https://corbettmaths.com/2014/01/16/metric-units-for-length/</a:t>
            </a:r>
            <a:endParaRPr lang="en-GB" sz="2600" dirty="0"/>
          </a:p>
          <a:p>
            <a:pPr marL="0" indent="0">
              <a:buNone/>
            </a:pPr>
            <a:r>
              <a:rPr lang="en-GB" sz="2600" dirty="0">
                <a:hlinkClick r:id="rId5"/>
              </a:rPr>
              <a:t>https://corbettmaths.com/2014/01/16/metric-units-for-mass/</a:t>
            </a:r>
            <a:endParaRPr lang="en-GB" sz="2600" dirty="0"/>
          </a:p>
          <a:p>
            <a:pPr marL="0" indent="0">
              <a:buNone/>
            </a:pPr>
            <a:r>
              <a:rPr lang="en-GB" sz="2600" dirty="0">
                <a:hlinkClick r:id="rId6"/>
              </a:rPr>
              <a:t>https://corbettmaths.com/2014/01/16/metric-units-for-capacity/</a:t>
            </a:r>
            <a:endParaRPr lang="en-GB" sz="2600" dirty="0"/>
          </a:p>
          <a:p>
            <a:pPr marL="0" indent="0">
              <a:buNone/>
            </a:pPr>
            <a:r>
              <a:rPr lang="en-GB" sz="2600" dirty="0">
                <a:hlinkClick r:id="rId7"/>
              </a:rPr>
              <a:t>https://corbettmaths.com/2013/10/24/calculations-involving-time/</a:t>
            </a:r>
            <a:endParaRPr lang="en-GB" sz="2600" dirty="0"/>
          </a:p>
          <a:p>
            <a:pPr marL="0" indent="0">
              <a:buNone/>
            </a:pPr>
            <a:r>
              <a:rPr lang="en-GB" sz="26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437" y="3849950"/>
            <a:ext cx="5181600" cy="25681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Worksheets</a:t>
            </a:r>
          </a:p>
          <a:p>
            <a:pPr marL="0" indent="0">
              <a:buNone/>
            </a:pPr>
            <a:r>
              <a:rPr lang="en-GB" dirty="0">
                <a:hlinkClick r:id="rId8"/>
              </a:rPr>
              <a:t>https://corbettmaths.com/wp-content/uploads/2013/02/reading-scales-pdf.pdf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9"/>
              </a:rPr>
              <a:t>https://corbettmaths.com/wp-content/uploads/2013/02/metric-imperial-units-pdf.pdf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0"/>
              </a:rPr>
              <a:t>https://corbettmaths.com/wp-content/uploads/2013/02/metric-units-pdf.pdf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1"/>
              </a:rPr>
              <a:t>https://corbettmaths.com/wp-content/uploads/2013/02/timetables-pdf.pdf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849949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Solutions</a:t>
            </a:r>
          </a:p>
          <a:p>
            <a:pPr marL="0" indent="0">
              <a:buNone/>
            </a:pPr>
            <a:r>
              <a:rPr lang="en-GB" dirty="0">
                <a:hlinkClick r:id="rId12"/>
              </a:rPr>
              <a:t>https://corbettmaths.com/wp-content/uploads/2015/03/scales-answers.pdf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3"/>
              </a:rPr>
              <a:t>https://corbettmaths.com/wp-content/uploads/2015/03/metric-units-answers.pdf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3"/>
              </a:rPr>
              <a:t>https://corbettmaths.com/wp-content/uploads/2015/03/metric-units-answers.pdf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4"/>
              </a:rPr>
              <a:t>https://corbettmaths.com/wp-content/uploads/2016/02/time-answers.pdf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1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55" y="170932"/>
            <a:ext cx="10515600" cy="918331"/>
          </a:xfrm>
        </p:spPr>
        <p:txBody>
          <a:bodyPr/>
          <a:lstStyle/>
          <a:p>
            <a:r>
              <a:rPr lang="en-GB" dirty="0"/>
              <a:t>Week 2 – Circles, 2D Shapes, Symmetry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7855" y="890645"/>
            <a:ext cx="11049000" cy="14236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dirty="0"/>
              <a:t>Videos</a:t>
            </a:r>
          </a:p>
          <a:p>
            <a:pPr marL="0" indent="0">
              <a:buNone/>
            </a:pPr>
            <a:r>
              <a:rPr lang="en-GB" sz="6400" dirty="0">
                <a:hlinkClick r:id="rId2"/>
              </a:rPr>
              <a:t>https://corbettmaths.com/2013/12/21/parts-of-the-circle-video-61/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3"/>
              </a:rPr>
              <a:t>https://corbettmaths.com/2013/03/04/drawing-angles/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4"/>
              </a:rPr>
              <a:t>https://corbettmaths.com/2013/03/16/estimating-angles/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5"/>
              </a:rPr>
              <a:t>https://corbettmaths.com/2013/12/20/names-of-2d-shapes-video-1/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6"/>
              </a:rPr>
              <a:t>https://corbettmaths.com/2013/12/21/names-of-quadrilaterals-video-2/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7"/>
              </a:rPr>
              <a:t>https://corbettmaths.com/2013/05/15/line-symmetry/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8"/>
              </a:rPr>
              <a:t>https://corbettmaths.com/2012/08/10/rotational-symmetry/</a:t>
            </a:r>
            <a:endParaRPr lang="en-GB" sz="6400" dirty="0"/>
          </a:p>
          <a:p>
            <a:pPr marL="0" indent="0">
              <a:buNone/>
            </a:pPr>
            <a:r>
              <a:rPr lang="en-GB" sz="64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539232"/>
            <a:ext cx="5181600" cy="3630967"/>
          </a:xfrm>
        </p:spPr>
        <p:txBody>
          <a:bodyPr>
            <a:normAutofit fontScale="25000" lnSpcReduction="20000"/>
          </a:bodyPr>
          <a:lstStyle/>
          <a:p>
            <a:r>
              <a:rPr lang="en-GB" sz="6400" b="1" dirty="0"/>
              <a:t>Worksheets</a:t>
            </a:r>
          </a:p>
          <a:p>
            <a:pPr marL="0" indent="0">
              <a:buNone/>
            </a:pPr>
            <a:r>
              <a:rPr lang="en-GB" sz="6400" dirty="0">
                <a:hlinkClick r:id="rId9"/>
              </a:rPr>
              <a:t>https://corbettmaths.com/wp-content/uploads/2013/02/parts-of-the-circle-pdf.pdf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10"/>
              </a:rPr>
              <a:t>https://corbettmaths.com/wp-content/uploads/2013/02/angles-pdf.pdf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11"/>
              </a:rPr>
              <a:t>https://corbettmaths.com/wp-content/uploads/2013/02/2d-shapes-pdf.pdf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12"/>
              </a:rPr>
              <a:t>https://corbettmaths.com/wp-content/uploads/2013/02/quadrilaterals-pdf.pdf</a:t>
            </a:r>
            <a:endParaRPr lang="en-GB" sz="6400" dirty="0"/>
          </a:p>
          <a:p>
            <a:pPr marL="0" indent="0">
              <a:buNone/>
            </a:pPr>
            <a:r>
              <a:rPr lang="en-GB" sz="6400" dirty="0">
                <a:hlinkClick r:id="rId13"/>
              </a:rPr>
              <a:t>https://corbettmaths.com/2019/09/06/line-symmetry-practice-questions/</a:t>
            </a:r>
            <a:endParaRPr lang="en-GB" sz="6400" dirty="0"/>
          </a:p>
          <a:p>
            <a:pPr marL="0" indent="0">
              <a:buNone/>
            </a:pPr>
            <a:r>
              <a:rPr lang="en-GB" sz="7200" dirty="0">
                <a:hlinkClick r:id="rId14"/>
              </a:rPr>
              <a:t>https://corbettmaths.com/2019/09/06/rotational-symmetry-practice-questions/</a:t>
            </a:r>
            <a:endParaRPr lang="en-GB" sz="7200" dirty="0"/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endParaRPr lang="en-GB" sz="9600" dirty="0"/>
          </a:p>
          <a:p>
            <a:pPr marL="0" indent="0">
              <a:buNone/>
            </a:pPr>
            <a:endParaRPr lang="en-GB" sz="9600" dirty="0"/>
          </a:p>
          <a:p>
            <a:pPr marL="0" indent="0">
              <a:buNone/>
            </a:pPr>
            <a:endParaRPr lang="en-GB" sz="9600" dirty="0"/>
          </a:p>
          <a:p>
            <a:pPr marL="0" indent="0">
              <a:buNone/>
            </a:pPr>
            <a:endParaRPr lang="en-GB" sz="9600" dirty="0"/>
          </a:p>
          <a:p>
            <a:endParaRPr lang="en-GB" sz="9600" b="1" dirty="0"/>
          </a:p>
          <a:p>
            <a:endParaRPr lang="en-GB" sz="4000" dirty="0"/>
          </a:p>
          <a:p>
            <a:endParaRPr lang="en-GB" sz="4000" dirty="0"/>
          </a:p>
          <a:p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3190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Solutions</a:t>
            </a:r>
          </a:p>
          <a:p>
            <a:pPr marL="0" indent="0">
              <a:buNone/>
            </a:pPr>
            <a:r>
              <a:rPr lang="en-GB" sz="2000" dirty="0">
                <a:hlinkClick r:id="rId15"/>
              </a:rPr>
              <a:t>https://corbettmaths.com/wp-content/uploads/2015/03/parts-of-the-circle1.pdf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16"/>
              </a:rPr>
              <a:t>https://corbettmaths.com/wp-content/uploads/2015/03/angles.pdf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17"/>
              </a:rPr>
              <a:t>https://corbettmaths.com/wp-content/uploads/2015/03/2d-shapes.pdf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18"/>
              </a:rPr>
              <a:t>https://corbettmaths.com/wp-content/uploads/2015/03/quadrilaterals1.pdf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13"/>
              </a:rPr>
              <a:t>https://corbettmaths.com/2019/09/06/line-symmetry-practice-questions/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19"/>
              </a:rPr>
              <a:t>https://corbettmaths.com/wp-content/uploads/2020/05/Symmetry.pdf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Week 3 – Perimeter and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2571"/>
            <a:ext cx="11049000" cy="20566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3600" dirty="0"/>
              <a:t>Videos</a:t>
            </a:r>
          </a:p>
          <a:p>
            <a:pPr marL="0" indent="0">
              <a:buNone/>
            </a:pPr>
            <a:r>
              <a:rPr lang="en-GB" sz="3600" dirty="0">
                <a:hlinkClick r:id="rId2"/>
              </a:rPr>
              <a:t>https://corbettmaths.com/2012/08/02/perimeter/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3"/>
              </a:rPr>
              <a:t>https://corbettmaths.com/2013/03/25/perimeter-of-a-shape-on-a-grid/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4"/>
              </a:rPr>
              <a:t>https://corbettmaths.com/2013/12/20/area-of-a-rectangle-video-45/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5"/>
              </a:rPr>
              <a:t>https://corbettmaths.com/2012/08/02/area-of-a-trapezium-video/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6"/>
              </a:rPr>
              <a:t>https://corbettmaths.com/2013/12/20/area-of-a-triangle-video-49/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7"/>
              </a:rPr>
              <a:t>https://corbettmaths.com/2013/03/26/area-of-an-l-shape/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hlinkClick r:id="rId8"/>
              </a:rPr>
              <a:t>https://corbettmaths.com/2012/08/02/area-of-compound-shapes/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539232"/>
            <a:ext cx="6631619" cy="2568189"/>
          </a:xfrm>
        </p:spPr>
        <p:txBody>
          <a:bodyPr>
            <a:normAutofit fontScale="25000" lnSpcReduction="20000"/>
          </a:bodyPr>
          <a:lstStyle/>
          <a:p>
            <a:r>
              <a:rPr lang="en-GB" sz="4000" b="1" dirty="0"/>
              <a:t>Worksheets</a:t>
            </a:r>
          </a:p>
          <a:p>
            <a:pPr marL="0" indent="0">
              <a:buNone/>
            </a:pPr>
            <a:r>
              <a:rPr lang="en-GB" sz="5600" dirty="0">
                <a:hlinkClick r:id="rId9"/>
              </a:rPr>
              <a:t>https://corbettmaths.com/wp-content/uploads/2013/02/perimeter-pdf1.pdf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10"/>
              </a:rPr>
              <a:t>https://corbettmaths.com/wp-content/uploads/2013/02/area-and-perimeter-on-a-grid-pdf.pdf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11"/>
              </a:rPr>
              <a:t>https://corbettmaths.com/wp-content/uploads/2013/02/area-of-compound-shapes-pdf.pdf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12"/>
              </a:rPr>
              <a:t>https://corbettmaths.com/wp-content/uploads/2020/06/area-of-rectangles-pdf.pdf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13"/>
              </a:rPr>
              <a:t>https://corbettmaths.com/wp-content/uploads/2013/02/area-of-a-trapezium.pdf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14"/>
              </a:rPr>
              <a:t>https://corbettmaths.com/wp-content/uploads/2013/02/area-of-a-triangle-pdf.pdf</a:t>
            </a:r>
            <a:endParaRPr lang="en-GB" sz="56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839505" y="3483238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Solutions</a:t>
            </a:r>
          </a:p>
          <a:p>
            <a:pPr marL="0" indent="0">
              <a:buNone/>
            </a:pPr>
            <a:r>
              <a:rPr lang="en-GB" dirty="0">
                <a:hlinkClick r:id="rId15"/>
              </a:rPr>
              <a:t>https://corbettmaths.com/wp-content/uploads/2015/03/perimeter.pdf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6"/>
              </a:rPr>
              <a:t>https://corbettmaths.com/wp-content/uploads/2015/03/area-perimeter-grid.pdf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7"/>
              </a:rPr>
              <a:t>https://corbettmaths.com/wp-content/uploads/2015/03/area-of-compound-shapes.pdf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8"/>
              </a:rPr>
              <a:t>https://corbettmaths.com/wp-content/uploads/2015/03/rectangles.pdf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9"/>
              </a:rPr>
              <a:t>https://corbettmaths.com/wp-content/uploads/2015/03/area-of-a-trapezium.pdf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0"/>
              </a:rPr>
              <a:t>https://corbettmaths.com/wp-content/uploads/2015/03/area-of-a-triangle.pdf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1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8129"/>
          </a:xfrm>
        </p:spPr>
        <p:txBody>
          <a:bodyPr/>
          <a:lstStyle/>
          <a:p>
            <a:r>
              <a:rPr lang="en-GB" dirty="0"/>
              <a:t>Week 4 – Angles, 3D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7091"/>
            <a:ext cx="11049000" cy="22581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/>
              <a:t>Videos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https://corbettmaths.com/2012/08/10/angles-in-a-triangle/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https://corbettmaths.com/2013/12/19/angles-straight-line-video-35/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https://corbettmaths.com/2012/08/10/types-of-angle/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https://corbettmaths.com/2013/03/17/angles-in-quadrilaterals/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6"/>
              </a:rPr>
              <a:t>https://corbettmaths.com/2013/12/23/names-of-3d-shapes-video-3/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7"/>
              </a:rPr>
              <a:t>https://corbettmaths.com/2013/12/23/nets-2/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8"/>
              </a:rPr>
              <a:t>https://corbettmaths.com/2013/12/27/edges-face-vertices-video-5/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For More work go onto Dr Frost Maths – Click Key Skills and search for the topic above.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922" y="3539232"/>
            <a:ext cx="5181600" cy="28841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000" b="1" dirty="0"/>
              <a:t>Worksheets</a:t>
            </a:r>
          </a:p>
          <a:p>
            <a:pPr marL="0" indent="0">
              <a:buNone/>
            </a:pPr>
            <a:r>
              <a:rPr lang="en-GB" sz="4000" dirty="0">
                <a:hlinkClick r:id="rId9"/>
              </a:rPr>
              <a:t>https://corbettmaths.com/wp-content/uploads/2018/05/Missing-angles.pdf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>
                <a:hlinkClick r:id="rId10"/>
              </a:rPr>
              <a:t>https://corbettmaths.com/wp-content/uploads/2013/02/angles-pdf.pdf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>
                <a:hlinkClick r:id="rId11"/>
              </a:rPr>
              <a:t>https://corbettmaths.com/wp-content/uploads/2013/02/3d-shapes-pdf.pdf</a:t>
            </a:r>
            <a:endParaRPr lang="en-GB" sz="4000" dirty="0"/>
          </a:p>
          <a:p>
            <a:pPr marL="0" indent="0">
              <a:buNone/>
            </a:pPr>
            <a:r>
              <a:rPr lang="en-GB" sz="4000" dirty="0">
                <a:hlinkClick r:id="rId12"/>
              </a:rPr>
              <a:t>https://corbettmaths.com/wp-content/uploads/2013/02/nets-pdf.pdf</a:t>
            </a:r>
            <a:endParaRPr lang="en-GB" sz="4000" dirty="0"/>
          </a:p>
          <a:p>
            <a:pPr marL="0" indent="0">
              <a:buNone/>
            </a:pPr>
            <a:endParaRPr lang="en-GB" sz="40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Solutions</a:t>
            </a:r>
          </a:p>
          <a:p>
            <a:pPr marL="0" indent="0">
              <a:buNone/>
            </a:pPr>
            <a:r>
              <a:rPr lang="en-GB" dirty="0">
                <a:hlinkClick r:id="rId13"/>
              </a:rPr>
              <a:t>https://corbettmaths.com/wp-content/uploads/2015/03/angles.pdf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4"/>
              </a:rPr>
              <a:t>https://corbettmaths.com/wp-content/uploads/2018/05/Missing-Angles-Answers.pdf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5"/>
              </a:rPr>
              <a:t>https://corbettmaths.com/wp-content/uploads/2015/03/3d-shapes.pdf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6"/>
              </a:rPr>
              <a:t>https://corbettmaths.com/wp-content/uploads/2015/03/nets.pdf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33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5 –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506029"/>
            <a:ext cx="11049000" cy="24001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dirty="0"/>
              <a:t>Videos</a:t>
            </a:r>
          </a:p>
          <a:p>
            <a:pPr marL="0" indent="0">
              <a:buNone/>
            </a:pPr>
            <a:r>
              <a:rPr lang="en-GB" sz="5600" dirty="0">
                <a:hlinkClick r:id="rId2"/>
              </a:rPr>
              <a:t>https://corbettmaths.com/2013/12/28/collecting-like-terms-video-9/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3"/>
              </a:rPr>
              <a:t>https://corbettmaths.com/2013/03/13/multiplying-terms/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4"/>
              </a:rPr>
              <a:t>https://corbettmaths.com/2013/12/28/dividing-algebraic-expressions-video-11/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5"/>
              </a:rPr>
              <a:t>https://corbettmaths.com/2013/03/13/algebraic-notation/</a:t>
            </a:r>
            <a:endParaRPr lang="en-GB" sz="5600" dirty="0"/>
          </a:p>
          <a:p>
            <a:pPr marL="0" indent="0">
              <a:buNone/>
            </a:pPr>
            <a:r>
              <a:rPr lang="en-GB" sz="5600" dirty="0">
                <a:hlinkClick r:id="rId6"/>
              </a:rPr>
              <a:t>https://corbettmaths.com/2013/03/12/forming-algebraic-notation/</a:t>
            </a:r>
            <a:endParaRPr lang="en-GB" sz="5600" dirty="0"/>
          </a:p>
          <a:p>
            <a:pPr marL="0" indent="0">
              <a:buNone/>
            </a:pPr>
            <a:r>
              <a:rPr lang="en-GB" sz="5600" dirty="0"/>
              <a:t>For More work go onto Dr Frost Maths – </a:t>
            </a:r>
            <a:r>
              <a:rPr lang="en-GB" sz="6000" dirty="0"/>
              <a:t>Click</a:t>
            </a:r>
            <a:r>
              <a:rPr lang="en-GB" sz="5600" dirty="0"/>
              <a:t> Key Skills and search for the topic above.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3608774"/>
            <a:ext cx="5181600" cy="288410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/>
              <a:t>Worksheets</a:t>
            </a:r>
            <a:endParaRPr lang="en-GB" sz="6400" b="1" dirty="0">
              <a:hlinkClick r:id="rId7"/>
            </a:endParaRPr>
          </a:p>
          <a:p>
            <a:pPr marL="0" indent="0">
              <a:buNone/>
            </a:pPr>
            <a:r>
              <a:rPr lang="en-GB" sz="6400" b="1" dirty="0">
                <a:hlinkClick r:id="rId8"/>
              </a:rPr>
              <a:t>https://corbettmaths.com/wp-content/uploads/2019/02/Collecting-like-terms.pdf</a:t>
            </a:r>
            <a:endParaRPr lang="en-GB" sz="6400" b="1" dirty="0"/>
          </a:p>
          <a:p>
            <a:pPr marL="0" indent="0">
              <a:buNone/>
            </a:pPr>
            <a:r>
              <a:rPr lang="en-GB" sz="6400" b="1" dirty="0">
                <a:hlinkClick r:id="rId9"/>
              </a:rPr>
              <a:t>https://corbettmaths.com/wp-content/uploads/2013/02/multiplying-terms-pdf.pdf</a:t>
            </a:r>
            <a:endParaRPr lang="en-GB" sz="6400" b="1" dirty="0"/>
          </a:p>
          <a:p>
            <a:pPr marL="0" indent="0">
              <a:buNone/>
            </a:pPr>
            <a:r>
              <a:rPr lang="en-GB" sz="6400" b="1" dirty="0">
                <a:hlinkClick r:id="rId10"/>
              </a:rPr>
              <a:t>https://corbettmaths.com/wp-content/uploads/2013/02/dividing-terms-pdf.pdf</a:t>
            </a:r>
            <a:endParaRPr lang="en-GB" sz="6400" b="1" dirty="0"/>
          </a:p>
          <a:p>
            <a:pPr marL="0" indent="0">
              <a:buNone/>
            </a:pPr>
            <a:r>
              <a:rPr lang="en-GB" sz="6400" b="1" dirty="0">
                <a:hlinkClick r:id="rId11"/>
              </a:rPr>
              <a:t>https://corbettmaths.com/wp-content/uploads/2013/02/algebraic-notation-pdf2.pdf</a:t>
            </a:r>
            <a:endParaRPr lang="en-GB" sz="6400" b="1" dirty="0"/>
          </a:p>
          <a:p>
            <a:pPr marL="0" indent="0">
              <a:buNone/>
            </a:pPr>
            <a:r>
              <a:rPr lang="en-GB" sz="6400" b="1" dirty="0">
                <a:hlinkClick r:id="rId12"/>
              </a:rPr>
              <a:t>https://corbettmaths.com/wp-content/uploads/2013/02/forming-expressions-pdf1.pdf</a:t>
            </a:r>
            <a:endParaRPr lang="en-GB" sz="6400" b="1" dirty="0"/>
          </a:p>
          <a:p>
            <a:pPr marL="0" indent="0">
              <a:buNone/>
            </a:pPr>
            <a:endParaRPr lang="en-GB" sz="6400" b="1" dirty="0"/>
          </a:p>
          <a:p>
            <a:pPr marL="0" indent="0">
              <a:buNone/>
            </a:pPr>
            <a:endParaRPr lang="en-GB" sz="6400" b="1" dirty="0"/>
          </a:p>
          <a:p>
            <a:pPr marL="0" indent="0">
              <a:buNone/>
            </a:pPr>
            <a:endParaRPr lang="en-GB" sz="6400" b="1" dirty="0"/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endParaRPr lang="en-GB" sz="45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95364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b="1" dirty="0"/>
              <a:t>Solutions</a:t>
            </a:r>
          </a:p>
          <a:p>
            <a:pPr marL="0" indent="0">
              <a:buNone/>
            </a:pPr>
            <a:r>
              <a:rPr lang="en-GB" b="1" dirty="0">
                <a:hlinkClick r:id="rId13"/>
              </a:rPr>
              <a:t>https://corbettmaths.com/wp-content/uploads/2015/03/collecting-like-terms.pdf</a:t>
            </a:r>
            <a:endParaRPr lang="en-GB" b="1" dirty="0"/>
          </a:p>
          <a:p>
            <a:pPr marL="0" indent="0">
              <a:buNone/>
            </a:pPr>
            <a:r>
              <a:rPr lang="en-GB" b="1" dirty="0">
                <a:hlinkClick r:id="rId14"/>
              </a:rPr>
              <a:t>https://corbettmaths.com/wp-content/uploads/2015/03/multiplying-terms.pdf</a:t>
            </a:r>
            <a:endParaRPr lang="en-GB" b="1" dirty="0"/>
          </a:p>
          <a:p>
            <a:pPr marL="0" indent="0">
              <a:buNone/>
            </a:pPr>
            <a:r>
              <a:rPr lang="en-GB" b="1" dirty="0">
                <a:hlinkClick r:id="rId15"/>
              </a:rPr>
              <a:t>https://corbettmaths.com/wp-content/uploads/2015/03/dividing-terms.pdf</a:t>
            </a:r>
            <a:endParaRPr lang="en-GB" b="1" dirty="0"/>
          </a:p>
          <a:p>
            <a:pPr marL="0" indent="0">
              <a:buNone/>
            </a:pPr>
            <a:r>
              <a:rPr lang="en-GB" b="1" dirty="0">
                <a:hlinkClick r:id="rId16"/>
              </a:rPr>
              <a:t>https://corbettmaths.com/wp-content/uploads/2015/03/algebraic-notation.pdf</a:t>
            </a:r>
            <a:endParaRPr lang="en-GB" b="1" dirty="0"/>
          </a:p>
          <a:p>
            <a:pPr marL="0" indent="0">
              <a:buNone/>
            </a:pPr>
            <a:r>
              <a:rPr lang="en-GB" b="1" dirty="0">
                <a:hlinkClick r:id="rId17"/>
              </a:rPr>
              <a:t>https://corbettmaths.com/wp-content/uploads/2015/03/forming-expressions.pdf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6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144"/>
            <a:ext cx="10515600" cy="802921"/>
          </a:xfrm>
        </p:spPr>
        <p:txBody>
          <a:bodyPr>
            <a:normAutofit/>
          </a:bodyPr>
          <a:lstStyle/>
          <a:p>
            <a:r>
              <a:rPr lang="en-GB" sz="3600" dirty="0"/>
              <a:t>Week 6 –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447" y="926065"/>
            <a:ext cx="11049000" cy="2328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Videos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https://corbettmaths.com/2013/06/15/probability/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https://corbettmaths.com/2013/05/12/probability-scale/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https://corbettmaths.com/2013/05/04/listing-outcomes/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657" y="3737888"/>
            <a:ext cx="5181600" cy="2884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Worksheets</a:t>
            </a:r>
          </a:p>
          <a:p>
            <a:pPr marL="0" indent="0">
              <a:buNone/>
            </a:pPr>
            <a:r>
              <a:rPr lang="en-GB" sz="2000" b="1" dirty="0">
                <a:hlinkClick r:id="rId5"/>
              </a:rPr>
              <a:t>https://corbettmaths.com/wp-content/uploads/2013/02/probability-pdf.pdf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>
                <a:hlinkClick r:id="rId6"/>
              </a:rPr>
              <a:t>https://corbettmaths.com/wp-content/uploads/2013/02/listing-outcomes-pdf.pdf</a:t>
            </a: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501414" y="3737888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Solutions</a:t>
            </a:r>
          </a:p>
          <a:p>
            <a:pPr marL="0" indent="0">
              <a:buNone/>
            </a:pPr>
            <a:r>
              <a:rPr lang="en-GB" sz="2000" b="1" dirty="0">
                <a:hlinkClick r:id="rId7"/>
              </a:rPr>
              <a:t>https://corbettmaths.com/wp-content/uploads/2015/03/probability.pdf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>
                <a:hlinkClick r:id="rId8"/>
              </a:rPr>
              <a:t>https://corbettmaths.com/wp-content/uploads/2015/03/listing-outcomes-answers1.pdf</a:t>
            </a: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5332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C5CFACC6-8987-40E3-8530-6023E69B04A0}"/>
</file>

<file path=customXml/itemProps2.xml><?xml version="1.0" encoding="utf-8"?>
<ds:datastoreItem xmlns:ds="http://schemas.openxmlformats.org/officeDocument/2006/customXml" ds:itemID="{AA3E28AA-8861-41AC-959A-563E9762803F}"/>
</file>

<file path=customXml/itemProps3.xml><?xml version="1.0" encoding="utf-8"?>
<ds:datastoreItem xmlns:ds="http://schemas.openxmlformats.org/officeDocument/2006/customXml" ds:itemID="{15052D94-B9B1-490E-BBF8-2F17CC318F6A}"/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1506</Words>
  <Application>Microsoft Office PowerPoint</Application>
  <PresentationFormat>Widescreen</PresentationFormat>
  <Paragraphs>211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Year  9 Set 2 - 4 Autumn 2 Work</vt:lpstr>
      <vt:lpstr>The topics covered this half term are:  </vt:lpstr>
      <vt:lpstr>Website Details</vt:lpstr>
      <vt:lpstr>Week 1 – Measurement and units</vt:lpstr>
      <vt:lpstr>Week 2 – Circles, 2D Shapes, Symmetry</vt:lpstr>
      <vt:lpstr>Week 3 – Perimeter and area</vt:lpstr>
      <vt:lpstr>Week 4 – Angles, 3D forms</vt:lpstr>
      <vt:lpstr>Week 5 – Algebra</vt:lpstr>
      <vt:lpstr>Week 6 – Probability</vt:lpstr>
      <vt:lpstr>Week 7 –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 11 Set 2 Autumn 1 Work</dc:title>
  <dc:creator>RalphS</dc:creator>
  <cp:lastModifiedBy>DenfordP</cp:lastModifiedBy>
  <cp:revision>44</cp:revision>
  <dcterms:created xsi:type="dcterms:W3CDTF">2020-09-19T08:54:32Z</dcterms:created>
  <dcterms:modified xsi:type="dcterms:W3CDTF">2020-10-08T11:49:15Z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