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7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5F3D4-4F6B-447A-88FC-8C9FC64EE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9A57E-9DE8-4EF7-95BA-8D45E03D9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498C7-FB27-490D-83C8-66F121E29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F9C4-B253-42F6-951B-04E539B0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EEF2A-B0B2-42BC-B9DB-259BDCBB8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FF22D-9414-42F5-A860-CFCF1AFEA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EDAC0D-94C0-430A-9958-C8F5D024C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9452-96FB-4296-BD30-074DF942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F94C2-35E4-4BA4-9943-B88EA7639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6FEB4-2330-4DAE-9E6E-38E9F59B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45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5DAAD4-45AD-4B44-AB14-D10E347791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E103F-4451-4FE7-9C65-50B7757E1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4C461-5FDF-4AFF-8762-23B22DC9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A3D07-F1AF-4941-974E-CD4971339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6F7BD-BB38-4E59-825C-1FF0AFDB5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8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14C80-5E15-4E46-BA38-62FEAB600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37E37-5E42-442B-AE85-8AE597CAD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79900-F2BE-4347-AC68-F37C3300E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2117F-FA0C-4052-B218-462DFCB9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AB667-B5FD-4F73-B470-58D49447B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982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0C4D9-5969-4654-801D-8470210C2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41A04-75EE-4FC7-BA10-48C6C5EAE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B231F-51FB-4A6C-B104-BEF94197E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E5326-36B7-4858-A993-1B05ED4DB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8DEC8-A24F-4448-89ED-25FFA2822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7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213BD-34FC-44A4-A4F3-729F6B64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88B63-667F-4B73-8521-CCD05B3C5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CB28A-1C82-4BE8-923A-A533A1FC9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27A86-83CD-422A-94E8-1478FA89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A8D06F-97E4-49D3-8989-E5FDE2BE2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E3591-0C0C-4E87-9ACA-C0BAD0AD5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95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CBB1-55BD-45DC-A996-73E380497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48ED3-E702-44CC-8273-953EBDB61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250C08-84F3-45F2-A5DC-CF8BC0517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08795A-2394-4346-8E47-AC34CBAB2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6A385-F96A-4F28-8AB1-8C6EAF327D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D201BB-363E-401D-84B6-4E11ECC3F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11B85-2C74-42E9-8804-DAA8459E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B1B76A-2B29-4B6C-9838-5DC8B907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30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1F254-0619-4B89-B7D9-92FCD592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49084C-0FD4-4DA2-B277-257F75DB5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3CA250-A014-4621-AFE4-484E4F417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48B7DA-8331-4E85-B8DB-772824CF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15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ED0AC-A304-457E-911D-7E4F4662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5EA01D-532B-49A1-B29B-4AE92D63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A74AA9-361B-44D0-93EA-3B6E72F0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39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70752-F12D-455F-B92F-3E65E54A2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DAF1B-0007-4C1B-BB35-A3DF37354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CF6AFD-8E94-4BB5-8D67-7886100C2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4EF53-5C6A-453C-871C-EDE62F7EB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B5EDF-6F42-448D-A17A-0C0AA8AB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70CC73-1BB0-488D-8280-AC41F0190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75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3231C-9771-48E6-8B02-8D11D9732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596BA-D600-470A-BA2A-EA919E8C3F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5B9E9-04DD-4BBE-B6DD-5194D9296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EAD25-02B5-42C7-8D55-9F1BB39C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C2882-1726-4D13-BFF4-0BD58AB2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32398-425F-4529-B874-0DB990934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96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13D5E2-206E-4865-B0A1-DE77C82A7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43F35-428D-4965-900E-1A0A71B80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EAED9-F788-4BDB-9381-4EFD5BE72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6775F-F1E8-4AFC-9935-170FCAF4C681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6ABE5-2CC6-4620-BBCE-9489A2F832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DFB6F-AE9C-4DDF-928C-93F96C2963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08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frostmaths.com/" TargetMode="External"/><Relationship Id="rId2" Type="http://schemas.openxmlformats.org/officeDocument/2006/relationships/hyperlink" Target="http://www.corbettmath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corbettmaths.com/wp-content/uploads/2013/02/reading-scales-pdf.pdf" TargetMode="External"/><Relationship Id="rId13" Type="http://schemas.openxmlformats.org/officeDocument/2006/relationships/hyperlink" Target="https://corbettmaths.com/wp-content/uploads/2015/03/metric-units-answers.pdf" TargetMode="External"/><Relationship Id="rId3" Type="http://schemas.openxmlformats.org/officeDocument/2006/relationships/hyperlink" Target="https://corbettmaths.com/2013/12/28/metric-and-imperial-units-video-347/" TargetMode="External"/><Relationship Id="rId7" Type="http://schemas.openxmlformats.org/officeDocument/2006/relationships/hyperlink" Target="https://corbettmaths.com/2013/10/24/calculations-involving-time/" TargetMode="External"/><Relationship Id="rId12" Type="http://schemas.openxmlformats.org/officeDocument/2006/relationships/hyperlink" Target="https://corbettmaths.com/wp-content/uploads/2015/03/scales-answers.pdf" TargetMode="External"/><Relationship Id="rId2" Type="http://schemas.openxmlformats.org/officeDocument/2006/relationships/hyperlink" Target="https://corbettmaths.com/2013/04/27/reading-scales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rbettmaths.com/2014/01/16/metric-units-for-capacity/" TargetMode="External"/><Relationship Id="rId11" Type="http://schemas.openxmlformats.org/officeDocument/2006/relationships/hyperlink" Target="https://corbettmaths.com/wp-content/uploads/2013/02/timetables-pdf.pdf" TargetMode="External"/><Relationship Id="rId5" Type="http://schemas.openxmlformats.org/officeDocument/2006/relationships/hyperlink" Target="https://corbettmaths.com/2014/01/16/metric-units-for-mass/" TargetMode="External"/><Relationship Id="rId10" Type="http://schemas.openxmlformats.org/officeDocument/2006/relationships/hyperlink" Target="https://corbettmaths.com/wp-content/uploads/2013/02/metric-units-pdf.pdf" TargetMode="External"/><Relationship Id="rId4" Type="http://schemas.openxmlformats.org/officeDocument/2006/relationships/hyperlink" Target="https://corbettmaths.com/2014/01/16/metric-units-for-length/" TargetMode="External"/><Relationship Id="rId9" Type="http://schemas.openxmlformats.org/officeDocument/2006/relationships/hyperlink" Target="https://corbettmaths.com/wp-content/uploads/2013/02/metric-imperial-units-pdf.pdf" TargetMode="External"/><Relationship Id="rId14" Type="http://schemas.openxmlformats.org/officeDocument/2006/relationships/hyperlink" Target="https://corbettmaths.com/wp-content/uploads/2016/02/time-answers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orbettmaths.com/2012/08/10/rotational-symmetry/" TargetMode="External"/><Relationship Id="rId13" Type="http://schemas.openxmlformats.org/officeDocument/2006/relationships/hyperlink" Target="https://corbettmaths.com/2019/09/06/line-symmetry-practice-questions/" TargetMode="External"/><Relationship Id="rId18" Type="http://schemas.openxmlformats.org/officeDocument/2006/relationships/hyperlink" Target="https://corbettmaths.com/wp-content/uploads/2015/03/quadrilaterals1.pdf" TargetMode="External"/><Relationship Id="rId3" Type="http://schemas.openxmlformats.org/officeDocument/2006/relationships/hyperlink" Target="https://corbettmaths.com/2013/03/04/drawing-angles/" TargetMode="External"/><Relationship Id="rId7" Type="http://schemas.openxmlformats.org/officeDocument/2006/relationships/hyperlink" Target="https://corbettmaths.com/2013/05/15/line-symmetry/" TargetMode="External"/><Relationship Id="rId12" Type="http://schemas.openxmlformats.org/officeDocument/2006/relationships/hyperlink" Target="https://corbettmaths.com/wp-content/uploads/2013/02/quadrilaterals-pdf.pdf" TargetMode="External"/><Relationship Id="rId17" Type="http://schemas.openxmlformats.org/officeDocument/2006/relationships/hyperlink" Target="https://corbettmaths.com/wp-content/uploads/2015/03/2d-shapes.pdf" TargetMode="External"/><Relationship Id="rId2" Type="http://schemas.openxmlformats.org/officeDocument/2006/relationships/hyperlink" Target="https://corbettmaths.com/2013/12/21/parts-of-the-circle-video-61/" TargetMode="External"/><Relationship Id="rId16" Type="http://schemas.openxmlformats.org/officeDocument/2006/relationships/hyperlink" Target="https://corbettmaths.com/wp-content/uploads/2015/03/angles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rbettmaths.com/2013/12/21/names-of-quadrilaterals-video-2/" TargetMode="External"/><Relationship Id="rId11" Type="http://schemas.openxmlformats.org/officeDocument/2006/relationships/hyperlink" Target="https://corbettmaths.com/wp-content/uploads/2013/02/2d-shapes-pdf.pdf" TargetMode="External"/><Relationship Id="rId5" Type="http://schemas.openxmlformats.org/officeDocument/2006/relationships/hyperlink" Target="https://corbettmaths.com/2013/12/20/names-of-2d-shapes-video-1/" TargetMode="External"/><Relationship Id="rId15" Type="http://schemas.openxmlformats.org/officeDocument/2006/relationships/hyperlink" Target="https://corbettmaths.com/wp-content/uploads/2015/03/parts-of-the-circle1.pdf" TargetMode="External"/><Relationship Id="rId10" Type="http://schemas.openxmlformats.org/officeDocument/2006/relationships/hyperlink" Target="https://corbettmaths.com/wp-content/uploads/2013/02/angles-pdf.pdf" TargetMode="External"/><Relationship Id="rId19" Type="http://schemas.openxmlformats.org/officeDocument/2006/relationships/hyperlink" Target="https://corbettmaths.com/wp-content/uploads/2020/05/Symmetry.pdf" TargetMode="External"/><Relationship Id="rId4" Type="http://schemas.openxmlformats.org/officeDocument/2006/relationships/hyperlink" Target="https://corbettmaths.com/2013/03/16/estimating-angles/" TargetMode="External"/><Relationship Id="rId9" Type="http://schemas.openxmlformats.org/officeDocument/2006/relationships/hyperlink" Target="https://corbettmaths.com/wp-content/uploads/2013/02/parts-of-the-circle-pdf.pdf" TargetMode="External"/><Relationship Id="rId14" Type="http://schemas.openxmlformats.org/officeDocument/2006/relationships/hyperlink" Target="https://corbettmaths.com/2019/09/06/rotational-symmetry-practice-questions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orbettmaths.com/2012/08/02/area-of-compound-shapes/" TargetMode="External"/><Relationship Id="rId13" Type="http://schemas.openxmlformats.org/officeDocument/2006/relationships/hyperlink" Target="https://corbettmaths.com/wp-content/uploads/2013/02/area-of-a-trapezium.pdf" TargetMode="External"/><Relationship Id="rId18" Type="http://schemas.openxmlformats.org/officeDocument/2006/relationships/hyperlink" Target="https://corbettmaths.com/wp-content/uploads/2015/03/rectangles.pdf" TargetMode="External"/><Relationship Id="rId3" Type="http://schemas.openxmlformats.org/officeDocument/2006/relationships/hyperlink" Target="https://corbettmaths.com/2013/03/25/perimeter-of-a-shape-on-a-grid/" TargetMode="External"/><Relationship Id="rId7" Type="http://schemas.openxmlformats.org/officeDocument/2006/relationships/hyperlink" Target="https://corbettmaths.com/2013/03/26/area-of-an-l-shape/" TargetMode="External"/><Relationship Id="rId12" Type="http://schemas.openxmlformats.org/officeDocument/2006/relationships/hyperlink" Target="https://corbettmaths.com/wp-content/uploads/2020/06/area-of-rectangles-pdf.pdf" TargetMode="External"/><Relationship Id="rId17" Type="http://schemas.openxmlformats.org/officeDocument/2006/relationships/hyperlink" Target="https://corbettmaths.com/wp-content/uploads/2015/03/area-of-compound-shapes.pdf" TargetMode="External"/><Relationship Id="rId2" Type="http://schemas.openxmlformats.org/officeDocument/2006/relationships/hyperlink" Target="https://corbettmaths.com/2012/08/02/perimeter/" TargetMode="External"/><Relationship Id="rId16" Type="http://schemas.openxmlformats.org/officeDocument/2006/relationships/hyperlink" Target="https://corbettmaths.com/wp-content/uploads/2015/03/area-perimeter-grid.pdf" TargetMode="External"/><Relationship Id="rId20" Type="http://schemas.openxmlformats.org/officeDocument/2006/relationships/hyperlink" Target="https://corbettmaths.com/wp-content/uploads/2015/03/area-of-a-triangle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rbettmaths.com/2013/12/20/area-of-a-triangle-video-49/" TargetMode="External"/><Relationship Id="rId11" Type="http://schemas.openxmlformats.org/officeDocument/2006/relationships/hyperlink" Target="https://corbettmaths.com/wp-content/uploads/2013/02/area-of-compound-shapes-pdf.pdf" TargetMode="External"/><Relationship Id="rId5" Type="http://schemas.openxmlformats.org/officeDocument/2006/relationships/hyperlink" Target="https://corbettmaths.com/2012/08/02/area-of-a-trapezium-video/" TargetMode="External"/><Relationship Id="rId15" Type="http://schemas.openxmlformats.org/officeDocument/2006/relationships/hyperlink" Target="https://corbettmaths.com/wp-content/uploads/2015/03/perimeter.pdf" TargetMode="External"/><Relationship Id="rId10" Type="http://schemas.openxmlformats.org/officeDocument/2006/relationships/hyperlink" Target="https://corbettmaths.com/wp-content/uploads/2013/02/area-and-perimeter-on-a-grid-pdf.pdf" TargetMode="External"/><Relationship Id="rId19" Type="http://schemas.openxmlformats.org/officeDocument/2006/relationships/hyperlink" Target="https://corbettmaths.com/wp-content/uploads/2015/03/area-of-a-trapezium.pdf" TargetMode="External"/><Relationship Id="rId4" Type="http://schemas.openxmlformats.org/officeDocument/2006/relationships/hyperlink" Target="https://corbettmaths.com/2013/12/20/area-of-a-rectangle-video-45/" TargetMode="External"/><Relationship Id="rId9" Type="http://schemas.openxmlformats.org/officeDocument/2006/relationships/hyperlink" Target="https://corbettmaths.com/wp-content/uploads/2013/02/perimeter-pdf1.pdf" TargetMode="External"/><Relationship Id="rId14" Type="http://schemas.openxmlformats.org/officeDocument/2006/relationships/hyperlink" Target="https://corbettmaths.com/wp-content/uploads/2013/02/area-of-a-triangle-pdf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orbettmaths.com/2013/12/27/edges-face-vertices-video-5/" TargetMode="External"/><Relationship Id="rId13" Type="http://schemas.openxmlformats.org/officeDocument/2006/relationships/hyperlink" Target="https://corbettmaths.com/wp-content/uploads/2015/03/angles.pdf" TargetMode="External"/><Relationship Id="rId3" Type="http://schemas.openxmlformats.org/officeDocument/2006/relationships/hyperlink" Target="https://corbettmaths.com/2013/12/19/angles-straight-line-video-35/" TargetMode="External"/><Relationship Id="rId7" Type="http://schemas.openxmlformats.org/officeDocument/2006/relationships/hyperlink" Target="https://corbettmaths.com/2013/12/23/nets-2/" TargetMode="External"/><Relationship Id="rId12" Type="http://schemas.openxmlformats.org/officeDocument/2006/relationships/hyperlink" Target="https://corbettmaths.com/wp-content/uploads/2013/02/nets-pdf.pdf" TargetMode="External"/><Relationship Id="rId2" Type="http://schemas.openxmlformats.org/officeDocument/2006/relationships/hyperlink" Target="https://corbettmaths.com/2012/08/10/angles-in-a-triangle/" TargetMode="External"/><Relationship Id="rId16" Type="http://schemas.openxmlformats.org/officeDocument/2006/relationships/hyperlink" Target="https://corbettmaths.com/wp-content/uploads/2015/03/nets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rbettmaths.com/2013/12/23/names-of-3d-shapes-video-3/" TargetMode="External"/><Relationship Id="rId11" Type="http://schemas.openxmlformats.org/officeDocument/2006/relationships/hyperlink" Target="https://corbettmaths.com/wp-content/uploads/2013/02/3d-shapes-pdf.pdf" TargetMode="External"/><Relationship Id="rId5" Type="http://schemas.openxmlformats.org/officeDocument/2006/relationships/hyperlink" Target="https://corbettmaths.com/2013/03/17/angles-in-quadrilaterals/" TargetMode="External"/><Relationship Id="rId15" Type="http://schemas.openxmlformats.org/officeDocument/2006/relationships/hyperlink" Target="https://corbettmaths.com/wp-content/uploads/2015/03/3d-shapes.pdf" TargetMode="External"/><Relationship Id="rId10" Type="http://schemas.openxmlformats.org/officeDocument/2006/relationships/hyperlink" Target="https://corbettmaths.com/wp-content/uploads/2013/02/angles-pdf.pdf" TargetMode="External"/><Relationship Id="rId4" Type="http://schemas.openxmlformats.org/officeDocument/2006/relationships/hyperlink" Target="https://corbettmaths.com/2012/08/10/types-of-angle/" TargetMode="External"/><Relationship Id="rId9" Type="http://schemas.openxmlformats.org/officeDocument/2006/relationships/hyperlink" Target="https://corbettmaths.com/wp-content/uploads/2018/05/Missing-angles.pdf" TargetMode="External"/><Relationship Id="rId14" Type="http://schemas.openxmlformats.org/officeDocument/2006/relationships/hyperlink" Target="https://corbettmaths.com/wp-content/uploads/2018/05/Missing-Angles-Answers.pd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orbettmaths.com/wp-content/uploads/2019/02/Collecting-like-terms.pdf" TargetMode="External"/><Relationship Id="rId13" Type="http://schemas.openxmlformats.org/officeDocument/2006/relationships/hyperlink" Target="https://corbettmaths.com/wp-content/uploads/2015/03/collecting-like-terms.pdf" TargetMode="External"/><Relationship Id="rId3" Type="http://schemas.openxmlformats.org/officeDocument/2006/relationships/hyperlink" Target="https://corbettmaths.com/2013/03/13/multiplying-terms/" TargetMode="External"/><Relationship Id="rId7" Type="http://schemas.openxmlformats.org/officeDocument/2006/relationships/hyperlink" Target="https://corbettmaths.com/wp-content/uploads/2013/02/square-numbers-and-square-roots-pdf1.pdf" TargetMode="External"/><Relationship Id="rId12" Type="http://schemas.openxmlformats.org/officeDocument/2006/relationships/hyperlink" Target="https://corbettmaths.com/wp-content/uploads/2013/02/forming-expressions-pdf1.pdf" TargetMode="External"/><Relationship Id="rId17" Type="http://schemas.openxmlformats.org/officeDocument/2006/relationships/hyperlink" Target="https://corbettmaths.com/wp-content/uploads/2015/03/forming-expressions.pdf" TargetMode="External"/><Relationship Id="rId2" Type="http://schemas.openxmlformats.org/officeDocument/2006/relationships/hyperlink" Target="https://corbettmaths.com/2013/12/28/collecting-like-terms-video-9/" TargetMode="External"/><Relationship Id="rId16" Type="http://schemas.openxmlformats.org/officeDocument/2006/relationships/hyperlink" Target="https://corbettmaths.com/wp-content/uploads/2015/03/algebraic-notation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rbettmaths.com/2013/03/12/forming-algebraic-notation/" TargetMode="External"/><Relationship Id="rId11" Type="http://schemas.openxmlformats.org/officeDocument/2006/relationships/hyperlink" Target="https://corbettmaths.com/wp-content/uploads/2013/02/algebraic-notation-pdf2.pdf" TargetMode="External"/><Relationship Id="rId5" Type="http://schemas.openxmlformats.org/officeDocument/2006/relationships/hyperlink" Target="https://corbettmaths.com/2013/03/13/algebraic-notation/" TargetMode="External"/><Relationship Id="rId15" Type="http://schemas.openxmlformats.org/officeDocument/2006/relationships/hyperlink" Target="https://corbettmaths.com/wp-content/uploads/2015/03/dividing-terms.pdf" TargetMode="External"/><Relationship Id="rId10" Type="http://schemas.openxmlformats.org/officeDocument/2006/relationships/hyperlink" Target="https://corbettmaths.com/wp-content/uploads/2013/02/dividing-terms-pdf.pdf" TargetMode="External"/><Relationship Id="rId4" Type="http://schemas.openxmlformats.org/officeDocument/2006/relationships/hyperlink" Target="https://corbettmaths.com/2013/12/28/dividing-algebraic-expressions-video-11/" TargetMode="External"/><Relationship Id="rId9" Type="http://schemas.openxmlformats.org/officeDocument/2006/relationships/hyperlink" Target="https://corbettmaths.com/wp-content/uploads/2013/02/multiplying-terms-pdf.pdf" TargetMode="External"/><Relationship Id="rId14" Type="http://schemas.openxmlformats.org/officeDocument/2006/relationships/hyperlink" Target="https://corbettmaths.com/wp-content/uploads/2015/03/multiplying-terms.pd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orbettmaths.com/wp-content/uploads/2015/03/listing-outcomes-answers1.pdf" TargetMode="External"/><Relationship Id="rId3" Type="http://schemas.openxmlformats.org/officeDocument/2006/relationships/hyperlink" Target="https://corbettmaths.com/2013/05/12/probability-scale/" TargetMode="External"/><Relationship Id="rId7" Type="http://schemas.openxmlformats.org/officeDocument/2006/relationships/hyperlink" Target="https://corbettmaths.com/wp-content/uploads/2015/03/probability.pdf" TargetMode="External"/><Relationship Id="rId2" Type="http://schemas.openxmlformats.org/officeDocument/2006/relationships/hyperlink" Target="https://corbettmaths.com/2013/06/15/probability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rbettmaths.com/wp-content/uploads/2013/02/listing-outcomes-pdf.pdf" TargetMode="External"/><Relationship Id="rId5" Type="http://schemas.openxmlformats.org/officeDocument/2006/relationships/hyperlink" Target="https://corbettmaths.com/wp-content/uploads/2013/02/probability-pdf.pdf" TargetMode="External"/><Relationship Id="rId4" Type="http://schemas.openxmlformats.org/officeDocument/2006/relationships/hyperlink" Target="https://corbettmaths.com/2013/05/04/listing-outcom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EF40-3EDA-4242-B57B-52FDD5D89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20658"/>
          </a:xfrm>
        </p:spPr>
        <p:txBody>
          <a:bodyPr>
            <a:normAutofit/>
          </a:bodyPr>
          <a:lstStyle/>
          <a:p>
            <a:r>
              <a:rPr lang="en-GB" dirty="0"/>
              <a:t>Year  9</a:t>
            </a:r>
            <a:br>
              <a:rPr lang="en-GB" dirty="0"/>
            </a:br>
            <a:r>
              <a:rPr lang="en-GB" dirty="0"/>
              <a:t>Set 2 - 4</a:t>
            </a:r>
            <a:br>
              <a:rPr lang="en-GB" dirty="0"/>
            </a:br>
            <a:r>
              <a:rPr lang="en-GB" dirty="0"/>
              <a:t>Autumn 2 Work</a:t>
            </a:r>
          </a:p>
        </p:txBody>
      </p:sp>
    </p:spTree>
    <p:extLst>
      <p:ext uri="{BB962C8B-B14F-4D97-AF65-F5344CB8AC3E}">
        <p14:creationId xmlns:p14="http://schemas.microsoft.com/office/powerpoint/2010/main" val="3812204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5125"/>
            <a:ext cx="11049000" cy="1325563"/>
          </a:xfrm>
        </p:spPr>
        <p:txBody>
          <a:bodyPr/>
          <a:lstStyle/>
          <a:p>
            <a:r>
              <a:rPr lang="en-GB" dirty="0"/>
              <a:t>Week 7 –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3900"/>
            <a:ext cx="11049000" cy="193533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5400" dirty="0"/>
              <a:t>Videos</a:t>
            </a:r>
          </a:p>
          <a:p>
            <a:pPr marL="0" indent="0">
              <a:buNone/>
            </a:pPr>
            <a:r>
              <a:rPr lang="en-GB" sz="5400" dirty="0"/>
              <a:t>Watch any of the videos from the previous 6 weeks and go over any topics you struggled with</a:t>
            </a:r>
          </a:p>
          <a:p>
            <a:pPr marL="0" indent="0">
              <a:buNone/>
            </a:pPr>
            <a:endParaRPr lang="en-GB" sz="5400" dirty="0"/>
          </a:p>
          <a:p>
            <a:pPr marL="0" indent="0">
              <a:buNone/>
            </a:pPr>
            <a:r>
              <a:rPr lang="en-GB" sz="5400" dirty="0"/>
              <a:t>For More work go onto Dr Frost Maths – Click Key Skills and search for the relevant topic.</a:t>
            </a:r>
          </a:p>
          <a:p>
            <a:pPr marL="0" indent="0">
              <a:buNone/>
            </a:pPr>
            <a:endParaRPr lang="en-GB" sz="5000" dirty="0"/>
          </a:p>
          <a:p>
            <a:pPr marL="0" indent="0">
              <a:buNone/>
            </a:pPr>
            <a:endParaRPr lang="en-GB" sz="5000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42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69E739-B9E3-4734-AA9E-ED4468291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666" y="675843"/>
            <a:ext cx="9610817" cy="646930"/>
          </a:xfrm>
        </p:spPr>
        <p:txBody>
          <a:bodyPr>
            <a:normAutofit fontScale="90000"/>
          </a:bodyPr>
          <a:lstStyle/>
          <a:p>
            <a:r>
              <a:rPr lang="en-GB" dirty="0"/>
              <a:t>The topics covered this half term are: </a:t>
            </a:r>
            <a:br>
              <a:rPr lang="en-GB" dirty="0"/>
            </a:b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94FE26-EBDA-4181-84EB-F33657C96218}"/>
              </a:ext>
            </a:extLst>
          </p:cNvPr>
          <p:cNvSpPr txBox="1"/>
          <p:nvPr/>
        </p:nvSpPr>
        <p:spPr>
          <a:xfrm>
            <a:off x="967666" y="1322773"/>
            <a:ext cx="740747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Mensuration &amp; Properties of 2D shapes: </a:t>
            </a:r>
          </a:p>
          <a:p>
            <a:r>
              <a:rPr lang="en-GB" dirty="0"/>
              <a:t>Measurement and units, Circles, 2D Shapes, Symmetry, Simple constructions.</a:t>
            </a:r>
          </a:p>
          <a:p>
            <a:endParaRPr lang="en-GB" dirty="0"/>
          </a:p>
          <a:p>
            <a:r>
              <a:rPr lang="en-GB" dirty="0"/>
              <a:t>Perimeter and area, Angles, 3D forms shapes: </a:t>
            </a:r>
          </a:p>
          <a:p>
            <a:r>
              <a:rPr lang="en-GB" dirty="0"/>
              <a:t>Perimeter and area, Angles, 3D forms</a:t>
            </a:r>
          </a:p>
          <a:p>
            <a:endParaRPr lang="en-GB" dirty="0"/>
          </a:p>
          <a:p>
            <a:r>
              <a:rPr lang="en-GB" dirty="0"/>
              <a:t>Expressions &amp; substituting into simple formulae:</a:t>
            </a:r>
          </a:p>
          <a:p>
            <a:r>
              <a:rPr lang="en-GB" dirty="0"/>
              <a:t>Algebra – the basics, Expressions and substitution into formulae</a:t>
            </a:r>
          </a:p>
          <a:p>
            <a:endParaRPr lang="en-GB" dirty="0"/>
          </a:p>
          <a:p>
            <a:r>
              <a:rPr lang="en-GB" dirty="0"/>
              <a:t>Probability:</a:t>
            </a:r>
          </a:p>
          <a:p>
            <a:r>
              <a:rPr lang="en-GB" dirty="0"/>
              <a:t>Probability Scale, Theoretical Probability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89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7CF3F-1676-496B-BF35-7266E593B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929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Website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A865-F0B6-4CA5-8070-48B632F0D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70" y="1253331"/>
            <a:ext cx="10515600" cy="5387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Videos are from Corbett Maths Website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www.corbettmaths.com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Worksheets will be links to Mr Corbett Maths Website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www.corbettmaths.com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are also videos you can watch on the Dr Frost Maths Website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www.drfrostmaths.com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Once you have logged in. At the top click “Resources” and the “Videos”</a:t>
            </a:r>
          </a:p>
          <a:p>
            <a:pPr marL="0" indent="0">
              <a:buNone/>
            </a:pPr>
            <a:r>
              <a:rPr lang="en-GB" dirty="0"/>
              <a:t>You will then need to search for the video you need</a:t>
            </a:r>
          </a:p>
        </p:txBody>
      </p:sp>
    </p:spTree>
    <p:extLst>
      <p:ext uri="{BB962C8B-B14F-4D97-AF65-F5344CB8AC3E}">
        <p14:creationId xmlns:p14="http://schemas.microsoft.com/office/powerpoint/2010/main" val="220844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76211"/>
            <a:ext cx="10515600" cy="1009651"/>
          </a:xfrm>
        </p:spPr>
        <p:txBody>
          <a:bodyPr>
            <a:normAutofit/>
          </a:bodyPr>
          <a:lstStyle/>
          <a:p>
            <a:r>
              <a:rPr lang="en-GB" dirty="0"/>
              <a:t>Week 1 – Measurement and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116682"/>
            <a:ext cx="11049000" cy="377618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2600" dirty="0"/>
              <a:t>Videos: </a:t>
            </a:r>
          </a:p>
          <a:p>
            <a:pPr marL="0" indent="0">
              <a:buNone/>
            </a:pPr>
            <a:r>
              <a:rPr lang="en-GB" sz="2600" dirty="0">
                <a:hlinkClick r:id="rId2"/>
              </a:rPr>
              <a:t>https://corbettmaths.com/2013/04/27/reading-scales/</a:t>
            </a:r>
            <a:endParaRPr lang="en-GB" sz="2600" dirty="0"/>
          </a:p>
          <a:p>
            <a:pPr marL="0" indent="0">
              <a:buNone/>
            </a:pPr>
            <a:r>
              <a:rPr lang="en-GB" sz="2600" dirty="0">
                <a:hlinkClick r:id="rId3"/>
              </a:rPr>
              <a:t>https://corbettmaths.com/2013/12/28/metric-and-imperial-units-video-347/</a:t>
            </a:r>
            <a:endParaRPr lang="en-GB" sz="2600" dirty="0"/>
          </a:p>
          <a:p>
            <a:pPr marL="0" indent="0">
              <a:buNone/>
            </a:pPr>
            <a:r>
              <a:rPr lang="en-GB" sz="2600" dirty="0">
                <a:hlinkClick r:id="rId4"/>
              </a:rPr>
              <a:t>https://corbettmaths.com/2014/01/16/metric-units-for-length/</a:t>
            </a:r>
            <a:endParaRPr lang="en-GB" sz="2600" dirty="0"/>
          </a:p>
          <a:p>
            <a:pPr marL="0" indent="0">
              <a:buNone/>
            </a:pPr>
            <a:r>
              <a:rPr lang="en-GB" sz="2600" dirty="0">
                <a:hlinkClick r:id="rId5"/>
              </a:rPr>
              <a:t>https://corbettmaths.com/2014/01/16/metric-units-for-mass/</a:t>
            </a:r>
            <a:endParaRPr lang="en-GB" sz="2600" dirty="0"/>
          </a:p>
          <a:p>
            <a:pPr marL="0" indent="0">
              <a:buNone/>
            </a:pPr>
            <a:r>
              <a:rPr lang="en-GB" sz="2600" dirty="0">
                <a:hlinkClick r:id="rId6"/>
              </a:rPr>
              <a:t>https://corbettmaths.com/2014/01/16/metric-units-for-capacity/</a:t>
            </a:r>
            <a:endParaRPr lang="en-GB" sz="2600" dirty="0"/>
          </a:p>
          <a:p>
            <a:pPr marL="0" indent="0">
              <a:buNone/>
            </a:pPr>
            <a:r>
              <a:rPr lang="en-GB" sz="2600" dirty="0">
                <a:hlinkClick r:id="rId7"/>
              </a:rPr>
              <a:t>https://corbettmaths.com/2013/10/24/calculations-involving-time/</a:t>
            </a:r>
            <a:endParaRPr lang="en-GB" sz="2600" dirty="0"/>
          </a:p>
          <a:p>
            <a:pPr marL="0" indent="0">
              <a:buNone/>
            </a:pPr>
            <a:r>
              <a:rPr lang="en-GB" sz="2600" dirty="0"/>
              <a:t>For More work go onto Dr Frost Maths – Click Key Skills and search for the topic above.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B6CCE-CEFF-4073-B16C-B22EE4DA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437" y="3849950"/>
            <a:ext cx="5181600" cy="256818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Worksheets</a:t>
            </a:r>
          </a:p>
          <a:p>
            <a:pPr marL="0" indent="0">
              <a:buNone/>
            </a:pPr>
            <a:r>
              <a:rPr lang="en-GB" dirty="0">
                <a:hlinkClick r:id="rId8"/>
              </a:rPr>
              <a:t>https://corbettmaths.com/wp-content/uploads/2013/02/reading-scales-pdf.pdf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9"/>
              </a:rPr>
              <a:t>https://corbettmaths.com/wp-content/uploads/2013/02/metric-imperial-units-pdf.pdf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0"/>
              </a:rPr>
              <a:t>https://corbettmaths.com/wp-content/uploads/2013/02/metric-units-pdf.pdf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1"/>
              </a:rPr>
              <a:t>https://corbettmaths.com/wp-content/uploads/2013/02/timetables-pdf.pdf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617563" y="3849949"/>
            <a:ext cx="5181600" cy="256818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Solutions</a:t>
            </a:r>
          </a:p>
          <a:p>
            <a:pPr marL="0" indent="0">
              <a:buNone/>
            </a:pPr>
            <a:r>
              <a:rPr lang="en-GB" dirty="0">
                <a:hlinkClick r:id="rId12"/>
              </a:rPr>
              <a:t>https://corbettmaths.com/wp-content/uploads/2015/03/scales-answers.pdf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3"/>
              </a:rPr>
              <a:t>https://corbettmaths.com/wp-content/uploads/2015/03/metric-units-answers.pdf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3"/>
              </a:rPr>
              <a:t>https://corbettmaths.com/wp-content/uploads/2015/03/metric-units-answers.pdf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4"/>
              </a:rPr>
              <a:t>https://corbettmaths.com/wp-content/uploads/2016/02/time-answers.pdf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16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855" y="170932"/>
            <a:ext cx="10515600" cy="918331"/>
          </a:xfrm>
        </p:spPr>
        <p:txBody>
          <a:bodyPr/>
          <a:lstStyle/>
          <a:p>
            <a:r>
              <a:rPr lang="en-GB" dirty="0"/>
              <a:t>Week 2 – Circles, 2D Shapes, Symmetry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7855" y="890645"/>
            <a:ext cx="11049000" cy="142360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dirty="0"/>
              <a:t>Videos</a:t>
            </a:r>
          </a:p>
          <a:p>
            <a:pPr marL="0" indent="0">
              <a:buNone/>
            </a:pPr>
            <a:r>
              <a:rPr lang="en-GB" sz="6400" dirty="0">
                <a:hlinkClick r:id="rId2"/>
              </a:rPr>
              <a:t>https://corbettmaths.com/2013/12/21/parts-of-the-circle-video-61/</a:t>
            </a:r>
            <a:endParaRPr lang="en-GB" sz="6400" dirty="0"/>
          </a:p>
          <a:p>
            <a:pPr marL="0" indent="0">
              <a:buNone/>
            </a:pPr>
            <a:r>
              <a:rPr lang="en-GB" sz="6400" dirty="0">
                <a:hlinkClick r:id="rId3"/>
              </a:rPr>
              <a:t>https://corbettmaths.com/2013/03/04/drawing-angles/</a:t>
            </a:r>
            <a:endParaRPr lang="en-GB" sz="6400" dirty="0"/>
          </a:p>
          <a:p>
            <a:pPr marL="0" indent="0">
              <a:buNone/>
            </a:pPr>
            <a:r>
              <a:rPr lang="en-GB" sz="6400" dirty="0">
                <a:hlinkClick r:id="rId4"/>
              </a:rPr>
              <a:t>https://corbettmaths.com/2013/03/16/estimating-angles/</a:t>
            </a:r>
            <a:endParaRPr lang="en-GB" sz="6400" dirty="0"/>
          </a:p>
          <a:p>
            <a:pPr marL="0" indent="0">
              <a:buNone/>
            </a:pPr>
            <a:r>
              <a:rPr lang="en-GB" sz="6400" dirty="0">
                <a:hlinkClick r:id="rId5"/>
              </a:rPr>
              <a:t>https://corbettmaths.com/2013/12/20/names-of-2d-shapes-video-1/</a:t>
            </a:r>
            <a:endParaRPr lang="en-GB" sz="6400" dirty="0"/>
          </a:p>
          <a:p>
            <a:pPr marL="0" indent="0">
              <a:buNone/>
            </a:pPr>
            <a:r>
              <a:rPr lang="en-GB" sz="6400" dirty="0">
                <a:hlinkClick r:id="rId6"/>
              </a:rPr>
              <a:t>https://corbettmaths.com/2013/12/21/names-of-quadrilaterals-video-2/</a:t>
            </a:r>
            <a:endParaRPr lang="en-GB" sz="6400" dirty="0"/>
          </a:p>
          <a:p>
            <a:pPr marL="0" indent="0">
              <a:buNone/>
            </a:pPr>
            <a:r>
              <a:rPr lang="en-GB" sz="6400" dirty="0">
                <a:hlinkClick r:id="rId7"/>
              </a:rPr>
              <a:t>https://corbettmaths.com/2013/05/15/line-symmetry/</a:t>
            </a:r>
            <a:endParaRPr lang="en-GB" sz="6400" dirty="0"/>
          </a:p>
          <a:p>
            <a:pPr marL="0" indent="0">
              <a:buNone/>
            </a:pPr>
            <a:r>
              <a:rPr lang="en-GB" sz="6400" dirty="0">
                <a:hlinkClick r:id="rId8"/>
              </a:rPr>
              <a:t>https://corbettmaths.com/2012/08/10/rotational-symmetry/</a:t>
            </a:r>
            <a:endParaRPr lang="en-GB" sz="6400" dirty="0"/>
          </a:p>
          <a:p>
            <a:pPr marL="0" indent="0">
              <a:buNone/>
            </a:pPr>
            <a:r>
              <a:rPr lang="en-GB" sz="6400" dirty="0"/>
              <a:t>For More work go onto Dr Frost Maths – Click Key Skills and search for the topic above.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B6CCE-CEFF-4073-B16C-B22EE4DA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3539232"/>
            <a:ext cx="5181600" cy="3630967"/>
          </a:xfrm>
        </p:spPr>
        <p:txBody>
          <a:bodyPr>
            <a:normAutofit fontScale="25000" lnSpcReduction="20000"/>
          </a:bodyPr>
          <a:lstStyle/>
          <a:p>
            <a:r>
              <a:rPr lang="en-GB" sz="6400" b="1" dirty="0"/>
              <a:t>Worksheets</a:t>
            </a:r>
          </a:p>
          <a:p>
            <a:pPr marL="0" indent="0">
              <a:buNone/>
            </a:pPr>
            <a:r>
              <a:rPr lang="en-GB" sz="6400" dirty="0">
                <a:hlinkClick r:id="rId9"/>
              </a:rPr>
              <a:t>https://corbettmaths.com/wp-content/uploads/2013/02/parts-of-the-circle-pdf.pdf</a:t>
            </a:r>
            <a:endParaRPr lang="en-GB" sz="6400" dirty="0"/>
          </a:p>
          <a:p>
            <a:pPr marL="0" indent="0">
              <a:buNone/>
            </a:pPr>
            <a:r>
              <a:rPr lang="en-GB" sz="6400" dirty="0">
                <a:hlinkClick r:id="rId10"/>
              </a:rPr>
              <a:t>https://corbettmaths.com/wp-content/uploads/2013/02/angles-pdf.pdf</a:t>
            </a:r>
            <a:endParaRPr lang="en-GB" sz="6400" dirty="0"/>
          </a:p>
          <a:p>
            <a:pPr marL="0" indent="0">
              <a:buNone/>
            </a:pPr>
            <a:r>
              <a:rPr lang="en-GB" sz="6400" dirty="0">
                <a:hlinkClick r:id="rId11"/>
              </a:rPr>
              <a:t>https://corbettmaths.com/wp-content/uploads/2013/02/2d-shapes-pdf.pdf</a:t>
            </a:r>
            <a:endParaRPr lang="en-GB" sz="6400" dirty="0"/>
          </a:p>
          <a:p>
            <a:pPr marL="0" indent="0">
              <a:buNone/>
            </a:pPr>
            <a:r>
              <a:rPr lang="en-GB" sz="6400" dirty="0">
                <a:hlinkClick r:id="rId12"/>
              </a:rPr>
              <a:t>https://corbettmaths.com/wp-content/uploads/2013/02/quadrilaterals-pdf.pdf</a:t>
            </a:r>
            <a:endParaRPr lang="en-GB" sz="6400" dirty="0"/>
          </a:p>
          <a:p>
            <a:pPr marL="0" indent="0">
              <a:buNone/>
            </a:pPr>
            <a:r>
              <a:rPr lang="en-GB" sz="6400" dirty="0">
                <a:hlinkClick r:id="rId13"/>
              </a:rPr>
              <a:t>https://corbettmaths.com/2019/09/06/line-symmetry-practice-questions/</a:t>
            </a:r>
            <a:endParaRPr lang="en-GB" sz="6400" dirty="0"/>
          </a:p>
          <a:p>
            <a:pPr marL="0" indent="0">
              <a:buNone/>
            </a:pPr>
            <a:r>
              <a:rPr lang="en-GB" sz="7200" dirty="0">
                <a:hlinkClick r:id="rId14"/>
              </a:rPr>
              <a:t>https://corbettmaths.com/2019/09/06/rotational-symmetry-practice-questions/</a:t>
            </a:r>
            <a:endParaRPr lang="en-GB" sz="7200" dirty="0"/>
          </a:p>
          <a:p>
            <a:pPr marL="0" indent="0">
              <a:buNone/>
            </a:pPr>
            <a:endParaRPr lang="en-GB" sz="7200" dirty="0"/>
          </a:p>
          <a:p>
            <a:pPr marL="0" indent="0">
              <a:buNone/>
            </a:pPr>
            <a:endParaRPr lang="en-GB" sz="8000" dirty="0"/>
          </a:p>
          <a:p>
            <a:pPr marL="0" indent="0">
              <a:buNone/>
            </a:pPr>
            <a:endParaRPr lang="en-GB" sz="9600" dirty="0"/>
          </a:p>
          <a:p>
            <a:pPr marL="0" indent="0">
              <a:buNone/>
            </a:pPr>
            <a:endParaRPr lang="en-GB" sz="9600" dirty="0"/>
          </a:p>
          <a:p>
            <a:pPr marL="0" indent="0">
              <a:buNone/>
            </a:pPr>
            <a:endParaRPr lang="en-GB" sz="9600" dirty="0"/>
          </a:p>
          <a:p>
            <a:pPr marL="0" indent="0">
              <a:buNone/>
            </a:pPr>
            <a:endParaRPr lang="en-GB" sz="9600" dirty="0"/>
          </a:p>
          <a:p>
            <a:endParaRPr lang="en-GB" sz="9600" b="1" dirty="0"/>
          </a:p>
          <a:p>
            <a:endParaRPr lang="en-GB" sz="4000" dirty="0"/>
          </a:p>
          <a:p>
            <a:endParaRPr lang="en-GB" sz="4000" dirty="0"/>
          </a:p>
          <a:p>
            <a:endParaRPr lang="en-GB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617563" y="3539232"/>
            <a:ext cx="5181600" cy="319004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/>
              <a:t>Solutions</a:t>
            </a:r>
          </a:p>
          <a:p>
            <a:pPr marL="0" indent="0">
              <a:buNone/>
            </a:pPr>
            <a:r>
              <a:rPr lang="en-GB" sz="2000" dirty="0">
                <a:hlinkClick r:id="rId15"/>
              </a:rPr>
              <a:t>https://corbettmaths.com/wp-content/uploads/2015/03/parts-of-the-circle1.pdf</a:t>
            </a:r>
            <a:endParaRPr lang="en-GB" sz="2000" dirty="0"/>
          </a:p>
          <a:p>
            <a:pPr marL="0" indent="0">
              <a:buNone/>
            </a:pPr>
            <a:r>
              <a:rPr lang="en-GB" sz="2000" dirty="0">
                <a:hlinkClick r:id="rId16"/>
              </a:rPr>
              <a:t>https://corbettmaths.com/wp-content/uploads/2015/03/angles.pdf</a:t>
            </a:r>
            <a:endParaRPr lang="en-GB" sz="2000" dirty="0"/>
          </a:p>
          <a:p>
            <a:pPr marL="0" indent="0">
              <a:buNone/>
            </a:pPr>
            <a:r>
              <a:rPr lang="en-GB" sz="2000" dirty="0">
                <a:hlinkClick r:id="rId17"/>
              </a:rPr>
              <a:t>https://corbettmaths.com/wp-content/uploads/2015/03/2d-shapes.pdf</a:t>
            </a:r>
            <a:endParaRPr lang="en-GB" sz="2000" dirty="0"/>
          </a:p>
          <a:p>
            <a:pPr marL="0" indent="0">
              <a:buNone/>
            </a:pPr>
            <a:r>
              <a:rPr lang="en-GB" sz="2000" dirty="0">
                <a:hlinkClick r:id="rId18"/>
              </a:rPr>
              <a:t>https://corbettmaths.com/wp-content/uploads/2015/03/quadrilaterals1.pdf</a:t>
            </a:r>
            <a:endParaRPr lang="en-GB" sz="2000" dirty="0"/>
          </a:p>
          <a:p>
            <a:pPr marL="0" indent="0">
              <a:buNone/>
            </a:pPr>
            <a:r>
              <a:rPr lang="en-GB" sz="2000" dirty="0">
                <a:hlinkClick r:id="rId13"/>
              </a:rPr>
              <a:t>https://corbettmaths.com/2019/09/06/line-symmetry-practice-questions/</a:t>
            </a:r>
            <a:endParaRPr lang="en-GB" sz="2000" dirty="0"/>
          </a:p>
          <a:p>
            <a:pPr marL="0" indent="0">
              <a:buNone/>
            </a:pPr>
            <a:r>
              <a:rPr lang="en-GB" sz="2000" dirty="0">
                <a:hlinkClick r:id="rId19"/>
              </a:rPr>
              <a:t>https://corbettmaths.com/wp-content/uploads/2020/05/Symmetry.pdf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36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Week 3 – Perimeter and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82571"/>
            <a:ext cx="11049000" cy="205666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3600" dirty="0"/>
              <a:t>Videos</a:t>
            </a:r>
          </a:p>
          <a:p>
            <a:pPr marL="0" indent="0">
              <a:buNone/>
            </a:pPr>
            <a:r>
              <a:rPr lang="en-GB" sz="3600" dirty="0">
                <a:hlinkClick r:id="rId2"/>
              </a:rPr>
              <a:t>https://corbettmaths.com/2012/08/02/perimeter/</a:t>
            </a:r>
            <a:endParaRPr lang="en-GB" sz="3600" dirty="0"/>
          </a:p>
          <a:p>
            <a:pPr marL="0" indent="0">
              <a:buNone/>
            </a:pPr>
            <a:r>
              <a:rPr lang="en-GB" sz="3600" dirty="0">
                <a:hlinkClick r:id="rId3"/>
              </a:rPr>
              <a:t>https://corbettmaths.com/2013/03/25/perimeter-of-a-shape-on-a-grid/</a:t>
            </a:r>
            <a:endParaRPr lang="en-GB" sz="3600" dirty="0"/>
          </a:p>
          <a:p>
            <a:pPr marL="0" indent="0">
              <a:buNone/>
            </a:pPr>
            <a:r>
              <a:rPr lang="en-GB" sz="3600" dirty="0">
                <a:hlinkClick r:id="rId4"/>
              </a:rPr>
              <a:t>https://corbettmaths.com/2013/12/20/area-of-a-rectangle-video-45/</a:t>
            </a:r>
            <a:endParaRPr lang="en-GB" sz="3600" dirty="0"/>
          </a:p>
          <a:p>
            <a:pPr marL="0" indent="0">
              <a:buNone/>
            </a:pPr>
            <a:r>
              <a:rPr lang="en-GB" sz="3600" dirty="0">
                <a:hlinkClick r:id="rId5"/>
              </a:rPr>
              <a:t>https://corbettmaths.com/2012/08/02/area-of-a-trapezium-video/</a:t>
            </a:r>
            <a:endParaRPr lang="en-GB" sz="3600" dirty="0"/>
          </a:p>
          <a:p>
            <a:pPr marL="0" indent="0">
              <a:buNone/>
            </a:pPr>
            <a:r>
              <a:rPr lang="en-GB" sz="3600" dirty="0">
                <a:hlinkClick r:id="rId6"/>
              </a:rPr>
              <a:t>https://corbettmaths.com/2013/12/20/area-of-a-triangle-video-49/</a:t>
            </a:r>
            <a:endParaRPr lang="en-GB" sz="3600" dirty="0"/>
          </a:p>
          <a:p>
            <a:pPr marL="0" indent="0">
              <a:buNone/>
            </a:pPr>
            <a:r>
              <a:rPr lang="en-GB" sz="3600" dirty="0">
                <a:hlinkClick r:id="rId7"/>
              </a:rPr>
              <a:t>https://corbettmaths.com/2013/03/26/area-of-an-l-shape/</a:t>
            </a:r>
            <a:endParaRPr lang="en-GB" sz="3600" dirty="0"/>
          </a:p>
          <a:p>
            <a:pPr marL="0" indent="0">
              <a:buNone/>
            </a:pPr>
            <a:r>
              <a:rPr lang="en-GB" sz="3600" dirty="0">
                <a:hlinkClick r:id="rId8"/>
              </a:rPr>
              <a:t>https://corbettmaths.com/2012/08/02/area-of-compound-shapes/</a:t>
            </a:r>
            <a:endParaRPr lang="en-GB" sz="3600" dirty="0"/>
          </a:p>
          <a:p>
            <a:pPr marL="0" indent="0">
              <a:buNone/>
            </a:pPr>
            <a:r>
              <a:rPr lang="en-GB" sz="3600" dirty="0"/>
              <a:t>For More work go onto Dr Frost Maths – Click Key Skills and search for the topic above.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B6CCE-CEFF-4073-B16C-B22EE4DA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3539232"/>
            <a:ext cx="6631619" cy="2568189"/>
          </a:xfrm>
        </p:spPr>
        <p:txBody>
          <a:bodyPr>
            <a:normAutofit fontScale="25000" lnSpcReduction="20000"/>
          </a:bodyPr>
          <a:lstStyle/>
          <a:p>
            <a:r>
              <a:rPr lang="en-GB" sz="4000" b="1" dirty="0"/>
              <a:t>Worksheets</a:t>
            </a:r>
          </a:p>
          <a:p>
            <a:pPr marL="0" indent="0">
              <a:buNone/>
            </a:pPr>
            <a:r>
              <a:rPr lang="en-GB" sz="5600" dirty="0">
                <a:hlinkClick r:id="rId9"/>
              </a:rPr>
              <a:t>https://corbettmaths.com/wp-content/uploads/2013/02/perimeter-pdf1.pdf</a:t>
            </a:r>
            <a:endParaRPr lang="en-GB" sz="5600" dirty="0"/>
          </a:p>
          <a:p>
            <a:pPr marL="0" indent="0">
              <a:buNone/>
            </a:pPr>
            <a:r>
              <a:rPr lang="en-GB" sz="5600" dirty="0">
                <a:hlinkClick r:id="rId10"/>
              </a:rPr>
              <a:t>https://corbettmaths.com/wp-content/uploads/2013/02/area-and-perimeter-on-a-grid-pdf.pdf</a:t>
            </a:r>
            <a:endParaRPr lang="en-GB" sz="5600" dirty="0"/>
          </a:p>
          <a:p>
            <a:pPr marL="0" indent="0">
              <a:buNone/>
            </a:pPr>
            <a:r>
              <a:rPr lang="en-GB" sz="5600" dirty="0">
                <a:hlinkClick r:id="rId11"/>
              </a:rPr>
              <a:t>https://corbettmaths.com/wp-content/uploads/2013/02/area-of-compound-shapes-pdf.pdf</a:t>
            </a:r>
            <a:endParaRPr lang="en-GB" sz="5600" dirty="0"/>
          </a:p>
          <a:p>
            <a:pPr marL="0" indent="0">
              <a:buNone/>
            </a:pPr>
            <a:r>
              <a:rPr lang="en-GB" sz="5600" dirty="0">
                <a:hlinkClick r:id="rId12"/>
              </a:rPr>
              <a:t>https://corbettmaths.com/wp-content/uploads/2020/06/area-of-rectangles-pdf.pdf</a:t>
            </a:r>
            <a:endParaRPr lang="en-GB" sz="5600" dirty="0"/>
          </a:p>
          <a:p>
            <a:pPr marL="0" indent="0">
              <a:buNone/>
            </a:pPr>
            <a:r>
              <a:rPr lang="en-GB" sz="5600" dirty="0">
                <a:hlinkClick r:id="rId13"/>
              </a:rPr>
              <a:t>https://corbettmaths.com/wp-content/uploads/2013/02/area-of-a-trapezium.pdf</a:t>
            </a:r>
            <a:endParaRPr lang="en-GB" sz="5600" dirty="0"/>
          </a:p>
          <a:p>
            <a:pPr marL="0" indent="0">
              <a:buNone/>
            </a:pPr>
            <a:r>
              <a:rPr lang="en-GB" sz="5600" dirty="0">
                <a:hlinkClick r:id="rId14"/>
              </a:rPr>
              <a:t>https://corbettmaths.com/wp-content/uploads/2013/02/area-of-a-triangle-pdf.pdf</a:t>
            </a:r>
            <a:endParaRPr lang="en-GB" sz="5600" dirty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endParaRPr lang="en-GB" sz="4000" dirty="0"/>
          </a:p>
          <a:p>
            <a:endParaRPr lang="en-GB" sz="4000" dirty="0"/>
          </a:p>
          <a:p>
            <a:endParaRPr lang="en-GB" sz="4000" dirty="0"/>
          </a:p>
          <a:p>
            <a:endParaRPr lang="en-GB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839505" y="3483238"/>
            <a:ext cx="5181600" cy="2568189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Solutions</a:t>
            </a:r>
          </a:p>
          <a:p>
            <a:pPr marL="0" indent="0">
              <a:buNone/>
            </a:pPr>
            <a:r>
              <a:rPr lang="en-GB" dirty="0">
                <a:hlinkClick r:id="rId15"/>
              </a:rPr>
              <a:t>https://corbettmaths.com/wp-content/uploads/2015/03/perimeter.pdf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6"/>
              </a:rPr>
              <a:t>https://corbettmaths.com/wp-content/uploads/2015/03/area-perimeter-grid.pdf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7"/>
              </a:rPr>
              <a:t>https://corbettmaths.com/wp-content/uploads/2015/03/area-of-compound-shapes.pdf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8"/>
              </a:rPr>
              <a:t>https://corbettmaths.com/wp-content/uploads/2015/03/rectangles.pdf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9"/>
              </a:rPr>
              <a:t>https://corbettmaths.com/wp-content/uploads/2015/03/area-of-a-trapezium.pdf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20"/>
              </a:rPr>
              <a:t>https://corbettmaths.com/wp-content/uploads/2015/03/area-of-a-triangle.pdf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154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8129"/>
          </a:xfrm>
        </p:spPr>
        <p:txBody>
          <a:bodyPr/>
          <a:lstStyle/>
          <a:p>
            <a:r>
              <a:rPr lang="en-GB" dirty="0"/>
              <a:t>Week 4 – Angles, 3D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7091"/>
            <a:ext cx="11049000" cy="225810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dirty="0"/>
              <a:t>Videos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https://corbettmaths.com/2012/08/10/angles-in-a-triangle/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https://corbettmaths.com/2013/12/19/angles-straight-line-video-35/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https://corbettmaths.com/2012/08/10/types-of-angle/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5"/>
              </a:rPr>
              <a:t>https://corbettmaths.com/2013/03/17/angles-in-quadrilaterals/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6"/>
              </a:rPr>
              <a:t>https://corbettmaths.com/2013/12/23/names-of-3d-shapes-video-3/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7"/>
              </a:rPr>
              <a:t>https://corbettmaths.com/2013/12/23/nets-2/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8"/>
              </a:rPr>
              <a:t>https://corbettmaths.com/2013/12/27/edges-face-vertices-video-5/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For More work go onto Dr Frost Maths – Click Key Skills and search for the topic above.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B6CCE-CEFF-4073-B16C-B22EE4DA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922" y="3539232"/>
            <a:ext cx="5181600" cy="288410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4000" b="1" dirty="0"/>
              <a:t>Worksheets</a:t>
            </a:r>
          </a:p>
          <a:p>
            <a:pPr marL="0" indent="0">
              <a:buNone/>
            </a:pPr>
            <a:r>
              <a:rPr lang="en-GB" sz="4000" dirty="0">
                <a:hlinkClick r:id="rId9"/>
              </a:rPr>
              <a:t>https://corbettmaths.com/wp-content/uploads/2018/05/Missing-angles.pdf</a:t>
            </a:r>
            <a:endParaRPr lang="en-GB" sz="4000" dirty="0"/>
          </a:p>
          <a:p>
            <a:pPr marL="0" indent="0">
              <a:buNone/>
            </a:pPr>
            <a:r>
              <a:rPr lang="en-GB" sz="4000" dirty="0">
                <a:hlinkClick r:id="rId10"/>
              </a:rPr>
              <a:t>https://corbettmaths.com/wp-content/uploads/2013/02/angles-pdf.pdf</a:t>
            </a:r>
            <a:endParaRPr lang="en-GB" sz="4000" dirty="0"/>
          </a:p>
          <a:p>
            <a:pPr marL="0" indent="0">
              <a:buNone/>
            </a:pPr>
            <a:r>
              <a:rPr lang="en-GB" sz="4000" dirty="0">
                <a:hlinkClick r:id="rId11"/>
              </a:rPr>
              <a:t>https://corbettmaths.com/wp-content/uploads/2013/02/3d-shapes-pdf.pdf</a:t>
            </a:r>
            <a:endParaRPr lang="en-GB" sz="4000" dirty="0"/>
          </a:p>
          <a:p>
            <a:pPr marL="0" indent="0">
              <a:buNone/>
            </a:pPr>
            <a:r>
              <a:rPr lang="en-GB" sz="4000" dirty="0">
                <a:hlinkClick r:id="rId12"/>
              </a:rPr>
              <a:t>https://corbettmaths.com/wp-content/uploads/2013/02/nets-pdf.pdf</a:t>
            </a:r>
            <a:endParaRPr lang="en-GB" sz="4000" dirty="0"/>
          </a:p>
          <a:p>
            <a:pPr marL="0" indent="0">
              <a:buNone/>
            </a:pPr>
            <a:endParaRPr lang="en-GB" sz="40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617563" y="3539232"/>
            <a:ext cx="5181600" cy="256818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/>
              <a:t>Solutions</a:t>
            </a:r>
          </a:p>
          <a:p>
            <a:pPr marL="0" indent="0">
              <a:buNone/>
            </a:pPr>
            <a:r>
              <a:rPr lang="en-GB" dirty="0">
                <a:hlinkClick r:id="rId13"/>
              </a:rPr>
              <a:t>https://corbettmaths.com/wp-content/uploads/2015/03/angles.pdf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4"/>
              </a:rPr>
              <a:t>https://corbettmaths.com/wp-content/uploads/2018/05/Missing-Angles-Answers.pdf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5"/>
              </a:rPr>
              <a:t>https://corbettmaths.com/wp-content/uploads/2015/03/3d-shapes.pdf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6"/>
              </a:rPr>
              <a:t>https://corbettmaths.com/wp-content/uploads/2015/03/nets.pdf</a:t>
            </a: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330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Week 5 – Algebra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506029"/>
            <a:ext cx="11049000" cy="240014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7200" dirty="0"/>
              <a:t>Videos</a:t>
            </a:r>
          </a:p>
          <a:p>
            <a:pPr marL="0" indent="0">
              <a:buNone/>
            </a:pPr>
            <a:r>
              <a:rPr lang="en-GB" sz="5600" dirty="0">
                <a:hlinkClick r:id="rId2"/>
              </a:rPr>
              <a:t>https://corbettmaths.com/2013/12/28/collecting-like-terms-video-9/</a:t>
            </a:r>
            <a:endParaRPr lang="en-GB" sz="5600" dirty="0"/>
          </a:p>
          <a:p>
            <a:pPr marL="0" indent="0">
              <a:buNone/>
            </a:pPr>
            <a:r>
              <a:rPr lang="en-GB" sz="5600" dirty="0">
                <a:hlinkClick r:id="rId3"/>
              </a:rPr>
              <a:t>https://corbettmaths.com/2013/03/13/multiplying-terms/</a:t>
            </a:r>
            <a:endParaRPr lang="en-GB" sz="5600" dirty="0"/>
          </a:p>
          <a:p>
            <a:pPr marL="0" indent="0">
              <a:buNone/>
            </a:pPr>
            <a:r>
              <a:rPr lang="en-GB" sz="5600" dirty="0">
                <a:hlinkClick r:id="rId4"/>
              </a:rPr>
              <a:t>https://corbettmaths.com/2013/12/28/dividing-algebraic-expressions-video-11/</a:t>
            </a:r>
            <a:endParaRPr lang="en-GB" sz="5600" dirty="0"/>
          </a:p>
          <a:p>
            <a:pPr marL="0" indent="0">
              <a:buNone/>
            </a:pPr>
            <a:r>
              <a:rPr lang="en-GB" sz="5600" dirty="0">
                <a:hlinkClick r:id="rId5"/>
              </a:rPr>
              <a:t>https://corbettmaths.com/2013/03/13/algebraic-notation/</a:t>
            </a:r>
            <a:endParaRPr lang="en-GB" sz="5600" dirty="0"/>
          </a:p>
          <a:p>
            <a:pPr marL="0" indent="0">
              <a:buNone/>
            </a:pPr>
            <a:r>
              <a:rPr lang="en-GB" sz="5600" dirty="0">
                <a:hlinkClick r:id="rId6"/>
              </a:rPr>
              <a:t>https://corbettmaths.com/2013/03/12/forming-algebraic-notation/</a:t>
            </a:r>
            <a:endParaRPr lang="en-GB" sz="5600" dirty="0"/>
          </a:p>
          <a:p>
            <a:pPr marL="0" indent="0">
              <a:buNone/>
            </a:pPr>
            <a:r>
              <a:rPr lang="en-GB" sz="5600" dirty="0"/>
              <a:t>For More work go onto Dr Frost Maths – </a:t>
            </a:r>
            <a:r>
              <a:rPr lang="en-GB" sz="6000" dirty="0"/>
              <a:t>Click</a:t>
            </a:r>
            <a:r>
              <a:rPr lang="en-GB" sz="5600" dirty="0"/>
              <a:t> Key Skills and search for the topic above.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B6CCE-CEFF-4073-B16C-B22EE4DA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3608774"/>
            <a:ext cx="5181600" cy="288410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b="1" dirty="0"/>
              <a:t>Worksheets</a:t>
            </a:r>
            <a:endParaRPr lang="en-GB" sz="6400" b="1" dirty="0">
              <a:hlinkClick r:id="rId7"/>
            </a:endParaRPr>
          </a:p>
          <a:p>
            <a:pPr marL="0" indent="0">
              <a:buNone/>
            </a:pPr>
            <a:r>
              <a:rPr lang="en-GB" sz="6400" b="1" dirty="0">
                <a:hlinkClick r:id="rId8"/>
              </a:rPr>
              <a:t>https://corbettmaths.com/wp-content/uploads/2019/02/Collecting-like-terms.pdf</a:t>
            </a:r>
            <a:endParaRPr lang="en-GB" sz="6400" b="1" dirty="0"/>
          </a:p>
          <a:p>
            <a:pPr marL="0" indent="0">
              <a:buNone/>
            </a:pPr>
            <a:r>
              <a:rPr lang="en-GB" sz="6400" b="1" dirty="0">
                <a:hlinkClick r:id="rId9"/>
              </a:rPr>
              <a:t>https://corbettmaths.com/wp-content/uploads/2013/02/multiplying-terms-pdf.pdf</a:t>
            </a:r>
            <a:endParaRPr lang="en-GB" sz="6400" b="1" dirty="0"/>
          </a:p>
          <a:p>
            <a:pPr marL="0" indent="0">
              <a:buNone/>
            </a:pPr>
            <a:r>
              <a:rPr lang="en-GB" sz="6400" b="1" dirty="0">
                <a:hlinkClick r:id="rId10"/>
              </a:rPr>
              <a:t>https://corbettmaths.com/wp-content/uploads/2013/02/dividing-terms-pdf.pdf</a:t>
            </a:r>
            <a:endParaRPr lang="en-GB" sz="6400" b="1" dirty="0"/>
          </a:p>
          <a:p>
            <a:pPr marL="0" indent="0">
              <a:buNone/>
            </a:pPr>
            <a:r>
              <a:rPr lang="en-GB" sz="6400" b="1" dirty="0">
                <a:hlinkClick r:id="rId11"/>
              </a:rPr>
              <a:t>https://corbettmaths.com/wp-content/uploads/2013/02/algebraic-notation-pdf2.pdf</a:t>
            </a:r>
            <a:endParaRPr lang="en-GB" sz="6400" b="1" dirty="0"/>
          </a:p>
          <a:p>
            <a:pPr marL="0" indent="0">
              <a:buNone/>
            </a:pPr>
            <a:r>
              <a:rPr lang="en-GB" sz="6400" b="1" dirty="0">
                <a:hlinkClick r:id="rId12"/>
              </a:rPr>
              <a:t>https://corbettmaths.com/wp-content/uploads/2013/02/forming-expressions-pdf1.pdf</a:t>
            </a:r>
            <a:endParaRPr lang="en-GB" sz="6400" b="1" dirty="0"/>
          </a:p>
          <a:p>
            <a:pPr marL="0" indent="0">
              <a:buNone/>
            </a:pPr>
            <a:endParaRPr lang="en-GB" sz="6400" b="1" dirty="0"/>
          </a:p>
          <a:p>
            <a:pPr marL="0" indent="0">
              <a:buNone/>
            </a:pPr>
            <a:endParaRPr lang="en-GB" sz="6400" b="1" dirty="0"/>
          </a:p>
          <a:p>
            <a:pPr marL="0" indent="0">
              <a:buNone/>
            </a:pPr>
            <a:endParaRPr lang="en-GB" sz="6400" b="1" dirty="0"/>
          </a:p>
          <a:p>
            <a:pPr marL="0" indent="0">
              <a:buNone/>
            </a:pPr>
            <a:endParaRPr lang="en-GB" sz="4000" b="1" dirty="0"/>
          </a:p>
          <a:p>
            <a:pPr marL="0" indent="0">
              <a:buNone/>
            </a:pPr>
            <a:endParaRPr lang="en-GB" sz="4000" b="1" dirty="0"/>
          </a:p>
          <a:p>
            <a:pPr marL="0" indent="0">
              <a:buNone/>
            </a:pPr>
            <a:endParaRPr lang="en-GB" sz="45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617563" y="3539232"/>
            <a:ext cx="5181600" cy="295364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300" b="1" dirty="0"/>
              <a:t>Solutions</a:t>
            </a:r>
          </a:p>
          <a:p>
            <a:pPr marL="0" indent="0">
              <a:buNone/>
            </a:pPr>
            <a:r>
              <a:rPr lang="en-GB" b="1" dirty="0">
                <a:hlinkClick r:id="rId13"/>
              </a:rPr>
              <a:t>https://corbettmaths.com/wp-content/uploads/2015/03/collecting-like-terms.pdf</a:t>
            </a:r>
            <a:endParaRPr lang="en-GB" b="1" dirty="0"/>
          </a:p>
          <a:p>
            <a:pPr marL="0" indent="0">
              <a:buNone/>
            </a:pPr>
            <a:r>
              <a:rPr lang="en-GB" b="1" dirty="0">
                <a:hlinkClick r:id="rId14"/>
              </a:rPr>
              <a:t>https://corbettmaths.com/wp-content/uploads/2015/03/multiplying-terms.pdf</a:t>
            </a:r>
            <a:endParaRPr lang="en-GB" b="1" dirty="0"/>
          </a:p>
          <a:p>
            <a:pPr marL="0" indent="0">
              <a:buNone/>
            </a:pPr>
            <a:r>
              <a:rPr lang="en-GB" b="1" dirty="0">
                <a:hlinkClick r:id="rId15"/>
              </a:rPr>
              <a:t>https://corbettmaths.com/wp-content/uploads/2015/03/dividing-terms.pdf</a:t>
            </a:r>
            <a:endParaRPr lang="en-GB" b="1" dirty="0"/>
          </a:p>
          <a:p>
            <a:pPr marL="0" indent="0">
              <a:buNone/>
            </a:pPr>
            <a:r>
              <a:rPr lang="en-GB" b="1" dirty="0">
                <a:hlinkClick r:id="rId16"/>
              </a:rPr>
              <a:t>https://corbettmaths.com/wp-content/uploads/2015/03/algebraic-notation.pdf</a:t>
            </a:r>
            <a:endParaRPr lang="en-GB" b="1" dirty="0"/>
          </a:p>
          <a:p>
            <a:pPr marL="0" indent="0">
              <a:buNone/>
            </a:pPr>
            <a:r>
              <a:rPr lang="en-GB" b="1" dirty="0">
                <a:hlinkClick r:id="rId17"/>
              </a:rPr>
              <a:t>https://corbettmaths.com/wp-content/uploads/2015/03/forming-expressions.pdf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6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144"/>
            <a:ext cx="10515600" cy="802921"/>
          </a:xfrm>
        </p:spPr>
        <p:txBody>
          <a:bodyPr>
            <a:normAutofit/>
          </a:bodyPr>
          <a:lstStyle/>
          <a:p>
            <a:r>
              <a:rPr lang="en-GB" sz="3600" dirty="0"/>
              <a:t>Week 6 – Probability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4447" y="926065"/>
            <a:ext cx="11049000" cy="23287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Videos</a:t>
            </a:r>
          </a:p>
          <a:p>
            <a:pPr marL="0" indent="0">
              <a:buNone/>
            </a:pPr>
            <a:r>
              <a:rPr lang="en-GB" sz="2000" dirty="0">
                <a:hlinkClick r:id="rId2"/>
              </a:rPr>
              <a:t>https://corbettmaths.com/2013/06/15/probability/</a:t>
            </a:r>
            <a:endParaRPr lang="en-GB" sz="2000" dirty="0"/>
          </a:p>
          <a:p>
            <a:pPr marL="0" indent="0">
              <a:buNone/>
            </a:pPr>
            <a:r>
              <a:rPr lang="en-GB" sz="2000" dirty="0">
                <a:hlinkClick r:id="rId3"/>
              </a:rPr>
              <a:t>https://corbettmaths.com/2013/05/12/probability-scale/</a:t>
            </a:r>
            <a:endParaRPr lang="en-GB" sz="2000" dirty="0"/>
          </a:p>
          <a:p>
            <a:pPr marL="0" indent="0">
              <a:buNone/>
            </a:pPr>
            <a:r>
              <a:rPr lang="en-GB" sz="2000" dirty="0">
                <a:hlinkClick r:id="rId4"/>
              </a:rPr>
              <a:t>https://corbettmaths.com/2013/05/04/listing-outcomes/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More work go onto Dr Frost Maths – Click Key Skills and search for the topic above.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514350" indent="-514350">
              <a:buAutoNum type="arabicPeriod"/>
            </a:pPr>
            <a:endParaRPr lang="en-GB" sz="2000" dirty="0"/>
          </a:p>
          <a:p>
            <a:pPr marL="514350" indent="-514350">
              <a:buAutoNum type="arabicPeriod"/>
            </a:pPr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B6CCE-CEFF-4073-B16C-B22EE4DA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657" y="3737888"/>
            <a:ext cx="5181600" cy="2884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Worksheets</a:t>
            </a:r>
          </a:p>
          <a:p>
            <a:pPr marL="0" indent="0">
              <a:buNone/>
            </a:pPr>
            <a:r>
              <a:rPr lang="en-GB" sz="2000" b="1" dirty="0">
                <a:hlinkClick r:id="rId5"/>
              </a:rPr>
              <a:t>https://corbettmaths.com/wp-content/uploads/2013/02/probability-pdf.pdf</a:t>
            </a:r>
            <a:endParaRPr lang="en-GB" sz="2000" b="1" dirty="0"/>
          </a:p>
          <a:p>
            <a:pPr marL="0" indent="0">
              <a:buNone/>
            </a:pPr>
            <a:r>
              <a:rPr lang="en-GB" sz="2000" b="1" dirty="0">
                <a:hlinkClick r:id="rId6"/>
              </a:rPr>
              <a:t>https://corbettmaths.com/wp-content/uploads/2013/02/listing-outcomes-pdf.pdf</a:t>
            </a: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501414" y="3737888"/>
            <a:ext cx="5181600" cy="2568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Solutions</a:t>
            </a:r>
          </a:p>
          <a:p>
            <a:pPr marL="0" indent="0">
              <a:buNone/>
            </a:pPr>
            <a:r>
              <a:rPr lang="en-GB" sz="2000" b="1" dirty="0">
                <a:hlinkClick r:id="rId7"/>
              </a:rPr>
              <a:t>https://corbettmaths.com/wp-content/uploads/2015/03/probability.pdf</a:t>
            </a:r>
            <a:endParaRPr lang="en-GB" sz="2000" b="1" dirty="0"/>
          </a:p>
          <a:p>
            <a:pPr marL="0" indent="0">
              <a:buNone/>
            </a:pPr>
            <a:r>
              <a:rPr lang="en-GB" sz="2000" b="1" dirty="0">
                <a:hlinkClick r:id="rId8"/>
              </a:rPr>
              <a:t>https://corbettmaths.com/wp-content/uploads/2015/03/listing-outcomes-answers1.pdf</a:t>
            </a: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53322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383A68F83C6A47BFB95B29838E2CE4" ma:contentTypeVersion="13" ma:contentTypeDescription="Create a new document." ma:contentTypeScope="" ma:versionID="2793a5c04a7cd238eb459fc47ead991b">
  <xsd:schema xmlns:xsd="http://www.w3.org/2001/XMLSchema" xmlns:xs="http://www.w3.org/2001/XMLSchema" xmlns:p="http://schemas.microsoft.com/office/2006/metadata/properties" xmlns:ns2="256cee14-f636-4681-b71d-45a30a133b2b" xmlns:ns3="6f14df77-98d2-4ed4-8da8-6de542f49458" targetNamespace="http://schemas.microsoft.com/office/2006/metadata/properties" ma:root="true" ma:fieldsID="b540711167b4bee9c7c5cfa3f311e1ed" ns2:_="" ns3:_="">
    <xsd:import namespace="256cee14-f636-4681-b71d-45a30a133b2b"/>
    <xsd:import namespace="6f14df77-98d2-4ed4-8da8-6de542f494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No_x002e_Less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6cee14-f636-4681-b71d-45a30a133b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_x002e_Lessons" ma:index="20" nillable="true" ma:displayName="No. Lessons" ma:description="How many lessons in the project&#10;" ma:format="Dropdown" ma:internalName="No_x002e_Lessons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14df77-98d2-4ed4-8da8-6de542f4945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_x002e_Lessons xmlns="256cee14-f636-4681-b71d-45a30a133b2b" xsi:nil="true"/>
  </documentManagement>
</p:properties>
</file>

<file path=customXml/itemProps1.xml><?xml version="1.0" encoding="utf-8"?>
<ds:datastoreItem xmlns:ds="http://schemas.openxmlformats.org/officeDocument/2006/customXml" ds:itemID="{C5CFACC6-8987-40E3-8530-6023E69B04A0}"/>
</file>

<file path=customXml/itemProps2.xml><?xml version="1.0" encoding="utf-8"?>
<ds:datastoreItem xmlns:ds="http://schemas.openxmlformats.org/officeDocument/2006/customXml" ds:itemID="{AA3E28AA-8861-41AC-959A-563E9762803F}"/>
</file>

<file path=customXml/itemProps3.xml><?xml version="1.0" encoding="utf-8"?>
<ds:datastoreItem xmlns:ds="http://schemas.openxmlformats.org/officeDocument/2006/customXml" ds:itemID="{15052D94-B9B1-490E-BBF8-2F17CC318F6A}"/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1506</Words>
  <Application>Microsoft Office PowerPoint</Application>
  <PresentationFormat>Widescreen</PresentationFormat>
  <Paragraphs>211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Year  9 Set 2 - 4 Autumn 2 Work</vt:lpstr>
      <vt:lpstr>The topics covered this half term are:  </vt:lpstr>
      <vt:lpstr>Website Details</vt:lpstr>
      <vt:lpstr>Week 1 – Measurement and units</vt:lpstr>
      <vt:lpstr>Week 2 – Circles, 2D Shapes, Symmetry</vt:lpstr>
      <vt:lpstr>Week 3 – Perimeter and area</vt:lpstr>
      <vt:lpstr>Week 4 – Angles, 3D forms</vt:lpstr>
      <vt:lpstr>Week 5 – Algebra</vt:lpstr>
      <vt:lpstr>Week 6 – Probability</vt:lpstr>
      <vt:lpstr>Week 7 – Revision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 11 Set 2 Autumn 1 Work</dc:title>
  <dc:creator>RalphS</dc:creator>
  <cp:lastModifiedBy>DenfordP</cp:lastModifiedBy>
  <cp:revision>44</cp:revision>
  <dcterms:created xsi:type="dcterms:W3CDTF">2020-09-19T08:54:32Z</dcterms:created>
  <dcterms:modified xsi:type="dcterms:W3CDTF">2020-10-08T11:49:15Z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0x010100F1383A68F83C6A47BFB95B29838E2CE4</vt:lpwstr>
  </property>
</Properties>
</file>