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7"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5F3D4-4F6B-447A-88FC-8C9FC64EE4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7D9A57E-9DE8-4EF7-95BA-8D45E03D9A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6B498C7-FB27-490D-83C8-66F121E29A99}"/>
              </a:ext>
            </a:extLst>
          </p:cNvPr>
          <p:cNvSpPr>
            <a:spLocks noGrp="1"/>
          </p:cNvSpPr>
          <p:nvPr>
            <p:ph type="dt" sz="half" idx="10"/>
          </p:nvPr>
        </p:nvSpPr>
        <p:spPr/>
        <p:txBody>
          <a:bodyPr/>
          <a:lstStyle/>
          <a:p>
            <a:fld id="{E0E6775F-F1E8-4AFC-9935-170FCAF4C681}" type="datetimeFigureOut">
              <a:rPr lang="en-GB" smtClean="0"/>
              <a:t>18/10/2020</a:t>
            </a:fld>
            <a:endParaRPr lang="en-GB"/>
          </a:p>
        </p:txBody>
      </p:sp>
      <p:sp>
        <p:nvSpPr>
          <p:cNvPr id="5" name="Footer Placeholder 4">
            <a:extLst>
              <a:ext uri="{FF2B5EF4-FFF2-40B4-BE49-F238E27FC236}">
                <a16:creationId xmlns:a16="http://schemas.microsoft.com/office/drawing/2014/main" id="{01EEF9C4-B253-42F6-951B-04E539B049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0EEF2A-B0B2-42BC-B9DB-259BDCBB855A}"/>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378572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FF22D-9414-42F5-A860-CFCF1AFEAC0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FEDAC0D-94C0-430A-9958-C8F5D024C82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EE9452-96FB-4296-BD30-074DF94276AF}"/>
              </a:ext>
            </a:extLst>
          </p:cNvPr>
          <p:cNvSpPr>
            <a:spLocks noGrp="1"/>
          </p:cNvSpPr>
          <p:nvPr>
            <p:ph type="dt" sz="half" idx="10"/>
          </p:nvPr>
        </p:nvSpPr>
        <p:spPr/>
        <p:txBody>
          <a:bodyPr/>
          <a:lstStyle/>
          <a:p>
            <a:fld id="{E0E6775F-F1E8-4AFC-9935-170FCAF4C681}" type="datetimeFigureOut">
              <a:rPr lang="en-GB" smtClean="0"/>
              <a:t>18/10/2020</a:t>
            </a:fld>
            <a:endParaRPr lang="en-GB"/>
          </a:p>
        </p:txBody>
      </p:sp>
      <p:sp>
        <p:nvSpPr>
          <p:cNvPr id="5" name="Footer Placeholder 4">
            <a:extLst>
              <a:ext uri="{FF2B5EF4-FFF2-40B4-BE49-F238E27FC236}">
                <a16:creationId xmlns:a16="http://schemas.microsoft.com/office/drawing/2014/main" id="{3C5F94C2-35E4-4BA4-9943-B88EA76391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76FEB4-2330-4DAE-9E6E-38E9F59B9EFC}"/>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761457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5DAAD4-45AD-4B44-AB14-D10E347791F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DE103F-4451-4FE7-9C65-50B7757E1B3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C4C461-5FDF-4AFF-8762-23B22DC94149}"/>
              </a:ext>
            </a:extLst>
          </p:cNvPr>
          <p:cNvSpPr>
            <a:spLocks noGrp="1"/>
          </p:cNvSpPr>
          <p:nvPr>
            <p:ph type="dt" sz="half" idx="10"/>
          </p:nvPr>
        </p:nvSpPr>
        <p:spPr/>
        <p:txBody>
          <a:bodyPr/>
          <a:lstStyle/>
          <a:p>
            <a:fld id="{E0E6775F-F1E8-4AFC-9935-170FCAF4C681}" type="datetimeFigureOut">
              <a:rPr lang="en-GB" smtClean="0"/>
              <a:t>18/10/2020</a:t>
            </a:fld>
            <a:endParaRPr lang="en-GB"/>
          </a:p>
        </p:txBody>
      </p:sp>
      <p:sp>
        <p:nvSpPr>
          <p:cNvPr id="5" name="Footer Placeholder 4">
            <a:extLst>
              <a:ext uri="{FF2B5EF4-FFF2-40B4-BE49-F238E27FC236}">
                <a16:creationId xmlns:a16="http://schemas.microsoft.com/office/drawing/2014/main" id="{92BA3D07-F1AF-4941-974E-CD4971339C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46F7BD-BB38-4E59-825C-1FF0AFDB5C1C}"/>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372080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14C80-5E15-4E46-BA38-62FEAB600FD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837E37-5E42-442B-AE85-8AE597CAD4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079900-F2BE-4347-AC68-F37C3300E470}"/>
              </a:ext>
            </a:extLst>
          </p:cNvPr>
          <p:cNvSpPr>
            <a:spLocks noGrp="1"/>
          </p:cNvSpPr>
          <p:nvPr>
            <p:ph type="dt" sz="half" idx="10"/>
          </p:nvPr>
        </p:nvSpPr>
        <p:spPr/>
        <p:txBody>
          <a:bodyPr/>
          <a:lstStyle/>
          <a:p>
            <a:fld id="{E0E6775F-F1E8-4AFC-9935-170FCAF4C681}" type="datetimeFigureOut">
              <a:rPr lang="en-GB" smtClean="0"/>
              <a:t>18/10/2020</a:t>
            </a:fld>
            <a:endParaRPr lang="en-GB"/>
          </a:p>
        </p:txBody>
      </p:sp>
      <p:sp>
        <p:nvSpPr>
          <p:cNvPr id="5" name="Footer Placeholder 4">
            <a:extLst>
              <a:ext uri="{FF2B5EF4-FFF2-40B4-BE49-F238E27FC236}">
                <a16:creationId xmlns:a16="http://schemas.microsoft.com/office/drawing/2014/main" id="{F252117F-FA0C-4052-B218-462DFCB9E1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DAB667-B5FD-4F73-B470-58D49447BAD8}"/>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60698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0C4D9-5969-4654-801D-8470210C27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0141A04-75EE-4FC7-BA10-48C6C5EAEB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E3B231F-51FB-4A6C-B104-BEF94197E4A0}"/>
              </a:ext>
            </a:extLst>
          </p:cNvPr>
          <p:cNvSpPr>
            <a:spLocks noGrp="1"/>
          </p:cNvSpPr>
          <p:nvPr>
            <p:ph type="dt" sz="half" idx="10"/>
          </p:nvPr>
        </p:nvSpPr>
        <p:spPr/>
        <p:txBody>
          <a:bodyPr/>
          <a:lstStyle/>
          <a:p>
            <a:fld id="{E0E6775F-F1E8-4AFC-9935-170FCAF4C681}" type="datetimeFigureOut">
              <a:rPr lang="en-GB" smtClean="0"/>
              <a:t>18/10/2020</a:t>
            </a:fld>
            <a:endParaRPr lang="en-GB"/>
          </a:p>
        </p:txBody>
      </p:sp>
      <p:sp>
        <p:nvSpPr>
          <p:cNvPr id="5" name="Footer Placeholder 4">
            <a:extLst>
              <a:ext uri="{FF2B5EF4-FFF2-40B4-BE49-F238E27FC236}">
                <a16:creationId xmlns:a16="http://schemas.microsoft.com/office/drawing/2014/main" id="{E83E5326-36B7-4858-A993-1B05ED4DBA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88DEC8-A24F-4448-89ED-25FFA28227E2}"/>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3164672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213BD-34FC-44A4-A4F3-729F6B64AB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088B63-667F-4B73-8521-CCD05B3C53F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CFCB28A-1C82-4BE8-923A-A533A1FC9A6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7027A86-83CD-422A-94E8-1478FA894A36}"/>
              </a:ext>
            </a:extLst>
          </p:cNvPr>
          <p:cNvSpPr>
            <a:spLocks noGrp="1"/>
          </p:cNvSpPr>
          <p:nvPr>
            <p:ph type="dt" sz="half" idx="10"/>
          </p:nvPr>
        </p:nvSpPr>
        <p:spPr/>
        <p:txBody>
          <a:bodyPr/>
          <a:lstStyle/>
          <a:p>
            <a:fld id="{E0E6775F-F1E8-4AFC-9935-170FCAF4C681}" type="datetimeFigureOut">
              <a:rPr lang="en-GB" smtClean="0"/>
              <a:t>18/10/2020</a:t>
            </a:fld>
            <a:endParaRPr lang="en-GB"/>
          </a:p>
        </p:txBody>
      </p:sp>
      <p:sp>
        <p:nvSpPr>
          <p:cNvPr id="6" name="Footer Placeholder 5">
            <a:extLst>
              <a:ext uri="{FF2B5EF4-FFF2-40B4-BE49-F238E27FC236}">
                <a16:creationId xmlns:a16="http://schemas.microsoft.com/office/drawing/2014/main" id="{25A8D06F-97E4-49D3-8989-E5FDE2BE2F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BE3591-0C0C-4E87-9ACA-C0BAD0AD5F5F}"/>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1695955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3CBB1-55BD-45DC-A996-73E38049799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B48ED3-E702-44CC-8273-953EBDB617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A250C08-84F3-45F2-A5DC-CF8BC0517F0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E08795A-2394-4346-8E47-AC34CBAB28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7E6A385-F96A-4F28-8AB1-8C6EAF327D9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DD201BB-363E-401D-84B6-4E11ECC3F9CE}"/>
              </a:ext>
            </a:extLst>
          </p:cNvPr>
          <p:cNvSpPr>
            <a:spLocks noGrp="1"/>
          </p:cNvSpPr>
          <p:nvPr>
            <p:ph type="dt" sz="half" idx="10"/>
          </p:nvPr>
        </p:nvSpPr>
        <p:spPr/>
        <p:txBody>
          <a:bodyPr/>
          <a:lstStyle/>
          <a:p>
            <a:fld id="{E0E6775F-F1E8-4AFC-9935-170FCAF4C681}" type="datetimeFigureOut">
              <a:rPr lang="en-GB" smtClean="0"/>
              <a:t>18/10/2020</a:t>
            </a:fld>
            <a:endParaRPr lang="en-GB"/>
          </a:p>
        </p:txBody>
      </p:sp>
      <p:sp>
        <p:nvSpPr>
          <p:cNvPr id="8" name="Footer Placeholder 7">
            <a:extLst>
              <a:ext uri="{FF2B5EF4-FFF2-40B4-BE49-F238E27FC236}">
                <a16:creationId xmlns:a16="http://schemas.microsoft.com/office/drawing/2014/main" id="{E6E11B85-2C74-42E9-8804-DAA8459E15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B1B76A-2B29-4B6C-9838-5DC8B907E3FF}"/>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636309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F254-0619-4B89-B7D9-92FCD592138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949084C-0FD4-4DA2-B277-257F75DB5539}"/>
              </a:ext>
            </a:extLst>
          </p:cNvPr>
          <p:cNvSpPr>
            <a:spLocks noGrp="1"/>
          </p:cNvSpPr>
          <p:nvPr>
            <p:ph type="dt" sz="half" idx="10"/>
          </p:nvPr>
        </p:nvSpPr>
        <p:spPr/>
        <p:txBody>
          <a:bodyPr/>
          <a:lstStyle/>
          <a:p>
            <a:fld id="{E0E6775F-F1E8-4AFC-9935-170FCAF4C681}" type="datetimeFigureOut">
              <a:rPr lang="en-GB" smtClean="0"/>
              <a:t>18/10/2020</a:t>
            </a:fld>
            <a:endParaRPr lang="en-GB"/>
          </a:p>
        </p:txBody>
      </p:sp>
      <p:sp>
        <p:nvSpPr>
          <p:cNvPr id="4" name="Footer Placeholder 3">
            <a:extLst>
              <a:ext uri="{FF2B5EF4-FFF2-40B4-BE49-F238E27FC236}">
                <a16:creationId xmlns:a16="http://schemas.microsoft.com/office/drawing/2014/main" id="{FF3CA250-A014-4621-AFE4-484E4F417A8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F48B7DA-8331-4E85-B8DB-772824CFBCAB}"/>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08615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0ED0AC-A304-457E-911D-7E4F46623ACB}"/>
              </a:ext>
            </a:extLst>
          </p:cNvPr>
          <p:cNvSpPr>
            <a:spLocks noGrp="1"/>
          </p:cNvSpPr>
          <p:nvPr>
            <p:ph type="dt" sz="half" idx="10"/>
          </p:nvPr>
        </p:nvSpPr>
        <p:spPr/>
        <p:txBody>
          <a:bodyPr/>
          <a:lstStyle/>
          <a:p>
            <a:fld id="{E0E6775F-F1E8-4AFC-9935-170FCAF4C681}" type="datetimeFigureOut">
              <a:rPr lang="en-GB" smtClean="0"/>
              <a:t>18/10/2020</a:t>
            </a:fld>
            <a:endParaRPr lang="en-GB"/>
          </a:p>
        </p:txBody>
      </p:sp>
      <p:sp>
        <p:nvSpPr>
          <p:cNvPr id="3" name="Footer Placeholder 2">
            <a:extLst>
              <a:ext uri="{FF2B5EF4-FFF2-40B4-BE49-F238E27FC236}">
                <a16:creationId xmlns:a16="http://schemas.microsoft.com/office/drawing/2014/main" id="{095EA01D-532B-49A1-B29B-4AE92D63F5B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AA74AA9-361B-44D0-93EA-3B6E72F05475}"/>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1868392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70752-F12D-455F-B92F-3E65E54A25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3DDAF1B-0007-4C1B-BB35-A3DF373545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BCF6AFD-8E94-4BB5-8D67-7886100C20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44EF53-5C6A-453C-871C-EDE62F7EB3C6}"/>
              </a:ext>
            </a:extLst>
          </p:cNvPr>
          <p:cNvSpPr>
            <a:spLocks noGrp="1"/>
          </p:cNvSpPr>
          <p:nvPr>
            <p:ph type="dt" sz="half" idx="10"/>
          </p:nvPr>
        </p:nvSpPr>
        <p:spPr/>
        <p:txBody>
          <a:bodyPr/>
          <a:lstStyle/>
          <a:p>
            <a:fld id="{E0E6775F-F1E8-4AFC-9935-170FCAF4C681}" type="datetimeFigureOut">
              <a:rPr lang="en-GB" smtClean="0"/>
              <a:t>18/10/2020</a:t>
            </a:fld>
            <a:endParaRPr lang="en-GB"/>
          </a:p>
        </p:txBody>
      </p:sp>
      <p:sp>
        <p:nvSpPr>
          <p:cNvPr id="6" name="Footer Placeholder 5">
            <a:extLst>
              <a:ext uri="{FF2B5EF4-FFF2-40B4-BE49-F238E27FC236}">
                <a16:creationId xmlns:a16="http://schemas.microsoft.com/office/drawing/2014/main" id="{618B5EDF-6F42-448D-A17A-0C0AA8AB76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70CC73-1BB0-488D-8280-AC41F01900A7}"/>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2523753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3231C-9771-48E6-8B02-8D11D9732B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22596BA-D600-470A-BA2A-EA919E8C3F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4E5B9E9-04DD-4BBE-B6DD-5194D92967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5EAD25-02B5-42C7-8D55-9F1BB39C5FD9}"/>
              </a:ext>
            </a:extLst>
          </p:cNvPr>
          <p:cNvSpPr>
            <a:spLocks noGrp="1"/>
          </p:cNvSpPr>
          <p:nvPr>
            <p:ph type="dt" sz="half" idx="10"/>
          </p:nvPr>
        </p:nvSpPr>
        <p:spPr/>
        <p:txBody>
          <a:bodyPr/>
          <a:lstStyle/>
          <a:p>
            <a:fld id="{E0E6775F-F1E8-4AFC-9935-170FCAF4C681}" type="datetimeFigureOut">
              <a:rPr lang="en-GB" smtClean="0"/>
              <a:t>18/10/2020</a:t>
            </a:fld>
            <a:endParaRPr lang="en-GB"/>
          </a:p>
        </p:txBody>
      </p:sp>
      <p:sp>
        <p:nvSpPr>
          <p:cNvPr id="6" name="Footer Placeholder 5">
            <a:extLst>
              <a:ext uri="{FF2B5EF4-FFF2-40B4-BE49-F238E27FC236}">
                <a16:creationId xmlns:a16="http://schemas.microsoft.com/office/drawing/2014/main" id="{A00C2882-1726-4D13-BFF4-0BD58AB291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F32398-425F-4529-B874-0DB990934588}"/>
              </a:ext>
            </a:extLst>
          </p:cNvPr>
          <p:cNvSpPr>
            <a:spLocks noGrp="1"/>
          </p:cNvSpPr>
          <p:nvPr>
            <p:ph type="sldNum" sz="quarter" idx="12"/>
          </p:nvPr>
        </p:nvSpPr>
        <p:spPr/>
        <p:txBody>
          <a:bodyPr/>
          <a:lstStyle/>
          <a:p>
            <a:fld id="{36A7CEB8-561E-48B6-924F-9B99FD256CC5}" type="slidenum">
              <a:rPr lang="en-GB" smtClean="0"/>
              <a:t>‹#›</a:t>
            </a:fld>
            <a:endParaRPr lang="en-GB"/>
          </a:p>
        </p:txBody>
      </p:sp>
    </p:spTree>
    <p:extLst>
      <p:ext uri="{BB962C8B-B14F-4D97-AF65-F5344CB8AC3E}">
        <p14:creationId xmlns:p14="http://schemas.microsoft.com/office/powerpoint/2010/main" val="3935960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13D5E2-206E-4865-B0A1-DE77C82A7E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043F35-428D-4965-900E-1A0A71B806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0EAED9-F788-4BDB-9381-4EFD5BE72D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E6775F-F1E8-4AFC-9935-170FCAF4C681}" type="datetimeFigureOut">
              <a:rPr lang="en-GB" smtClean="0"/>
              <a:t>18/10/2020</a:t>
            </a:fld>
            <a:endParaRPr lang="en-GB"/>
          </a:p>
        </p:txBody>
      </p:sp>
      <p:sp>
        <p:nvSpPr>
          <p:cNvPr id="5" name="Footer Placeholder 4">
            <a:extLst>
              <a:ext uri="{FF2B5EF4-FFF2-40B4-BE49-F238E27FC236}">
                <a16:creationId xmlns:a16="http://schemas.microsoft.com/office/drawing/2014/main" id="{B816ABE5-2CC6-4620-BBCE-9489A2F832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9FDFB6F-AE9C-4DDF-928C-93F96C2963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7CEB8-561E-48B6-924F-9B99FD256CC5}" type="slidenum">
              <a:rPr lang="en-GB" smtClean="0"/>
              <a:t>‹#›</a:t>
            </a:fld>
            <a:endParaRPr lang="en-GB"/>
          </a:p>
        </p:txBody>
      </p:sp>
    </p:spTree>
    <p:extLst>
      <p:ext uri="{BB962C8B-B14F-4D97-AF65-F5344CB8AC3E}">
        <p14:creationId xmlns:p14="http://schemas.microsoft.com/office/powerpoint/2010/main" val="2409081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drfrostmaths.com/" TargetMode="External"/><Relationship Id="rId2" Type="http://schemas.openxmlformats.org/officeDocument/2006/relationships/hyperlink" Target="http://www.corbettmaths.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corbettmaths.com/wp-content/uploads/2013/02/standard-form-pdf.pdf" TargetMode="External"/><Relationship Id="rId3" Type="http://schemas.openxmlformats.org/officeDocument/2006/relationships/hyperlink" Target="https://corbettmaths.com/2013/04/29/standard-form-multiplication/" TargetMode="External"/><Relationship Id="rId7" Type="http://schemas.openxmlformats.org/officeDocument/2006/relationships/hyperlink" Target="https://corbettmaths.com/wp-content/uploads/2019/10/Standard-Form-Textbook.pdf" TargetMode="External"/><Relationship Id="rId2" Type="http://schemas.openxmlformats.org/officeDocument/2006/relationships/hyperlink" Target="https://corbettmaths.com/2013/04/28/standard-form/" TargetMode="External"/><Relationship Id="rId1" Type="http://schemas.openxmlformats.org/officeDocument/2006/relationships/slideLayout" Target="../slideLayouts/slideLayout4.xml"/><Relationship Id="rId6" Type="http://schemas.openxmlformats.org/officeDocument/2006/relationships/hyperlink" Target="https://corbettmaths.com/2013/12/19/subtraction-video-304/" TargetMode="External"/><Relationship Id="rId5" Type="http://schemas.openxmlformats.org/officeDocument/2006/relationships/hyperlink" Target="https://corbettmaths.com/2013/05/03/standard-form-addition/" TargetMode="External"/><Relationship Id="rId10" Type="http://schemas.openxmlformats.org/officeDocument/2006/relationships/hyperlink" Target="https://corbettmaths.com/wp-content/uploads/2015/03/standard-form.pdf" TargetMode="External"/><Relationship Id="rId4" Type="http://schemas.openxmlformats.org/officeDocument/2006/relationships/hyperlink" Target="https://corbettmaths.com/2013/05/03/standard-form-division/" TargetMode="External"/><Relationship Id="rId9" Type="http://schemas.openxmlformats.org/officeDocument/2006/relationships/hyperlink" Target="https://corbettmaths.com/wp-content/uploads/2019/10/Standard-Form-Answers-1.pdf"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corbettmaths.com/wp-content/uploads/2015/03/collecting-like-terms.pdf" TargetMode="External"/><Relationship Id="rId3" Type="http://schemas.openxmlformats.org/officeDocument/2006/relationships/hyperlink" Target="https://corbettmaths.com/2013/12/23/expanding-brackets-video-13/" TargetMode="External"/><Relationship Id="rId7" Type="http://schemas.openxmlformats.org/officeDocument/2006/relationships/hyperlink" Target="https://corbettmaths.com/wp-content/uploads/2013/02/expanding-two-brackets-pdf1.pdf" TargetMode="External"/><Relationship Id="rId2" Type="http://schemas.openxmlformats.org/officeDocument/2006/relationships/hyperlink" Target="https://corbettmaths.com/2013/12/28/collecting-like-terms-video-9/" TargetMode="External"/><Relationship Id="rId1" Type="http://schemas.openxmlformats.org/officeDocument/2006/relationships/slideLayout" Target="../slideLayouts/slideLayout4.xml"/><Relationship Id="rId6" Type="http://schemas.openxmlformats.org/officeDocument/2006/relationships/hyperlink" Target="https://corbettmaths.com/wp-content/uploads/2013/02/expanding-brackets-pdf.pdf" TargetMode="External"/><Relationship Id="rId5" Type="http://schemas.openxmlformats.org/officeDocument/2006/relationships/hyperlink" Target="https://corbettmaths.com/wp-content/uploads/2019/02/Collecting-like-terms.pdf" TargetMode="External"/><Relationship Id="rId10" Type="http://schemas.openxmlformats.org/officeDocument/2006/relationships/hyperlink" Target="https://corbettmaths.com/wp-content/uploads/2015/03/expanding-two-brackets.pdf" TargetMode="External"/><Relationship Id="rId4" Type="http://schemas.openxmlformats.org/officeDocument/2006/relationships/hyperlink" Target="https://corbettmaths.com/2013/12/23/expanding-two-brackets-video-14/" TargetMode="External"/><Relationship Id="rId9" Type="http://schemas.openxmlformats.org/officeDocument/2006/relationships/hyperlink" Target="https://corbettmaths.com/wp-content/uploads/2015/03/expanding-brackets.pdf"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corbettmaths.com/wp-content/uploads/2015/03/factorising-quadratics.pdf" TargetMode="External"/><Relationship Id="rId3" Type="http://schemas.openxmlformats.org/officeDocument/2006/relationships/hyperlink" Target="https://corbettmaths.com/2013/02/06/factorising-quadratics-1/" TargetMode="External"/><Relationship Id="rId7" Type="http://schemas.openxmlformats.org/officeDocument/2006/relationships/hyperlink" Target="https://corbettmaths.com/wp-content/uploads/2015/03/factorisation1.pdf" TargetMode="External"/><Relationship Id="rId2" Type="http://schemas.openxmlformats.org/officeDocument/2006/relationships/hyperlink" Target="https://corbettmaths.com/2013/02/06/factorisation/" TargetMode="External"/><Relationship Id="rId1" Type="http://schemas.openxmlformats.org/officeDocument/2006/relationships/slideLayout" Target="../slideLayouts/slideLayout4.xml"/><Relationship Id="rId6" Type="http://schemas.openxmlformats.org/officeDocument/2006/relationships/hyperlink" Target="https://corbettmaths.com/wp-content/uploads/2013/02/factorising-quadratics.pdf" TargetMode="External"/><Relationship Id="rId5" Type="http://schemas.openxmlformats.org/officeDocument/2006/relationships/hyperlink" Target="https://corbettmaths.com/wp-content/uploads/2013/02/factorisation-pdf.pdf" TargetMode="External"/><Relationship Id="rId4" Type="http://schemas.openxmlformats.org/officeDocument/2006/relationships/hyperlink" Target="https://corbettmaths.com/2013/02/08/difference-between-two-squares/"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corbettmaths.com/wp-content/uploads/2015/03/forming-solving-answers.pdf" TargetMode="External"/><Relationship Id="rId3" Type="http://schemas.openxmlformats.org/officeDocument/2006/relationships/hyperlink" Target="https://corbettmaths.com/2012/08/24/solving-equations-with-letters-on-both-sides/" TargetMode="External"/><Relationship Id="rId7" Type="http://schemas.openxmlformats.org/officeDocument/2006/relationships/hyperlink" Target="https://corbettmaths.com/wp-content/uploads/2015/03/equations.pdf" TargetMode="External"/><Relationship Id="rId2" Type="http://schemas.openxmlformats.org/officeDocument/2006/relationships/hyperlink" Target="https://corbettmaths.com/2012/08/24/solving-equations/" TargetMode="External"/><Relationship Id="rId1" Type="http://schemas.openxmlformats.org/officeDocument/2006/relationships/slideLayout" Target="../slideLayouts/slideLayout4.xml"/><Relationship Id="rId6" Type="http://schemas.openxmlformats.org/officeDocument/2006/relationships/hyperlink" Target="https://corbettmaths.com/wp-content/uploads/2013/02/forming-and-solving-equations-pdf1.pdf" TargetMode="External"/><Relationship Id="rId5" Type="http://schemas.openxmlformats.org/officeDocument/2006/relationships/hyperlink" Target="https://corbettmaths.com/wp-content/uploads/2013/02/equations-pdf.pdf" TargetMode="External"/><Relationship Id="rId4" Type="http://schemas.openxmlformats.org/officeDocument/2006/relationships/hyperlink" Target="https://corbettmaths.com/2013/04/20/forming-equations-involving-perimeter-or-angle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orbettmaths.com/2013/12/28/changing-the-subject-advanced-video-8/" TargetMode="External"/><Relationship Id="rId7" Type="http://schemas.openxmlformats.org/officeDocument/2006/relationships/hyperlink" Target="https://corbettmaths.com/wp-content/uploads/2015/03/changing-the-subject-advanced.pdf" TargetMode="External"/><Relationship Id="rId2" Type="http://schemas.openxmlformats.org/officeDocument/2006/relationships/hyperlink" Target="https://corbettmaths.com/2013/12/23/changing-the-subject-video-7/" TargetMode="External"/><Relationship Id="rId1" Type="http://schemas.openxmlformats.org/officeDocument/2006/relationships/slideLayout" Target="../slideLayouts/slideLayout4.xml"/><Relationship Id="rId6" Type="http://schemas.openxmlformats.org/officeDocument/2006/relationships/hyperlink" Target="https://corbettmaths.com/wp-content/uploads/2015/03/changing-the-subject-answers.pdf" TargetMode="External"/><Relationship Id="rId5" Type="http://schemas.openxmlformats.org/officeDocument/2006/relationships/hyperlink" Target="https://corbettmaths.com/wp-content/uploads/2013/02/changing-the-subject-advanced-pdf.pdf" TargetMode="External"/><Relationship Id="rId4" Type="http://schemas.openxmlformats.org/officeDocument/2006/relationships/hyperlink" Target="https://corbettmaths.com/wp-content/uploads/2013/02/changing-the-subject-pdf.pdf"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corbettmaths.com/wp-content/uploads/2013/02/averages-and-range-pdf.pdf" TargetMode="External"/><Relationship Id="rId13" Type="http://schemas.openxmlformats.org/officeDocument/2006/relationships/hyperlink" Target="https://corbettmaths.com/wp-content/uploads/2015/03/estimated-mean.pdf" TargetMode="External"/><Relationship Id="rId3" Type="http://schemas.openxmlformats.org/officeDocument/2006/relationships/hyperlink" Target="https://corbettmaths.com/2013/12/21/the-mode-video56/" TargetMode="External"/><Relationship Id="rId7" Type="http://schemas.openxmlformats.org/officeDocument/2006/relationships/hyperlink" Target="https://corbettmaths.com/2012/08/19/estimated-means-from-grouped-data/" TargetMode="External"/><Relationship Id="rId12" Type="http://schemas.openxmlformats.org/officeDocument/2006/relationships/hyperlink" Target="https://corbettmaths.com/wp-content/uploads/2020/05/mean-from-frequency-tables-1.pdf" TargetMode="External"/><Relationship Id="rId2" Type="http://schemas.openxmlformats.org/officeDocument/2006/relationships/hyperlink" Target="https://corbettmaths.com/2012/08/02/the-range-video/" TargetMode="External"/><Relationship Id="rId1" Type="http://schemas.openxmlformats.org/officeDocument/2006/relationships/slideLayout" Target="../slideLayouts/slideLayout4.xml"/><Relationship Id="rId6" Type="http://schemas.openxmlformats.org/officeDocument/2006/relationships/hyperlink" Target="https://corbettmaths.com/2012/08/19/means-from-frequency-tables/" TargetMode="External"/><Relationship Id="rId11" Type="http://schemas.openxmlformats.org/officeDocument/2006/relationships/hyperlink" Target="https://corbettmaths.com/wp-content/uploads/2018/05/Averages-answers.pdf" TargetMode="External"/><Relationship Id="rId5" Type="http://schemas.openxmlformats.org/officeDocument/2006/relationships/hyperlink" Target="https://corbettmaths.com/2012/08/02/the-mean/" TargetMode="External"/><Relationship Id="rId10" Type="http://schemas.openxmlformats.org/officeDocument/2006/relationships/hyperlink" Target="https://corbettmaths.com/wp-content/uploads/2013/02/estimated-mean-pdf.pdf" TargetMode="External"/><Relationship Id="rId4" Type="http://schemas.openxmlformats.org/officeDocument/2006/relationships/hyperlink" Target="https://corbettmaths.com/2012/08/02/the-median/" TargetMode="External"/><Relationship Id="rId9" Type="http://schemas.openxmlformats.org/officeDocument/2006/relationships/hyperlink" Target="https://corbettmaths.com/wp-content/uploads/2013/02/mean-from-a-frequency-tabl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1EF40-3EDA-4242-B57B-52FDD5D8904B}"/>
              </a:ext>
            </a:extLst>
          </p:cNvPr>
          <p:cNvSpPr>
            <a:spLocks noGrp="1"/>
          </p:cNvSpPr>
          <p:nvPr>
            <p:ph type="ctrTitle"/>
          </p:nvPr>
        </p:nvSpPr>
        <p:spPr>
          <a:xfrm>
            <a:off x="1524000" y="1122363"/>
            <a:ext cx="9144000" cy="3520658"/>
          </a:xfrm>
        </p:spPr>
        <p:txBody>
          <a:bodyPr>
            <a:normAutofit/>
          </a:bodyPr>
          <a:lstStyle/>
          <a:p>
            <a:r>
              <a:rPr lang="en-GB" dirty="0"/>
              <a:t>Year  10 </a:t>
            </a:r>
            <a:br>
              <a:rPr lang="en-GB" dirty="0"/>
            </a:br>
            <a:r>
              <a:rPr lang="en-GB" dirty="0"/>
              <a:t>Set 3 and 4</a:t>
            </a:r>
            <a:br>
              <a:rPr lang="en-GB" dirty="0"/>
            </a:br>
            <a:r>
              <a:rPr lang="en-GB" dirty="0"/>
              <a:t>Autumn 2 Work</a:t>
            </a:r>
          </a:p>
        </p:txBody>
      </p:sp>
    </p:spTree>
    <p:extLst>
      <p:ext uri="{BB962C8B-B14F-4D97-AF65-F5344CB8AC3E}">
        <p14:creationId xmlns:p14="http://schemas.microsoft.com/office/powerpoint/2010/main" val="3812204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69E739-B9E3-4734-AA9E-ED4468291948}"/>
              </a:ext>
            </a:extLst>
          </p:cNvPr>
          <p:cNvSpPr>
            <a:spLocks noGrp="1"/>
          </p:cNvSpPr>
          <p:nvPr>
            <p:ph type="title"/>
          </p:nvPr>
        </p:nvSpPr>
        <p:spPr>
          <a:xfrm>
            <a:off x="838200" y="294104"/>
            <a:ext cx="9610817" cy="646930"/>
          </a:xfrm>
        </p:spPr>
        <p:txBody>
          <a:bodyPr>
            <a:normAutofit fontScale="90000"/>
          </a:bodyPr>
          <a:lstStyle/>
          <a:p>
            <a:r>
              <a:rPr lang="en-GB" dirty="0"/>
              <a:t>Highlighted are the list of topics being covered this half term</a:t>
            </a:r>
          </a:p>
        </p:txBody>
      </p:sp>
      <p:graphicFrame>
        <p:nvGraphicFramePr>
          <p:cNvPr id="4" name="Content Placeholder 3">
            <a:extLst>
              <a:ext uri="{FF2B5EF4-FFF2-40B4-BE49-F238E27FC236}">
                <a16:creationId xmlns:a16="http://schemas.microsoft.com/office/drawing/2014/main" id="{80FCE304-904E-4153-89FA-42E06B31905A}"/>
              </a:ext>
            </a:extLst>
          </p:cNvPr>
          <p:cNvGraphicFramePr>
            <a:graphicFrameLocks noGrp="1"/>
          </p:cNvGraphicFramePr>
          <p:nvPr>
            <p:ph idx="4294967295"/>
            <p:extLst>
              <p:ext uri="{D42A27DB-BD31-4B8C-83A1-F6EECF244321}">
                <p14:modId xmlns:p14="http://schemas.microsoft.com/office/powerpoint/2010/main" val="513471239"/>
              </p:ext>
            </p:extLst>
          </p:nvPr>
        </p:nvGraphicFramePr>
        <p:xfrm>
          <a:off x="0" y="1118586"/>
          <a:ext cx="11265761" cy="5519380"/>
        </p:xfrm>
        <a:graphic>
          <a:graphicData uri="http://schemas.openxmlformats.org/drawingml/2006/table">
            <a:tbl>
              <a:tblPr>
                <a:tableStyleId>{5C22544A-7EE6-4342-B048-85BDC9FD1C3A}</a:tableStyleId>
              </a:tblPr>
              <a:tblGrid>
                <a:gridCol w="369438">
                  <a:extLst>
                    <a:ext uri="{9D8B030D-6E8A-4147-A177-3AD203B41FA5}">
                      <a16:colId xmlns:a16="http://schemas.microsoft.com/office/drawing/2014/main" val="4018756609"/>
                    </a:ext>
                  </a:extLst>
                </a:gridCol>
                <a:gridCol w="1343993">
                  <a:extLst>
                    <a:ext uri="{9D8B030D-6E8A-4147-A177-3AD203B41FA5}">
                      <a16:colId xmlns:a16="http://schemas.microsoft.com/office/drawing/2014/main" val="775406470"/>
                    </a:ext>
                  </a:extLst>
                </a:gridCol>
                <a:gridCol w="647580">
                  <a:extLst>
                    <a:ext uri="{9D8B030D-6E8A-4147-A177-3AD203B41FA5}">
                      <a16:colId xmlns:a16="http://schemas.microsoft.com/office/drawing/2014/main" val="3083833639"/>
                    </a:ext>
                  </a:extLst>
                </a:gridCol>
                <a:gridCol w="647580">
                  <a:extLst>
                    <a:ext uri="{9D8B030D-6E8A-4147-A177-3AD203B41FA5}">
                      <a16:colId xmlns:a16="http://schemas.microsoft.com/office/drawing/2014/main" val="2232601248"/>
                    </a:ext>
                  </a:extLst>
                </a:gridCol>
                <a:gridCol w="647580">
                  <a:extLst>
                    <a:ext uri="{9D8B030D-6E8A-4147-A177-3AD203B41FA5}">
                      <a16:colId xmlns:a16="http://schemas.microsoft.com/office/drawing/2014/main" val="2597897454"/>
                    </a:ext>
                  </a:extLst>
                </a:gridCol>
                <a:gridCol w="95544">
                  <a:extLst>
                    <a:ext uri="{9D8B030D-6E8A-4147-A177-3AD203B41FA5}">
                      <a16:colId xmlns:a16="http://schemas.microsoft.com/office/drawing/2014/main" val="2207480473"/>
                    </a:ext>
                  </a:extLst>
                </a:gridCol>
                <a:gridCol w="420396">
                  <a:extLst>
                    <a:ext uri="{9D8B030D-6E8A-4147-A177-3AD203B41FA5}">
                      <a16:colId xmlns:a16="http://schemas.microsoft.com/office/drawing/2014/main" val="3632221747"/>
                    </a:ext>
                  </a:extLst>
                </a:gridCol>
                <a:gridCol w="1509604">
                  <a:extLst>
                    <a:ext uri="{9D8B030D-6E8A-4147-A177-3AD203B41FA5}">
                      <a16:colId xmlns:a16="http://schemas.microsoft.com/office/drawing/2014/main" val="764792263"/>
                    </a:ext>
                  </a:extLst>
                </a:gridCol>
                <a:gridCol w="636964">
                  <a:extLst>
                    <a:ext uri="{9D8B030D-6E8A-4147-A177-3AD203B41FA5}">
                      <a16:colId xmlns:a16="http://schemas.microsoft.com/office/drawing/2014/main" val="383624496"/>
                    </a:ext>
                  </a:extLst>
                </a:gridCol>
                <a:gridCol w="636964">
                  <a:extLst>
                    <a:ext uri="{9D8B030D-6E8A-4147-A177-3AD203B41FA5}">
                      <a16:colId xmlns:a16="http://schemas.microsoft.com/office/drawing/2014/main" val="3524449449"/>
                    </a:ext>
                  </a:extLst>
                </a:gridCol>
                <a:gridCol w="636964">
                  <a:extLst>
                    <a:ext uri="{9D8B030D-6E8A-4147-A177-3AD203B41FA5}">
                      <a16:colId xmlns:a16="http://schemas.microsoft.com/office/drawing/2014/main" val="2312577625"/>
                    </a:ext>
                  </a:extLst>
                </a:gridCol>
                <a:gridCol w="95544">
                  <a:extLst>
                    <a:ext uri="{9D8B030D-6E8A-4147-A177-3AD203B41FA5}">
                      <a16:colId xmlns:a16="http://schemas.microsoft.com/office/drawing/2014/main" val="3530937614"/>
                    </a:ext>
                  </a:extLst>
                </a:gridCol>
                <a:gridCol w="407657">
                  <a:extLst>
                    <a:ext uri="{9D8B030D-6E8A-4147-A177-3AD203B41FA5}">
                      <a16:colId xmlns:a16="http://schemas.microsoft.com/office/drawing/2014/main" val="2594159840"/>
                    </a:ext>
                  </a:extLst>
                </a:gridCol>
                <a:gridCol w="1407689">
                  <a:extLst>
                    <a:ext uri="{9D8B030D-6E8A-4147-A177-3AD203B41FA5}">
                      <a16:colId xmlns:a16="http://schemas.microsoft.com/office/drawing/2014/main" val="2414088955"/>
                    </a:ext>
                  </a:extLst>
                </a:gridCol>
                <a:gridCol w="626347">
                  <a:extLst>
                    <a:ext uri="{9D8B030D-6E8A-4147-A177-3AD203B41FA5}">
                      <a16:colId xmlns:a16="http://schemas.microsoft.com/office/drawing/2014/main" val="2269481544"/>
                    </a:ext>
                  </a:extLst>
                </a:gridCol>
                <a:gridCol w="626347">
                  <a:extLst>
                    <a:ext uri="{9D8B030D-6E8A-4147-A177-3AD203B41FA5}">
                      <a16:colId xmlns:a16="http://schemas.microsoft.com/office/drawing/2014/main" val="3768678770"/>
                    </a:ext>
                  </a:extLst>
                </a:gridCol>
                <a:gridCol w="509570">
                  <a:extLst>
                    <a:ext uri="{9D8B030D-6E8A-4147-A177-3AD203B41FA5}">
                      <a16:colId xmlns:a16="http://schemas.microsoft.com/office/drawing/2014/main" val="2075531310"/>
                    </a:ext>
                  </a:extLst>
                </a:gridCol>
              </a:tblGrid>
              <a:tr h="1265277">
                <a:tc gridSpan="17">
                  <a:txBody>
                    <a:bodyPr/>
                    <a:lstStyle/>
                    <a:p>
                      <a:pPr algn="ctr" fontAlgn="b"/>
                      <a:r>
                        <a:rPr lang="en-GB" sz="1000" u="none" strike="noStrike" dirty="0">
                          <a:effectLst/>
                        </a:rPr>
                        <a:t>CROSSOVER</a:t>
                      </a:r>
                      <a:br>
                        <a:rPr lang="en-GB" sz="800" u="none" strike="noStrike" dirty="0">
                          <a:effectLst/>
                        </a:rPr>
                      </a:br>
                      <a:r>
                        <a:rPr lang="en-GB" sz="800" u="none" strike="noStrike" dirty="0">
                          <a:effectLst/>
                        </a:rPr>
                        <a:t>The below topics form the basis of the work we will focus on during your GCSE. They are the topics that crossover the higher and foundation tiers so they are  the "must know" topics! </a:t>
                      </a:r>
                      <a:endParaRPr lang="en-GB" sz="800" b="0" i="0" u="none" strike="noStrike" dirty="0">
                        <a:solidFill>
                          <a:srgbClr val="000000"/>
                        </a:solidFill>
                        <a:effectLst/>
                        <a:latin typeface="Calibri" panose="020F0502020204030204" pitchFamily="34" charset="0"/>
                      </a:endParaRPr>
                    </a:p>
                  </a:txBody>
                  <a:tcPr marL="3910" marR="3910" marT="3910" marB="0" anchor="b"/>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64008871"/>
                  </a:ext>
                </a:extLst>
              </a:tr>
              <a:tr h="139688">
                <a:tc>
                  <a:txBody>
                    <a:bodyPr/>
                    <a:lstStyle/>
                    <a:p>
                      <a:pPr algn="l" fontAlgn="b"/>
                      <a:endParaRPr lang="en-GB" sz="5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5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ctr"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910" marR="3910" marT="3910" marB="0" anchor="b"/>
                </a:tc>
                <a:extLst>
                  <a:ext uri="{0D108BD9-81ED-4DB2-BD59-A6C34878D82A}">
                    <a16:rowId xmlns:a16="http://schemas.microsoft.com/office/drawing/2014/main" val="2611261894"/>
                  </a:ext>
                </a:extLst>
              </a:tr>
              <a:tr h="162014">
                <a:tc>
                  <a:txBody>
                    <a:bodyPr/>
                    <a:lstStyle/>
                    <a:p>
                      <a:pPr algn="ctr" fontAlgn="ctr"/>
                      <a:r>
                        <a:rPr lang="en-GB" sz="600" u="none" strike="noStrike">
                          <a:effectLst/>
                        </a:rPr>
                        <a:t>Unit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Topic</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AUT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SPR</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700" u="none" strike="noStrike">
                          <a:effectLst/>
                        </a:rPr>
                        <a:t>SUM</a:t>
                      </a:r>
                      <a:endParaRPr lang="en-GB" sz="7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Unit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Topic</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AUT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SPR</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700" u="none" strike="noStrike">
                          <a:effectLst/>
                        </a:rPr>
                        <a:t>SUM</a:t>
                      </a:r>
                      <a:endParaRPr lang="en-GB" sz="7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Unit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Topic</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AUT</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SPR</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700" u="none" strike="noStrike">
                          <a:effectLst/>
                        </a:rPr>
                        <a:t>SUM</a:t>
                      </a:r>
                      <a:endParaRPr lang="en-GB" sz="700" b="1"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855724171"/>
                  </a:ext>
                </a:extLst>
              </a:tr>
              <a:tr h="176288">
                <a:tc>
                  <a:txBody>
                    <a:bodyPr/>
                    <a:lstStyle/>
                    <a:p>
                      <a:pPr algn="ctr" fontAlgn="ctr"/>
                      <a:r>
                        <a:rPr lang="en-GB" sz="600" u="none" strike="noStrike">
                          <a:effectLst/>
                        </a:rPr>
                        <a:t>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Two Way Tables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highlight>
                            <a:srgbClr val="FFFF00"/>
                          </a:highlight>
                        </a:rPr>
                        <a:t>22</a:t>
                      </a:r>
                      <a:endParaRPr lang="en-GB" sz="600" b="1"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l" fontAlgn="ctr"/>
                      <a:r>
                        <a:rPr lang="en-GB" sz="600" u="none" strike="noStrike">
                          <a:effectLst/>
                          <a:highlight>
                            <a:srgbClr val="FFFF00"/>
                          </a:highlight>
                        </a:rPr>
                        <a:t>Subject of</a:t>
                      </a:r>
                      <a:endParaRPr lang="en-GB" sz="600" b="0" i="0" u="none" strike="noStrike">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Sampling</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760056222"/>
                  </a:ext>
                </a:extLst>
              </a:tr>
              <a:tr h="176288">
                <a:tc>
                  <a:txBody>
                    <a:bodyPr/>
                    <a:lstStyle/>
                    <a:p>
                      <a:pPr algn="ctr" fontAlgn="ctr"/>
                      <a:r>
                        <a:rPr lang="en-GB" sz="600" u="none" strike="noStrike">
                          <a:effectLst/>
                        </a:rPr>
                        <a:t>2</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Frequency Trees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highlight>
                            <a:srgbClr val="FFFF00"/>
                          </a:highlight>
                        </a:rPr>
                        <a:t>23</a:t>
                      </a:r>
                      <a:endParaRPr lang="en-GB" sz="600" b="1"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l" fontAlgn="ctr"/>
                      <a:r>
                        <a:rPr lang="en-GB" sz="600" u="none" strike="noStrike" dirty="0">
                          <a:effectLst/>
                          <a:highlight>
                            <a:srgbClr val="FFFF00"/>
                          </a:highlight>
                        </a:rPr>
                        <a:t>Averages</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39</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Pie Charts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850004936"/>
                  </a:ext>
                </a:extLst>
              </a:tr>
              <a:tr h="176288">
                <a:tc>
                  <a:txBody>
                    <a:bodyPr/>
                    <a:lstStyle/>
                    <a:p>
                      <a:pPr algn="ctr" fontAlgn="ctr"/>
                      <a:r>
                        <a:rPr lang="en-GB" sz="600" u="none" strike="noStrike">
                          <a:effectLst/>
                        </a:rPr>
                        <a:t>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Venn Diagrams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a:effectLst/>
                          <a:highlight>
                            <a:srgbClr val="FFFF00"/>
                          </a:highlight>
                        </a:rPr>
                        <a:t>24</a:t>
                      </a:r>
                      <a:endParaRPr lang="en-GB" sz="600" b="1" i="0" u="none" strike="noStrike">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l" fontAlgn="ctr"/>
                      <a:r>
                        <a:rPr lang="en-GB" sz="600" u="none" strike="noStrike" dirty="0">
                          <a:effectLst/>
                          <a:highlight>
                            <a:srgbClr val="FFFF00"/>
                          </a:highlight>
                        </a:rPr>
                        <a:t>Averages from a Table</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Probability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141973661"/>
                  </a:ext>
                </a:extLst>
              </a:tr>
              <a:tr h="176288">
                <a:tc>
                  <a:txBody>
                    <a:bodyPr/>
                    <a:lstStyle/>
                    <a:p>
                      <a:pPr algn="ctr" fontAlgn="ctr"/>
                      <a:r>
                        <a:rPr lang="en-GB" sz="600" u="none" strike="noStrike">
                          <a:effectLst/>
                        </a:rPr>
                        <a:t>4</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Product of Prime Factors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highlight>
                            <a:srgbClr val="FFFF00"/>
                          </a:highlight>
                        </a:rPr>
                        <a:t>Averages from Grouped Data</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Probability Trees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387590850"/>
                  </a:ext>
                </a:extLst>
              </a:tr>
              <a:tr h="176288">
                <a:tc>
                  <a:txBody>
                    <a:bodyPr/>
                    <a:lstStyle/>
                    <a:p>
                      <a:pPr algn="ctr" fontAlgn="ctr"/>
                      <a:r>
                        <a:rPr lang="en-GB" sz="600" u="none" strike="noStrike">
                          <a:effectLst/>
                        </a:rPr>
                        <a:t>5</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Multiples in Context</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25</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Inequalities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42</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Plans and Elevations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537830623"/>
                  </a:ext>
                </a:extLst>
              </a:tr>
              <a:tr h="176288">
                <a:tc>
                  <a:txBody>
                    <a:bodyPr/>
                    <a:lstStyle/>
                    <a:p>
                      <a:pPr algn="ctr" fontAlgn="ctr"/>
                      <a:r>
                        <a:rPr lang="en-GB" sz="600" u="none" strike="noStrike">
                          <a:effectLst/>
                        </a:rPr>
                        <a:t>6</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Best Value</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26</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Frequency Diagrams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Constructions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4044949406"/>
                  </a:ext>
                </a:extLst>
              </a:tr>
              <a:tr h="176288">
                <a:tc>
                  <a:txBody>
                    <a:bodyPr/>
                    <a:lstStyle/>
                    <a:p>
                      <a:pPr algn="ctr" fontAlgn="ctr"/>
                      <a:r>
                        <a:rPr lang="en-GB" sz="600" u="none" strike="noStrike">
                          <a:effectLst/>
                        </a:rPr>
                        <a:t>7</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Exchange Rates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27</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Scatter Graphs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dirty="0">
                          <a:effectLst/>
                        </a:rPr>
                        <a:t>44</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Circles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14302387"/>
                  </a:ext>
                </a:extLst>
              </a:tr>
              <a:tr h="176288">
                <a:tc>
                  <a:txBody>
                    <a:bodyPr/>
                    <a:lstStyle/>
                    <a:p>
                      <a:pPr algn="ctr" fontAlgn="ctr"/>
                      <a:r>
                        <a:rPr lang="en-GB" sz="600" u="none" strike="noStrike">
                          <a:effectLst/>
                        </a:rPr>
                        <a:t>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Rounding and Error Intervals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Time Series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Arcs and Sectors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930540515"/>
                  </a:ext>
                </a:extLst>
              </a:tr>
              <a:tr h="176288">
                <a:tc>
                  <a:txBody>
                    <a:bodyPr/>
                    <a:lstStyle/>
                    <a:p>
                      <a:pPr algn="ctr" fontAlgn="ctr"/>
                      <a:r>
                        <a:rPr lang="en-GB" sz="600" u="none" strike="noStrike">
                          <a:effectLst/>
                        </a:rPr>
                        <a:t>9</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Estimation</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29</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Straight Line Graphs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45</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Surface Area and Volume</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686265432"/>
                  </a:ext>
                </a:extLst>
              </a:tr>
              <a:tr h="176288">
                <a:tc>
                  <a:txBody>
                    <a:bodyPr/>
                    <a:lstStyle/>
                    <a:p>
                      <a:pPr algn="ctr" fontAlgn="ctr"/>
                      <a:r>
                        <a:rPr lang="en-GB" sz="600" u="none" strike="noStrike" dirty="0">
                          <a:effectLst/>
                        </a:rPr>
                        <a:t>10</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Percentage of an Amount</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Quadratic and Cubic Graphs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dirty="0">
                          <a:effectLst/>
                        </a:rPr>
                        <a:t>46</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Congruence </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008264915"/>
                  </a:ext>
                </a:extLst>
              </a:tr>
              <a:tr h="176288">
                <a:tc rowSpan="2">
                  <a:txBody>
                    <a:bodyPr/>
                    <a:lstStyle/>
                    <a:p>
                      <a:pPr algn="ctr" fontAlgn="ctr"/>
                      <a:r>
                        <a:rPr lang="en-GB" sz="600" u="none" strike="noStrike" dirty="0">
                          <a:effectLst/>
                        </a:rPr>
                        <a:t>11</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Interest and Growth</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Coordinate Geometry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Similar Shapes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0283169"/>
                  </a:ext>
                </a:extLst>
              </a:tr>
              <a:tr h="176288">
                <a:tc vMerge="1">
                  <a:txBody>
                    <a:bodyPr/>
                    <a:lstStyle/>
                    <a:p>
                      <a:endParaRPr lang="en-GB"/>
                    </a:p>
                  </a:txBody>
                  <a:tcPr/>
                </a:tc>
                <a:tc>
                  <a:txBody>
                    <a:bodyPr/>
                    <a:lstStyle/>
                    <a:p>
                      <a:pPr algn="l" fontAlgn="ctr"/>
                      <a:r>
                        <a:rPr lang="en-GB" sz="600" u="none" strike="noStrike" dirty="0">
                          <a:effectLst/>
                        </a:rPr>
                        <a:t>Depreciation and Decay</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a:effectLst/>
                        </a:rPr>
                        <a:t>32</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Speed, Distance, Time</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5">
                  <a:txBody>
                    <a:bodyPr/>
                    <a:lstStyle/>
                    <a:p>
                      <a:pPr algn="ctr" fontAlgn="ctr"/>
                      <a:r>
                        <a:rPr lang="en-GB" sz="600" u="none" strike="noStrike">
                          <a:effectLst/>
                        </a:rPr>
                        <a:t>47</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Enlargements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945674079"/>
                  </a:ext>
                </a:extLst>
              </a:tr>
              <a:tr h="176288">
                <a:tc>
                  <a:txBody>
                    <a:bodyPr/>
                    <a:lstStyle/>
                    <a:p>
                      <a:pPr algn="ctr" fontAlgn="ctr"/>
                      <a:r>
                        <a:rPr lang="en-GB" sz="600" u="none" strike="noStrike">
                          <a:effectLst/>
                        </a:rPr>
                        <a:t>12</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Use of Calculator</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Compound Measures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Reflections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742753228"/>
                  </a:ext>
                </a:extLst>
              </a:tr>
              <a:tr h="176288">
                <a:tc>
                  <a:txBody>
                    <a:bodyPr/>
                    <a:lstStyle/>
                    <a:p>
                      <a:pPr algn="ctr" fontAlgn="ctr"/>
                      <a:r>
                        <a:rPr lang="en-GB" sz="600" u="none" strike="noStrike">
                          <a:effectLst/>
                        </a:rPr>
                        <a:t>13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Reverse Percentages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33</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Real Life Graphs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Rotations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218398657"/>
                  </a:ext>
                </a:extLst>
              </a:tr>
              <a:tr h="176288">
                <a:tc>
                  <a:txBody>
                    <a:bodyPr/>
                    <a:lstStyle/>
                    <a:p>
                      <a:pPr algn="ctr" fontAlgn="ctr"/>
                      <a:r>
                        <a:rPr lang="en-GB" sz="600" u="none" strike="noStrike" dirty="0">
                          <a:effectLst/>
                        </a:rPr>
                        <a:t>14</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Fractions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5">
                  <a:txBody>
                    <a:bodyPr/>
                    <a:lstStyle/>
                    <a:p>
                      <a:pPr algn="ctr" fontAlgn="ctr"/>
                      <a:r>
                        <a:rPr lang="en-GB" sz="600" u="none" strike="noStrike" dirty="0">
                          <a:effectLst/>
                        </a:rPr>
                        <a:t>34</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Pythagoras </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Reflections with Rotations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849849049"/>
                  </a:ext>
                </a:extLst>
              </a:tr>
              <a:tr h="176288">
                <a:tc>
                  <a:txBody>
                    <a:bodyPr/>
                    <a:lstStyle/>
                    <a:p>
                      <a:pPr algn="ctr" fontAlgn="ctr"/>
                      <a:r>
                        <a:rPr lang="en-GB" sz="600" u="none" strike="noStrike" dirty="0">
                          <a:effectLst/>
                        </a:rPr>
                        <a:t>15</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Ratio</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Trig - Non Calculator</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dirty="0">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Translations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692443089"/>
                  </a:ext>
                </a:extLst>
              </a:tr>
              <a:tr h="176288">
                <a:tc>
                  <a:txBody>
                    <a:bodyPr/>
                    <a:lstStyle/>
                    <a:p>
                      <a:pPr algn="ctr" fontAlgn="ctr"/>
                      <a:r>
                        <a:rPr lang="en-GB" sz="600" u="none" strike="noStrike" dirty="0">
                          <a:effectLst/>
                        </a:rPr>
                        <a:t>16</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Proportion - Recipes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Trig - Finding Sides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Vectors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912046360"/>
                  </a:ext>
                </a:extLst>
              </a:tr>
              <a:tr h="176288">
                <a:tc>
                  <a:txBody>
                    <a:bodyPr/>
                    <a:lstStyle/>
                    <a:p>
                      <a:pPr algn="ctr" fontAlgn="ctr"/>
                      <a:r>
                        <a:rPr lang="en-GB" sz="600" u="none" strike="noStrike" dirty="0">
                          <a:effectLst/>
                          <a:highlight>
                            <a:srgbClr val="FFFF00"/>
                          </a:highlight>
                        </a:rPr>
                        <a:t>17</a:t>
                      </a:r>
                      <a:endParaRPr lang="en-GB" sz="600" b="1"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l" fontAlgn="ctr"/>
                      <a:r>
                        <a:rPr lang="en-GB" sz="600" u="none" strike="noStrike" dirty="0">
                          <a:effectLst/>
                          <a:highlight>
                            <a:srgbClr val="FFFF00"/>
                          </a:highlight>
                        </a:rPr>
                        <a:t>Standard Index Form</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Trig - Finding Angles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49</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Sequences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486071764"/>
                  </a:ext>
                </a:extLst>
              </a:tr>
              <a:tr h="169189">
                <a:tc>
                  <a:txBody>
                    <a:bodyPr/>
                    <a:lstStyle/>
                    <a:p>
                      <a:pPr algn="ctr" fontAlgn="ctr"/>
                      <a:r>
                        <a:rPr lang="en-GB" sz="600" u="none" strike="noStrike">
                          <a:effectLst/>
                        </a:rPr>
                        <a:t>18</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Index Laws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dirty="0">
                          <a:effectLst/>
                        </a:rPr>
                        <a:t>Pythagoras with Trig</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50</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Forming and Solving Equations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301726958"/>
                  </a:ext>
                </a:extLst>
              </a:tr>
              <a:tr h="257452">
                <a:tc>
                  <a:txBody>
                    <a:bodyPr/>
                    <a:lstStyle/>
                    <a:p>
                      <a:pPr algn="ctr" fontAlgn="ctr"/>
                      <a:r>
                        <a:rPr lang="en-GB" sz="600" u="none" strike="noStrike" dirty="0">
                          <a:effectLst/>
                          <a:highlight>
                            <a:srgbClr val="FFFF00"/>
                          </a:highlight>
                        </a:rPr>
                        <a:t>19</a:t>
                      </a:r>
                      <a:endParaRPr lang="en-GB" sz="600" b="1"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l" fontAlgn="ctr"/>
                      <a:r>
                        <a:rPr lang="en-GB" sz="600" u="none" strike="noStrike" dirty="0">
                          <a:effectLst/>
                          <a:highlight>
                            <a:srgbClr val="FFFF00"/>
                          </a:highlight>
                        </a:rPr>
                        <a:t>Expand and Simplify</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35</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Bearings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51</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Simultaneous Equations</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068186985"/>
                  </a:ext>
                </a:extLst>
              </a:tr>
              <a:tr h="176288">
                <a:tc>
                  <a:txBody>
                    <a:bodyPr/>
                    <a:lstStyle/>
                    <a:p>
                      <a:pPr algn="ctr" fontAlgn="ctr"/>
                      <a:r>
                        <a:rPr lang="en-GB" sz="600" u="none" strike="noStrike">
                          <a:effectLst/>
                          <a:highlight>
                            <a:srgbClr val="FFFF00"/>
                          </a:highlight>
                        </a:rPr>
                        <a:t>20</a:t>
                      </a:r>
                      <a:endParaRPr lang="en-GB" sz="600" b="1" i="0" u="none" strike="noStrike">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l" fontAlgn="ctr"/>
                      <a:r>
                        <a:rPr lang="en-GB" sz="600" u="none" strike="noStrike" dirty="0">
                          <a:effectLst/>
                          <a:highlight>
                            <a:srgbClr val="FFFF00"/>
                          </a:highlight>
                        </a:rPr>
                        <a:t>Factorising </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dirty="0">
                          <a:effectLst/>
                        </a:rPr>
                        <a:t>36</a:t>
                      </a:r>
                      <a:endParaRPr lang="en-GB" sz="600" b="1"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Alternate/Corresponding Angles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rowSpan="2">
                  <a:txBody>
                    <a:bodyPr/>
                    <a:lstStyle/>
                    <a:p>
                      <a:pPr algn="ctr" fontAlgn="ctr"/>
                      <a:r>
                        <a:rPr lang="en-GB" sz="600" u="none" strike="noStrike">
                          <a:effectLst/>
                        </a:rPr>
                        <a:t>52</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a:effectLst/>
                        </a:rPr>
                        <a:t>Direct Proportion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1538973625"/>
                  </a:ext>
                </a:extLst>
              </a:tr>
              <a:tr h="176288">
                <a:tc>
                  <a:txBody>
                    <a:bodyPr/>
                    <a:lstStyle/>
                    <a:p>
                      <a:pPr algn="ctr" fontAlgn="ctr"/>
                      <a:r>
                        <a:rPr lang="en-GB" sz="600" u="none" strike="noStrike">
                          <a:effectLst/>
                          <a:highlight>
                            <a:srgbClr val="FFFF00"/>
                          </a:highlight>
                        </a:rPr>
                        <a:t>21</a:t>
                      </a:r>
                      <a:endParaRPr lang="en-GB" sz="600" b="1" i="0" u="none" strike="noStrike">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l" fontAlgn="ctr"/>
                      <a:r>
                        <a:rPr lang="en-GB" sz="600" u="none" strike="noStrike" dirty="0">
                          <a:effectLst/>
                          <a:highlight>
                            <a:srgbClr val="FFFF00"/>
                          </a:highlight>
                        </a:rPr>
                        <a:t>Solving equations</a:t>
                      </a:r>
                      <a:endParaRPr lang="en-GB" sz="600" b="0" i="0" u="none" strike="noStrike" dirty="0">
                        <a:solidFill>
                          <a:srgbClr val="000000"/>
                        </a:solidFill>
                        <a:effectLst/>
                        <a:highlight>
                          <a:srgbClr val="FFFF00"/>
                        </a:highlight>
                        <a:latin typeface="Calibri" panose="020F0502020204030204" pitchFamily="34" charset="0"/>
                      </a:endParaRPr>
                    </a:p>
                  </a:txBody>
                  <a:tcPr marL="3910" marR="3910" marT="3910" marB="0" anchor="ctr"/>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b"/>
                      <a:r>
                        <a:rPr lang="en-GB" sz="600" u="none" strike="noStrike">
                          <a:effectLst/>
                        </a:rPr>
                        <a:t> </a:t>
                      </a:r>
                      <a:endParaRPr lang="en-GB" sz="600" b="0" i="0" u="none" strike="noStrike">
                        <a:solidFill>
                          <a:srgbClr val="000000"/>
                        </a:solidFill>
                        <a:effectLst/>
                        <a:latin typeface="Calibri" panose="020F0502020204030204" pitchFamily="34" charset="0"/>
                      </a:endParaRPr>
                    </a:p>
                  </a:txBody>
                  <a:tcPr marL="3910" marR="3910" marT="3910" marB="0" anchor="b"/>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ctr" fontAlgn="ctr"/>
                      <a:r>
                        <a:rPr lang="en-GB" sz="600" u="none" strike="noStrike">
                          <a:effectLst/>
                        </a:rPr>
                        <a:t>37</a:t>
                      </a:r>
                      <a:endParaRPr lang="en-GB" sz="600" b="1"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600" u="none" strike="noStrike" dirty="0">
                          <a:effectLst/>
                        </a:rPr>
                        <a:t>Interior and Exterior Angles</a:t>
                      </a:r>
                      <a:endParaRPr lang="en-GB" sz="600" b="0" i="0" u="none" strike="noStrike" dirty="0">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endParaRPr lang="en-GB" sz="600" b="0" i="0" u="none" strike="noStrike">
                        <a:solidFill>
                          <a:srgbClr val="000000"/>
                        </a:solidFill>
                        <a:effectLst/>
                        <a:latin typeface="Calibri" panose="020F0502020204030204" pitchFamily="34" charset="0"/>
                      </a:endParaRPr>
                    </a:p>
                  </a:txBody>
                  <a:tcPr marL="3910" marR="3910" marT="3910" marB="0" anchor="ctr"/>
                </a:tc>
                <a:tc vMerge="1">
                  <a:txBody>
                    <a:bodyPr/>
                    <a:lstStyle/>
                    <a:p>
                      <a:endParaRPr lang="en-GB"/>
                    </a:p>
                  </a:txBody>
                  <a:tcPr/>
                </a:tc>
                <a:tc>
                  <a:txBody>
                    <a:bodyPr/>
                    <a:lstStyle/>
                    <a:p>
                      <a:pPr algn="l" fontAlgn="ctr"/>
                      <a:r>
                        <a:rPr lang="en-GB" sz="600" u="none" strike="noStrike">
                          <a:effectLst/>
                        </a:rPr>
                        <a:t>Inverse Proportion </a:t>
                      </a:r>
                      <a:endParaRPr lang="en-GB" sz="6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a:effectLst/>
                        </a:rPr>
                        <a:t> </a:t>
                      </a:r>
                      <a:endParaRPr lang="en-GB" sz="400" b="0" i="0" u="none" strike="noStrike">
                        <a:solidFill>
                          <a:srgbClr val="000000"/>
                        </a:solidFill>
                        <a:effectLst/>
                        <a:latin typeface="Calibri" panose="020F0502020204030204" pitchFamily="34" charset="0"/>
                      </a:endParaRPr>
                    </a:p>
                  </a:txBody>
                  <a:tcPr marL="3910" marR="3910" marT="3910" marB="0" anchor="ctr"/>
                </a:tc>
                <a:tc>
                  <a:txBody>
                    <a:bodyPr/>
                    <a:lstStyle/>
                    <a:p>
                      <a:pPr algn="l" fontAlgn="ctr"/>
                      <a:r>
                        <a:rPr lang="en-GB" sz="400" u="none" strike="noStrike" dirty="0">
                          <a:effectLst/>
                        </a:rPr>
                        <a:t> </a:t>
                      </a:r>
                      <a:endParaRPr lang="en-GB" sz="400" b="0" i="0" u="none" strike="noStrike" dirty="0">
                        <a:solidFill>
                          <a:srgbClr val="000000"/>
                        </a:solidFill>
                        <a:effectLst/>
                        <a:latin typeface="Calibri" panose="020F0502020204030204" pitchFamily="34" charset="0"/>
                      </a:endParaRPr>
                    </a:p>
                  </a:txBody>
                  <a:tcPr marL="3910" marR="3910" marT="3910" marB="0" anchor="ctr"/>
                </a:tc>
                <a:extLst>
                  <a:ext uri="{0D108BD9-81ED-4DB2-BD59-A6C34878D82A}">
                    <a16:rowId xmlns:a16="http://schemas.microsoft.com/office/drawing/2014/main" val="2077210333"/>
                  </a:ext>
                </a:extLst>
              </a:tr>
            </a:tbl>
          </a:graphicData>
        </a:graphic>
      </p:graphicFrame>
    </p:spTree>
    <p:extLst>
      <p:ext uri="{BB962C8B-B14F-4D97-AF65-F5344CB8AC3E}">
        <p14:creationId xmlns:p14="http://schemas.microsoft.com/office/powerpoint/2010/main" val="4028932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7CF3F-1676-496B-BF35-7266E593B372}"/>
              </a:ext>
            </a:extLst>
          </p:cNvPr>
          <p:cNvSpPr>
            <a:spLocks noGrp="1"/>
          </p:cNvSpPr>
          <p:nvPr>
            <p:ph type="title"/>
          </p:nvPr>
        </p:nvSpPr>
        <p:spPr>
          <a:xfrm>
            <a:off x="838200" y="365125"/>
            <a:ext cx="10515600" cy="646929"/>
          </a:xfrm>
        </p:spPr>
        <p:txBody>
          <a:bodyPr>
            <a:normAutofit fontScale="90000"/>
          </a:bodyPr>
          <a:lstStyle/>
          <a:p>
            <a:r>
              <a:rPr lang="en-GB" b="1" u="sng" dirty="0"/>
              <a:t>Website Details</a:t>
            </a:r>
          </a:p>
        </p:txBody>
      </p:sp>
      <p:sp>
        <p:nvSpPr>
          <p:cNvPr id="3" name="Content Placeholder 2">
            <a:extLst>
              <a:ext uri="{FF2B5EF4-FFF2-40B4-BE49-F238E27FC236}">
                <a16:creationId xmlns:a16="http://schemas.microsoft.com/office/drawing/2014/main" id="{54B7A865-F0B6-4CA5-8070-48B632F0D673}"/>
              </a:ext>
            </a:extLst>
          </p:cNvPr>
          <p:cNvSpPr>
            <a:spLocks noGrp="1"/>
          </p:cNvSpPr>
          <p:nvPr>
            <p:ph idx="1"/>
          </p:nvPr>
        </p:nvSpPr>
        <p:spPr>
          <a:xfrm>
            <a:off x="571870" y="1253331"/>
            <a:ext cx="10515600" cy="5387166"/>
          </a:xfrm>
        </p:spPr>
        <p:txBody>
          <a:bodyPr>
            <a:normAutofit/>
          </a:bodyPr>
          <a:lstStyle/>
          <a:p>
            <a:pPr marL="0" indent="0">
              <a:buNone/>
            </a:pPr>
            <a:r>
              <a:rPr lang="en-GB" dirty="0"/>
              <a:t>Videos are from Corbett Maths Website</a:t>
            </a:r>
          </a:p>
          <a:p>
            <a:pPr marL="0" indent="0">
              <a:buNone/>
            </a:pPr>
            <a:r>
              <a:rPr lang="en-GB" dirty="0">
                <a:hlinkClick r:id="rId2"/>
              </a:rPr>
              <a:t>www.corbettmaths.com</a:t>
            </a:r>
            <a:r>
              <a:rPr lang="en-GB" dirty="0"/>
              <a:t> </a:t>
            </a:r>
          </a:p>
          <a:p>
            <a:pPr marL="0" indent="0">
              <a:buNone/>
            </a:pPr>
            <a:endParaRPr lang="en-GB" dirty="0"/>
          </a:p>
          <a:p>
            <a:pPr marL="0" indent="0">
              <a:buNone/>
            </a:pPr>
            <a:r>
              <a:rPr lang="en-GB" dirty="0"/>
              <a:t>Worksheets will be links to Mr Corbett Maths Website</a:t>
            </a:r>
          </a:p>
          <a:p>
            <a:pPr marL="0" indent="0">
              <a:buNone/>
            </a:pPr>
            <a:r>
              <a:rPr lang="en-GB" dirty="0">
                <a:hlinkClick r:id="rId2"/>
              </a:rPr>
              <a:t>www.corbettmaths.com</a:t>
            </a:r>
            <a:r>
              <a:rPr lang="en-GB" dirty="0"/>
              <a:t> </a:t>
            </a:r>
          </a:p>
          <a:p>
            <a:pPr marL="0" indent="0">
              <a:buNone/>
            </a:pPr>
            <a:endParaRPr lang="en-GB" dirty="0"/>
          </a:p>
          <a:p>
            <a:pPr marL="0" indent="0">
              <a:buNone/>
            </a:pPr>
            <a:r>
              <a:rPr lang="en-GB" dirty="0"/>
              <a:t>There are also videos you can watch on the Dr Frost Maths Website</a:t>
            </a:r>
          </a:p>
          <a:p>
            <a:pPr marL="0" indent="0">
              <a:buNone/>
            </a:pPr>
            <a:r>
              <a:rPr lang="en-GB" dirty="0">
                <a:hlinkClick r:id="rId3"/>
              </a:rPr>
              <a:t>www.drfrostmaths.com</a:t>
            </a:r>
            <a:r>
              <a:rPr lang="en-GB" dirty="0"/>
              <a:t> </a:t>
            </a:r>
          </a:p>
          <a:p>
            <a:pPr marL="0" indent="0">
              <a:buNone/>
            </a:pPr>
            <a:r>
              <a:rPr lang="en-GB" dirty="0"/>
              <a:t>Once you have logged in. At the top click “Resources” and the “Videos”</a:t>
            </a:r>
          </a:p>
          <a:p>
            <a:pPr marL="0" indent="0">
              <a:buNone/>
            </a:pPr>
            <a:r>
              <a:rPr lang="en-GB" dirty="0"/>
              <a:t>You will then need to search for the video you need</a:t>
            </a:r>
          </a:p>
        </p:txBody>
      </p:sp>
    </p:spTree>
    <p:extLst>
      <p:ext uri="{BB962C8B-B14F-4D97-AF65-F5344CB8AC3E}">
        <p14:creationId xmlns:p14="http://schemas.microsoft.com/office/powerpoint/2010/main" val="2208443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lstStyle/>
          <a:p>
            <a:r>
              <a:rPr lang="en-GB" dirty="0"/>
              <a:t>Week 1 – Standard Form</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685800" y="1383307"/>
            <a:ext cx="11049000" cy="2364636"/>
          </a:xfrm>
        </p:spPr>
        <p:txBody>
          <a:bodyPr>
            <a:normAutofit fontScale="32500" lnSpcReduction="20000"/>
          </a:bodyPr>
          <a:lstStyle/>
          <a:p>
            <a:pPr marL="0" indent="0">
              <a:buNone/>
            </a:pPr>
            <a:r>
              <a:rPr lang="en-GB" sz="4800" dirty="0"/>
              <a:t>Videos</a:t>
            </a:r>
          </a:p>
          <a:p>
            <a:pPr marL="0" indent="0">
              <a:buNone/>
            </a:pPr>
            <a:r>
              <a:rPr lang="en-GB" sz="4800" dirty="0">
                <a:hlinkClick r:id="rId2"/>
              </a:rPr>
              <a:t>https://corbettmaths.com/2013/04/28/standard-form/</a:t>
            </a:r>
            <a:endParaRPr lang="en-GB" sz="4800" dirty="0"/>
          </a:p>
          <a:p>
            <a:pPr marL="0" indent="0">
              <a:buNone/>
            </a:pPr>
            <a:r>
              <a:rPr lang="en-GB" sz="4800" dirty="0">
                <a:hlinkClick r:id="rId3"/>
              </a:rPr>
              <a:t>https://corbettmaths.com/2013/04/29/standard-form-multiplication/</a:t>
            </a:r>
            <a:endParaRPr lang="en-GB" sz="4800" dirty="0"/>
          </a:p>
          <a:p>
            <a:pPr marL="0" indent="0">
              <a:buNone/>
            </a:pPr>
            <a:r>
              <a:rPr lang="en-GB" sz="4800" dirty="0">
                <a:hlinkClick r:id="rId4"/>
              </a:rPr>
              <a:t>https://corbettmaths.com/2013/05/03/standard-form-division/</a:t>
            </a:r>
            <a:endParaRPr lang="en-GB" sz="4800" dirty="0"/>
          </a:p>
          <a:p>
            <a:pPr marL="0" indent="0">
              <a:buNone/>
            </a:pPr>
            <a:r>
              <a:rPr lang="en-GB" sz="4800" dirty="0">
                <a:hlinkClick r:id="rId5"/>
              </a:rPr>
              <a:t>https://corbettmaths.com/2013/05/03/standard-form-addition/</a:t>
            </a:r>
            <a:endParaRPr lang="en-GB" sz="4800" dirty="0"/>
          </a:p>
          <a:p>
            <a:pPr marL="0" indent="0">
              <a:buNone/>
            </a:pPr>
            <a:r>
              <a:rPr lang="en-GB" sz="4800" dirty="0">
                <a:hlinkClick r:id="rId6"/>
              </a:rPr>
              <a:t>https://corbettmaths.com/2013/12/19/subtraction-video-304/</a:t>
            </a:r>
            <a:endParaRPr lang="en-GB" sz="4800" dirty="0"/>
          </a:p>
          <a:p>
            <a:pPr marL="0" indent="0">
              <a:buNone/>
            </a:pPr>
            <a:endParaRPr lang="en-GB" sz="4800" dirty="0"/>
          </a:p>
          <a:p>
            <a:pPr marL="0" indent="0">
              <a:buNone/>
            </a:pPr>
            <a:r>
              <a:rPr lang="en-GB" sz="4800" dirty="0"/>
              <a:t>For More work go onto Dr Frost Maths – Click Key Skills and search for the topic above.</a:t>
            </a:r>
          </a:p>
          <a:p>
            <a:pPr marL="0" indent="0">
              <a:buNone/>
            </a:pPr>
            <a:endParaRPr lang="en-GB" dirty="0"/>
          </a:p>
          <a:p>
            <a:pPr marL="0" indent="0">
              <a:buNone/>
            </a:pPr>
            <a:endParaRPr lang="en-GB" dirty="0"/>
          </a:p>
          <a:p>
            <a:pPr marL="0" indent="0">
              <a:buNone/>
            </a:pPr>
            <a:endParaRPr lang="en-GB" dirty="0"/>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685800" y="4190260"/>
            <a:ext cx="5181600" cy="1986703"/>
          </a:xfrm>
        </p:spPr>
        <p:txBody>
          <a:bodyPr>
            <a:normAutofit fontScale="32500" lnSpcReduction="20000"/>
          </a:bodyPr>
          <a:lstStyle/>
          <a:p>
            <a:pPr marL="0" indent="0">
              <a:buNone/>
            </a:pPr>
            <a:r>
              <a:rPr lang="en-GB" sz="5500" dirty="0"/>
              <a:t>Worksheets</a:t>
            </a:r>
          </a:p>
          <a:p>
            <a:pPr marL="0" indent="0">
              <a:buNone/>
            </a:pPr>
            <a:r>
              <a:rPr lang="en-GB" sz="5500" dirty="0">
                <a:hlinkClick r:id="rId7"/>
              </a:rPr>
              <a:t>https://corbettmaths.com/wp-content/uploads/2019/10/Standard-Form-Textbook.pdf</a:t>
            </a:r>
            <a:endParaRPr lang="en-GB" sz="5500" dirty="0"/>
          </a:p>
          <a:p>
            <a:pPr marL="0" indent="0">
              <a:buNone/>
            </a:pPr>
            <a:endParaRPr lang="en-GB" sz="5500" dirty="0"/>
          </a:p>
          <a:p>
            <a:pPr marL="0" indent="0">
              <a:buNone/>
            </a:pPr>
            <a:r>
              <a:rPr lang="en-GB" sz="5500" dirty="0">
                <a:hlinkClick r:id="rId8"/>
              </a:rPr>
              <a:t>https://corbettmaths.com/wp-content/uploads/2013/02/standard-form-pdf.pdf</a:t>
            </a:r>
            <a:endParaRPr lang="en-GB" sz="5500" dirty="0"/>
          </a:p>
          <a:p>
            <a:pPr marL="0" indent="0">
              <a:buNone/>
            </a:pPr>
            <a:endParaRPr lang="en-GB" dirty="0"/>
          </a:p>
          <a:p>
            <a:endParaRPr lang="en-GB" dirty="0"/>
          </a:p>
        </p:txBody>
      </p:sp>
      <p:sp>
        <p:nvSpPr>
          <p:cNvPr id="5" name="Content Placeholder 3">
            <a:extLst>
              <a:ext uri="{FF2B5EF4-FFF2-40B4-BE49-F238E27FC236}">
                <a16:creationId xmlns:a16="http://schemas.microsoft.com/office/drawing/2014/main" id="{A8C992D6-5E3B-42F4-BF96-4E20DEA6AC14}"/>
              </a:ext>
            </a:extLst>
          </p:cNvPr>
          <p:cNvSpPr txBox="1">
            <a:spLocks/>
          </p:cNvSpPr>
          <p:nvPr/>
        </p:nvSpPr>
        <p:spPr>
          <a:xfrm>
            <a:off x="6617563" y="3539232"/>
            <a:ext cx="5181600" cy="256818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Solutions</a:t>
            </a:r>
          </a:p>
          <a:p>
            <a:pPr marL="0" indent="0">
              <a:buNone/>
            </a:pPr>
            <a:r>
              <a:rPr lang="en-GB" dirty="0">
                <a:hlinkClick r:id="rId9"/>
              </a:rPr>
              <a:t>https://corbettmaths.com/wp-content/uploads/2019/10/Standard-Form-Answers-1.pdf</a:t>
            </a:r>
            <a:endParaRPr lang="en-GB" dirty="0"/>
          </a:p>
          <a:p>
            <a:pPr marL="0" indent="0">
              <a:buNone/>
            </a:pPr>
            <a:r>
              <a:rPr lang="en-GB" dirty="0">
                <a:hlinkClick r:id="rId10"/>
              </a:rPr>
              <a:t>https://corbettmaths.com/wp-content/uploads/2015/03/standard-form.pdf</a:t>
            </a:r>
            <a:endParaRPr lang="en-GB" dirty="0"/>
          </a:p>
          <a:p>
            <a:pPr marL="0" indent="0">
              <a:buNone/>
            </a:pPr>
            <a:endParaRPr lang="en-GB" dirty="0"/>
          </a:p>
        </p:txBody>
      </p:sp>
    </p:spTree>
    <p:extLst>
      <p:ext uri="{BB962C8B-B14F-4D97-AF65-F5344CB8AC3E}">
        <p14:creationId xmlns:p14="http://schemas.microsoft.com/office/powerpoint/2010/main" val="2497160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lstStyle/>
          <a:p>
            <a:r>
              <a:rPr lang="en-GB" dirty="0"/>
              <a:t>Week 2 – Expanding and Simplifying</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838200" y="1825625"/>
            <a:ext cx="11049000" cy="1423602"/>
          </a:xfrm>
        </p:spPr>
        <p:txBody>
          <a:bodyPr>
            <a:normAutofit fontScale="25000" lnSpcReduction="20000"/>
          </a:bodyPr>
          <a:lstStyle/>
          <a:p>
            <a:pPr marL="0" indent="0">
              <a:buNone/>
            </a:pPr>
            <a:r>
              <a:rPr lang="en-GB" sz="6400" dirty="0"/>
              <a:t>Videos</a:t>
            </a:r>
          </a:p>
          <a:p>
            <a:pPr marL="0" indent="0">
              <a:buNone/>
            </a:pPr>
            <a:r>
              <a:rPr lang="en-GB" sz="6400" dirty="0">
                <a:hlinkClick r:id="rId2"/>
              </a:rPr>
              <a:t>https://corbettmaths.com/2013/12/28/collecting-like-terms-video-9/</a:t>
            </a:r>
            <a:endParaRPr lang="en-GB" sz="6400" dirty="0"/>
          </a:p>
          <a:p>
            <a:pPr marL="0" indent="0">
              <a:buNone/>
            </a:pPr>
            <a:r>
              <a:rPr lang="en-GB" sz="6400" dirty="0">
                <a:hlinkClick r:id="rId3"/>
              </a:rPr>
              <a:t>https://corbettmaths.com/2013/12/23/expanding-brackets-video-13/</a:t>
            </a:r>
            <a:endParaRPr lang="en-GB" sz="6400" dirty="0"/>
          </a:p>
          <a:p>
            <a:pPr marL="0" indent="0">
              <a:buNone/>
            </a:pPr>
            <a:r>
              <a:rPr lang="en-GB" sz="6400" dirty="0">
                <a:hlinkClick r:id="rId4"/>
              </a:rPr>
              <a:t>https://corbettmaths.com/2013/12/23/expanding-two-brackets-video-14/</a:t>
            </a:r>
            <a:endParaRPr lang="en-GB" sz="6400" dirty="0"/>
          </a:p>
          <a:p>
            <a:pPr marL="0" indent="0">
              <a:buNone/>
            </a:pPr>
            <a:endParaRPr lang="en-GB" sz="6400" dirty="0"/>
          </a:p>
          <a:p>
            <a:pPr marL="0" indent="0">
              <a:buNone/>
            </a:pPr>
            <a:r>
              <a:rPr lang="en-GB" sz="6400" dirty="0"/>
              <a:t>For More work go onto Dr Frost Maths – Click Key Skills and search for the topic above.</a:t>
            </a:r>
          </a:p>
          <a:p>
            <a:pPr marL="0" indent="0">
              <a:buNone/>
            </a:pPr>
            <a:endParaRPr lang="en-GB" dirty="0"/>
          </a:p>
          <a:p>
            <a:pPr marL="0" indent="0">
              <a:buNone/>
            </a:pPr>
            <a:r>
              <a:rPr lang="en-GB" dirty="0"/>
              <a:t>	</a:t>
            </a:r>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685800" y="3608774"/>
            <a:ext cx="5181600" cy="2568189"/>
          </a:xfrm>
        </p:spPr>
        <p:txBody>
          <a:bodyPr>
            <a:normAutofit fontScale="25000" lnSpcReduction="20000"/>
          </a:bodyPr>
          <a:lstStyle/>
          <a:p>
            <a:r>
              <a:rPr lang="en-GB" sz="9600" b="1" dirty="0"/>
              <a:t>Worksheets</a:t>
            </a:r>
          </a:p>
          <a:p>
            <a:r>
              <a:rPr lang="en-GB" sz="7200" dirty="0">
                <a:hlinkClick r:id="rId5"/>
              </a:rPr>
              <a:t>https://corbettmaths.com/wp-content/uploads/2019/02/Collecting-like-terms.pdf</a:t>
            </a:r>
            <a:endParaRPr lang="en-GB" sz="7200" dirty="0"/>
          </a:p>
          <a:p>
            <a:r>
              <a:rPr lang="en-GB" sz="7200" dirty="0">
                <a:hlinkClick r:id="rId6"/>
              </a:rPr>
              <a:t>https://corbettmaths.com/wp-content/uploads/2013/02/expanding-brackets-pdf.pdf</a:t>
            </a:r>
            <a:endParaRPr lang="en-GB" sz="7200" dirty="0"/>
          </a:p>
          <a:p>
            <a:r>
              <a:rPr lang="en-GB" sz="7200" dirty="0">
                <a:hlinkClick r:id="rId7"/>
              </a:rPr>
              <a:t>https://corbettmaths.com/wp-content/uploads/2013/02/expanding-two-brackets-pdf1.pdf</a:t>
            </a:r>
            <a:endParaRPr lang="en-GB" sz="7200" dirty="0"/>
          </a:p>
          <a:p>
            <a:endParaRPr lang="en-GB" sz="4000" dirty="0"/>
          </a:p>
          <a:p>
            <a:endParaRPr lang="en-GB" dirty="0"/>
          </a:p>
        </p:txBody>
      </p:sp>
      <p:sp>
        <p:nvSpPr>
          <p:cNvPr id="5" name="Content Placeholder 3">
            <a:extLst>
              <a:ext uri="{FF2B5EF4-FFF2-40B4-BE49-F238E27FC236}">
                <a16:creationId xmlns:a16="http://schemas.microsoft.com/office/drawing/2014/main" id="{A8C992D6-5E3B-42F4-BF96-4E20DEA6AC14}"/>
              </a:ext>
            </a:extLst>
          </p:cNvPr>
          <p:cNvSpPr txBox="1">
            <a:spLocks/>
          </p:cNvSpPr>
          <p:nvPr/>
        </p:nvSpPr>
        <p:spPr>
          <a:xfrm>
            <a:off x="6617563" y="3539232"/>
            <a:ext cx="5181600" cy="2568189"/>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dirty="0"/>
              <a:t>Solutions</a:t>
            </a:r>
          </a:p>
          <a:p>
            <a:pPr marL="0" indent="0">
              <a:buNone/>
            </a:pPr>
            <a:r>
              <a:rPr lang="en-GB" dirty="0">
                <a:hlinkClick r:id="rId8"/>
              </a:rPr>
              <a:t>https://corbettmaths.com/wp-content/uploads/2015/03/collecting-like-terms.pdf</a:t>
            </a:r>
            <a:endParaRPr lang="en-GB" dirty="0"/>
          </a:p>
          <a:p>
            <a:pPr marL="0" indent="0">
              <a:buNone/>
            </a:pPr>
            <a:r>
              <a:rPr lang="en-GB" dirty="0">
                <a:hlinkClick r:id="rId9"/>
              </a:rPr>
              <a:t>https://corbettmaths.com/wp-content/uploads/2015/03/expanding-brackets.pdf</a:t>
            </a:r>
            <a:endParaRPr lang="en-GB" dirty="0"/>
          </a:p>
          <a:p>
            <a:pPr marL="0" indent="0">
              <a:buNone/>
            </a:pPr>
            <a:r>
              <a:rPr lang="en-GB" dirty="0">
                <a:hlinkClick r:id="rId10"/>
              </a:rPr>
              <a:t>https://corbettmaths.com/wp-content/uploads/2015/03/expanding-two-brackets.pdf</a:t>
            </a:r>
            <a:endParaRPr lang="en-GB" dirty="0"/>
          </a:p>
          <a:p>
            <a:pPr marL="0" indent="0">
              <a:buNone/>
            </a:pPr>
            <a:endParaRPr lang="en-GB" dirty="0"/>
          </a:p>
        </p:txBody>
      </p:sp>
    </p:spTree>
    <p:extLst>
      <p:ext uri="{BB962C8B-B14F-4D97-AF65-F5344CB8AC3E}">
        <p14:creationId xmlns:p14="http://schemas.microsoft.com/office/powerpoint/2010/main" val="3701366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lstStyle/>
          <a:p>
            <a:r>
              <a:rPr lang="en-GB" dirty="0"/>
              <a:t>Week 3 – Factorising </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838200" y="1260629"/>
            <a:ext cx="11049000" cy="1988598"/>
          </a:xfrm>
        </p:spPr>
        <p:txBody>
          <a:bodyPr>
            <a:normAutofit fontScale="40000" lnSpcReduction="20000"/>
          </a:bodyPr>
          <a:lstStyle/>
          <a:p>
            <a:pPr marL="0" indent="0">
              <a:buNone/>
            </a:pPr>
            <a:r>
              <a:rPr lang="en-GB" sz="4400" dirty="0"/>
              <a:t>Videos</a:t>
            </a:r>
          </a:p>
          <a:p>
            <a:pPr marL="0" indent="0">
              <a:buNone/>
            </a:pPr>
            <a:r>
              <a:rPr lang="en-GB" sz="4400" dirty="0">
                <a:hlinkClick r:id="rId2"/>
              </a:rPr>
              <a:t>https://corbettmaths.com/2013/02/06/factorisation/</a:t>
            </a:r>
            <a:endParaRPr lang="en-GB" sz="4400" dirty="0"/>
          </a:p>
          <a:p>
            <a:pPr marL="0" indent="0">
              <a:buNone/>
            </a:pPr>
            <a:r>
              <a:rPr lang="en-GB" sz="4400" dirty="0">
                <a:hlinkClick r:id="rId3"/>
              </a:rPr>
              <a:t>https://corbettmaths.com/2013/02/06/factorising-quadratics-1/</a:t>
            </a:r>
            <a:endParaRPr lang="en-GB" sz="4400" dirty="0"/>
          </a:p>
          <a:p>
            <a:pPr marL="0" indent="0">
              <a:buNone/>
            </a:pPr>
            <a:r>
              <a:rPr lang="en-GB" sz="4400" dirty="0">
                <a:hlinkClick r:id="rId4"/>
              </a:rPr>
              <a:t>https://corbettmaths.com/2013/02/08/difference-between-two-squares/</a:t>
            </a:r>
            <a:endParaRPr lang="en-GB" sz="4400" dirty="0"/>
          </a:p>
          <a:p>
            <a:pPr marL="0" indent="0">
              <a:buNone/>
            </a:pPr>
            <a:endParaRPr lang="en-GB" sz="4400" dirty="0"/>
          </a:p>
          <a:p>
            <a:pPr marL="0" indent="0">
              <a:buNone/>
            </a:pPr>
            <a:r>
              <a:rPr lang="en-GB" sz="4400" dirty="0"/>
              <a:t>For More work go onto Dr Frost Maths – Click Key Skills and search for the topic above.</a:t>
            </a:r>
          </a:p>
          <a:p>
            <a:pPr marL="0" indent="0">
              <a:buNone/>
            </a:pPr>
            <a:endParaRPr lang="en-GB" dirty="0"/>
          </a:p>
          <a:p>
            <a:pPr marL="0" indent="0">
              <a:buNone/>
            </a:pPr>
            <a:endParaRPr lang="en-GB" dirty="0"/>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685800" y="3608774"/>
            <a:ext cx="5181600" cy="2568189"/>
          </a:xfrm>
        </p:spPr>
        <p:txBody>
          <a:bodyPr>
            <a:normAutofit fontScale="40000" lnSpcReduction="20000"/>
          </a:bodyPr>
          <a:lstStyle/>
          <a:p>
            <a:r>
              <a:rPr lang="en-GB" sz="7000" dirty="0"/>
              <a:t>Worksheets</a:t>
            </a:r>
          </a:p>
          <a:p>
            <a:r>
              <a:rPr lang="en-GB" sz="7000" dirty="0">
                <a:hlinkClick r:id="rId5"/>
              </a:rPr>
              <a:t>https://corbettmaths.com/wp-content/uploads/2013/02/factorisation-pdf.pdf</a:t>
            </a:r>
            <a:endParaRPr lang="en-GB" sz="7000" dirty="0"/>
          </a:p>
          <a:p>
            <a:r>
              <a:rPr lang="en-GB" sz="4500" dirty="0">
                <a:hlinkClick r:id="rId6"/>
              </a:rPr>
              <a:t>https://corbettmaths.com/wp-content/uploads/2013/02/factorising-quadratics.pdf</a:t>
            </a:r>
            <a:endParaRPr lang="en-GB" sz="4500" dirty="0"/>
          </a:p>
          <a:p>
            <a:endParaRPr lang="en-GB" dirty="0"/>
          </a:p>
        </p:txBody>
      </p:sp>
      <p:sp>
        <p:nvSpPr>
          <p:cNvPr id="5" name="Content Placeholder 3">
            <a:extLst>
              <a:ext uri="{FF2B5EF4-FFF2-40B4-BE49-F238E27FC236}">
                <a16:creationId xmlns:a16="http://schemas.microsoft.com/office/drawing/2014/main" id="{A8C992D6-5E3B-42F4-BF96-4E20DEA6AC14}"/>
              </a:ext>
            </a:extLst>
          </p:cNvPr>
          <p:cNvSpPr txBox="1">
            <a:spLocks/>
          </p:cNvSpPr>
          <p:nvPr/>
        </p:nvSpPr>
        <p:spPr>
          <a:xfrm>
            <a:off x="6617563" y="3539232"/>
            <a:ext cx="5181600" cy="2568189"/>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dirty="0"/>
              <a:t>Solutions</a:t>
            </a:r>
          </a:p>
          <a:p>
            <a:pPr marL="0" indent="0">
              <a:buNone/>
            </a:pPr>
            <a:r>
              <a:rPr lang="en-GB" dirty="0">
                <a:hlinkClick r:id="rId7"/>
              </a:rPr>
              <a:t>https://corbettmaths.com/wp-content/uploads/2015/03/factorisation1.pdf</a:t>
            </a:r>
            <a:endParaRPr lang="en-GB" dirty="0"/>
          </a:p>
          <a:p>
            <a:pPr marL="0" indent="0">
              <a:buNone/>
            </a:pPr>
            <a:r>
              <a:rPr lang="en-GB" dirty="0">
                <a:hlinkClick r:id="rId8"/>
              </a:rPr>
              <a:t>https://corbettmaths.com/wp-content/uploads/2015/03/factorising-quadratics.pdf</a:t>
            </a:r>
            <a:endParaRPr lang="en-GB" dirty="0"/>
          </a:p>
          <a:p>
            <a:pPr marL="0" indent="0">
              <a:buNone/>
            </a:pPr>
            <a:endParaRPr lang="en-GB" dirty="0"/>
          </a:p>
          <a:p>
            <a:pPr marL="0" indent="0">
              <a:buNone/>
            </a:pPr>
            <a:r>
              <a:rPr lang="en-GB" dirty="0"/>
              <a:t>	</a:t>
            </a:r>
          </a:p>
        </p:txBody>
      </p:sp>
    </p:spTree>
    <p:extLst>
      <p:ext uri="{BB962C8B-B14F-4D97-AF65-F5344CB8AC3E}">
        <p14:creationId xmlns:p14="http://schemas.microsoft.com/office/powerpoint/2010/main" val="3961154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lstStyle/>
          <a:p>
            <a:r>
              <a:rPr lang="en-GB" dirty="0"/>
              <a:t>Week 4 – Solving Equations</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838200" y="1278384"/>
            <a:ext cx="11049000" cy="1970843"/>
          </a:xfrm>
        </p:spPr>
        <p:txBody>
          <a:bodyPr>
            <a:normAutofit fontScale="55000" lnSpcReduction="20000"/>
          </a:bodyPr>
          <a:lstStyle/>
          <a:p>
            <a:pPr marL="0" indent="0">
              <a:buNone/>
            </a:pPr>
            <a:r>
              <a:rPr lang="en-GB" dirty="0"/>
              <a:t>Videos</a:t>
            </a:r>
          </a:p>
          <a:p>
            <a:pPr marL="0" indent="0">
              <a:buNone/>
            </a:pPr>
            <a:r>
              <a:rPr lang="en-GB" dirty="0">
                <a:hlinkClick r:id="rId2"/>
              </a:rPr>
              <a:t>https://corbettmaths.com/2012/08/24/solving-equations/</a:t>
            </a:r>
            <a:endParaRPr lang="en-GB" dirty="0"/>
          </a:p>
          <a:p>
            <a:pPr marL="0" indent="0">
              <a:buNone/>
            </a:pPr>
            <a:r>
              <a:rPr lang="en-GB" dirty="0">
                <a:hlinkClick r:id="rId3"/>
              </a:rPr>
              <a:t>https://corbettmaths.com/2012/08/24/solving-equations-with-letters-on-both-sides/</a:t>
            </a:r>
            <a:endParaRPr lang="en-GB" dirty="0"/>
          </a:p>
          <a:p>
            <a:pPr marL="0" indent="0">
              <a:buNone/>
            </a:pPr>
            <a:r>
              <a:rPr lang="en-GB" dirty="0">
                <a:hlinkClick r:id="rId4"/>
              </a:rPr>
              <a:t>https://corbettmaths.com/2013/04/20/forming-equations-involving-perimeter-or-angles/</a:t>
            </a:r>
            <a:endParaRPr lang="en-GB" dirty="0"/>
          </a:p>
          <a:p>
            <a:pPr marL="0" indent="0">
              <a:buNone/>
            </a:pPr>
            <a:endParaRPr lang="en-GB" dirty="0"/>
          </a:p>
          <a:p>
            <a:pPr marL="0" indent="0">
              <a:buNone/>
            </a:pPr>
            <a:r>
              <a:rPr lang="en-GB" dirty="0"/>
              <a:t>For More work go onto Dr Frost Maths – Click Key Skills and search for the topic above.</a:t>
            </a:r>
          </a:p>
          <a:p>
            <a:pPr marL="0" indent="0">
              <a:buNone/>
            </a:pPr>
            <a:endParaRPr lang="en-GB" dirty="0"/>
          </a:p>
          <a:p>
            <a:pPr marL="0" indent="0">
              <a:buNone/>
            </a:pPr>
            <a:endParaRPr lang="en-GB" dirty="0"/>
          </a:p>
          <a:p>
            <a:pPr marL="0" indent="0">
              <a:buNone/>
            </a:pPr>
            <a:endParaRPr lang="en-GB" dirty="0"/>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685800" y="3608774"/>
            <a:ext cx="5181600" cy="2884101"/>
          </a:xfrm>
        </p:spPr>
        <p:txBody>
          <a:bodyPr>
            <a:normAutofit fontScale="55000" lnSpcReduction="20000"/>
          </a:bodyPr>
          <a:lstStyle/>
          <a:p>
            <a:pPr marL="0" indent="0">
              <a:buNone/>
            </a:pPr>
            <a:r>
              <a:rPr lang="en-GB" sz="4000" b="1" dirty="0"/>
              <a:t>Worksheets</a:t>
            </a:r>
          </a:p>
          <a:p>
            <a:pPr marL="0" indent="0">
              <a:buNone/>
            </a:pPr>
            <a:r>
              <a:rPr lang="en-GB" sz="4000" b="1" dirty="0">
                <a:hlinkClick r:id="rId5"/>
              </a:rPr>
              <a:t>https://corbettmaths.com/wp-content/uploads/2013/02/equations-pdf.pdf</a:t>
            </a:r>
            <a:endParaRPr lang="en-GB" sz="4000" b="1" dirty="0"/>
          </a:p>
          <a:p>
            <a:pPr marL="0" indent="0">
              <a:buNone/>
            </a:pPr>
            <a:r>
              <a:rPr lang="en-GB" sz="4000" b="1" dirty="0">
                <a:hlinkClick r:id="rId5"/>
              </a:rPr>
              <a:t>https://corbettmaths.com/wp-content/uploads/2013/02/equations-pdf.pdf</a:t>
            </a:r>
            <a:endParaRPr lang="en-GB" sz="4000" b="1" dirty="0"/>
          </a:p>
          <a:p>
            <a:pPr marL="0" indent="0">
              <a:buNone/>
            </a:pPr>
            <a:r>
              <a:rPr lang="en-GB" sz="4000" b="1" dirty="0">
                <a:hlinkClick r:id="rId6"/>
              </a:rPr>
              <a:t>https://corbettmaths.com/wp-content/uploads/2013/02/forming-and-solving-equations-pdf1.pdf</a:t>
            </a:r>
            <a:endParaRPr lang="en-GB" sz="4000" b="1" dirty="0"/>
          </a:p>
          <a:p>
            <a:pPr marL="0" indent="0">
              <a:buNone/>
            </a:pPr>
            <a:endParaRPr lang="en-GB" sz="4000" b="1" dirty="0"/>
          </a:p>
          <a:p>
            <a:pPr marL="0" indent="0">
              <a:buNone/>
            </a:pPr>
            <a:endParaRPr lang="en-GB" sz="4000" b="1" dirty="0"/>
          </a:p>
        </p:txBody>
      </p:sp>
      <p:sp>
        <p:nvSpPr>
          <p:cNvPr id="5" name="Content Placeholder 3">
            <a:extLst>
              <a:ext uri="{FF2B5EF4-FFF2-40B4-BE49-F238E27FC236}">
                <a16:creationId xmlns:a16="http://schemas.microsoft.com/office/drawing/2014/main" id="{A8C992D6-5E3B-42F4-BF96-4E20DEA6AC14}"/>
              </a:ext>
            </a:extLst>
          </p:cNvPr>
          <p:cNvSpPr txBox="1">
            <a:spLocks/>
          </p:cNvSpPr>
          <p:nvPr/>
        </p:nvSpPr>
        <p:spPr>
          <a:xfrm>
            <a:off x="6617563" y="3539232"/>
            <a:ext cx="5181600" cy="2568189"/>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t>Solutions</a:t>
            </a:r>
          </a:p>
          <a:p>
            <a:pPr marL="0" indent="0">
              <a:buNone/>
            </a:pPr>
            <a:r>
              <a:rPr lang="en-GB" dirty="0">
                <a:hlinkClick r:id="rId7"/>
              </a:rPr>
              <a:t>https://corbettmaths.com/wp-content/uploads/2015/03/equations.pdf</a:t>
            </a:r>
            <a:endParaRPr lang="en-GB" dirty="0"/>
          </a:p>
          <a:p>
            <a:pPr marL="0" indent="0">
              <a:buNone/>
            </a:pPr>
            <a:r>
              <a:rPr lang="en-GB" dirty="0">
                <a:hlinkClick r:id="rId7"/>
              </a:rPr>
              <a:t>https://corbettmaths.com/wp-content/uploads/2015/03/equations.pdf</a:t>
            </a:r>
            <a:endParaRPr lang="en-GB" dirty="0"/>
          </a:p>
          <a:p>
            <a:pPr marL="0" indent="0">
              <a:buNone/>
            </a:pPr>
            <a:r>
              <a:rPr lang="en-GB" dirty="0">
                <a:hlinkClick r:id="rId8"/>
              </a:rPr>
              <a:t>https://corbettmaths.com/wp-content/uploads/2015/03/forming-solving-answers.pdf</a:t>
            </a:r>
            <a:endParaRPr lang="en-GB" dirty="0"/>
          </a:p>
          <a:p>
            <a:pPr marL="0" indent="0">
              <a:buNone/>
            </a:pPr>
            <a:endParaRPr lang="en-GB" dirty="0"/>
          </a:p>
        </p:txBody>
      </p:sp>
    </p:spTree>
    <p:extLst>
      <p:ext uri="{BB962C8B-B14F-4D97-AF65-F5344CB8AC3E}">
        <p14:creationId xmlns:p14="http://schemas.microsoft.com/office/powerpoint/2010/main" val="1276330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p:txBody>
          <a:bodyPr/>
          <a:lstStyle/>
          <a:p>
            <a:r>
              <a:rPr lang="en-GB" dirty="0"/>
              <a:t>Week 5 – </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685800" y="1506029"/>
            <a:ext cx="11049000" cy="1423602"/>
          </a:xfrm>
        </p:spPr>
        <p:txBody>
          <a:bodyPr>
            <a:normAutofit fontScale="32500" lnSpcReduction="20000"/>
          </a:bodyPr>
          <a:lstStyle/>
          <a:p>
            <a:pPr marL="0" indent="0">
              <a:buNone/>
            </a:pPr>
            <a:r>
              <a:rPr lang="en-GB" sz="7200" dirty="0"/>
              <a:t>Videos</a:t>
            </a:r>
          </a:p>
          <a:p>
            <a:pPr marL="0" indent="0">
              <a:buNone/>
            </a:pPr>
            <a:r>
              <a:rPr lang="en-GB" sz="7200" dirty="0">
                <a:hlinkClick r:id="rId2"/>
              </a:rPr>
              <a:t>https://corbettmaths.com/2013/12/23/changing-the-subject-video-7/</a:t>
            </a:r>
            <a:endParaRPr lang="en-GB" sz="7200" dirty="0"/>
          </a:p>
          <a:p>
            <a:pPr marL="0" indent="0">
              <a:buNone/>
            </a:pPr>
            <a:r>
              <a:rPr lang="en-GB" sz="5600" dirty="0">
                <a:hlinkClick r:id="rId3"/>
              </a:rPr>
              <a:t>https://corbettmaths.com/2013/12/28/changing-the-subject-advanced-video-8/</a:t>
            </a:r>
            <a:endParaRPr lang="en-GB" sz="5600" dirty="0"/>
          </a:p>
          <a:p>
            <a:pPr marL="0" indent="0">
              <a:buNone/>
            </a:pPr>
            <a:r>
              <a:rPr lang="en-GB" sz="5600" dirty="0"/>
              <a:t>For More work go onto Dr Frost Maths – </a:t>
            </a:r>
            <a:r>
              <a:rPr lang="en-GB" sz="6000" dirty="0"/>
              <a:t>Click</a:t>
            </a:r>
            <a:r>
              <a:rPr lang="en-GB" sz="5600" dirty="0"/>
              <a:t> Key Skills and search for the topic above.</a:t>
            </a:r>
          </a:p>
          <a:p>
            <a:pPr marL="0" indent="0">
              <a:buNone/>
            </a:pPr>
            <a:endParaRPr lang="en-GB" dirty="0"/>
          </a:p>
          <a:p>
            <a:pPr marL="514350" indent="-514350">
              <a:buAutoNum type="arabicPeriod"/>
            </a:pPr>
            <a:endParaRPr lang="en-GB" dirty="0"/>
          </a:p>
          <a:p>
            <a:pPr marL="514350" indent="-514350">
              <a:buAutoNum type="arabicPeriod"/>
            </a:pPr>
            <a:endParaRPr lang="en-GB" dirty="0"/>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685800" y="3608774"/>
            <a:ext cx="5181600" cy="2884101"/>
          </a:xfrm>
        </p:spPr>
        <p:txBody>
          <a:bodyPr>
            <a:normAutofit fontScale="32500" lnSpcReduction="20000"/>
          </a:bodyPr>
          <a:lstStyle/>
          <a:p>
            <a:pPr marL="0" indent="0">
              <a:buNone/>
            </a:pPr>
            <a:r>
              <a:rPr lang="en-GB" sz="6400" b="1" dirty="0"/>
              <a:t>Worksheets</a:t>
            </a:r>
          </a:p>
          <a:p>
            <a:pPr marL="0" indent="0">
              <a:buNone/>
            </a:pPr>
            <a:r>
              <a:rPr lang="en-GB" sz="6400" b="1" dirty="0">
                <a:hlinkClick r:id="rId4"/>
              </a:rPr>
              <a:t>https://corbettmaths.com/wp-content/uploads/2013/02/changing-the-subject-pdf.pdf</a:t>
            </a:r>
            <a:endParaRPr lang="en-GB" sz="6400" b="1" dirty="0"/>
          </a:p>
          <a:p>
            <a:pPr marL="0" indent="0">
              <a:buNone/>
            </a:pPr>
            <a:r>
              <a:rPr lang="en-GB" sz="4000" b="1" dirty="0">
                <a:hlinkClick r:id="rId5"/>
              </a:rPr>
              <a:t>https://corbettmaths.com/wp-content/uploads/2013/02/changing-the-subject-advanced-pdf.pdf</a:t>
            </a:r>
            <a:endParaRPr lang="en-GB" sz="4000" b="1" dirty="0"/>
          </a:p>
          <a:p>
            <a:pPr marL="0" indent="0">
              <a:buNone/>
            </a:pPr>
            <a:endParaRPr lang="en-GB" sz="4000" b="1" dirty="0"/>
          </a:p>
          <a:p>
            <a:pPr marL="0" indent="0">
              <a:buNone/>
            </a:pPr>
            <a:endParaRPr lang="en-GB" sz="4000" b="1" dirty="0"/>
          </a:p>
          <a:p>
            <a:pPr marL="0" indent="0">
              <a:buNone/>
            </a:pPr>
            <a:endParaRPr lang="en-GB" sz="4500" dirty="0"/>
          </a:p>
        </p:txBody>
      </p:sp>
      <p:sp>
        <p:nvSpPr>
          <p:cNvPr id="5" name="Content Placeholder 3">
            <a:extLst>
              <a:ext uri="{FF2B5EF4-FFF2-40B4-BE49-F238E27FC236}">
                <a16:creationId xmlns:a16="http://schemas.microsoft.com/office/drawing/2014/main" id="{A8C992D6-5E3B-42F4-BF96-4E20DEA6AC14}"/>
              </a:ext>
            </a:extLst>
          </p:cNvPr>
          <p:cNvSpPr txBox="1">
            <a:spLocks/>
          </p:cNvSpPr>
          <p:nvPr/>
        </p:nvSpPr>
        <p:spPr>
          <a:xfrm>
            <a:off x="6617563" y="3539232"/>
            <a:ext cx="5181600" cy="295364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3300" b="1" dirty="0"/>
              <a:t>Solutions</a:t>
            </a:r>
          </a:p>
          <a:p>
            <a:pPr marL="0" indent="0">
              <a:buNone/>
            </a:pPr>
            <a:r>
              <a:rPr lang="en-GB" b="1" dirty="0">
                <a:hlinkClick r:id="rId6"/>
              </a:rPr>
              <a:t>https://corbettmaths.com/wp-content/uploads/2015/03/changing-the-subject-answers.pdf</a:t>
            </a:r>
            <a:endParaRPr lang="en-GB" b="1" dirty="0"/>
          </a:p>
          <a:p>
            <a:pPr marL="0" indent="0">
              <a:buNone/>
            </a:pPr>
            <a:r>
              <a:rPr lang="en-GB" b="1" dirty="0">
                <a:hlinkClick r:id="rId7"/>
              </a:rPr>
              <a:t>https://corbettmaths.com/wp-content/uploads/2015/03/changing-the-subject-advanced.pdf</a:t>
            </a:r>
            <a:endParaRPr lang="en-GB" b="1" dirty="0"/>
          </a:p>
          <a:p>
            <a:pPr marL="0" indent="0">
              <a:buNone/>
            </a:pPr>
            <a:endParaRPr lang="en-GB" b="1" dirty="0"/>
          </a:p>
          <a:p>
            <a:pPr marL="0" indent="0">
              <a:buNone/>
            </a:pPr>
            <a:endParaRPr lang="en-GB" dirty="0"/>
          </a:p>
        </p:txBody>
      </p:sp>
    </p:spTree>
    <p:extLst>
      <p:ext uri="{BB962C8B-B14F-4D97-AF65-F5344CB8AC3E}">
        <p14:creationId xmlns:p14="http://schemas.microsoft.com/office/powerpoint/2010/main" val="124662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12F39-7173-4A6C-8B27-81DB19BD7EAB}"/>
              </a:ext>
            </a:extLst>
          </p:cNvPr>
          <p:cNvSpPr>
            <a:spLocks noGrp="1"/>
          </p:cNvSpPr>
          <p:nvPr>
            <p:ph type="title"/>
          </p:nvPr>
        </p:nvSpPr>
        <p:spPr>
          <a:xfrm>
            <a:off x="720571" y="87797"/>
            <a:ext cx="10515600" cy="1325563"/>
          </a:xfrm>
        </p:spPr>
        <p:txBody>
          <a:bodyPr>
            <a:normAutofit/>
          </a:bodyPr>
          <a:lstStyle/>
          <a:p>
            <a:r>
              <a:rPr lang="en-GB" sz="4000" dirty="0"/>
              <a:t>Week 6/7 – Averages including tables and grouped</a:t>
            </a:r>
          </a:p>
        </p:txBody>
      </p:sp>
      <p:sp>
        <p:nvSpPr>
          <p:cNvPr id="3" name="Content Placeholder 2">
            <a:extLst>
              <a:ext uri="{FF2B5EF4-FFF2-40B4-BE49-F238E27FC236}">
                <a16:creationId xmlns:a16="http://schemas.microsoft.com/office/drawing/2014/main" id="{23DBB9A2-1626-415D-8B76-294FEA272BDA}"/>
              </a:ext>
            </a:extLst>
          </p:cNvPr>
          <p:cNvSpPr>
            <a:spLocks noGrp="1"/>
          </p:cNvSpPr>
          <p:nvPr>
            <p:ph sz="half" idx="1"/>
          </p:nvPr>
        </p:nvSpPr>
        <p:spPr>
          <a:xfrm>
            <a:off x="838200" y="985421"/>
            <a:ext cx="11049000" cy="2263805"/>
          </a:xfrm>
        </p:spPr>
        <p:txBody>
          <a:bodyPr>
            <a:normAutofit fontScale="25000" lnSpcReduction="20000"/>
          </a:bodyPr>
          <a:lstStyle/>
          <a:p>
            <a:pPr marL="0" indent="0">
              <a:buNone/>
            </a:pPr>
            <a:r>
              <a:rPr lang="en-GB" sz="5000" dirty="0"/>
              <a:t>Videos</a:t>
            </a:r>
          </a:p>
          <a:p>
            <a:pPr marL="0" indent="0">
              <a:buNone/>
            </a:pPr>
            <a:r>
              <a:rPr lang="en-GB" sz="5000" dirty="0">
                <a:hlinkClick r:id="rId2"/>
              </a:rPr>
              <a:t>https://corbettmaths.com/2012/08/02/the-range-video/</a:t>
            </a:r>
            <a:endParaRPr lang="en-GB" sz="5000" dirty="0"/>
          </a:p>
          <a:p>
            <a:pPr marL="0" indent="0">
              <a:buNone/>
            </a:pPr>
            <a:r>
              <a:rPr lang="en-GB" sz="5000" dirty="0">
                <a:hlinkClick r:id="rId3"/>
              </a:rPr>
              <a:t>https://corbettmaths.com/2013/12/21/the-mode-video56/</a:t>
            </a:r>
            <a:endParaRPr lang="en-GB" sz="5000" dirty="0"/>
          </a:p>
          <a:p>
            <a:pPr marL="0" indent="0">
              <a:buNone/>
            </a:pPr>
            <a:r>
              <a:rPr lang="en-GB" sz="5000" dirty="0">
                <a:hlinkClick r:id="rId4"/>
              </a:rPr>
              <a:t>https://corbettmaths.com/2012/08/02/the-median/</a:t>
            </a:r>
            <a:endParaRPr lang="en-GB" sz="5000" dirty="0"/>
          </a:p>
          <a:p>
            <a:pPr marL="0" indent="0">
              <a:buNone/>
            </a:pPr>
            <a:r>
              <a:rPr lang="en-GB" sz="5000" dirty="0">
                <a:hlinkClick r:id="rId5"/>
              </a:rPr>
              <a:t>https://corbettmaths.com/2012/08/02/the-mean/</a:t>
            </a:r>
            <a:endParaRPr lang="en-GB" sz="5000" dirty="0"/>
          </a:p>
          <a:p>
            <a:pPr marL="0" indent="0">
              <a:buNone/>
            </a:pPr>
            <a:r>
              <a:rPr lang="en-GB" sz="5000" dirty="0">
                <a:hlinkClick r:id="rId6"/>
              </a:rPr>
              <a:t>https://corbettmaths.com/2012/08/19/means-from-frequency-tables/</a:t>
            </a:r>
            <a:endParaRPr lang="en-GB" sz="5000" dirty="0"/>
          </a:p>
          <a:p>
            <a:pPr marL="0" indent="0">
              <a:buNone/>
            </a:pPr>
            <a:r>
              <a:rPr lang="en-GB" sz="5000" dirty="0">
                <a:hlinkClick r:id="rId7"/>
              </a:rPr>
              <a:t>https://corbettmaths.com/2012/08/19/estimated-means-from-grouped-data/</a:t>
            </a:r>
            <a:endParaRPr lang="en-GB" sz="5000" dirty="0"/>
          </a:p>
          <a:p>
            <a:pPr marL="0" indent="0">
              <a:buNone/>
            </a:pPr>
            <a:endParaRPr lang="en-GB" sz="5000" dirty="0"/>
          </a:p>
          <a:p>
            <a:pPr marL="0" indent="0">
              <a:buNone/>
            </a:pPr>
            <a:endParaRPr lang="en-GB" sz="5000" dirty="0"/>
          </a:p>
          <a:p>
            <a:pPr marL="0" indent="0">
              <a:buNone/>
            </a:pPr>
            <a:r>
              <a:rPr lang="en-GB" sz="5400" dirty="0"/>
              <a:t>For More work go onto Dr Frost Maths – Click Key Skills and search for the topic above.</a:t>
            </a:r>
          </a:p>
          <a:p>
            <a:pPr marL="0" indent="0">
              <a:buNone/>
            </a:pPr>
            <a:endParaRPr lang="en-GB" sz="5400" dirty="0"/>
          </a:p>
          <a:p>
            <a:pPr marL="0" indent="0">
              <a:buNone/>
            </a:pPr>
            <a:endParaRPr lang="en-GB" sz="5000" dirty="0"/>
          </a:p>
          <a:p>
            <a:pPr marL="514350" indent="-514350">
              <a:buAutoNum type="arabicPeriod"/>
            </a:pPr>
            <a:endParaRPr lang="en-GB" dirty="0"/>
          </a:p>
          <a:p>
            <a:pPr marL="514350" indent="-514350">
              <a:buAutoNum type="arabicPeriod"/>
            </a:pPr>
            <a:endParaRPr lang="en-GB" dirty="0"/>
          </a:p>
        </p:txBody>
      </p:sp>
      <p:sp>
        <p:nvSpPr>
          <p:cNvPr id="4" name="Content Placeholder 3">
            <a:extLst>
              <a:ext uri="{FF2B5EF4-FFF2-40B4-BE49-F238E27FC236}">
                <a16:creationId xmlns:a16="http://schemas.microsoft.com/office/drawing/2014/main" id="{EFFB6CCE-CEFF-4073-B16C-B22EE4DAF88E}"/>
              </a:ext>
            </a:extLst>
          </p:cNvPr>
          <p:cNvSpPr>
            <a:spLocks noGrp="1"/>
          </p:cNvSpPr>
          <p:nvPr>
            <p:ph sz="half" idx="2"/>
          </p:nvPr>
        </p:nvSpPr>
        <p:spPr>
          <a:xfrm>
            <a:off x="685800" y="3608774"/>
            <a:ext cx="5181600" cy="2884101"/>
          </a:xfrm>
        </p:spPr>
        <p:txBody>
          <a:bodyPr>
            <a:normAutofit fontScale="25000" lnSpcReduction="20000"/>
          </a:bodyPr>
          <a:lstStyle/>
          <a:p>
            <a:pPr marL="0" indent="0">
              <a:buNone/>
            </a:pPr>
            <a:r>
              <a:rPr lang="en-GB" sz="7200" b="1" dirty="0"/>
              <a:t>Worksheets</a:t>
            </a:r>
          </a:p>
          <a:p>
            <a:pPr marL="0" indent="0">
              <a:buNone/>
            </a:pPr>
            <a:r>
              <a:rPr lang="en-GB" sz="8000" b="1" dirty="0">
                <a:hlinkClick r:id="rId8"/>
              </a:rPr>
              <a:t>https://corbettmaths.com/wp-content/uploads/2013/02/averages-and-range-pdf.pdf</a:t>
            </a:r>
            <a:endParaRPr lang="en-GB" sz="8000" b="1" dirty="0"/>
          </a:p>
          <a:p>
            <a:pPr marL="0" indent="0">
              <a:buNone/>
            </a:pPr>
            <a:r>
              <a:rPr lang="en-GB" sz="8000" b="1" dirty="0">
                <a:hlinkClick r:id="rId9"/>
              </a:rPr>
              <a:t>https://corbettmaths.com/wp-content/uploads/2013/02/mean-from-a-frequency-table.pdf</a:t>
            </a:r>
            <a:endParaRPr lang="en-GB" sz="8000" b="1" dirty="0"/>
          </a:p>
          <a:p>
            <a:pPr marL="0" indent="0">
              <a:buNone/>
            </a:pPr>
            <a:r>
              <a:rPr lang="en-GB" sz="8000" b="1" dirty="0">
                <a:hlinkClick r:id="rId10"/>
              </a:rPr>
              <a:t>https://corbettmaths.com/wp-content/uploads/2013/02/estimated-mean-pdf.pdf</a:t>
            </a:r>
            <a:endParaRPr lang="en-GB" sz="8000" b="1" dirty="0"/>
          </a:p>
          <a:p>
            <a:pPr marL="0" indent="0">
              <a:buNone/>
            </a:pPr>
            <a:endParaRPr lang="en-GB" sz="4000" b="1" dirty="0"/>
          </a:p>
          <a:p>
            <a:pPr marL="0" indent="0">
              <a:buNone/>
            </a:pPr>
            <a:endParaRPr lang="en-GB" sz="4000" b="1" dirty="0"/>
          </a:p>
          <a:p>
            <a:pPr marL="0" indent="0">
              <a:buNone/>
            </a:pPr>
            <a:endParaRPr lang="en-GB" sz="4500" dirty="0"/>
          </a:p>
        </p:txBody>
      </p:sp>
      <p:sp>
        <p:nvSpPr>
          <p:cNvPr id="5" name="Content Placeholder 3">
            <a:extLst>
              <a:ext uri="{FF2B5EF4-FFF2-40B4-BE49-F238E27FC236}">
                <a16:creationId xmlns:a16="http://schemas.microsoft.com/office/drawing/2014/main" id="{A8C992D6-5E3B-42F4-BF96-4E20DEA6AC14}"/>
              </a:ext>
            </a:extLst>
          </p:cNvPr>
          <p:cNvSpPr txBox="1">
            <a:spLocks/>
          </p:cNvSpPr>
          <p:nvPr/>
        </p:nvSpPr>
        <p:spPr>
          <a:xfrm>
            <a:off x="6617563" y="3539232"/>
            <a:ext cx="5181600" cy="2568189"/>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t>Solutions</a:t>
            </a:r>
          </a:p>
          <a:p>
            <a:pPr marL="0" indent="0">
              <a:buNone/>
            </a:pPr>
            <a:r>
              <a:rPr lang="en-GB" b="1" dirty="0">
                <a:hlinkClick r:id="rId11"/>
              </a:rPr>
              <a:t>https://corbettmaths.com/wp-content/uploads/2018/05/Averages-answers.pdf</a:t>
            </a:r>
            <a:endParaRPr lang="en-GB" b="1" dirty="0"/>
          </a:p>
          <a:p>
            <a:pPr marL="0" indent="0">
              <a:buNone/>
            </a:pPr>
            <a:r>
              <a:rPr lang="en-GB" b="1" dirty="0">
                <a:hlinkClick r:id="rId12"/>
              </a:rPr>
              <a:t>https://corbettmaths.com/wp-content/uploads/2020/05/mean-from-frequency-tables-1.pdf</a:t>
            </a:r>
            <a:endParaRPr lang="en-GB" b="1" dirty="0"/>
          </a:p>
          <a:p>
            <a:pPr marL="0" indent="0">
              <a:buNone/>
            </a:pPr>
            <a:r>
              <a:rPr lang="en-GB" b="1" dirty="0">
                <a:hlinkClick r:id="rId13"/>
              </a:rPr>
              <a:t>https://corbettmaths.com/wp-content/uploads/2015/03/estimated-mean.pdf</a:t>
            </a:r>
            <a:endParaRPr lang="en-GB" b="1" dirty="0"/>
          </a:p>
          <a:p>
            <a:pPr marL="0" indent="0">
              <a:buNone/>
            </a:pPr>
            <a:endParaRPr lang="en-GB" b="1" dirty="0"/>
          </a:p>
          <a:p>
            <a:endParaRPr lang="en-GB" dirty="0"/>
          </a:p>
        </p:txBody>
      </p:sp>
    </p:spTree>
    <p:extLst>
      <p:ext uri="{BB962C8B-B14F-4D97-AF65-F5344CB8AC3E}">
        <p14:creationId xmlns:p14="http://schemas.microsoft.com/office/powerpoint/2010/main" val="2953322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383A68F83C6A47BFB95B29838E2CE4" ma:contentTypeVersion="13" ma:contentTypeDescription="Create a new document." ma:contentTypeScope="" ma:versionID="2793a5c04a7cd238eb459fc47ead991b">
  <xsd:schema xmlns:xsd="http://www.w3.org/2001/XMLSchema" xmlns:xs="http://www.w3.org/2001/XMLSchema" xmlns:p="http://schemas.microsoft.com/office/2006/metadata/properties" xmlns:ns2="256cee14-f636-4681-b71d-45a30a133b2b" xmlns:ns3="6f14df77-98d2-4ed4-8da8-6de542f49458" targetNamespace="http://schemas.microsoft.com/office/2006/metadata/properties" ma:root="true" ma:fieldsID="b540711167b4bee9c7c5cfa3f311e1ed" ns2:_="" ns3:_="">
    <xsd:import namespace="256cee14-f636-4681-b71d-45a30a133b2b"/>
    <xsd:import namespace="6f14df77-98d2-4ed4-8da8-6de542f4945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No_x002e_Less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6cee14-f636-4681-b71d-45a30a133b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No_x002e_Lessons" ma:index="20" nillable="true" ma:displayName="No. Lessons" ma:description="How many lessons in the project&#10;" ma:format="Dropdown" ma:internalName="No_x002e_Lessons"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f14df77-98d2-4ed4-8da8-6de542f4945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o_x002e_Lessons xmlns="256cee14-f636-4681-b71d-45a30a133b2b" xsi:nil="true"/>
  </documentManagement>
</p:properties>
</file>

<file path=customXml/itemProps1.xml><?xml version="1.0" encoding="utf-8"?>
<ds:datastoreItem xmlns:ds="http://schemas.openxmlformats.org/officeDocument/2006/customXml" ds:itemID="{6166F7BA-BAAB-4C1A-A6A6-943FB214EAB3}"/>
</file>

<file path=customXml/itemProps2.xml><?xml version="1.0" encoding="utf-8"?>
<ds:datastoreItem xmlns:ds="http://schemas.openxmlformats.org/officeDocument/2006/customXml" ds:itemID="{18463C2B-9F4E-4CC6-A187-C3674B99806D}"/>
</file>

<file path=customXml/itemProps3.xml><?xml version="1.0" encoding="utf-8"?>
<ds:datastoreItem xmlns:ds="http://schemas.openxmlformats.org/officeDocument/2006/customXml" ds:itemID="{527E44BA-B307-4BDD-85BE-2C33E9F8A3FF}"/>
</file>

<file path=docProps/app.xml><?xml version="1.0" encoding="utf-8"?>
<Properties xmlns="http://schemas.openxmlformats.org/officeDocument/2006/extended-properties" xmlns:vt="http://schemas.openxmlformats.org/officeDocument/2006/docPropsVTypes">
  <TotalTime>141</TotalTime>
  <Words>1392</Words>
  <Application>Microsoft Office PowerPoint</Application>
  <PresentationFormat>Widescreen</PresentationFormat>
  <Paragraphs>445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Year  10  Set 3 and 4 Autumn 2 Work</vt:lpstr>
      <vt:lpstr>Highlighted are the list of topics being covered this half term</vt:lpstr>
      <vt:lpstr>Website Details</vt:lpstr>
      <vt:lpstr>Week 1 – Standard Form</vt:lpstr>
      <vt:lpstr>Week 2 – Expanding and Simplifying</vt:lpstr>
      <vt:lpstr>Week 3 – Factorising </vt:lpstr>
      <vt:lpstr>Week 4 – Solving Equations</vt:lpstr>
      <vt:lpstr>Week 5 – </vt:lpstr>
      <vt:lpstr>Week 6/7 – Averages including tables and grouped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11 Set 2 Autumn 1 Work</dc:title>
  <dc:creator>RalphS</dc:creator>
  <cp:lastModifiedBy>RalphS</cp:lastModifiedBy>
  <cp:revision>19</cp:revision>
  <dcterms:created xsi:type="dcterms:W3CDTF">2020-09-19T08:54:32Z</dcterms:created>
  <dcterms:modified xsi:type="dcterms:W3CDTF">2020-10-18T11:07:21Z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0x010100F1383A68F83C6A47BFB95B29838E2CE4</vt:lpwstr>
  </property>
</Properties>
</file>