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F3D4-4F6B-447A-88FC-8C9FC64E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9A57E-9DE8-4EF7-95BA-8D45E03D9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498C7-FB27-490D-83C8-66F121E29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F9C4-B253-42F6-951B-04E539B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EEF2A-B0B2-42BC-B9DB-259BDCBB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FF22D-9414-42F5-A860-CFCF1AFE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DAC0D-94C0-430A-9958-C8F5D024C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9452-96FB-4296-BD30-074DF942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F94C2-35E4-4BA4-9943-B88EA7639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6FEB4-2330-4DAE-9E6E-38E9F59B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5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DAAD4-45AD-4B44-AB14-D10E34779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E103F-4451-4FE7-9C65-50B7757E1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4C461-5FDF-4AFF-8762-23B22DC9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A3D07-F1AF-4941-974E-CD4971339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6F7BD-BB38-4E59-825C-1FF0AFDB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8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4C80-5E15-4E46-BA38-62FEAB60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37E37-5E42-442B-AE85-8AE597CAD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79900-F2BE-4347-AC68-F37C3300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2117F-FA0C-4052-B218-462DFCB9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AB667-B5FD-4F73-B470-58D49447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8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C4D9-5969-4654-801D-8470210C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41A04-75EE-4FC7-BA10-48C6C5EAE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B231F-51FB-4A6C-B104-BEF94197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E5326-36B7-4858-A993-1B05ED4D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DEC8-A24F-4448-89ED-25FFA282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13BD-34FC-44A4-A4F3-729F6B64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8B63-667F-4B73-8521-CCD05B3C5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CB28A-1C82-4BE8-923A-A533A1FC9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27A86-83CD-422A-94E8-1478FA89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8D06F-97E4-49D3-8989-E5FDE2BE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E3591-0C0C-4E87-9ACA-C0BAD0AD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95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CBB1-55BD-45DC-A996-73E38049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48ED3-E702-44CC-8273-953EBDB61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50C08-84F3-45F2-A5DC-CF8BC0517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8795A-2394-4346-8E47-AC34CBAB2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6A385-F96A-4F28-8AB1-8C6EAF327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D201BB-363E-401D-84B6-4E11ECC3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11B85-2C74-42E9-8804-DAA8459E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B1B76A-2B29-4B6C-9838-5DC8B907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30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F254-0619-4B89-B7D9-92FCD592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9084C-0FD4-4DA2-B277-257F75DB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CA250-A014-4621-AFE4-484E4F41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8B7DA-8331-4E85-B8DB-772824CF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15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ED0AC-A304-457E-911D-7E4F4662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EA01D-532B-49A1-B29B-4AE92D63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74AA9-361B-44D0-93EA-3B6E72F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39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70752-F12D-455F-B92F-3E65E54A2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DAF1B-0007-4C1B-BB35-A3DF37354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F6AFD-8E94-4BB5-8D67-7886100C2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EF53-5C6A-453C-871C-EDE62F7EB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B5EDF-6F42-448D-A17A-0C0AA8AB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0CC73-1BB0-488D-8280-AC41F019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75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3231C-9771-48E6-8B02-8D11D973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596BA-D600-470A-BA2A-EA919E8C3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5B9E9-04DD-4BBE-B6DD-5194D9296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EAD25-02B5-42C7-8D55-9F1BB39C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C2882-1726-4D13-BFF4-0BD58AB2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32398-425F-4529-B874-0DB99093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6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3D5E2-206E-4865-B0A1-DE77C82A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43F35-428D-4965-900E-1A0A71B80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EAED9-F788-4BDB-9381-4EFD5BE7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6775F-F1E8-4AFC-9935-170FCAF4C681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ABE5-2CC6-4620-BBCE-9489A2F83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DFB6F-AE9C-4DDF-928C-93F96C2963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CEB8-561E-48B6-924F-9B99FD256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8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bettmaths.com/" TargetMode="External"/><Relationship Id="rId2" Type="http://schemas.openxmlformats.org/officeDocument/2006/relationships/hyperlink" Target="https://online.justmaths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rfrostmaths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justmaths.co.uk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15/03/equations.pdf" TargetMode="External"/><Relationship Id="rId3" Type="http://schemas.openxmlformats.org/officeDocument/2006/relationships/hyperlink" Target="https://corbettmaths.com/wp-content/uploads/2013/02/multiplying-terms-pdf.pdf" TargetMode="External"/><Relationship Id="rId7" Type="http://schemas.openxmlformats.org/officeDocument/2006/relationships/hyperlink" Target="https://corbettmaths.com/wp-content/uploads/2015/03/multiplying-terms.pdf" TargetMode="External"/><Relationship Id="rId2" Type="http://schemas.openxmlformats.org/officeDocument/2006/relationships/hyperlink" Target="https://online.justmaths.co.uk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wp-content/uploads/2013/02/inequalities.pdf" TargetMode="External"/><Relationship Id="rId5" Type="http://schemas.openxmlformats.org/officeDocument/2006/relationships/hyperlink" Target="https://corbettmaths.com/wp-content/uploads/2013/02/forming-and-solving-equations-pdf1.pdf" TargetMode="External"/><Relationship Id="rId10" Type="http://schemas.openxmlformats.org/officeDocument/2006/relationships/hyperlink" Target="https://corbettmaths.com/wp-content/uploads/2015/03/inequalities.pdf" TargetMode="External"/><Relationship Id="rId4" Type="http://schemas.openxmlformats.org/officeDocument/2006/relationships/hyperlink" Target="https://corbettmaths.com/wp-content/uploads/2013/02/equations-pdf.pdf" TargetMode="External"/><Relationship Id="rId9" Type="http://schemas.openxmlformats.org/officeDocument/2006/relationships/hyperlink" Target="https://corbettmaths.com/wp-content/uploads/2015/03/forming-solving-answers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13/02/circumference-pdf.pdf" TargetMode="External"/><Relationship Id="rId13" Type="http://schemas.openxmlformats.org/officeDocument/2006/relationships/hyperlink" Target="https://corbettmaths.com/wp-content/uploads/2015/03/area-of-a-circle.pdf" TargetMode="External"/><Relationship Id="rId3" Type="http://schemas.openxmlformats.org/officeDocument/2006/relationships/hyperlink" Target="https://corbettmaths.com/wp-content/uploads/2013/02/surface-area-of-a-cuboid.pdf" TargetMode="External"/><Relationship Id="rId7" Type="http://schemas.openxmlformats.org/officeDocument/2006/relationships/hyperlink" Target="https://corbettmaths.com/wp-content/uploads/2013/02/area-of-a-semicircle-pdf.pdf" TargetMode="External"/><Relationship Id="rId12" Type="http://schemas.openxmlformats.org/officeDocument/2006/relationships/hyperlink" Target="https://corbettmaths.com/wp-content/uploads/2015/03/volume-of-a-prism.pdf" TargetMode="External"/><Relationship Id="rId2" Type="http://schemas.openxmlformats.org/officeDocument/2006/relationships/hyperlink" Target="https://online.justmaths.co.uk/" TargetMode="External"/><Relationship Id="rId16" Type="http://schemas.openxmlformats.org/officeDocument/2006/relationships/hyperlink" Target="https://corbettmaths.com/wp-content/uploads/2015/03/arc-length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wp-content/uploads/2013/02/area-of-a-circle-pdf.pdf" TargetMode="External"/><Relationship Id="rId11" Type="http://schemas.openxmlformats.org/officeDocument/2006/relationships/hyperlink" Target="https://corbettmaths.com/wp-content/uploads/2015/03/surface-area-of-a-cuboid-pdf.pdf" TargetMode="External"/><Relationship Id="rId5" Type="http://schemas.openxmlformats.org/officeDocument/2006/relationships/hyperlink" Target="https://corbettmaths.com/wp-content/uploads/2013/02/volume-of-a-prism-pdf.pdf" TargetMode="External"/><Relationship Id="rId15" Type="http://schemas.openxmlformats.org/officeDocument/2006/relationships/hyperlink" Target="https://corbettmaths.com/wp-content/uploads/2015/03/circumference.pdf" TargetMode="External"/><Relationship Id="rId10" Type="http://schemas.openxmlformats.org/officeDocument/2006/relationships/hyperlink" Target="https://corbettmaths.com/2019/09/09/views-and-elevations-practice-questions/" TargetMode="External"/><Relationship Id="rId4" Type="http://schemas.openxmlformats.org/officeDocument/2006/relationships/hyperlink" Target="https://corbettmaths.com/wp-content/uploads/2013/02/volume-of-a-cuboid-pdf.pdf" TargetMode="External"/><Relationship Id="rId9" Type="http://schemas.openxmlformats.org/officeDocument/2006/relationships/hyperlink" Target="https://corbettmaths.com/wp-content/uploads/2013/02/arc-length.pdf" TargetMode="External"/><Relationship Id="rId14" Type="http://schemas.openxmlformats.org/officeDocument/2006/relationships/hyperlink" Target="https://corbettmaths.com/wp-content/uploads/2015/03/area-of-a-semicircle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orbettmaths.com/wp-content/uploads/2020/03/Frequency-Tree-Answers-1.pdf" TargetMode="External"/><Relationship Id="rId3" Type="http://schemas.openxmlformats.org/officeDocument/2006/relationships/hyperlink" Target="https://corbettmaths.com/wp-content/uploads/2018/12/Frequency-Trees-pdf.pdf" TargetMode="External"/><Relationship Id="rId7" Type="http://schemas.openxmlformats.org/officeDocument/2006/relationships/hyperlink" Target="https://corbettmaths.com/wp-content/uploads/2015/03/two-way-tables-answers.pdf" TargetMode="External"/><Relationship Id="rId2" Type="http://schemas.openxmlformats.org/officeDocument/2006/relationships/hyperlink" Target="https://corbettmaths.com/wp-content/uploads/2013/02/two-way-tables-pdf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wp-content/uploads/2013/02/reading-pie-charts-pdf.pdf" TargetMode="External"/><Relationship Id="rId11" Type="http://schemas.openxmlformats.org/officeDocument/2006/relationships/hyperlink" Target="https://corbettmaths.com/wp-content/uploads/2015/03/pie-charts-answers2.pdf" TargetMode="External"/><Relationship Id="rId5" Type="http://schemas.openxmlformats.org/officeDocument/2006/relationships/hyperlink" Target="https://corbettmaths.com/wp-content/uploads/2013/02/drawing-pie-charts-pdf.pdf" TargetMode="External"/><Relationship Id="rId10" Type="http://schemas.openxmlformats.org/officeDocument/2006/relationships/hyperlink" Target="https://corbettmaths.com/wp-content/uploads/2015/03/pie-charts-answers.pdf" TargetMode="External"/><Relationship Id="rId4" Type="http://schemas.openxmlformats.org/officeDocument/2006/relationships/hyperlink" Target="https://corbettmaths.com/wp-content/uploads/2013/02/scatter-graphs-pdf2.pdf" TargetMode="External"/><Relationship Id="rId9" Type="http://schemas.openxmlformats.org/officeDocument/2006/relationships/hyperlink" Target="https://corbettmaths.com/wp-content/uploads/2015/03/scatter-graph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wp-content/uploads/2013/02/changing-the-subject-pdf.pdf" TargetMode="External"/><Relationship Id="rId7" Type="http://schemas.openxmlformats.org/officeDocument/2006/relationships/hyperlink" Target="https://corbettmaths.com/wp-content/uploads/2015/03/nth-term.pdf" TargetMode="External"/><Relationship Id="rId2" Type="http://schemas.openxmlformats.org/officeDocument/2006/relationships/hyperlink" Target="https://corbettmaths.com/wp-content/uploads/2013/02/laws-of-indices-algebra-pdf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rbettmaths.com/wp-content/uploads/2015/03/changing-the-subject-answers.pdf" TargetMode="External"/><Relationship Id="rId5" Type="http://schemas.openxmlformats.org/officeDocument/2006/relationships/hyperlink" Target="https://corbettmaths.com/wp-content/uploads/2015/03/laws-of-indices.pdf" TargetMode="External"/><Relationship Id="rId4" Type="http://schemas.openxmlformats.org/officeDocument/2006/relationships/hyperlink" Target="https://corbettmaths.com/wp-content/uploads/2013/02/nth-term-pdf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EF40-3EDA-4242-B57B-52FDD5D890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 11 </a:t>
            </a:r>
            <a:br>
              <a:rPr lang="en-GB" dirty="0"/>
            </a:br>
            <a:r>
              <a:rPr lang="en-GB" dirty="0"/>
              <a:t>Set 3</a:t>
            </a:r>
            <a:br>
              <a:rPr lang="en-GB" dirty="0"/>
            </a:br>
            <a:r>
              <a:rPr lang="en-GB" dirty="0"/>
              <a:t>Autumn 1 Work</a:t>
            </a:r>
          </a:p>
        </p:txBody>
      </p:sp>
    </p:spTree>
    <p:extLst>
      <p:ext uri="{BB962C8B-B14F-4D97-AF65-F5344CB8AC3E}">
        <p14:creationId xmlns:p14="http://schemas.microsoft.com/office/powerpoint/2010/main" val="381220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9E739-B9E3-4734-AA9E-ED4468291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104"/>
            <a:ext cx="9610817" cy="646930"/>
          </a:xfrm>
        </p:spPr>
        <p:txBody>
          <a:bodyPr>
            <a:normAutofit fontScale="90000"/>
          </a:bodyPr>
          <a:lstStyle/>
          <a:p>
            <a:r>
              <a:rPr lang="en-GB"/>
              <a:t>Highlighted are the list of topics being covered this half term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3813C4-A68D-4C8B-9116-05A35EB1B713}"/>
              </a:ext>
            </a:extLst>
          </p:cNvPr>
          <p:cNvPicPr/>
          <p:nvPr/>
        </p:nvPicPr>
        <p:blipFill rotWithShape="1">
          <a:blip r:embed="rId2"/>
          <a:srcRect l="1462" t="27182" r="36317" b="14438"/>
          <a:stretch/>
        </p:blipFill>
        <p:spPr bwMode="auto">
          <a:xfrm>
            <a:off x="838200" y="1373505"/>
            <a:ext cx="10498455" cy="49034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89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CF3F-1676-496B-BF35-7266E593B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Website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A865-F0B6-4CA5-8070-48B632F0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70" y="1253331"/>
            <a:ext cx="10515600" cy="53871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Videos are from the Just Maths Website. Below are the login details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https://online.justmaths.co.uk/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Login: </a:t>
            </a:r>
            <a:r>
              <a:rPr lang="en-GB" dirty="0" err="1"/>
              <a:t>MayfieldStudent</a:t>
            </a:r>
            <a:r>
              <a:rPr lang="en-GB" dirty="0"/>
              <a:t>       </a:t>
            </a:r>
          </a:p>
          <a:p>
            <a:pPr marL="0" indent="0">
              <a:buNone/>
            </a:pPr>
            <a:r>
              <a:rPr lang="en-GB" dirty="0"/>
              <a:t>Password: Mayfield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Worksheets will be links to Mr Corbett Maths Website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www.corbettmaths.com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also videos you can watch on the Dr Frost Maths Website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www.drfrostmaths.com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Once you have logged in. At the top click “Resources” and the “Videos”</a:t>
            </a:r>
          </a:p>
          <a:p>
            <a:pPr marL="0" indent="0">
              <a:buNone/>
            </a:pPr>
            <a:r>
              <a:rPr lang="en-GB" dirty="0"/>
              <a:t>You will then need to search for the video you need</a:t>
            </a:r>
          </a:p>
        </p:txBody>
      </p:sp>
    </p:spTree>
    <p:extLst>
      <p:ext uri="{BB962C8B-B14F-4D97-AF65-F5344CB8AC3E}">
        <p14:creationId xmlns:p14="http://schemas.microsoft.com/office/powerpoint/2010/main" val="220844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AFA6-4DFC-441B-B25C-F32BF911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Instructions on accessing the videos on Just Maths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7C47D8-6BD9-44E9-A922-40EA6A0F1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92" y="1690688"/>
            <a:ext cx="8184511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069A72-0438-4E3B-B7C9-D7EFD443FF47}"/>
              </a:ext>
            </a:extLst>
          </p:cNvPr>
          <p:cNvSpPr txBox="1"/>
          <p:nvPr/>
        </p:nvSpPr>
        <p:spPr>
          <a:xfrm>
            <a:off x="1175552" y="4174242"/>
            <a:ext cx="233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Press this button to find the clip heading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EB71DEE-1015-4E5D-B491-7C2CED06C62F}"/>
              </a:ext>
            </a:extLst>
          </p:cNvPr>
          <p:cNvSpPr/>
          <p:nvPr/>
        </p:nvSpPr>
        <p:spPr>
          <a:xfrm>
            <a:off x="4030462" y="4030461"/>
            <a:ext cx="3080551" cy="1580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0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1 – mock exam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1049000" cy="3754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Revision -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Watch relevant clips on </a:t>
            </a:r>
            <a:r>
              <a:rPr lang="en-GB" dirty="0">
                <a:hlinkClick r:id="rId2"/>
              </a:rPr>
              <a:t>https://online.justmaths.co.uk/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should be focused on the topics that you need support with.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may use revision guides etc to help you.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16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2 –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3860"/>
            <a:ext cx="11049000" cy="19651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500" dirty="0"/>
              <a:t>Watch the following clips on </a:t>
            </a:r>
            <a:r>
              <a:rPr lang="en-GB" sz="3500" dirty="0">
                <a:hlinkClick r:id="rId2"/>
              </a:rPr>
              <a:t>https://online.justmaths.co.uk/</a:t>
            </a:r>
            <a:endParaRPr lang="en-GB" sz="3500" dirty="0"/>
          </a:p>
          <a:p>
            <a:pPr marL="0" indent="0">
              <a:buNone/>
            </a:pPr>
            <a:r>
              <a:rPr lang="en-GB" sz="3500" dirty="0"/>
              <a:t>Clip 22 – Expand and Simplify</a:t>
            </a:r>
          </a:p>
          <a:p>
            <a:pPr marL="0" indent="0">
              <a:buNone/>
            </a:pPr>
            <a:r>
              <a:rPr lang="en-GB" sz="3500" dirty="0"/>
              <a:t>Clip 21.5 – Solving Equations</a:t>
            </a:r>
          </a:p>
          <a:p>
            <a:pPr marL="0" indent="0">
              <a:buNone/>
            </a:pPr>
            <a:r>
              <a:rPr lang="en-GB" sz="3500" dirty="0"/>
              <a:t>Clip 71 – Forming and Solving Equations</a:t>
            </a:r>
          </a:p>
          <a:p>
            <a:pPr marL="0" indent="0">
              <a:buNone/>
            </a:pPr>
            <a:r>
              <a:rPr lang="en-GB" sz="3500" dirty="0"/>
              <a:t>Clip 5 - Inequalities</a:t>
            </a:r>
          </a:p>
          <a:p>
            <a:pPr marL="0" indent="0">
              <a:buNone/>
            </a:pPr>
            <a:r>
              <a:rPr lang="en-GB" sz="3500" dirty="0"/>
              <a:t>For More work go onto Dr Frost Maths – Click Key Skills and search for the topics above.</a:t>
            </a:r>
            <a:r>
              <a:rPr lang="en-GB" sz="1000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3608774"/>
            <a:ext cx="5181600" cy="2568189"/>
          </a:xfrm>
        </p:spPr>
        <p:txBody>
          <a:bodyPr>
            <a:normAutofit fontScale="55000" lnSpcReduction="20000"/>
          </a:bodyPr>
          <a:lstStyle/>
          <a:p>
            <a:r>
              <a:rPr lang="en-GB" sz="4000" b="1" dirty="0"/>
              <a:t>Worksheets</a:t>
            </a:r>
          </a:p>
          <a:p>
            <a:r>
              <a:rPr lang="en-GB" sz="3000" dirty="0">
                <a:hlinkClick r:id="rId3"/>
              </a:rPr>
              <a:t>https://corbettmaths.com/wp-content/uploads/2013/02/multiplying-terms-pdf.pdf</a:t>
            </a:r>
            <a:endParaRPr lang="en-GB" sz="3000" dirty="0"/>
          </a:p>
          <a:p>
            <a:r>
              <a:rPr lang="en-GB" sz="3000" dirty="0">
                <a:hlinkClick r:id="rId4"/>
              </a:rPr>
              <a:t>https://corbettmaths.com/wp-content/uploads/2013/02/equations-pdf.pdf</a:t>
            </a:r>
            <a:endParaRPr lang="en-GB" sz="3000" dirty="0"/>
          </a:p>
          <a:p>
            <a:r>
              <a:rPr lang="en-GB" sz="3000" dirty="0">
                <a:hlinkClick r:id="rId5"/>
              </a:rPr>
              <a:t>https://corbettmaths.com/wp-content/uploads/2013/02/forming-and-solving-equations-pdf1.pdf</a:t>
            </a:r>
            <a:endParaRPr lang="en-GB" sz="3000" dirty="0"/>
          </a:p>
          <a:p>
            <a:r>
              <a:rPr lang="en-GB" sz="3000" dirty="0">
                <a:hlinkClick r:id="rId6"/>
              </a:rPr>
              <a:t>https://corbettmaths.com/wp-content/uploads/2013/02/inequalities.pdf</a:t>
            </a:r>
            <a:endParaRPr lang="en-GB" sz="3000" dirty="0"/>
          </a:p>
          <a:p>
            <a:endParaRPr lang="en-GB" sz="3000" dirty="0"/>
          </a:p>
          <a:p>
            <a:endParaRPr lang="en-GB" sz="30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Solutions</a:t>
            </a:r>
          </a:p>
          <a:p>
            <a:pPr marL="0" indent="0">
              <a:buNone/>
            </a:pPr>
            <a:r>
              <a:rPr lang="en-GB" dirty="0">
                <a:hlinkClick r:id="rId7"/>
              </a:rPr>
              <a:t>https://corbettmaths.com/wp-content/uploads/2015/03/multiplying-terms.pdf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8"/>
              </a:rPr>
              <a:t>https://corbettmaths.com/wp-content/uploads/2015/03/equations.pdf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9"/>
              </a:rPr>
              <a:t>https://corbettmaths.com/wp-content/uploads/2015/03/forming-solving-answers.pdf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10"/>
              </a:rPr>
              <a:t>https://corbettmaths.com/wp-content/uploads/2015/03/inequalities.pdf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36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3 and 4 - Shape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0163" y="1387086"/>
            <a:ext cx="11049000" cy="20419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dirty="0"/>
              <a:t>Watch the following clips on </a:t>
            </a:r>
            <a:r>
              <a:rPr lang="en-GB" sz="7200" dirty="0">
                <a:hlinkClick r:id="rId2"/>
              </a:rPr>
              <a:t>https://online.justmaths.co.uk/</a:t>
            </a:r>
            <a:endParaRPr lang="en-GB" sz="7200" dirty="0"/>
          </a:p>
          <a:p>
            <a:pPr marL="0" indent="0">
              <a:buNone/>
            </a:pPr>
            <a:r>
              <a:rPr lang="en-GB" sz="7200" dirty="0"/>
              <a:t>Clip 59 and 60 – Surface Area and Volume</a:t>
            </a:r>
          </a:p>
          <a:p>
            <a:pPr marL="0" indent="0">
              <a:buNone/>
            </a:pPr>
            <a:r>
              <a:rPr lang="en-GB" sz="7200" dirty="0"/>
              <a:t>Clip 56 and 57 – Circles</a:t>
            </a:r>
          </a:p>
          <a:p>
            <a:pPr marL="0" indent="0">
              <a:buNone/>
            </a:pPr>
            <a:r>
              <a:rPr lang="en-GB" sz="7200" dirty="0"/>
              <a:t>Clip 58 – Arcs and Sectors</a:t>
            </a:r>
          </a:p>
          <a:p>
            <a:pPr marL="0" indent="0">
              <a:buNone/>
            </a:pPr>
            <a:r>
              <a:rPr lang="en-GB" sz="7200" dirty="0"/>
              <a:t>Clip 54 – Plans and Elevations</a:t>
            </a:r>
          </a:p>
          <a:p>
            <a:pPr marL="0" indent="0">
              <a:buNone/>
            </a:pPr>
            <a:r>
              <a:rPr lang="en-GB" sz="7200" dirty="0"/>
              <a:t>For More work go onto Dr Frost Maths – Click Key Skills and search for the topic above.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3608774"/>
            <a:ext cx="5181600" cy="2884101"/>
          </a:xfrm>
        </p:spPr>
        <p:txBody>
          <a:bodyPr>
            <a:normAutofit fontScale="25000" lnSpcReduction="20000"/>
          </a:bodyPr>
          <a:lstStyle/>
          <a:p>
            <a:r>
              <a:rPr lang="en-GB" sz="4800" b="1" dirty="0"/>
              <a:t>Worksheets</a:t>
            </a:r>
          </a:p>
          <a:p>
            <a:r>
              <a:rPr lang="en-GB" sz="4500" dirty="0">
                <a:hlinkClick r:id="rId3"/>
              </a:rPr>
              <a:t>https://corbettmaths.com/wp-content/uploads/2013/02/surface-area-of-a-cuboid.pdf</a:t>
            </a:r>
            <a:endParaRPr lang="en-GB" sz="4500" dirty="0"/>
          </a:p>
          <a:p>
            <a:r>
              <a:rPr lang="en-GB" sz="4500" dirty="0">
                <a:hlinkClick r:id="rId4"/>
              </a:rPr>
              <a:t>https://corbettmaths.com/wp-content/uploads/2013/02/volume-of-a-cuboid-pdf.pdf</a:t>
            </a:r>
            <a:endParaRPr lang="en-GB" sz="4500" dirty="0"/>
          </a:p>
          <a:p>
            <a:r>
              <a:rPr lang="en-GB" sz="4500" dirty="0">
                <a:hlinkClick r:id="rId5"/>
              </a:rPr>
              <a:t>https://corbettmaths.com/wp-content/uploads/2013/02/volume-of-a-prism-pdf.pdf</a:t>
            </a:r>
            <a:endParaRPr lang="en-GB" sz="4500" dirty="0"/>
          </a:p>
          <a:p>
            <a:r>
              <a:rPr lang="en-GB" sz="4500" dirty="0">
                <a:hlinkClick r:id="rId6"/>
              </a:rPr>
              <a:t>https://corbettmaths.com/wp-content/uploads/2013/02/area-of-a-circle-pdf.pdf</a:t>
            </a:r>
            <a:endParaRPr lang="en-GB" sz="4500" dirty="0"/>
          </a:p>
          <a:p>
            <a:r>
              <a:rPr lang="en-GB" sz="4500" dirty="0">
                <a:hlinkClick r:id="rId7"/>
              </a:rPr>
              <a:t>https://corbettmaths.com/wp-content/uploads/2013/02/area-of-a-semicircle-pdf.pdf</a:t>
            </a:r>
            <a:endParaRPr lang="en-GB" sz="4500" dirty="0"/>
          </a:p>
          <a:p>
            <a:r>
              <a:rPr lang="en-GB" sz="4500" dirty="0">
                <a:hlinkClick r:id="rId8"/>
              </a:rPr>
              <a:t>https://corbettmaths.com/wp-content/uploads/2013/02/circumference-pdf.pdf</a:t>
            </a:r>
            <a:endParaRPr lang="en-GB" sz="4500" dirty="0"/>
          </a:p>
          <a:p>
            <a:r>
              <a:rPr lang="en-GB" sz="4500" dirty="0">
                <a:hlinkClick r:id="rId9"/>
              </a:rPr>
              <a:t>https://corbettmaths.com/wp-content/uploads/2013/02/arc-length.pdf</a:t>
            </a:r>
            <a:endParaRPr lang="en-GB" sz="4500" dirty="0"/>
          </a:p>
          <a:p>
            <a:r>
              <a:rPr lang="en-GB" sz="4500" dirty="0">
                <a:hlinkClick r:id="rId10"/>
              </a:rPr>
              <a:t>https://corbettmaths.com/2019/09/09/views-and-elevations-practice-questions/</a:t>
            </a:r>
            <a:endParaRPr lang="en-GB" sz="4500" dirty="0"/>
          </a:p>
          <a:p>
            <a:endParaRPr lang="en-GB" sz="4500" dirty="0"/>
          </a:p>
          <a:p>
            <a:endParaRPr lang="en-GB" sz="4500" dirty="0"/>
          </a:p>
          <a:p>
            <a:endParaRPr lang="en-GB" sz="45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568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Solutions</a:t>
            </a:r>
          </a:p>
          <a:p>
            <a:r>
              <a:rPr lang="en-GB" dirty="0">
                <a:hlinkClick r:id="rId11"/>
              </a:rPr>
              <a:t>https://corbettmaths.com/wp-content/uploads/2015/03/surface-area-of-a-cuboid-pdf.pdf</a:t>
            </a:r>
            <a:endParaRPr lang="en-GB" dirty="0"/>
          </a:p>
          <a:p>
            <a:r>
              <a:rPr lang="en-GB" dirty="0">
                <a:hlinkClick r:id="rId4"/>
              </a:rPr>
              <a:t>https://corbettmaths.com/wp-content/uploads/2013/02/volume-of-a-cuboid-pdf.pdf</a:t>
            </a:r>
            <a:endParaRPr lang="en-GB" dirty="0"/>
          </a:p>
          <a:p>
            <a:r>
              <a:rPr lang="en-GB" dirty="0">
                <a:hlinkClick r:id="rId12"/>
              </a:rPr>
              <a:t>https://corbettmaths.com/wp-content/uploads/2015/03/volume-of-a-prism.pdf</a:t>
            </a:r>
            <a:endParaRPr lang="en-GB" dirty="0"/>
          </a:p>
          <a:p>
            <a:r>
              <a:rPr lang="en-GB" dirty="0">
                <a:hlinkClick r:id="rId13"/>
              </a:rPr>
              <a:t>https://corbettmaths.com/wp-content/uploads/2015/03/area-of-a-circle.pdf</a:t>
            </a:r>
            <a:endParaRPr lang="en-GB" dirty="0"/>
          </a:p>
          <a:p>
            <a:r>
              <a:rPr lang="en-GB" dirty="0">
                <a:hlinkClick r:id="rId14"/>
              </a:rPr>
              <a:t>https://corbettmaths.com/wp-content/uploads/2015/03/area-of-a-semicircle.pdf</a:t>
            </a:r>
            <a:endParaRPr lang="en-GB" dirty="0"/>
          </a:p>
          <a:p>
            <a:r>
              <a:rPr lang="en-GB" dirty="0">
                <a:hlinkClick r:id="rId15"/>
              </a:rPr>
              <a:t>https://corbettmaths.com/wp-content/uploads/2015/03/circumference.pdf</a:t>
            </a:r>
            <a:endParaRPr lang="en-GB" dirty="0"/>
          </a:p>
          <a:p>
            <a:r>
              <a:rPr lang="en-GB" dirty="0">
                <a:hlinkClick r:id="rId16"/>
              </a:rPr>
              <a:t>https://corbettmaths.com/wp-content/uploads/2015/03/arc-length.pdf</a:t>
            </a:r>
            <a:endParaRPr lang="en-GB" dirty="0"/>
          </a:p>
          <a:p>
            <a:r>
              <a:rPr lang="en-GB" dirty="0">
                <a:hlinkClick r:id="rId10"/>
              </a:rPr>
              <a:t>https://corbettmaths.com/2019/09/09/views-and-elevations-practice-questions/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33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5 and 6 –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0163" y="1312441"/>
            <a:ext cx="11049000" cy="14236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4400" dirty="0"/>
              <a:t>Watch the following clips on</a:t>
            </a:r>
          </a:p>
          <a:p>
            <a:pPr marL="0" indent="0">
              <a:buNone/>
            </a:pPr>
            <a:r>
              <a:rPr lang="en-GB" sz="4400" dirty="0"/>
              <a:t>Clip 26, 27 and 28 – Averages, Averages from a Table, Averages from Grouped Data</a:t>
            </a:r>
          </a:p>
          <a:p>
            <a:pPr marL="0" indent="0">
              <a:buNone/>
            </a:pPr>
            <a:r>
              <a:rPr lang="en-GB" sz="4400" dirty="0"/>
              <a:t>Clip 1 – Two Way Tables</a:t>
            </a:r>
          </a:p>
          <a:p>
            <a:pPr marL="0" indent="0">
              <a:buNone/>
            </a:pPr>
            <a:r>
              <a:rPr lang="en-GB" sz="4400" dirty="0"/>
              <a:t>Clip 2 – Frequency Trees</a:t>
            </a:r>
          </a:p>
          <a:p>
            <a:pPr marL="0" indent="0">
              <a:buNone/>
            </a:pPr>
            <a:r>
              <a:rPr lang="en-GB" sz="4400" dirty="0"/>
              <a:t>Clip 30 – Scatter Graphs</a:t>
            </a:r>
          </a:p>
          <a:p>
            <a:pPr marL="0" indent="0">
              <a:buNone/>
            </a:pPr>
            <a:r>
              <a:rPr lang="en-GB" sz="4400" dirty="0"/>
              <a:t>Clip 49 – Pie Charts</a:t>
            </a:r>
          </a:p>
          <a:p>
            <a:pPr marL="0" indent="0">
              <a:buNone/>
            </a:pPr>
            <a:r>
              <a:rPr lang="en-GB" sz="4400" dirty="0"/>
              <a:t>For More work go onto Dr Frost Maths – Click Key Skills and search for the topic above.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67" y="3147135"/>
            <a:ext cx="5181600" cy="2884101"/>
          </a:xfrm>
        </p:spPr>
        <p:txBody>
          <a:bodyPr>
            <a:normAutofit fontScale="25000" lnSpcReduction="20000"/>
          </a:bodyPr>
          <a:lstStyle/>
          <a:p>
            <a:r>
              <a:rPr lang="en-GB" sz="4000" b="1" dirty="0"/>
              <a:t>Worksheets</a:t>
            </a:r>
          </a:p>
          <a:p>
            <a:r>
              <a:rPr lang="en-GB" sz="4500" dirty="0">
                <a:hlinkClick r:id="rId2"/>
              </a:rPr>
              <a:t>https://corbettmaths.com/wp-content/uploads/2013/02/two-way-tables-pdf.pdf</a:t>
            </a:r>
            <a:endParaRPr lang="en-GB" sz="4500" dirty="0"/>
          </a:p>
          <a:p>
            <a:r>
              <a:rPr lang="en-GB" sz="4500" dirty="0">
                <a:hlinkClick r:id="rId3"/>
              </a:rPr>
              <a:t>https://corbettmaths.com/wp-content/uploads/2018/12/Frequency-Trees-pdf.pdf</a:t>
            </a:r>
            <a:endParaRPr lang="en-GB" sz="4500" dirty="0"/>
          </a:p>
          <a:p>
            <a:r>
              <a:rPr lang="en-GB" sz="4500" dirty="0">
                <a:hlinkClick r:id="rId4"/>
              </a:rPr>
              <a:t>https://corbettmaths.com/wp-content/uploads/2013/02/scatter-graphs-pdf2.pdf</a:t>
            </a:r>
            <a:endParaRPr lang="en-GB" sz="4500" dirty="0"/>
          </a:p>
          <a:p>
            <a:r>
              <a:rPr lang="en-GB" sz="4500" dirty="0">
                <a:hlinkClick r:id="rId5"/>
              </a:rPr>
              <a:t>https://corbettmaths.com/wp-content/uploads/2013/02/drawing-pie-charts-pdf.pdf</a:t>
            </a:r>
            <a:endParaRPr lang="en-GB" sz="4500" dirty="0"/>
          </a:p>
          <a:p>
            <a:r>
              <a:rPr lang="en-GB" sz="4500" dirty="0">
                <a:hlinkClick r:id="rId6"/>
              </a:rPr>
              <a:t>https://corbettmaths.com/wp-content/uploads/2013/02/reading-pie-charts-pdf.pdf</a:t>
            </a:r>
            <a:endParaRPr lang="en-GB" sz="4500" dirty="0"/>
          </a:p>
          <a:p>
            <a:endParaRPr lang="en-GB" sz="4500" dirty="0"/>
          </a:p>
          <a:p>
            <a:endParaRPr lang="en-GB" sz="4500" dirty="0"/>
          </a:p>
          <a:p>
            <a:endParaRPr lang="en-GB" sz="4500" dirty="0"/>
          </a:p>
          <a:p>
            <a:endParaRPr lang="en-GB" sz="45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440282" y="3016718"/>
            <a:ext cx="5181600" cy="2884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Solutions</a:t>
            </a:r>
          </a:p>
          <a:p>
            <a:r>
              <a:rPr lang="en-GB" dirty="0">
                <a:hlinkClick r:id="rId7"/>
              </a:rPr>
              <a:t>https://corbettmaths.com/wp-content/uploads/2015/03/two-way-tables-answers.pdf</a:t>
            </a:r>
            <a:endParaRPr lang="en-GB" dirty="0"/>
          </a:p>
          <a:p>
            <a:r>
              <a:rPr lang="en-GB" dirty="0">
                <a:hlinkClick r:id="rId8"/>
              </a:rPr>
              <a:t>https://corbettmaths.com/wp-content/uploads/2020/03/Frequency-Tree-Answers-1.pdf</a:t>
            </a:r>
            <a:endParaRPr lang="en-GB" dirty="0"/>
          </a:p>
          <a:p>
            <a:r>
              <a:rPr lang="en-GB" dirty="0">
                <a:hlinkClick r:id="rId9"/>
              </a:rPr>
              <a:t>https://corbettmaths.com/wp-content/uploads/2015/03/scatter-graphs.pdf</a:t>
            </a:r>
            <a:endParaRPr lang="en-GB" dirty="0"/>
          </a:p>
          <a:p>
            <a:r>
              <a:rPr lang="en-GB" dirty="0">
                <a:hlinkClick r:id="rId10"/>
              </a:rPr>
              <a:t>https://corbettmaths.com/wp-content/uploads/2015/03/pie-charts-answers.pdf</a:t>
            </a:r>
            <a:endParaRPr lang="en-GB" dirty="0"/>
          </a:p>
          <a:p>
            <a:r>
              <a:rPr lang="en-GB" dirty="0">
                <a:hlinkClick r:id="rId11"/>
              </a:rPr>
              <a:t>https://corbettmaths.com/wp-content/uploads/2015/03/pie-charts-answers2.pdf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6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2F39-7173-4A6C-8B27-81DB19BD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 7 –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BB9A2-1626-415D-8B76-294FEA27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0163" y="1511062"/>
            <a:ext cx="11049000" cy="142360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4400" dirty="0"/>
              <a:t>Watch the following clips on</a:t>
            </a:r>
          </a:p>
          <a:p>
            <a:pPr marL="0" indent="0">
              <a:buNone/>
            </a:pPr>
            <a:r>
              <a:rPr lang="en-GB" sz="4400" dirty="0"/>
              <a:t>Clip 21 – Index Laws</a:t>
            </a:r>
          </a:p>
          <a:p>
            <a:pPr marL="0" indent="0">
              <a:buNone/>
            </a:pPr>
            <a:r>
              <a:rPr lang="en-GB" sz="4400" dirty="0"/>
              <a:t>Clip 25 – Subject of</a:t>
            </a:r>
          </a:p>
          <a:p>
            <a:pPr marL="0" indent="0">
              <a:buNone/>
            </a:pPr>
            <a:r>
              <a:rPr lang="en-GB" sz="4400" dirty="0"/>
              <a:t>Clip 69 - Sequences</a:t>
            </a:r>
          </a:p>
          <a:p>
            <a:pPr marL="0" indent="0">
              <a:buNone/>
            </a:pPr>
            <a:r>
              <a:rPr lang="en-GB" sz="4400" dirty="0"/>
              <a:t>For More work go onto Dr Frost Maths – Click Key Skills and search for the topic above.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B6CCE-CEFF-4073-B16C-B22EE4DA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67" y="3147135"/>
            <a:ext cx="5181600" cy="2884101"/>
          </a:xfrm>
        </p:spPr>
        <p:txBody>
          <a:bodyPr>
            <a:normAutofit fontScale="32500" lnSpcReduction="20000"/>
          </a:bodyPr>
          <a:lstStyle/>
          <a:p>
            <a:r>
              <a:rPr lang="en-GB" sz="4000" b="1" dirty="0"/>
              <a:t>Worksheets</a:t>
            </a:r>
          </a:p>
          <a:p>
            <a:r>
              <a:rPr lang="en-GB" sz="4500" dirty="0">
                <a:hlinkClick r:id="rId2"/>
              </a:rPr>
              <a:t>https://corbettmaths.com/wp-content/uploads/2013/02/laws-of-indices-algebra-pdf.pdf</a:t>
            </a:r>
            <a:endParaRPr lang="en-GB" sz="4500" dirty="0"/>
          </a:p>
          <a:p>
            <a:r>
              <a:rPr lang="en-GB" sz="4500" dirty="0">
                <a:hlinkClick r:id="rId3"/>
              </a:rPr>
              <a:t>https://corbettmaths.com/wp-content/uploads/2013/02/changing-the-subject-pdf.pdf</a:t>
            </a:r>
            <a:endParaRPr lang="en-GB" sz="4500" dirty="0"/>
          </a:p>
          <a:p>
            <a:r>
              <a:rPr lang="en-GB" sz="4500" dirty="0">
                <a:hlinkClick r:id="rId4"/>
              </a:rPr>
              <a:t>https://corbettmaths.com/wp-content/uploads/2013/02/nth-term-pdf.pdf</a:t>
            </a:r>
            <a:endParaRPr lang="en-GB" sz="4500" dirty="0"/>
          </a:p>
          <a:p>
            <a:endParaRPr lang="en-GB" sz="45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C992D6-5E3B-42F4-BF96-4E20DEA6AC14}"/>
              </a:ext>
            </a:extLst>
          </p:cNvPr>
          <p:cNvSpPr txBox="1">
            <a:spLocks/>
          </p:cNvSpPr>
          <p:nvPr/>
        </p:nvSpPr>
        <p:spPr>
          <a:xfrm>
            <a:off x="6617563" y="3539232"/>
            <a:ext cx="5181600" cy="2884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Solutions</a:t>
            </a:r>
          </a:p>
          <a:p>
            <a:r>
              <a:rPr lang="en-GB" dirty="0">
                <a:hlinkClick r:id="rId5"/>
              </a:rPr>
              <a:t>https://corbettmaths.com/wp-content/uploads/2015/03/laws-of-indices.pdf</a:t>
            </a:r>
            <a:endParaRPr lang="en-GB" dirty="0"/>
          </a:p>
          <a:p>
            <a:r>
              <a:rPr lang="en-GB" dirty="0">
                <a:hlinkClick r:id="rId6"/>
              </a:rPr>
              <a:t>https://corbettmaths.com/wp-content/uploads/2015/03/changing-the-subject-answers.pdf</a:t>
            </a:r>
            <a:endParaRPr lang="en-GB" dirty="0"/>
          </a:p>
          <a:p>
            <a:r>
              <a:rPr lang="en-GB" dirty="0">
                <a:hlinkClick r:id="rId7"/>
              </a:rPr>
              <a:t>https://corbettmaths.com/wp-content/uploads/2015/03/nth-term.pdf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25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83A68F83C6A47BFB95B29838E2CE4" ma:contentTypeVersion="13" ma:contentTypeDescription="Create a new document." ma:contentTypeScope="" ma:versionID="2793a5c04a7cd238eb459fc47ead991b">
  <xsd:schema xmlns:xsd="http://www.w3.org/2001/XMLSchema" xmlns:xs="http://www.w3.org/2001/XMLSchema" xmlns:p="http://schemas.microsoft.com/office/2006/metadata/properties" xmlns:ns2="256cee14-f636-4681-b71d-45a30a133b2b" xmlns:ns3="6f14df77-98d2-4ed4-8da8-6de542f49458" targetNamespace="http://schemas.microsoft.com/office/2006/metadata/properties" ma:root="true" ma:fieldsID="b540711167b4bee9c7c5cfa3f311e1ed" ns2:_="" ns3:_="">
    <xsd:import namespace="256cee14-f636-4681-b71d-45a30a133b2b"/>
    <xsd:import namespace="6f14df77-98d2-4ed4-8da8-6de542f49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o_x002e_Less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cee14-f636-4681-b71d-45a30a133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_x002e_Lessons" ma:index="20" nillable="true" ma:displayName="No. Lessons" ma:description="How many lessons in the project&#10;" ma:format="Dropdown" ma:internalName="No_x002e_Lesson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4df77-98d2-4ed4-8da8-6de542f49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_x002e_Lessons xmlns="256cee14-f636-4681-b71d-45a30a133b2b" xsi:nil="true"/>
  </documentManagement>
</p:properties>
</file>

<file path=customXml/itemProps1.xml><?xml version="1.0" encoding="utf-8"?>
<ds:datastoreItem xmlns:ds="http://schemas.openxmlformats.org/officeDocument/2006/customXml" ds:itemID="{54270EB8-99BC-4728-97BD-BB3F7B64E634}"/>
</file>

<file path=customXml/itemProps2.xml><?xml version="1.0" encoding="utf-8"?>
<ds:datastoreItem xmlns:ds="http://schemas.openxmlformats.org/officeDocument/2006/customXml" ds:itemID="{F4324948-D489-4470-91A6-266C90F712D2}"/>
</file>

<file path=customXml/itemProps3.xml><?xml version="1.0" encoding="utf-8"?>
<ds:datastoreItem xmlns:ds="http://schemas.openxmlformats.org/officeDocument/2006/customXml" ds:itemID="{47204AE3-D53C-43A0-A01B-42B56BAD9305}"/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1010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Year  11  Set 3 Autumn 1 Work</vt:lpstr>
      <vt:lpstr>Highlighted are the list of topics being covered this half term</vt:lpstr>
      <vt:lpstr>Website Details</vt:lpstr>
      <vt:lpstr>Instructions on accessing the videos on Just Maths </vt:lpstr>
      <vt:lpstr>Week 1 – mock exam week</vt:lpstr>
      <vt:lpstr>Week 2 – Algebra</vt:lpstr>
      <vt:lpstr>Week 3 and 4 - Shape</vt:lpstr>
      <vt:lpstr>Week 5 and 6 – Data</vt:lpstr>
      <vt:lpstr>Week 7 – 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 11 Set 2 Autumn 1 Work</dc:title>
  <dc:creator>RalphS</dc:creator>
  <cp:lastModifiedBy>DenfordP</cp:lastModifiedBy>
  <cp:revision>30</cp:revision>
  <dcterms:created xsi:type="dcterms:W3CDTF">2020-09-19T08:54:32Z</dcterms:created>
  <dcterms:modified xsi:type="dcterms:W3CDTF">2020-10-23T07:58:44Z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0x010100F1383A68F83C6A47BFB95B29838E2CE4</vt:lpwstr>
  </property>
</Properties>
</file>