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2" r:id="rId7"/>
    <p:sldId id="267" r:id="rId8"/>
    <p:sldId id="273"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F3D4-4F6B-447A-88FC-8C9FC64EE4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D9A57E-9DE8-4EF7-95BA-8D45E03D9A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498C7-FB27-490D-83C8-66F121E29A99}"/>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5" name="Footer Placeholder 4">
            <a:extLst>
              <a:ext uri="{FF2B5EF4-FFF2-40B4-BE49-F238E27FC236}">
                <a16:creationId xmlns:a16="http://schemas.microsoft.com/office/drawing/2014/main" id="{01EEF9C4-B253-42F6-951B-04E539B049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0EEF2A-B0B2-42BC-B9DB-259BDCBB855A}"/>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7857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FF22D-9414-42F5-A860-CFCF1AFEAC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EDAC0D-94C0-430A-9958-C8F5D024C8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E9452-96FB-4296-BD30-074DF94276AF}"/>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5" name="Footer Placeholder 4">
            <a:extLst>
              <a:ext uri="{FF2B5EF4-FFF2-40B4-BE49-F238E27FC236}">
                <a16:creationId xmlns:a16="http://schemas.microsoft.com/office/drawing/2014/main" id="{3C5F94C2-35E4-4BA4-9943-B88EA76391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6FEB4-2330-4DAE-9E6E-38E9F59B9EF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76145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DAAD4-45AD-4B44-AB14-D10E347791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DE103F-4451-4FE7-9C65-50B7757E1B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C4C461-5FDF-4AFF-8762-23B22DC94149}"/>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5" name="Footer Placeholder 4">
            <a:extLst>
              <a:ext uri="{FF2B5EF4-FFF2-40B4-BE49-F238E27FC236}">
                <a16:creationId xmlns:a16="http://schemas.microsoft.com/office/drawing/2014/main" id="{92BA3D07-F1AF-4941-974E-CD4971339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46F7BD-BB38-4E59-825C-1FF0AFDB5C1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37208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4C80-5E15-4E46-BA38-62FEAB600F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837E37-5E42-442B-AE85-8AE597CAD4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079900-F2BE-4347-AC68-F37C3300E470}"/>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5" name="Footer Placeholder 4">
            <a:extLst>
              <a:ext uri="{FF2B5EF4-FFF2-40B4-BE49-F238E27FC236}">
                <a16:creationId xmlns:a16="http://schemas.microsoft.com/office/drawing/2014/main" id="{F252117F-FA0C-4052-B218-462DFCB9E1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AB667-B5FD-4F73-B470-58D49447BAD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60698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0C4D9-5969-4654-801D-8470210C2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41A04-75EE-4FC7-BA10-48C6C5EAE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3B231F-51FB-4A6C-B104-BEF94197E4A0}"/>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5" name="Footer Placeholder 4">
            <a:extLst>
              <a:ext uri="{FF2B5EF4-FFF2-40B4-BE49-F238E27FC236}">
                <a16:creationId xmlns:a16="http://schemas.microsoft.com/office/drawing/2014/main" id="{E83E5326-36B7-4858-A993-1B05ED4DB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88DEC8-A24F-4448-89ED-25FFA28227E2}"/>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16467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13BD-34FC-44A4-A4F3-729F6B64AB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088B63-667F-4B73-8521-CCD05B3C53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FCB28A-1C82-4BE8-923A-A533A1FC9A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027A86-83CD-422A-94E8-1478FA894A36}"/>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6" name="Footer Placeholder 5">
            <a:extLst>
              <a:ext uri="{FF2B5EF4-FFF2-40B4-BE49-F238E27FC236}">
                <a16:creationId xmlns:a16="http://schemas.microsoft.com/office/drawing/2014/main" id="{25A8D06F-97E4-49D3-8989-E5FDE2BE2F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E3591-0C0C-4E87-9ACA-C0BAD0AD5F5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69595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CBB1-55BD-45DC-A996-73E3804979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B48ED3-E702-44CC-8273-953EBDB617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250C08-84F3-45F2-A5DC-CF8BC0517F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08795A-2394-4346-8E47-AC34CBAB2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E6A385-F96A-4F28-8AB1-8C6EAF327D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D201BB-363E-401D-84B6-4E11ECC3F9CE}"/>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8" name="Footer Placeholder 7">
            <a:extLst>
              <a:ext uri="{FF2B5EF4-FFF2-40B4-BE49-F238E27FC236}">
                <a16:creationId xmlns:a16="http://schemas.microsoft.com/office/drawing/2014/main" id="{E6E11B85-2C74-42E9-8804-DAA8459E15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B1B76A-2B29-4B6C-9838-5DC8B907E3F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63630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F254-0619-4B89-B7D9-92FCD59213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49084C-0FD4-4DA2-B277-257F75DB5539}"/>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4" name="Footer Placeholder 3">
            <a:extLst>
              <a:ext uri="{FF2B5EF4-FFF2-40B4-BE49-F238E27FC236}">
                <a16:creationId xmlns:a16="http://schemas.microsoft.com/office/drawing/2014/main" id="{FF3CA250-A014-4621-AFE4-484E4F417A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48B7DA-8331-4E85-B8DB-772824CFBCAB}"/>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08615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0ED0AC-A304-457E-911D-7E4F46623ACB}"/>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3" name="Footer Placeholder 2">
            <a:extLst>
              <a:ext uri="{FF2B5EF4-FFF2-40B4-BE49-F238E27FC236}">
                <a16:creationId xmlns:a16="http://schemas.microsoft.com/office/drawing/2014/main" id="{095EA01D-532B-49A1-B29B-4AE92D63F5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A74AA9-361B-44D0-93EA-3B6E72F05475}"/>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86839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0752-F12D-455F-B92F-3E65E54A2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DDAF1B-0007-4C1B-BB35-A3DF373545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CF6AFD-8E94-4BB5-8D67-7886100C2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44EF53-5C6A-453C-871C-EDE62F7EB3C6}"/>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6" name="Footer Placeholder 5">
            <a:extLst>
              <a:ext uri="{FF2B5EF4-FFF2-40B4-BE49-F238E27FC236}">
                <a16:creationId xmlns:a16="http://schemas.microsoft.com/office/drawing/2014/main" id="{618B5EDF-6F42-448D-A17A-0C0AA8AB76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70CC73-1BB0-488D-8280-AC41F01900A7}"/>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52375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231C-9771-48E6-8B02-8D11D9732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2596BA-D600-470A-BA2A-EA919E8C3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E5B9E9-04DD-4BBE-B6DD-5194D9296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5EAD25-02B5-42C7-8D55-9F1BB39C5FD9}"/>
              </a:ext>
            </a:extLst>
          </p:cNvPr>
          <p:cNvSpPr>
            <a:spLocks noGrp="1"/>
          </p:cNvSpPr>
          <p:nvPr>
            <p:ph type="dt" sz="half" idx="10"/>
          </p:nvPr>
        </p:nvSpPr>
        <p:spPr/>
        <p:txBody>
          <a:bodyPr/>
          <a:lstStyle/>
          <a:p>
            <a:fld id="{E0E6775F-F1E8-4AFC-9935-170FCAF4C681}" type="datetimeFigureOut">
              <a:rPr lang="en-GB" smtClean="0"/>
              <a:t>06/12/2020</a:t>
            </a:fld>
            <a:endParaRPr lang="en-GB"/>
          </a:p>
        </p:txBody>
      </p:sp>
      <p:sp>
        <p:nvSpPr>
          <p:cNvPr id="6" name="Footer Placeholder 5">
            <a:extLst>
              <a:ext uri="{FF2B5EF4-FFF2-40B4-BE49-F238E27FC236}">
                <a16:creationId xmlns:a16="http://schemas.microsoft.com/office/drawing/2014/main" id="{A00C2882-1726-4D13-BFF4-0BD58AB291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F32398-425F-4529-B874-0DB99093458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9359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13D5E2-206E-4865-B0A1-DE77C82A7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043F35-428D-4965-900E-1A0A71B806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0EAED9-F788-4BDB-9381-4EFD5BE72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6775F-F1E8-4AFC-9935-170FCAF4C681}" type="datetimeFigureOut">
              <a:rPr lang="en-GB" smtClean="0"/>
              <a:t>06/12/2020</a:t>
            </a:fld>
            <a:endParaRPr lang="en-GB"/>
          </a:p>
        </p:txBody>
      </p:sp>
      <p:sp>
        <p:nvSpPr>
          <p:cNvPr id="5" name="Footer Placeholder 4">
            <a:extLst>
              <a:ext uri="{FF2B5EF4-FFF2-40B4-BE49-F238E27FC236}">
                <a16:creationId xmlns:a16="http://schemas.microsoft.com/office/drawing/2014/main" id="{B816ABE5-2CC6-4620-BBCE-9489A2F832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FDFB6F-AE9C-4DDF-928C-93F96C296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7CEB8-561E-48B6-924F-9B99FD256CC5}" type="slidenum">
              <a:rPr lang="en-GB" smtClean="0"/>
              <a:t>‹#›</a:t>
            </a:fld>
            <a:endParaRPr lang="en-GB"/>
          </a:p>
        </p:txBody>
      </p:sp>
    </p:spTree>
    <p:extLst>
      <p:ext uri="{BB962C8B-B14F-4D97-AF65-F5344CB8AC3E}">
        <p14:creationId xmlns:p14="http://schemas.microsoft.com/office/powerpoint/2010/main" val="240908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drfrostmaths.com/"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2.xml"/><Relationship Id="rId4" Type="http://schemas.openxmlformats.org/officeDocument/2006/relationships/image" Target="../media/image1.tmp"/></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rbettmaths.com/wp-content/uploads/2020/05/Drawing-Histograms-Answers.pdf" TargetMode="External"/><Relationship Id="rId7" Type="http://schemas.openxmlformats.org/officeDocument/2006/relationships/hyperlink" Target="https://corbettmaths.com/wp-content/uploads/2019/02/Cumulative-frequency-graphs-1.pdf" TargetMode="External"/><Relationship Id="rId2" Type="http://schemas.openxmlformats.org/officeDocument/2006/relationships/hyperlink" Target="https://corbettmaths.com/wp-content/uploads/2020/05/Drawing-Histograms.pdf"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9/02/Cumulative-Frequency.pdf" TargetMode="External"/><Relationship Id="rId5" Type="http://schemas.openxmlformats.org/officeDocument/2006/relationships/hyperlink" Target="https://corbettmaths.com/wp-content/uploads/2020/07/Histograms-answers.pdf" TargetMode="External"/><Relationship Id="rId4" Type="http://schemas.openxmlformats.org/officeDocument/2006/relationships/hyperlink" Target="https://corbettmaths.com/wp-content/uploads/2020/07/Histogram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filestore.aqa.org.uk/sample-papers-and-mark-schemes/2017/november/AQA-83002H-QP-NOV17.PDF" TargetMode="External"/><Relationship Id="rId7" Type="http://schemas.openxmlformats.org/officeDocument/2006/relationships/hyperlink" Target="https://filestore.aqa.org.uk/sample-papers-and-mark-schemes/2017/november/AQA-83003H-W-MS-NOV17.PDF" TargetMode="External"/><Relationship Id="rId2" Type="http://schemas.openxmlformats.org/officeDocument/2006/relationships/hyperlink" Target="https://filestore.aqa.org.uk/sample-papers-and-mark-schemes/2017/november/AQA-83001H-QP-NOV17.PDF" TargetMode="External"/><Relationship Id="rId1" Type="http://schemas.openxmlformats.org/officeDocument/2006/relationships/slideLayout" Target="../slideLayouts/slideLayout4.xml"/><Relationship Id="rId6" Type="http://schemas.openxmlformats.org/officeDocument/2006/relationships/hyperlink" Target="https://filestore.aqa.org.uk/sample-papers-and-mark-schemes/2017/november/AQA-83002H-W-MS-NOV17.PDF" TargetMode="External"/><Relationship Id="rId5" Type="http://schemas.openxmlformats.org/officeDocument/2006/relationships/hyperlink" Target="https://filestore.aqa.org.uk/sample-papers-and-mark-schemes/2017/november/AQA-83001H-W-MS-NOV17.PDF" TargetMode="External"/><Relationship Id="rId4" Type="http://schemas.openxmlformats.org/officeDocument/2006/relationships/hyperlink" Target="https://filestore.aqa.org.uk/sample-papers-and-mark-schemes/2017/november/AQA-83003H-QP-NOV17.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1EF40-3EDA-4242-B57B-52FDD5D8904B}"/>
              </a:ext>
            </a:extLst>
          </p:cNvPr>
          <p:cNvSpPr>
            <a:spLocks noGrp="1"/>
          </p:cNvSpPr>
          <p:nvPr>
            <p:ph type="ctrTitle"/>
          </p:nvPr>
        </p:nvSpPr>
        <p:spPr/>
        <p:txBody>
          <a:bodyPr>
            <a:normAutofit fontScale="90000"/>
          </a:bodyPr>
          <a:lstStyle/>
          <a:p>
            <a:r>
              <a:rPr lang="en-GB" dirty="0"/>
              <a:t>Year  11 </a:t>
            </a:r>
            <a:br>
              <a:rPr lang="en-GB" dirty="0"/>
            </a:br>
            <a:r>
              <a:rPr lang="en-GB" dirty="0"/>
              <a:t>Set 1 and 2</a:t>
            </a:r>
            <a:br>
              <a:rPr lang="en-GB" dirty="0"/>
            </a:br>
            <a:r>
              <a:rPr lang="en-GB" dirty="0"/>
              <a:t>Spring 1 Work</a:t>
            </a:r>
          </a:p>
        </p:txBody>
      </p:sp>
    </p:spTree>
    <p:extLst>
      <p:ext uri="{BB962C8B-B14F-4D97-AF65-F5344CB8AC3E}">
        <p14:creationId xmlns:p14="http://schemas.microsoft.com/office/powerpoint/2010/main" val="381220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6  - Mock Review</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417095" y="1536868"/>
            <a:ext cx="11049000" cy="1759786"/>
          </a:xfrm>
        </p:spPr>
        <p:txBody>
          <a:bodyPr>
            <a:noAutofit/>
          </a:bodyPr>
          <a:lstStyle/>
          <a:p>
            <a:pPr marL="0" indent="0">
              <a:buNone/>
            </a:pPr>
            <a:r>
              <a:rPr lang="en-GB" sz="2000" dirty="0"/>
              <a:t>Continue to work on any outstanding work including:</a:t>
            </a:r>
          </a:p>
          <a:p>
            <a:pPr marL="457200" indent="-457200">
              <a:buAutoNum type="arabicParenR"/>
            </a:pPr>
            <a:r>
              <a:rPr lang="en-GB" sz="2000" dirty="0"/>
              <a:t>Pinpoint booklets</a:t>
            </a:r>
          </a:p>
          <a:p>
            <a:pPr marL="457200" indent="-457200">
              <a:buAutoNum type="arabicParenR"/>
            </a:pPr>
            <a:r>
              <a:rPr lang="en-GB" sz="2000" dirty="0"/>
              <a:t>Revision Guide/Workbook “Ready Set Go” booklet</a:t>
            </a:r>
          </a:p>
          <a:p>
            <a:pPr marL="457200" indent="-457200">
              <a:buAutoNum type="arabicParenR"/>
            </a:pPr>
            <a:r>
              <a:rPr lang="en-GB" sz="2000" dirty="0"/>
              <a:t>Use Dr Frost Maths to revise topics you have found difficult</a:t>
            </a:r>
          </a:p>
          <a:p>
            <a:pPr marL="0" indent="0">
              <a:buNone/>
            </a:pPr>
            <a:endParaRPr lang="en-GB" sz="2000" dirty="0"/>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838200" y="5118102"/>
            <a:ext cx="10515601" cy="1461282"/>
          </a:xfrm>
        </p:spPr>
        <p:txBody>
          <a:bodyPr>
            <a:normAutofit/>
          </a:bodyPr>
          <a:lstStyle/>
          <a:p>
            <a:pPr marL="0" indent="0">
              <a:buNone/>
            </a:pPr>
            <a:endParaRPr lang="en-GB" dirty="0"/>
          </a:p>
          <a:p>
            <a:endParaRPr lang="en-GB" dirty="0"/>
          </a:p>
        </p:txBody>
      </p:sp>
    </p:spTree>
    <p:extLst>
      <p:ext uri="{BB962C8B-B14F-4D97-AF65-F5344CB8AC3E}">
        <p14:creationId xmlns:p14="http://schemas.microsoft.com/office/powerpoint/2010/main" val="3111508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69E739-B9E3-4734-AA9E-ED4468291948}"/>
              </a:ext>
            </a:extLst>
          </p:cNvPr>
          <p:cNvSpPr>
            <a:spLocks noGrp="1"/>
          </p:cNvSpPr>
          <p:nvPr>
            <p:ph type="title"/>
          </p:nvPr>
        </p:nvSpPr>
        <p:spPr>
          <a:xfrm>
            <a:off x="838200" y="294104"/>
            <a:ext cx="9610817" cy="646930"/>
          </a:xfrm>
        </p:spPr>
        <p:txBody>
          <a:bodyPr>
            <a:normAutofit fontScale="90000"/>
          </a:bodyPr>
          <a:lstStyle/>
          <a:p>
            <a:r>
              <a:rPr lang="en-GB" dirty="0"/>
              <a:t>Highlighted are the list of topics being covered this half term</a:t>
            </a:r>
          </a:p>
        </p:txBody>
      </p:sp>
      <p:graphicFrame>
        <p:nvGraphicFramePr>
          <p:cNvPr id="4" name="Content Placeholder 3">
            <a:extLst>
              <a:ext uri="{FF2B5EF4-FFF2-40B4-BE49-F238E27FC236}">
                <a16:creationId xmlns:a16="http://schemas.microsoft.com/office/drawing/2014/main" id="{80FCE304-904E-4153-89FA-42E06B31905A}"/>
              </a:ext>
            </a:extLst>
          </p:cNvPr>
          <p:cNvGraphicFramePr>
            <a:graphicFrameLocks noGrp="1"/>
          </p:cNvGraphicFramePr>
          <p:nvPr>
            <p:ph idx="4294967295"/>
            <p:extLst>
              <p:ext uri="{D42A27DB-BD31-4B8C-83A1-F6EECF244321}">
                <p14:modId xmlns:p14="http://schemas.microsoft.com/office/powerpoint/2010/main" val="898290910"/>
              </p:ext>
            </p:extLst>
          </p:nvPr>
        </p:nvGraphicFramePr>
        <p:xfrm>
          <a:off x="-84221" y="1073586"/>
          <a:ext cx="11265761" cy="6064685"/>
        </p:xfrm>
        <a:graphic>
          <a:graphicData uri="http://schemas.openxmlformats.org/drawingml/2006/table">
            <a:tbl>
              <a:tblPr>
                <a:tableStyleId>{5C22544A-7EE6-4342-B048-85BDC9FD1C3A}</a:tableStyleId>
              </a:tblPr>
              <a:tblGrid>
                <a:gridCol w="369438">
                  <a:extLst>
                    <a:ext uri="{9D8B030D-6E8A-4147-A177-3AD203B41FA5}">
                      <a16:colId xmlns:a16="http://schemas.microsoft.com/office/drawing/2014/main" val="4018756609"/>
                    </a:ext>
                  </a:extLst>
                </a:gridCol>
                <a:gridCol w="1343993">
                  <a:extLst>
                    <a:ext uri="{9D8B030D-6E8A-4147-A177-3AD203B41FA5}">
                      <a16:colId xmlns:a16="http://schemas.microsoft.com/office/drawing/2014/main" val="775406470"/>
                    </a:ext>
                  </a:extLst>
                </a:gridCol>
                <a:gridCol w="647580">
                  <a:extLst>
                    <a:ext uri="{9D8B030D-6E8A-4147-A177-3AD203B41FA5}">
                      <a16:colId xmlns:a16="http://schemas.microsoft.com/office/drawing/2014/main" val="3083833639"/>
                    </a:ext>
                  </a:extLst>
                </a:gridCol>
                <a:gridCol w="647580">
                  <a:extLst>
                    <a:ext uri="{9D8B030D-6E8A-4147-A177-3AD203B41FA5}">
                      <a16:colId xmlns:a16="http://schemas.microsoft.com/office/drawing/2014/main" val="2232601248"/>
                    </a:ext>
                  </a:extLst>
                </a:gridCol>
                <a:gridCol w="647580">
                  <a:extLst>
                    <a:ext uri="{9D8B030D-6E8A-4147-A177-3AD203B41FA5}">
                      <a16:colId xmlns:a16="http://schemas.microsoft.com/office/drawing/2014/main" val="2597897454"/>
                    </a:ext>
                  </a:extLst>
                </a:gridCol>
                <a:gridCol w="95544">
                  <a:extLst>
                    <a:ext uri="{9D8B030D-6E8A-4147-A177-3AD203B41FA5}">
                      <a16:colId xmlns:a16="http://schemas.microsoft.com/office/drawing/2014/main" val="2207480473"/>
                    </a:ext>
                  </a:extLst>
                </a:gridCol>
                <a:gridCol w="420396">
                  <a:extLst>
                    <a:ext uri="{9D8B030D-6E8A-4147-A177-3AD203B41FA5}">
                      <a16:colId xmlns:a16="http://schemas.microsoft.com/office/drawing/2014/main" val="3632221747"/>
                    </a:ext>
                  </a:extLst>
                </a:gridCol>
                <a:gridCol w="1509604">
                  <a:extLst>
                    <a:ext uri="{9D8B030D-6E8A-4147-A177-3AD203B41FA5}">
                      <a16:colId xmlns:a16="http://schemas.microsoft.com/office/drawing/2014/main" val="764792263"/>
                    </a:ext>
                  </a:extLst>
                </a:gridCol>
                <a:gridCol w="636964">
                  <a:extLst>
                    <a:ext uri="{9D8B030D-6E8A-4147-A177-3AD203B41FA5}">
                      <a16:colId xmlns:a16="http://schemas.microsoft.com/office/drawing/2014/main" val="383624496"/>
                    </a:ext>
                  </a:extLst>
                </a:gridCol>
                <a:gridCol w="636964">
                  <a:extLst>
                    <a:ext uri="{9D8B030D-6E8A-4147-A177-3AD203B41FA5}">
                      <a16:colId xmlns:a16="http://schemas.microsoft.com/office/drawing/2014/main" val="3524449449"/>
                    </a:ext>
                  </a:extLst>
                </a:gridCol>
                <a:gridCol w="636964">
                  <a:extLst>
                    <a:ext uri="{9D8B030D-6E8A-4147-A177-3AD203B41FA5}">
                      <a16:colId xmlns:a16="http://schemas.microsoft.com/office/drawing/2014/main" val="2312577625"/>
                    </a:ext>
                  </a:extLst>
                </a:gridCol>
                <a:gridCol w="95544">
                  <a:extLst>
                    <a:ext uri="{9D8B030D-6E8A-4147-A177-3AD203B41FA5}">
                      <a16:colId xmlns:a16="http://schemas.microsoft.com/office/drawing/2014/main" val="3530937614"/>
                    </a:ext>
                  </a:extLst>
                </a:gridCol>
                <a:gridCol w="407657">
                  <a:extLst>
                    <a:ext uri="{9D8B030D-6E8A-4147-A177-3AD203B41FA5}">
                      <a16:colId xmlns:a16="http://schemas.microsoft.com/office/drawing/2014/main" val="2594159840"/>
                    </a:ext>
                  </a:extLst>
                </a:gridCol>
                <a:gridCol w="1407689">
                  <a:extLst>
                    <a:ext uri="{9D8B030D-6E8A-4147-A177-3AD203B41FA5}">
                      <a16:colId xmlns:a16="http://schemas.microsoft.com/office/drawing/2014/main" val="2414088955"/>
                    </a:ext>
                  </a:extLst>
                </a:gridCol>
                <a:gridCol w="626347">
                  <a:extLst>
                    <a:ext uri="{9D8B030D-6E8A-4147-A177-3AD203B41FA5}">
                      <a16:colId xmlns:a16="http://schemas.microsoft.com/office/drawing/2014/main" val="2269481544"/>
                    </a:ext>
                  </a:extLst>
                </a:gridCol>
                <a:gridCol w="626347">
                  <a:extLst>
                    <a:ext uri="{9D8B030D-6E8A-4147-A177-3AD203B41FA5}">
                      <a16:colId xmlns:a16="http://schemas.microsoft.com/office/drawing/2014/main" val="3768678770"/>
                    </a:ext>
                  </a:extLst>
                </a:gridCol>
                <a:gridCol w="509570">
                  <a:extLst>
                    <a:ext uri="{9D8B030D-6E8A-4147-A177-3AD203B41FA5}">
                      <a16:colId xmlns:a16="http://schemas.microsoft.com/office/drawing/2014/main" val="2075531310"/>
                    </a:ext>
                  </a:extLst>
                </a:gridCol>
              </a:tblGrid>
              <a:tr h="1296231">
                <a:tc gridSpan="17">
                  <a:txBody>
                    <a:bodyPr/>
                    <a:lstStyle/>
                    <a:p>
                      <a:pPr algn="ctr" fontAlgn="b"/>
                      <a:r>
                        <a:rPr lang="en-GB" sz="1000" u="none" strike="noStrike" dirty="0">
                          <a:effectLst/>
                        </a:rPr>
                        <a:t>CROSSOVER</a:t>
                      </a:r>
                      <a:br>
                        <a:rPr lang="en-GB" sz="800" u="none" strike="noStrike" dirty="0">
                          <a:effectLst/>
                        </a:rPr>
                      </a:br>
                      <a:r>
                        <a:rPr lang="en-GB" sz="800" u="none" strike="noStrike" dirty="0">
                          <a:effectLst/>
                        </a:rPr>
                        <a:t>The below topics form the basis of the work we will focus on during your GCSE. They are the topics that crossover the higher and foundation tiers so they are  the "must know" topics! </a:t>
                      </a:r>
                      <a:endParaRPr lang="en-GB" sz="800" b="0" i="0" u="none" strike="noStrike" dirty="0">
                        <a:solidFill>
                          <a:srgbClr val="000000"/>
                        </a:solidFill>
                        <a:effectLst/>
                        <a:latin typeface="Calibri" panose="020F0502020204030204" pitchFamily="34" charset="0"/>
                      </a:endParaRPr>
                    </a:p>
                  </a:txBody>
                  <a:tcPr marL="3910" marR="3910" marT="391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4008871"/>
                  </a:ext>
                </a:extLst>
              </a:tr>
              <a:tr h="143106">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extLst>
                  <a:ext uri="{0D108BD9-81ED-4DB2-BD59-A6C34878D82A}">
                    <a16:rowId xmlns:a16="http://schemas.microsoft.com/office/drawing/2014/main" val="2611261894"/>
                  </a:ext>
                </a:extLst>
              </a:tr>
              <a:tr h="165978">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AUT</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855724171"/>
                  </a:ext>
                </a:extLst>
              </a:tr>
              <a:tr h="180600">
                <a:tc>
                  <a:txBody>
                    <a:bodyPr/>
                    <a:lstStyle/>
                    <a:p>
                      <a:pPr algn="ctr" fontAlgn="ctr"/>
                      <a:r>
                        <a:rPr lang="en-GB" sz="600" u="none" strike="noStrike">
                          <a:effectLst/>
                        </a:rPr>
                        <a:t>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Two Way Tables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Subject of</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Sampling</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760056222"/>
                  </a:ext>
                </a:extLst>
              </a:tr>
              <a:tr h="180600">
                <a:tc>
                  <a:txBody>
                    <a:bodyPr/>
                    <a:lstStyle/>
                    <a:p>
                      <a:pPr algn="ctr" fontAlgn="ctr"/>
                      <a:r>
                        <a:rPr lang="en-GB" sz="600" u="none" strike="noStrike">
                          <a:effectLst/>
                        </a:rPr>
                        <a:t>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Frequency Trees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Averages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Pie Charts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50004936"/>
                  </a:ext>
                </a:extLst>
              </a:tr>
              <a:tr h="180600">
                <a:tc>
                  <a:txBody>
                    <a:bodyPr/>
                    <a:lstStyle/>
                    <a:p>
                      <a:pPr algn="ctr" fontAlgn="ctr"/>
                      <a:r>
                        <a:rPr lang="en-GB" sz="600" u="none" strike="noStrike">
                          <a:effectLst/>
                        </a:rPr>
                        <a:t>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Venn Diagrams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24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Averages from a Table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141973661"/>
                  </a:ext>
                </a:extLst>
              </a:tr>
              <a:tr h="180600">
                <a:tc>
                  <a:txBody>
                    <a:bodyPr/>
                    <a:lstStyle/>
                    <a:p>
                      <a:pPr algn="ctr" fontAlgn="ctr"/>
                      <a:r>
                        <a:rPr lang="en-GB" sz="600" u="none" strike="noStrike">
                          <a:effectLst/>
                        </a:rPr>
                        <a:t>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Product of Prime Factors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Averages from Grouped Data</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Trees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387590850"/>
                  </a:ext>
                </a:extLst>
              </a:tr>
              <a:tr h="245666">
                <a:tc>
                  <a:txBody>
                    <a:bodyPr/>
                    <a:lstStyle/>
                    <a:p>
                      <a:pPr algn="ctr" fontAlgn="ctr"/>
                      <a:r>
                        <a:rPr lang="en-GB" sz="600" u="none" strike="noStrike">
                          <a:effectLst/>
                        </a:rPr>
                        <a:t>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Multiples in Context</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Inequalities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42</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Plans and Elevations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537830623"/>
                  </a:ext>
                </a:extLst>
              </a:tr>
              <a:tr h="180600">
                <a:tc>
                  <a:txBody>
                    <a:bodyPr/>
                    <a:lstStyle/>
                    <a:p>
                      <a:pPr algn="ctr" fontAlgn="ctr"/>
                      <a:r>
                        <a:rPr lang="en-GB" sz="600" u="none" strike="noStrike">
                          <a:effectLst/>
                        </a:rPr>
                        <a:t>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Best Value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Frequency Diagrams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Constructions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4044949406"/>
                  </a:ext>
                </a:extLst>
              </a:tr>
              <a:tr h="180600">
                <a:tc>
                  <a:txBody>
                    <a:bodyPr/>
                    <a:lstStyle/>
                    <a:p>
                      <a:pPr algn="ctr" fontAlgn="ctr"/>
                      <a:r>
                        <a:rPr lang="en-GB" sz="600" u="none" strike="noStrike">
                          <a:effectLst/>
                        </a:rPr>
                        <a:t>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Exchange Rates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27</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Scatter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Circles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14302387"/>
                  </a:ext>
                </a:extLst>
              </a:tr>
              <a:tr h="180600">
                <a:tc>
                  <a:txBody>
                    <a:bodyPr/>
                    <a:lstStyle/>
                    <a:p>
                      <a:pPr algn="ctr" fontAlgn="ctr"/>
                      <a:r>
                        <a:rPr lang="en-GB" sz="600" u="none" strike="noStrike">
                          <a:effectLst/>
                        </a:rPr>
                        <a:t>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Rounding and Error Intervals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Time Series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Arcs and Sectors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30540515"/>
                  </a:ext>
                </a:extLst>
              </a:tr>
              <a:tr h="180600">
                <a:tc>
                  <a:txBody>
                    <a:bodyPr/>
                    <a:lstStyle/>
                    <a:p>
                      <a:pPr algn="ctr" fontAlgn="ctr"/>
                      <a:r>
                        <a:rPr lang="en-GB" sz="600" u="none" strike="noStrike">
                          <a:effectLst/>
                        </a:rPr>
                        <a:t>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Estimation</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Straight Line Graphs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Surface Area and Volume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86265432"/>
                  </a:ext>
                </a:extLst>
              </a:tr>
              <a:tr h="180600">
                <a:tc>
                  <a:txBody>
                    <a:bodyPr/>
                    <a:lstStyle/>
                    <a:p>
                      <a:pPr algn="ctr" fontAlgn="ctr"/>
                      <a:r>
                        <a:rPr lang="en-GB" sz="600" u="none" strike="noStrike">
                          <a:effectLst/>
                        </a:rPr>
                        <a:t>10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Percentage of an Amount</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Quadratic and Cubic Graphs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Congruence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08264915"/>
                  </a:ext>
                </a:extLst>
              </a:tr>
              <a:tr h="180600">
                <a:tc rowSpan="3">
                  <a:txBody>
                    <a:bodyPr/>
                    <a:lstStyle/>
                    <a:p>
                      <a:pPr algn="ctr" fontAlgn="ctr"/>
                      <a:r>
                        <a:rPr lang="en-GB" sz="600" u="none" strike="noStrike">
                          <a:effectLst/>
                        </a:rPr>
                        <a:t>11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Interest and Growth</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Coordinate Geometry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Similar Shapes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283169"/>
                  </a:ext>
                </a:extLst>
              </a:tr>
              <a:tr h="252658">
                <a:tc vMerge="1">
                  <a:txBody>
                    <a:bodyPr/>
                    <a:lstStyle/>
                    <a:p>
                      <a:endParaRPr lang="en-GB"/>
                    </a:p>
                  </a:txBody>
                  <a:tcPr/>
                </a:tc>
                <a:tc rowSpan="2">
                  <a:txBody>
                    <a:bodyPr/>
                    <a:lstStyle/>
                    <a:p>
                      <a:pPr algn="l" fontAlgn="ctr"/>
                      <a:r>
                        <a:rPr lang="en-GB" sz="600" u="none" strike="noStrike" dirty="0">
                          <a:effectLst/>
                        </a:rPr>
                        <a:t>Depreciation and Decay</a:t>
                      </a:r>
                      <a:endParaRPr lang="en-GB" sz="600" b="0"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3">
                  <a:txBody>
                    <a:bodyPr/>
                    <a:lstStyle/>
                    <a:p>
                      <a:pPr algn="ctr" fontAlgn="ctr"/>
                      <a:r>
                        <a:rPr lang="en-GB" sz="600" u="none" strike="noStrike">
                          <a:effectLst/>
                        </a:rPr>
                        <a:t>32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Speed, Distance, Time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6">
                  <a:txBody>
                    <a:bodyPr/>
                    <a:lstStyle/>
                    <a:p>
                      <a:pPr algn="ctr" fontAlgn="ctr"/>
                      <a:r>
                        <a:rPr lang="en-GB" sz="600" u="none" strike="noStrike">
                          <a:effectLst/>
                        </a:rPr>
                        <a:t>47</a:t>
                      </a:r>
                      <a:endParaRPr lang="en-GB" sz="600" b="1"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dirty="0">
                          <a:effectLst/>
                        </a:rPr>
                        <a:t>Enlargements</a:t>
                      </a:r>
                      <a:endParaRPr lang="en-GB" sz="600" b="0"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45674079"/>
                  </a:ext>
                </a:extLst>
              </a:tr>
              <a:tr h="32357">
                <a:tc vMerge="1">
                  <a:txBody>
                    <a:bodyPr/>
                    <a:lstStyle/>
                    <a:p>
                      <a:pPr algn="ctr" fontAlgn="ctr"/>
                      <a:endParaRPr lang="en-GB" sz="600" b="1"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rowSpan="2">
                  <a:txBody>
                    <a:bodyPr/>
                    <a:lstStyle/>
                    <a:p>
                      <a:pPr algn="l" fontAlgn="ctr"/>
                      <a:r>
                        <a:rPr lang="en-GB" sz="600" u="none" strike="noStrike">
                          <a:effectLst/>
                        </a:rPr>
                        <a:t>Compound Measures</a:t>
                      </a: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24444860"/>
                  </a:ext>
                </a:extLst>
              </a:tr>
              <a:tr h="180600">
                <a:tc>
                  <a:txBody>
                    <a:bodyPr/>
                    <a:lstStyle/>
                    <a:p>
                      <a:pPr algn="ctr" fontAlgn="ctr"/>
                      <a:r>
                        <a:rPr lang="en-GB" sz="600" u="none" strike="noStrike">
                          <a:effectLst/>
                        </a:rPr>
                        <a:t>12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Use of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r>
                        <a:rPr lang="en-GB" sz="600" u="none" strike="noStrike">
                          <a:effectLst/>
                        </a:rPr>
                        <a:t>Compound Measures</a:t>
                      </a: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Reflections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742753228"/>
                  </a:ext>
                </a:extLst>
              </a:tr>
              <a:tr h="180600">
                <a:tc>
                  <a:txBody>
                    <a:bodyPr/>
                    <a:lstStyle/>
                    <a:p>
                      <a:pPr algn="ctr" fontAlgn="ctr"/>
                      <a:r>
                        <a:rPr lang="en-GB" sz="600" u="none" strike="noStrike">
                          <a:effectLst/>
                        </a:rPr>
                        <a:t>13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Reverse Percentages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Real Life Graphs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Rotations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218398657"/>
                  </a:ext>
                </a:extLst>
              </a:tr>
              <a:tr h="180600">
                <a:tc>
                  <a:txBody>
                    <a:bodyPr/>
                    <a:lstStyle/>
                    <a:p>
                      <a:pPr algn="ctr" fontAlgn="ctr"/>
                      <a:r>
                        <a:rPr lang="en-GB" sz="600" u="none" strike="noStrike">
                          <a:effectLst/>
                        </a:rPr>
                        <a:t>14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Fractions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5">
                  <a:txBody>
                    <a:bodyPr/>
                    <a:lstStyle/>
                    <a:p>
                      <a:pPr algn="ctr" fontAlgn="ctr"/>
                      <a:r>
                        <a:rPr lang="en-GB" sz="600" u="none" strike="noStrike" dirty="0">
                          <a:effectLst/>
                        </a:rPr>
                        <a:t>34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Pythagoras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Reflections with Rotations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49849049"/>
                  </a:ext>
                </a:extLst>
              </a:tr>
              <a:tr h="180600">
                <a:tc>
                  <a:txBody>
                    <a:bodyPr/>
                    <a:lstStyle/>
                    <a:p>
                      <a:pPr algn="ctr" fontAlgn="ctr"/>
                      <a:r>
                        <a:rPr lang="en-GB" sz="600" u="none" strike="noStrike">
                          <a:effectLst/>
                        </a:rPr>
                        <a:t>15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Ratio</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Non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Translations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92443089"/>
                  </a:ext>
                </a:extLst>
              </a:tr>
              <a:tr h="180600">
                <a:tc>
                  <a:txBody>
                    <a:bodyPr/>
                    <a:lstStyle/>
                    <a:p>
                      <a:pPr algn="ctr" fontAlgn="ctr"/>
                      <a:r>
                        <a:rPr lang="en-GB" sz="600" u="none" strike="noStrike">
                          <a:effectLst/>
                        </a:rPr>
                        <a:t>16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Proportion - Recipes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Sides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Vectors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912046360"/>
                  </a:ext>
                </a:extLst>
              </a:tr>
              <a:tr h="180600">
                <a:tc>
                  <a:txBody>
                    <a:bodyPr/>
                    <a:lstStyle/>
                    <a:p>
                      <a:pPr algn="ctr" fontAlgn="ctr"/>
                      <a:r>
                        <a:rPr lang="en-GB" sz="600" u="none" strike="noStrike">
                          <a:effectLst/>
                        </a:rPr>
                        <a:t>17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Standard Index Form</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49</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Sequences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486071764"/>
                  </a:ext>
                </a:extLst>
              </a:tr>
              <a:tr h="173328">
                <a:tc>
                  <a:txBody>
                    <a:bodyPr/>
                    <a:lstStyle/>
                    <a:p>
                      <a:pPr algn="ctr" fontAlgn="ctr"/>
                      <a:r>
                        <a:rPr lang="en-GB" sz="600" u="none" strike="noStrike">
                          <a:effectLst/>
                        </a:rPr>
                        <a:t>18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Index Laws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Pythagoras with Trig</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Forming and Solving Equations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1726958"/>
                  </a:ext>
                </a:extLst>
              </a:tr>
              <a:tr h="145230">
                <a:tc>
                  <a:txBody>
                    <a:bodyPr/>
                    <a:lstStyle/>
                    <a:p>
                      <a:pPr algn="ctr" fontAlgn="ctr"/>
                      <a:r>
                        <a:rPr lang="en-GB" sz="600" u="none" strike="noStrike">
                          <a:effectLst/>
                        </a:rPr>
                        <a:t>19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Expand and Simplify</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Bearings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Simultaneous Equations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068186985"/>
                  </a:ext>
                </a:extLst>
              </a:tr>
              <a:tr h="259421">
                <a:tc>
                  <a:txBody>
                    <a:bodyPr/>
                    <a:lstStyle/>
                    <a:p>
                      <a:pPr algn="ctr" fontAlgn="ctr"/>
                      <a:r>
                        <a:rPr lang="en-GB" sz="600" u="none" strike="noStrike">
                          <a:effectLst/>
                        </a:rPr>
                        <a:t>20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Factorising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Alternate/Corresponding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52</a:t>
                      </a:r>
                      <a:endParaRPr lang="en-GB" sz="600" b="1"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dirty="0">
                          <a:effectLst/>
                        </a:rPr>
                        <a:t>Direct Proportion </a:t>
                      </a:r>
                      <a:endParaRPr lang="en-GB" sz="600" b="0"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538973625"/>
                  </a:ext>
                </a:extLst>
              </a:tr>
              <a:tr h="30295">
                <a:tc rowSpan="2">
                  <a:txBody>
                    <a:bodyPr/>
                    <a:lstStyle/>
                    <a:p>
                      <a:pPr algn="ctr" fontAlgn="ctr"/>
                      <a:r>
                        <a:rPr lang="en-GB" sz="600" u="none" strike="noStrike" dirty="0">
                          <a:effectLst/>
                        </a:rPr>
                        <a:t>21</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Solving equations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ctr"/>
                      <a:r>
                        <a:rPr lang="en-GB" sz="6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ctr"/>
                      <a:r>
                        <a:rPr lang="en-GB" sz="6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37</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Interior and Exterior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4119666549"/>
                  </a:ext>
                </a:extLst>
              </a:tr>
              <a:tr h="0">
                <a:tc vMerge="1">
                  <a:txBody>
                    <a:bodyPr/>
                    <a:lstStyle/>
                    <a:p>
                      <a:pPr algn="ctr" fontAlgn="ctr"/>
                      <a:r>
                        <a:rPr lang="en-GB" sz="600" u="none" strike="noStrike">
                          <a:effectLst/>
                        </a:rPr>
                        <a:t>21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Solving equations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Interior and Exterior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endParaRPr lang="en-GB"/>
                    </a:p>
                  </a:txBody>
                  <a:tcPr/>
                </a:tc>
                <a:tc>
                  <a:txBody>
                    <a:bodyPr/>
                    <a:lstStyle/>
                    <a:p>
                      <a:pPr algn="l" fontAlgn="ctr"/>
                      <a:r>
                        <a:rPr lang="en-GB" sz="600" u="none" strike="noStrike" dirty="0">
                          <a:effectLst/>
                        </a:rPr>
                        <a:t>Inverse Proportion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077210333"/>
                  </a:ext>
                </a:extLst>
              </a:tr>
            </a:tbl>
          </a:graphicData>
        </a:graphic>
      </p:graphicFrame>
    </p:spTree>
    <p:extLst>
      <p:ext uri="{BB962C8B-B14F-4D97-AF65-F5344CB8AC3E}">
        <p14:creationId xmlns:p14="http://schemas.microsoft.com/office/powerpoint/2010/main" val="402893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CF3F-1676-496B-BF35-7266E593B372}"/>
              </a:ext>
            </a:extLst>
          </p:cNvPr>
          <p:cNvSpPr>
            <a:spLocks noGrp="1"/>
          </p:cNvSpPr>
          <p:nvPr>
            <p:ph type="title"/>
          </p:nvPr>
        </p:nvSpPr>
        <p:spPr>
          <a:xfrm>
            <a:off x="571870" y="182969"/>
            <a:ext cx="10515600" cy="646929"/>
          </a:xfrm>
        </p:spPr>
        <p:txBody>
          <a:bodyPr>
            <a:normAutofit fontScale="90000"/>
          </a:bodyPr>
          <a:lstStyle/>
          <a:p>
            <a:r>
              <a:rPr lang="en-GB" b="1" u="sng" dirty="0"/>
              <a:t>Website Details</a:t>
            </a:r>
          </a:p>
        </p:txBody>
      </p:sp>
      <p:sp>
        <p:nvSpPr>
          <p:cNvPr id="3" name="Content Placeholder 2">
            <a:extLst>
              <a:ext uri="{FF2B5EF4-FFF2-40B4-BE49-F238E27FC236}">
                <a16:creationId xmlns:a16="http://schemas.microsoft.com/office/drawing/2014/main" id="{54B7A865-F0B6-4CA5-8070-48B632F0D673}"/>
              </a:ext>
            </a:extLst>
          </p:cNvPr>
          <p:cNvSpPr>
            <a:spLocks noGrp="1"/>
          </p:cNvSpPr>
          <p:nvPr>
            <p:ph idx="1"/>
          </p:nvPr>
        </p:nvSpPr>
        <p:spPr>
          <a:xfrm>
            <a:off x="310221" y="981829"/>
            <a:ext cx="11537221" cy="5693201"/>
          </a:xfrm>
        </p:spPr>
        <p:txBody>
          <a:bodyPr>
            <a:normAutofit fontScale="85000" lnSpcReduction="20000"/>
          </a:bodyPr>
          <a:lstStyle/>
          <a:p>
            <a:pPr marL="0" indent="0">
              <a:buNone/>
            </a:pPr>
            <a:r>
              <a:rPr lang="en-GB" dirty="0"/>
              <a:t>Videos are from the Just Maths Website. Below are the login details</a:t>
            </a:r>
          </a:p>
          <a:p>
            <a:pPr marL="0" indent="0">
              <a:buNone/>
            </a:pPr>
            <a:r>
              <a:rPr lang="en-GB" dirty="0">
                <a:hlinkClick r:id="rId2"/>
              </a:rPr>
              <a:t>https://online.justmaths.co.uk/</a:t>
            </a:r>
            <a:endParaRPr lang="en-GB" dirty="0"/>
          </a:p>
          <a:p>
            <a:pPr marL="0" indent="0">
              <a:buNone/>
            </a:pPr>
            <a:r>
              <a:rPr lang="en-GB" dirty="0"/>
              <a:t>Login: </a:t>
            </a:r>
            <a:r>
              <a:rPr lang="en-GB" dirty="0" err="1"/>
              <a:t>MayfieldStudent</a:t>
            </a:r>
            <a:r>
              <a:rPr lang="en-GB" dirty="0"/>
              <a:t>       </a:t>
            </a:r>
          </a:p>
          <a:p>
            <a:pPr marL="0" indent="0">
              <a:buNone/>
            </a:pPr>
            <a:r>
              <a:rPr lang="en-GB" dirty="0"/>
              <a:t>Password: Mayfield</a:t>
            </a:r>
          </a:p>
          <a:p>
            <a:pPr marL="0" indent="0">
              <a:buNone/>
            </a:pPr>
            <a:endParaRPr lang="en-GB" dirty="0"/>
          </a:p>
          <a:p>
            <a:pPr marL="0" indent="0">
              <a:buNone/>
            </a:pPr>
            <a:r>
              <a:rPr lang="en-GB" i="1" dirty="0"/>
              <a:t>Select crossover at top of the page. You should try the worksheet first and check your answers. If you need extra help watch the video and it will talk you through the questions. </a:t>
            </a:r>
          </a:p>
          <a:p>
            <a:pPr marL="0" indent="0">
              <a:buNone/>
            </a:pPr>
            <a:endParaRPr lang="en-GB" i="1" dirty="0"/>
          </a:p>
          <a:p>
            <a:pPr marL="0" indent="0">
              <a:buNone/>
            </a:pPr>
            <a:endParaRPr lang="en-GB" i="1" dirty="0"/>
          </a:p>
          <a:p>
            <a:pPr marL="0" indent="0">
              <a:buNone/>
            </a:pPr>
            <a:endParaRPr lang="en-GB" sz="900" dirty="0"/>
          </a:p>
          <a:p>
            <a:pPr marL="0" indent="0">
              <a:buNone/>
            </a:pPr>
            <a:r>
              <a:rPr lang="en-GB" b="1" dirty="0"/>
              <a:t>Watch the video                       Try the worksheet             Check your answers</a:t>
            </a:r>
          </a:p>
          <a:p>
            <a:pPr marL="0" indent="0">
              <a:buNone/>
            </a:pPr>
            <a:endParaRPr lang="en-GB" sz="2200" dirty="0"/>
          </a:p>
          <a:p>
            <a:pPr marL="0" indent="0">
              <a:buNone/>
            </a:pPr>
            <a:r>
              <a:rPr lang="en-GB" sz="2200" dirty="0"/>
              <a:t>There are also videos you can watch on the Dr Frost Maths Website</a:t>
            </a:r>
          </a:p>
          <a:p>
            <a:pPr marL="0" indent="0">
              <a:buNone/>
            </a:pPr>
            <a:r>
              <a:rPr lang="en-GB" sz="2200" dirty="0">
                <a:hlinkClick r:id="rId3"/>
              </a:rPr>
              <a:t>www.drfrostmaths.com</a:t>
            </a:r>
            <a:r>
              <a:rPr lang="en-GB" sz="2200" dirty="0"/>
              <a:t> </a:t>
            </a:r>
          </a:p>
          <a:p>
            <a:pPr marL="0" indent="0">
              <a:buNone/>
            </a:pPr>
            <a:r>
              <a:rPr lang="en-GB" sz="2200" dirty="0"/>
              <a:t>Once you have logged in. At the top click “Resources” and the “Videos”</a:t>
            </a:r>
          </a:p>
          <a:p>
            <a:pPr marL="0" indent="0">
              <a:buNone/>
            </a:pPr>
            <a:r>
              <a:rPr lang="en-GB" sz="2200" dirty="0"/>
              <a:t>You will then need to search for the video you need</a:t>
            </a:r>
          </a:p>
        </p:txBody>
      </p:sp>
      <p:pic>
        <p:nvPicPr>
          <p:cNvPr id="5" name="Picture 4">
            <a:extLst>
              <a:ext uri="{FF2B5EF4-FFF2-40B4-BE49-F238E27FC236}">
                <a16:creationId xmlns:a16="http://schemas.microsoft.com/office/drawing/2014/main" id="{CBBA6130-022E-4538-9B78-C84F41863C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847" y="3528964"/>
            <a:ext cx="9459645" cy="543001"/>
          </a:xfrm>
          <a:prstGeom prst="rect">
            <a:avLst/>
          </a:prstGeom>
        </p:spPr>
      </p:pic>
      <p:cxnSp>
        <p:nvCxnSpPr>
          <p:cNvPr id="7" name="Straight Arrow Connector 6">
            <a:extLst>
              <a:ext uri="{FF2B5EF4-FFF2-40B4-BE49-F238E27FC236}">
                <a16:creationId xmlns:a16="http://schemas.microsoft.com/office/drawing/2014/main" id="{6C308C80-B335-45FC-8B27-64B891D2DD36}"/>
              </a:ext>
            </a:extLst>
          </p:cNvPr>
          <p:cNvCxnSpPr>
            <a:cxnSpLocks/>
          </p:cNvCxnSpPr>
          <p:nvPr/>
        </p:nvCxnSpPr>
        <p:spPr>
          <a:xfrm flipV="1">
            <a:off x="2146852" y="3866556"/>
            <a:ext cx="304800" cy="4108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EEF3587-5B3E-42BA-B3E5-1ADA0DAE9651}"/>
              </a:ext>
            </a:extLst>
          </p:cNvPr>
          <p:cNvCxnSpPr>
            <a:cxnSpLocks/>
          </p:cNvCxnSpPr>
          <p:nvPr/>
        </p:nvCxnSpPr>
        <p:spPr>
          <a:xfrm flipV="1">
            <a:off x="8832573" y="4061792"/>
            <a:ext cx="304800" cy="4108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6D3A227-B300-40E8-B23A-4F5BC90339AC}"/>
              </a:ext>
            </a:extLst>
          </p:cNvPr>
          <p:cNvCxnSpPr>
            <a:cxnSpLocks/>
          </p:cNvCxnSpPr>
          <p:nvPr/>
        </p:nvCxnSpPr>
        <p:spPr>
          <a:xfrm flipV="1">
            <a:off x="5261113" y="4061792"/>
            <a:ext cx="304800" cy="4108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44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5AFA6-4DFC-441B-B25C-F32BF9111C53}"/>
              </a:ext>
            </a:extLst>
          </p:cNvPr>
          <p:cNvSpPr>
            <a:spLocks noGrp="1"/>
          </p:cNvSpPr>
          <p:nvPr>
            <p:ph type="title"/>
          </p:nvPr>
        </p:nvSpPr>
        <p:spPr/>
        <p:txBody>
          <a:bodyPr/>
          <a:lstStyle/>
          <a:p>
            <a:r>
              <a:rPr lang="en-GB" dirty="0"/>
              <a:t>Instructions on accessing the videos on Just Maths </a:t>
            </a:r>
          </a:p>
        </p:txBody>
      </p:sp>
      <p:pic>
        <p:nvPicPr>
          <p:cNvPr id="5" name="Content Placeholder 4">
            <a:extLst>
              <a:ext uri="{FF2B5EF4-FFF2-40B4-BE49-F238E27FC236}">
                <a16:creationId xmlns:a16="http://schemas.microsoft.com/office/drawing/2014/main" id="{D77C47D8-6BD9-44E9-A922-40EA6A0F1D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92" y="1690688"/>
            <a:ext cx="8184511" cy="4351338"/>
          </a:xfrm>
        </p:spPr>
      </p:pic>
      <p:sp>
        <p:nvSpPr>
          <p:cNvPr id="6" name="TextBox 5">
            <a:extLst>
              <a:ext uri="{FF2B5EF4-FFF2-40B4-BE49-F238E27FC236}">
                <a16:creationId xmlns:a16="http://schemas.microsoft.com/office/drawing/2014/main" id="{74069A72-0438-4E3B-B7C9-D7EFD443FF47}"/>
              </a:ext>
            </a:extLst>
          </p:cNvPr>
          <p:cNvSpPr txBox="1"/>
          <p:nvPr/>
        </p:nvSpPr>
        <p:spPr>
          <a:xfrm>
            <a:off x="1175552" y="4174242"/>
            <a:ext cx="2334827" cy="646331"/>
          </a:xfrm>
          <a:prstGeom prst="rect">
            <a:avLst/>
          </a:prstGeom>
          <a:noFill/>
        </p:spPr>
        <p:txBody>
          <a:bodyPr wrap="square" rtlCol="0">
            <a:spAutoFit/>
          </a:bodyPr>
          <a:lstStyle/>
          <a:p>
            <a:r>
              <a:rPr lang="en-GB" dirty="0"/>
              <a:t>Press this button to find the clip heading</a:t>
            </a:r>
          </a:p>
        </p:txBody>
      </p:sp>
      <p:sp>
        <p:nvSpPr>
          <p:cNvPr id="7" name="Arrow: Right 6">
            <a:extLst>
              <a:ext uri="{FF2B5EF4-FFF2-40B4-BE49-F238E27FC236}">
                <a16:creationId xmlns:a16="http://schemas.microsoft.com/office/drawing/2014/main" id="{0EB71DEE-1015-4E5D-B491-7C2CED06C62F}"/>
              </a:ext>
            </a:extLst>
          </p:cNvPr>
          <p:cNvSpPr/>
          <p:nvPr/>
        </p:nvSpPr>
        <p:spPr>
          <a:xfrm>
            <a:off x="4030462" y="4030461"/>
            <a:ext cx="3080551" cy="15802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30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1 – Histograms and Cumulative Frequency</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275052" y="2862431"/>
            <a:ext cx="11049000" cy="1759786"/>
          </a:xfrm>
        </p:spPr>
        <p:txBody>
          <a:bodyPr>
            <a:noAutofit/>
          </a:bodyPr>
          <a:lstStyle/>
          <a:p>
            <a:pPr marL="0" indent="0">
              <a:buNone/>
            </a:pPr>
            <a:r>
              <a:rPr lang="en-GB" sz="2000" dirty="0">
                <a:solidFill>
                  <a:srgbClr val="0563C1"/>
                </a:solidFill>
                <a:hlinkClick r:id="rId2">
                  <a:extLst>
                    <a:ext uri="{A12FA001-AC4F-418D-AE19-62706E023703}">
                      <ahyp:hlinkClr xmlns:ahyp="http://schemas.microsoft.com/office/drawing/2018/hyperlinkcolor" val="tx"/>
                    </a:ext>
                  </a:extLst>
                </a:hlinkClick>
              </a:rPr>
              <a:t>https://corbettmaths.com/wp-content/uploads/2020/05/Drawing-Histograms.pdf</a:t>
            </a:r>
            <a:endParaRPr lang="en-GB" sz="2000" dirty="0">
              <a:solidFill>
                <a:srgbClr val="0563C1"/>
              </a:solidFill>
            </a:endParaRPr>
          </a:p>
          <a:p>
            <a:pPr marL="0" indent="0">
              <a:buNone/>
            </a:pPr>
            <a:r>
              <a:rPr lang="en-GB" sz="2000" dirty="0">
                <a:solidFill>
                  <a:srgbClr val="0563C1"/>
                </a:solidFill>
              </a:rPr>
              <a:t>Answers - </a:t>
            </a:r>
            <a:r>
              <a:rPr lang="en-GB" sz="2000" dirty="0">
                <a:solidFill>
                  <a:srgbClr val="0563C1"/>
                </a:solidFill>
                <a:hlinkClick r:id="rId3"/>
              </a:rPr>
              <a:t>https://corbettmaths.com/wp-content/uploads/2020/05/Drawing-Histograms-Answers.pdf</a:t>
            </a:r>
            <a:endParaRPr lang="en-GB" sz="2000" dirty="0">
              <a:solidFill>
                <a:srgbClr val="0563C1"/>
              </a:solidFill>
            </a:endParaRPr>
          </a:p>
          <a:p>
            <a:pPr marL="0" indent="0">
              <a:buNone/>
            </a:pPr>
            <a:endParaRPr lang="en-GB" sz="2000" dirty="0"/>
          </a:p>
          <a:p>
            <a:pPr marL="0" indent="0">
              <a:buNone/>
            </a:pPr>
            <a:r>
              <a:rPr lang="en-GB" sz="2000" dirty="0">
                <a:hlinkClick r:id="rId4"/>
              </a:rPr>
              <a:t>https://corbettmaths.com/wp-content/uploads/2020/07/Histograms.pdf</a:t>
            </a:r>
            <a:endParaRPr lang="en-GB" sz="2000" dirty="0"/>
          </a:p>
          <a:p>
            <a:pPr marL="0" indent="0">
              <a:buNone/>
            </a:pPr>
            <a:r>
              <a:rPr lang="en-GB" sz="2000" dirty="0"/>
              <a:t>Answers - </a:t>
            </a:r>
            <a:r>
              <a:rPr lang="en-GB" sz="2000" dirty="0">
                <a:hlinkClick r:id="rId5"/>
              </a:rPr>
              <a:t>https://corbettmaths.com/wp-content/uploads/2020/07/Histograms-answers.pdf</a:t>
            </a:r>
            <a:endParaRPr lang="en-GB" sz="2000" dirty="0"/>
          </a:p>
          <a:p>
            <a:pPr marL="0" indent="0">
              <a:buNone/>
            </a:pPr>
            <a:endParaRPr lang="en-GB" sz="2000" dirty="0"/>
          </a:p>
          <a:p>
            <a:pPr marL="0" indent="0">
              <a:buNone/>
            </a:pPr>
            <a:r>
              <a:rPr lang="en-GB" sz="2000" dirty="0">
                <a:hlinkClick r:id="rId6"/>
              </a:rPr>
              <a:t>https://corbettmaths.com/wp-content/uploads/2019/02/Cumulative-Frequency.pdf</a:t>
            </a:r>
            <a:endParaRPr lang="en-GB" sz="2000" dirty="0"/>
          </a:p>
          <a:p>
            <a:pPr marL="0" indent="0">
              <a:buNone/>
            </a:pPr>
            <a:r>
              <a:rPr lang="en-GB" sz="2000" dirty="0"/>
              <a:t>Answers - </a:t>
            </a:r>
            <a:r>
              <a:rPr lang="en-GB" sz="2000" dirty="0">
                <a:hlinkClick r:id="rId7"/>
              </a:rPr>
              <a:t>https://corbettmaths.com/wp-content/uploads/2019/02/Cumulative-frequency-graphs-1.pdf</a:t>
            </a:r>
            <a:endParaRPr lang="en-GB" sz="2000" dirty="0"/>
          </a:p>
          <a:p>
            <a:pPr marL="0" indent="0">
              <a:buNone/>
            </a:pPr>
            <a:endParaRPr lang="en-GB" sz="2000" dirty="0"/>
          </a:p>
          <a:p>
            <a:pPr marL="0" indent="0">
              <a:buNone/>
            </a:pPr>
            <a:endParaRPr lang="en-GB" sz="2000" dirty="0"/>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275052" y="1536868"/>
            <a:ext cx="10515601" cy="1461282"/>
          </a:xfrm>
        </p:spPr>
        <p:txBody>
          <a:bodyPr>
            <a:normAutofit/>
          </a:bodyPr>
          <a:lstStyle/>
          <a:p>
            <a:r>
              <a:rPr lang="en-GB" dirty="0"/>
              <a:t>Click on each of the links. On each file there are links to a video to watch and questions to answer.</a:t>
            </a:r>
          </a:p>
        </p:txBody>
      </p:sp>
    </p:spTree>
    <p:extLst>
      <p:ext uri="{BB962C8B-B14F-4D97-AF65-F5344CB8AC3E}">
        <p14:creationId xmlns:p14="http://schemas.microsoft.com/office/powerpoint/2010/main" val="249716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2 – Mock preparation week</a:t>
            </a:r>
            <a:br>
              <a:rPr lang="en-GB" dirty="0"/>
            </a:br>
            <a:r>
              <a:rPr lang="en-GB" dirty="0"/>
              <a:t>              </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379371"/>
            <a:ext cx="11049000" cy="1759786"/>
          </a:xfrm>
        </p:spPr>
        <p:txBody>
          <a:bodyPr>
            <a:noAutofit/>
          </a:bodyPr>
          <a:lstStyle/>
          <a:p>
            <a:pPr marL="0" indent="0">
              <a:buNone/>
            </a:pPr>
            <a:r>
              <a:rPr lang="en-GB" sz="2000" dirty="0"/>
              <a:t>This week we will be preparing for our mock exams. </a:t>
            </a:r>
          </a:p>
          <a:p>
            <a:pPr marL="0" indent="0">
              <a:buNone/>
            </a:pPr>
            <a:r>
              <a:rPr lang="en-GB" sz="2000" dirty="0"/>
              <a:t>You should be working on completing your pinpoint booklets. </a:t>
            </a:r>
          </a:p>
          <a:p>
            <a:pPr marL="0" indent="0">
              <a:buNone/>
            </a:pPr>
            <a:r>
              <a:rPr lang="en-GB" sz="2000" dirty="0"/>
              <a:t>If you have lost the paper copy email your class teacher who will be able to send you the details for online access. </a:t>
            </a:r>
          </a:p>
          <a:p>
            <a:pPr marL="0" indent="0">
              <a:buNone/>
            </a:pPr>
            <a:r>
              <a:rPr lang="en-GB" sz="2000" dirty="0"/>
              <a:t>If you have completed these booklets below are some past papers for you to work on. </a:t>
            </a:r>
          </a:p>
          <a:p>
            <a:pPr marL="0" indent="0">
              <a:buNone/>
            </a:pPr>
            <a:endParaRPr lang="en-GB" sz="2000" dirty="0"/>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1074820" y="3656220"/>
            <a:ext cx="11468100" cy="2836655"/>
          </a:xfrm>
        </p:spPr>
        <p:txBody>
          <a:bodyPr>
            <a:noAutofit/>
          </a:bodyPr>
          <a:lstStyle/>
          <a:p>
            <a:pPr marL="0" indent="0">
              <a:buNone/>
            </a:pPr>
            <a:r>
              <a:rPr lang="en-GB" sz="1500" dirty="0"/>
              <a:t>Question papers:</a:t>
            </a:r>
          </a:p>
          <a:p>
            <a:pPr marL="0" indent="0">
              <a:buNone/>
            </a:pPr>
            <a:r>
              <a:rPr lang="en-GB" sz="1500" dirty="0">
                <a:hlinkClick r:id="rId2"/>
              </a:rPr>
              <a:t>https://filestore.aqa.org.uk/sample-papers-and-mark-schemes/2017/november/AQA-83001H-QP-NOV17.PDF</a:t>
            </a:r>
            <a:endParaRPr lang="en-GB" sz="1500" dirty="0"/>
          </a:p>
          <a:p>
            <a:pPr marL="0" indent="0">
              <a:buNone/>
            </a:pPr>
            <a:r>
              <a:rPr lang="en-GB" sz="1500" dirty="0">
                <a:hlinkClick r:id="rId3"/>
              </a:rPr>
              <a:t>https://filestore.aqa.org.uk/sample-papers-and-mark-schemes/2017/november/AQA-83002H-QP-NOV17.PDF</a:t>
            </a:r>
            <a:endParaRPr lang="en-GB" sz="1500" dirty="0"/>
          </a:p>
          <a:p>
            <a:pPr marL="0" indent="0">
              <a:buNone/>
            </a:pPr>
            <a:r>
              <a:rPr lang="en-GB" sz="1500" dirty="0">
                <a:hlinkClick r:id="rId4"/>
              </a:rPr>
              <a:t>https://filestore.aqa.org.uk/sample-papers-and-mark-schemes/2017/november/AQA-83003H-QP-NOV17.PDF</a:t>
            </a:r>
            <a:endParaRPr lang="en-GB" sz="1500" dirty="0"/>
          </a:p>
          <a:p>
            <a:pPr marL="0" indent="0">
              <a:buNone/>
            </a:pPr>
            <a:r>
              <a:rPr lang="en-GB" sz="1500" dirty="0"/>
              <a:t>Solutions:</a:t>
            </a:r>
          </a:p>
          <a:p>
            <a:pPr marL="0" indent="0">
              <a:buNone/>
            </a:pPr>
            <a:r>
              <a:rPr lang="en-GB" sz="1500" dirty="0">
                <a:hlinkClick r:id="rId5"/>
              </a:rPr>
              <a:t>https://filestore.aqa.org.uk/sample-papers-and-mark-schemes/2017/november/AQA-83001H-W-MS-NOV17.PDF</a:t>
            </a:r>
            <a:endParaRPr lang="en-GB" sz="1500" dirty="0"/>
          </a:p>
          <a:p>
            <a:pPr marL="0" indent="0">
              <a:buNone/>
            </a:pPr>
            <a:r>
              <a:rPr lang="en-GB" sz="1500" dirty="0">
                <a:hlinkClick r:id="rId6"/>
              </a:rPr>
              <a:t>https://filestore.aqa.org.uk/sample-papers-and-mark-schemes/2017/november/AQA-83002H-W-MS-NOV17.PDF</a:t>
            </a:r>
            <a:endParaRPr lang="en-GB" sz="1500" dirty="0"/>
          </a:p>
          <a:p>
            <a:pPr marL="0" indent="0">
              <a:buNone/>
            </a:pPr>
            <a:r>
              <a:rPr lang="en-GB" sz="1500" dirty="0">
                <a:hlinkClick r:id="rId7"/>
              </a:rPr>
              <a:t>https://filestore.aqa.org.uk/sample-papers-and-mark-schemes/2017/november/AQA-83003H-W-MS-NOV17.PDF</a:t>
            </a:r>
            <a:endParaRPr lang="en-GB" sz="1500" dirty="0"/>
          </a:p>
          <a:p>
            <a:pPr marL="0" indent="0">
              <a:buNone/>
            </a:pPr>
            <a:endParaRPr lang="en-GB" sz="1500" dirty="0"/>
          </a:p>
          <a:p>
            <a:pPr marL="0" indent="0">
              <a:buNone/>
            </a:pPr>
            <a:endParaRPr lang="en-GB" sz="1500" dirty="0"/>
          </a:p>
          <a:p>
            <a:pPr marL="0" indent="0">
              <a:buNone/>
            </a:pPr>
            <a:endParaRPr lang="en-GB" sz="1500" dirty="0"/>
          </a:p>
          <a:p>
            <a:endParaRPr lang="en-GB" sz="1500" dirty="0"/>
          </a:p>
        </p:txBody>
      </p:sp>
    </p:spTree>
    <p:extLst>
      <p:ext uri="{BB962C8B-B14F-4D97-AF65-F5344CB8AC3E}">
        <p14:creationId xmlns:p14="http://schemas.microsoft.com/office/powerpoint/2010/main" val="243959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3 – Mock exams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You should be revising for your maths mock exam as well as completing any mock exams you have this week.</a:t>
            </a:r>
          </a:p>
          <a:p>
            <a:pPr marL="0" indent="0">
              <a:buNone/>
            </a:pPr>
            <a:endParaRPr lang="en-GB" sz="2000" dirty="0"/>
          </a:p>
          <a:p>
            <a:pPr marL="0" indent="0">
              <a:buNone/>
            </a:pPr>
            <a:r>
              <a:rPr lang="en-GB" sz="2000" dirty="0"/>
              <a:t>For maths revision – look back at week 2 and use your Pinpoint booklets</a:t>
            </a:r>
          </a:p>
        </p:txBody>
      </p:sp>
      <p:sp>
        <p:nvSpPr>
          <p:cNvPr id="6" name="Content Placeholder 5">
            <a:extLst>
              <a:ext uri="{FF2B5EF4-FFF2-40B4-BE49-F238E27FC236}">
                <a16:creationId xmlns:a16="http://schemas.microsoft.com/office/drawing/2014/main" id="{89638BB5-3E49-4126-A86F-7BA3D5C54FA4}"/>
              </a:ext>
            </a:extLst>
          </p:cNvPr>
          <p:cNvSpPr>
            <a:spLocks noGrp="1"/>
          </p:cNvSpPr>
          <p:nvPr>
            <p:ph sz="half" idx="2"/>
          </p:nvPr>
        </p:nvSpPr>
        <p:spPr/>
        <p:txBody>
          <a:bodyPr/>
          <a:lstStyle/>
          <a:p>
            <a:endParaRPr lang="en-GB" dirty="0"/>
          </a:p>
        </p:txBody>
      </p:sp>
    </p:spTree>
    <p:extLst>
      <p:ext uri="{BB962C8B-B14F-4D97-AF65-F5344CB8AC3E}">
        <p14:creationId xmlns:p14="http://schemas.microsoft.com/office/powerpoint/2010/main" val="426459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4 – Mock exams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You should be revising for your maths mock exam as well as completing any mock exams you have this week.</a:t>
            </a:r>
          </a:p>
          <a:p>
            <a:pPr marL="0" indent="0">
              <a:buNone/>
            </a:pPr>
            <a:endParaRPr lang="en-GB" sz="2000" dirty="0"/>
          </a:p>
          <a:p>
            <a:pPr marL="0" indent="0">
              <a:buNone/>
            </a:pPr>
            <a:r>
              <a:rPr lang="en-GB" sz="2000" dirty="0"/>
              <a:t>For maths revision – look back at week 2 and use your Pinpoint booklets</a:t>
            </a:r>
          </a:p>
        </p:txBody>
      </p:sp>
      <p:sp>
        <p:nvSpPr>
          <p:cNvPr id="6" name="Content Placeholder 5">
            <a:extLst>
              <a:ext uri="{FF2B5EF4-FFF2-40B4-BE49-F238E27FC236}">
                <a16:creationId xmlns:a16="http://schemas.microsoft.com/office/drawing/2014/main" id="{89638BB5-3E49-4126-A86F-7BA3D5C54FA4}"/>
              </a:ext>
            </a:extLst>
          </p:cNvPr>
          <p:cNvSpPr>
            <a:spLocks noGrp="1"/>
          </p:cNvSpPr>
          <p:nvPr>
            <p:ph sz="half" idx="2"/>
          </p:nvPr>
        </p:nvSpPr>
        <p:spPr/>
        <p:txBody>
          <a:bodyPr/>
          <a:lstStyle/>
          <a:p>
            <a:endParaRPr lang="en-GB"/>
          </a:p>
        </p:txBody>
      </p:sp>
    </p:spTree>
    <p:extLst>
      <p:ext uri="{BB962C8B-B14F-4D97-AF65-F5344CB8AC3E}">
        <p14:creationId xmlns:p14="http://schemas.microsoft.com/office/powerpoint/2010/main" val="382029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5 – Mock exams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You should be revising for your maths mock exam as well as completing any mock exams you have this week.</a:t>
            </a:r>
          </a:p>
          <a:p>
            <a:pPr marL="0" indent="0">
              <a:buNone/>
            </a:pPr>
            <a:endParaRPr lang="en-GB" sz="2000" dirty="0"/>
          </a:p>
          <a:p>
            <a:pPr marL="0" indent="0">
              <a:buNone/>
            </a:pPr>
            <a:r>
              <a:rPr lang="en-GB" sz="2000" dirty="0"/>
              <a:t>For maths revision – look back at week 2 and use your Pinpoint booklets</a:t>
            </a:r>
          </a:p>
        </p:txBody>
      </p:sp>
      <p:sp>
        <p:nvSpPr>
          <p:cNvPr id="6" name="Content Placeholder 5">
            <a:extLst>
              <a:ext uri="{FF2B5EF4-FFF2-40B4-BE49-F238E27FC236}">
                <a16:creationId xmlns:a16="http://schemas.microsoft.com/office/drawing/2014/main" id="{89638BB5-3E49-4126-A86F-7BA3D5C54FA4}"/>
              </a:ext>
            </a:extLst>
          </p:cNvPr>
          <p:cNvSpPr>
            <a:spLocks noGrp="1"/>
          </p:cNvSpPr>
          <p:nvPr>
            <p:ph sz="half" idx="2"/>
          </p:nvPr>
        </p:nvSpPr>
        <p:spPr/>
        <p:txBody>
          <a:bodyPr/>
          <a:lstStyle/>
          <a:p>
            <a:endParaRPr lang="en-GB"/>
          </a:p>
        </p:txBody>
      </p:sp>
    </p:spTree>
    <p:extLst>
      <p:ext uri="{BB962C8B-B14F-4D97-AF65-F5344CB8AC3E}">
        <p14:creationId xmlns:p14="http://schemas.microsoft.com/office/powerpoint/2010/main" val="1490476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1107</Words>
  <Application>Microsoft Office PowerPoint</Application>
  <PresentationFormat>Widescreen</PresentationFormat>
  <Paragraphs>404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Year  11  Set 1 and 2 Spring 1 Work</vt:lpstr>
      <vt:lpstr>Highlighted are the list of topics being covered this half term</vt:lpstr>
      <vt:lpstr>Website Details</vt:lpstr>
      <vt:lpstr>Instructions on accessing the videos on Just Maths </vt:lpstr>
      <vt:lpstr>Week 1 – Histograms and Cumulative Frequency</vt:lpstr>
      <vt:lpstr>Week 2 – Mock preparation week               </vt:lpstr>
      <vt:lpstr>Week 3 – Mock exams</vt:lpstr>
      <vt:lpstr>Week 4 – Mock exams</vt:lpstr>
      <vt:lpstr>Week 5 – Mock exams</vt:lpstr>
      <vt:lpstr>Week 6  - Mock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Set 2 Autumn 1 Work</dc:title>
  <dc:creator>RalphS</dc:creator>
  <cp:lastModifiedBy>RalphS</cp:lastModifiedBy>
  <cp:revision>31</cp:revision>
  <dcterms:created xsi:type="dcterms:W3CDTF">2020-09-19T08:54:32Z</dcterms:created>
  <dcterms:modified xsi:type="dcterms:W3CDTF">2020-12-06T09:51:16Z</dcterms:modified>
</cp:coreProperties>
</file>