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7"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C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58"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5F3D4-4F6B-447A-88FC-8C9FC64EE4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D9A57E-9DE8-4EF7-95BA-8D45E03D9A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B498C7-FB27-490D-83C8-66F121E29A99}"/>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01EEF9C4-B253-42F6-951B-04E539B049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0EEF2A-B0B2-42BC-B9DB-259BDCBB855A}"/>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37857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FF22D-9414-42F5-A860-CFCF1AFEAC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FEDAC0D-94C0-430A-9958-C8F5D024C82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EE9452-96FB-4296-BD30-074DF94276AF}"/>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3C5F94C2-35E4-4BA4-9943-B88EA76391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76FEB4-2330-4DAE-9E6E-38E9F59B9EFC}"/>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2761457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5DAAD4-45AD-4B44-AB14-D10E347791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DE103F-4451-4FE7-9C65-50B7757E1B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C4C461-5FDF-4AFF-8762-23B22DC94149}"/>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92BA3D07-F1AF-4941-974E-CD4971339C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46F7BD-BB38-4E59-825C-1FF0AFDB5C1C}"/>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2372080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4C80-5E15-4E46-BA38-62FEAB600F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837E37-5E42-442B-AE85-8AE597CAD4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079900-F2BE-4347-AC68-F37C3300E470}"/>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F252117F-FA0C-4052-B218-462DFCB9E1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DAB667-B5FD-4F73-B470-58D49447BAD8}"/>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260698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0C4D9-5969-4654-801D-8470210C27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141A04-75EE-4FC7-BA10-48C6C5EAEB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3B231F-51FB-4A6C-B104-BEF94197E4A0}"/>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E83E5326-36B7-4858-A993-1B05ED4DBA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88DEC8-A24F-4448-89ED-25FFA28227E2}"/>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3164672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213BD-34FC-44A4-A4F3-729F6B64AB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088B63-667F-4B73-8521-CCD05B3C53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FCB28A-1C82-4BE8-923A-A533A1FC9A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027A86-83CD-422A-94E8-1478FA894A36}"/>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6" name="Footer Placeholder 5">
            <a:extLst>
              <a:ext uri="{FF2B5EF4-FFF2-40B4-BE49-F238E27FC236}">
                <a16:creationId xmlns:a16="http://schemas.microsoft.com/office/drawing/2014/main" id="{25A8D06F-97E4-49D3-8989-E5FDE2BE2F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BE3591-0C0C-4E87-9ACA-C0BAD0AD5F5F}"/>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169595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CBB1-55BD-45DC-A996-73E38049799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B48ED3-E702-44CC-8273-953EBDB617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A250C08-84F3-45F2-A5DC-CF8BC0517F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08795A-2394-4346-8E47-AC34CBAB28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E6A385-F96A-4F28-8AB1-8C6EAF327D9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D201BB-363E-401D-84B6-4E11ECC3F9CE}"/>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8" name="Footer Placeholder 7">
            <a:extLst>
              <a:ext uri="{FF2B5EF4-FFF2-40B4-BE49-F238E27FC236}">
                <a16:creationId xmlns:a16="http://schemas.microsoft.com/office/drawing/2014/main" id="{E6E11B85-2C74-42E9-8804-DAA8459E15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B1B76A-2B29-4B6C-9838-5DC8B907E3FF}"/>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636309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F254-0619-4B89-B7D9-92FCD592138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949084C-0FD4-4DA2-B277-257F75DB5539}"/>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4" name="Footer Placeholder 3">
            <a:extLst>
              <a:ext uri="{FF2B5EF4-FFF2-40B4-BE49-F238E27FC236}">
                <a16:creationId xmlns:a16="http://schemas.microsoft.com/office/drawing/2014/main" id="{FF3CA250-A014-4621-AFE4-484E4F417A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48B7DA-8331-4E85-B8DB-772824CFBCAB}"/>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208615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0ED0AC-A304-457E-911D-7E4F46623ACB}"/>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3" name="Footer Placeholder 2">
            <a:extLst>
              <a:ext uri="{FF2B5EF4-FFF2-40B4-BE49-F238E27FC236}">
                <a16:creationId xmlns:a16="http://schemas.microsoft.com/office/drawing/2014/main" id="{095EA01D-532B-49A1-B29B-4AE92D63F5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AA74AA9-361B-44D0-93EA-3B6E72F05475}"/>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186839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70752-F12D-455F-B92F-3E65E54A25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DDAF1B-0007-4C1B-BB35-A3DF373545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CF6AFD-8E94-4BB5-8D67-7886100C2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44EF53-5C6A-453C-871C-EDE62F7EB3C6}"/>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6" name="Footer Placeholder 5">
            <a:extLst>
              <a:ext uri="{FF2B5EF4-FFF2-40B4-BE49-F238E27FC236}">
                <a16:creationId xmlns:a16="http://schemas.microsoft.com/office/drawing/2014/main" id="{618B5EDF-6F42-448D-A17A-0C0AA8AB76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70CC73-1BB0-488D-8280-AC41F01900A7}"/>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2523753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3231C-9771-48E6-8B02-8D11D9732B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22596BA-D600-470A-BA2A-EA919E8C3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4E5B9E9-04DD-4BBE-B6DD-5194D9296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5EAD25-02B5-42C7-8D55-9F1BB39C5FD9}"/>
              </a:ext>
            </a:extLst>
          </p:cNvPr>
          <p:cNvSpPr>
            <a:spLocks noGrp="1"/>
          </p:cNvSpPr>
          <p:nvPr>
            <p:ph type="dt" sz="half" idx="10"/>
          </p:nvPr>
        </p:nvSpPr>
        <p:spPr/>
        <p:txBody>
          <a:bodyPr/>
          <a:lstStyle/>
          <a:p>
            <a:fld id="{E0E6775F-F1E8-4AFC-9935-170FCAF4C681}" type="datetimeFigureOut">
              <a:rPr lang="en-GB" smtClean="0"/>
              <a:t>09/12/2020</a:t>
            </a:fld>
            <a:endParaRPr lang="en-GB"/>
          </a:p>
        </p:txBody>
      </p:sp>
      <p:sp>
        <p:nvSpPr>
          <p:cNvPr id="6" name="Footer Placeholder 5">
            <a:extLst>
              <a:ext uri="{FF2B5EF4-FFF2-40B4-BE49-F238E27FC236}">
                <a16:creationId xmlns:a16="http://schemas.microsoft.com/office/drawing/2014/main" id="{A00C2882-1726-4D13-BFF4-0BD58AB291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F32398-425F-4529-B874-0DB990934588}"/>
              </a:ext>
            </a:extLst>
          </p:cNvPr>
          <p:cNvSpPr>
            <a:spLocks noGrp="1"/>
          </p:cNvSpPr>
          <p:nvPr>
            <p:ph type="sldNum" sz="quarter" idx="12"/>
          </p:nvPr>
        </p:nvSpPr>
        <p:spPr/>
        <p:txBody>
          <a:bodyPr/>
          <a:lstStyle/>
          <a:p>
            <a:fld id="{36A7CEB8-561E-48B6-924F-9B99FD256CC5}" type="slidenum">
              <a:rPr lang="en-GB" smtClean="0"/>
              <a:t>‹#›</a:t>
            </a:fld>
            <a:endParaRPr lang="en-GB"/>
          </a:p>
        </p:txBody>
      </p:sp>
    </p:spTree>
    <p:extLst>
      <p:ext uri="{BB962C8B-B14F-4D97-AF65-F5344CB8AC3E}">
        <p14:creationId xmlns:p14="http://schemas.microsoft.com/office/powerpoint/2010/main" val="393596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C4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13D5E2-206E-4865-B0A1-DE77C82A7E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043F35-428D-4965-900E-1A0A71B806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0EAED9-F788-4BDB-9381-4EFD5BE72D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6775F-F1E8-4AFC-9935-170FCAF4C681}" type="datetimeFigureOut">
              <a:rPr lang="en-GB" smtClean="0"/>
              <a:t>09/12/2020</a:t>
            </a:fld>
            <a:endParaRPr lang="en-GB"/>
          </a:p>
        </p:txBody>
      </p:sp>
      <p:sp>
        <p:nvSpPr>
          <p:cNvPr id="5" name="Footer Placeholder 4">
            <a:extLst>
              <a:ext uri="{FF2B5EF4-FFF2-40B4-BE49-F238E27FC236}">
                <a16:creationId xmlns:a16="http://schemas.microsoft.com/office/drawing/2014/main" id="{B816ABE5-2CC6-4620-BBCE-9489A2F832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FDFB6F-AE9C-4DDF-928C-93F96C2963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7CEB8-561E-48B6-924F-9B99FD256CC5}" type="slidenum">
              <a:rPr lang="en-GB" smtClean="0"/>
              <a:t>‹#›</a:t>
            </a:fld>
            <a:endParaRPr lang="en-GB"/>
          </a:p>
        </p:txBody>
      </p:sp>
    </p:spTree>
    <p:extLst>
      <p:ext uri="{BB962C8B-B14F-4D97-AF65-F5344CB8AC3E}">
        <p14:creationId xmlns:p14="http://schemas.microsoft.com/office/powerpoint/2010/main" val="240908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drfrostmaths.com/" TargetMode="External"/><Relationship Id="rId2" Type="http://schemas.openxmlformats.org/officeDocument/2006/relationships/hyperlink" Target="http://www.corbettmath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orbettmaths.com/2013/04/29/standard-form-multiplication/" TargetMode="External"/><Relationship Id="rId2" Type="http://schemas.openxmlformats.org/officeDocument/2006/relationships/hyperlink" Target="https://corbettmaths.com/2013/05/03/standard-form-addition/" TargetMode="External"/><Relationship Id="rId1" Type="http://schemas.openxmlformats.org/officeDocument/2006/relationships/slideLayout" Target="../slideLayouts/slideLayout4.xml"/><Relationship Id="rId6" Type="http://schemas.openxmlformats.org/officeDocument/2006/relationships/hyperlink" Target="https://corbettmaths.com/wp-content/uploads/2015/03/standard-form.pdf" TargetMode="External"/><Relationship Id="rId5" Type="http://schemas.openxmlformats.org/officeDocument/2006/relationships/hyperlink" Target="https://corbettmaths.com/wp-content/uploads/2013/02/standard-form-pdf.pdf" TargetMode="External"/><Relationship Id="rId4" Type="http://schemas.openxmlformats.org/officeDocument/2006/relationships/hyperlink" Target="https://corbettmaths.com/2013/05/03/standard-form-divis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orbettmaths.com/2013/03/13/laws-of-indices-algebra/" TargetMode="External"/><Relationship Id="rId7" Type="http://schemas.openxmlformats.org/officeDocument/2006/relationships/hyperlink" Target="https://corbettmaths.com/wp-content/uploads/2015/03/laws-of-indices.pdf" TargetMode="External"/><Relationship Id="rId2" Type="http://schemas.openxmlformats.org/officeDocument/2006/relationships/hyperlink" Target="https://corbettmaths.com/2012/08/20/powers-indices/" TargetMode="External"/><Relationship Id="rId1" Type="http://schemas.openxmlformats.org/officeDocument/2006/relationships/slideLayout" Target="../slideLayouts/slideLayout4.xml"/><Relationship Id="rId6" Type="http://schemas.openxmlformats.org/officeDocument/2006/relationships/hyperlink" Target="https://corbettmaths.com/wp-content/uploads/2015/03/indices-numerical.pdf" TargetMode="External"/><Relationship Id="rId5" Type="http://schemas.openxmlformats.org/officeDocument/2006/relationships/hyperlink" Target="https://corbettmaths.com/wp-content/uploads/2013/02/laws-of-indices-algebra-pdf.pdf" TargetMode="External"/><Relationship Id="rId4" Type="http://schemas.openxmlformats.org/officeDocument/2006/relationships/hyperlink" Target="https://corbettmaths.com/wp-content/uploads/2013/02/indices-pdf.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corbettmaths.com/wp-content/uploads/2013/02/expanding-two-brackets-pdf1.pdf" TargetMode="External"/><Relationship Id="rId3" Type="http://schemas.openxmlformats.org/officeDocument/2006/relationships/hyperlink" Target="https://corbettmaths.com/2013/03/13/multiplying-terms/" TargetMode="External"/><Relationship Id="rId7" Type="http://schemas.openxmlformats.org/officeDocument/2006/relationships/hyperlink" Target="https://corbettmaths.com/wp-content/uploads/2013/02/expanding-brackets-pdf.pdf" TargetMode="External"/><Relationship Id="rId12" Type="http://schemas.openxmlformats.org/officeDocument/2006/relationships/hyperlink" Target="https://corbettmaths.com/wp-content/uploads/2015/03/expanding-two-brackets.pdf" TargetMode="External"/><Relationship Id="rId2" Type="http://schemas.openxmlformats.org/officeDocument/2006/relationships/hyperlink" Target="https://corbettmaths.com/2013/12/28/collecting-like-terms-video-9/" TargetMode="External"/><Relationship Id="rId1" Type="http://schemas.openxmlformats.org/officeDocument/2006/relationships/slideLayout" Target="../slideLayouts/slideLayout4.xml"/><Relationship Id="rId6" Type="http://schemas.openxmlformats.org/officeDocument/2006/relationships/hyperlink" Target="https://corbettmaths.com/wp-content/uploads/2013/02/multiplying-terms-pdf.pdf" TargetMode="External"/><Relationship Id="rId11" Type="http://schemas.openxmlformats.org/officeDocument/2006/relationships/hyperlink" Target="https://corbettmaths.com/wp-content/uploads/2015/03/expanding-brackets.pdf" TargetMode="External"/><Relationship Id="rId5" Type="http://schemas.openxmlformats.org/officeDocument/2006/relationships/hyperlink" Target="https://corbettmaths.com/wp-content/uploads/2019/02/Collecting-like-terms.pdf" TargetMode="External"/><Relationship Id="rId10" Type="http://schemas.openxmlformats.org/officeDocument/2006/relationships/hyperlink" Target="https://corbettmaths.com/wp-content/uploads/2015/03/multiplying-terms.pdf" TargetMode="External"/><Relationship Id="rId4" Type="http://schemas.openxmlformats.org/officeDocument/2006/relationships/hyperlink" Target="https://corbettmaths.com/2013/12/23/expanding-brackets-video-13/" TargetMode="External"/><Relationship Id="rId9" Type="http://schemas.openxmlformats.org/officeDocument/2006/relationships/hyperlink" Target="https://corbettmaths.com/wp-content/uploads/2015/03/collecting-like-term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rbettmaths.com/wp-content/uploads/2013/02/factorisation-pdf.pdf" TargetMode="External"/><Relationship Id="rId2" Type="http://schemas.openxmlformats.org/officeDocument/2006/relationships/hyperlink" Target="https://corbettmaths.com/2013/02/06/factorisation/"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hyperlink" Target="https://corbettmaths.com/2013/04/20/forming-and-solving-equations/" TargetMode="External"/><Relationship Id="rId3" Type="http://schemas.openxmlformats.org/officeDocument/2006/relationships/hyperlink" Target="https://corbettmaths.com/wp-content/uploads/2013/02/forming-and-solving-equations-pdf1.pdf" TargetMode="External"/><Relationship Id="rId7" Type="http://schemas.openxmlformats.org/officeDocument/2006/relationships/hyperlink" Target="https://corbettmaths.com/2012/08/24/solving-equations-with-letters-on-both-sides/" TargetMode="External"/><Relationship Id="rId2" Type="http://schemas.openxmlformats.org/officeDocument/2006/relationships/hyperlink" Target="https://corbettmaths.com/wp-content/uploads/2013/02/equations-pdf.pdf" TargetMode="External"/><Relationship Id="rId1" Type="http://schemas.openxmlformats.org/officeDocument/2006/relationships/slideLayout" Target="../slideLayouts/slideLayout4.xml"/><Relationship Id="rId6" Type="http://schemas.openxmlformats.org/officeDocument/2006/relationships/hyperlink" Target="https://corbettmaths.com/2012/08/24/solving-equations/" TargetMode="External"/><Relationship Id="rId5" Type="http://schemas.openxmlformats.org/officeDocument/2006/relationships/hyperlink" Target="https://corbettmaths.com/wp-content/uploads/2015/03/forming-solving-answers.pdf" TargetMode="External"/><Relationship Id="rId4" Type="http://schemas.openxmlformats.org/officeDocument/2006/relationships/hyperlink" Target="https://corbettmaths.com/wp-content/uploads/2015/03/equations.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orbettmaths.com/wp-content/uploads/2013/02/changing-the-subject-pdf.pdf" TargetMode="External"/><Relationship Id="rId2" Type="http://schemas.openxmlformats.org/officeDocument/2006/relationships/hyperlink" Target="https://corbettmaths.com/2013/12/23/changing-the-subject-video-7/" TargetMode="External"/><Relationship Id="rId1" Type="http://schemas.openxmlformats.org/officeDocument/2006/relationships/slideLayout" Target="../slideLayouts/slideLayout4.xml"/><Relationship Id="rId4" Type="http://schemas.openxmlformats.org/officeDocument/2006/relationships/hyperlink" Target="https://corbettmaths.com/wp-content/uploads/2015/03/changing-the-subject-answer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1EF40-3EDA-4242-B57B-52FDD5D8904B}"/>
              </a:ext>
            </a:extLst>
          </p:cNvPr>
          <p:cNvSpPr>
            <a:spLocks noGrp="1"/>
          </p:cNvSpPr>
          <p:nvPr>
            <p:ph type="ctrTitle"/>
          </p:nvPr>
        </p:nvSpPr>
        <p:spPr>
          <a:xfrm>
            <a:off x="1524000" y="1979719"/>
            <a:ext cx="9144000" cy="2663301"/>
          </a:xfrm>
        </p:spPr>
        <p:txBody>
          <a:bodyPr>
            <a:normAutofit/>
          </a:bodyPr>
          <a:lstStyle/>
          <a:p>
            <a:r>
              <a:rPr lang="en-GB" dirty="0">
                <a:latin typeface="Bookman Old Style" panose="02050604050505020204" pitchFamily="18" charset="0"/>
              </a:rPr>
              <a:t>Year  9 </a:t>
            </a:r>
            <a:br>
              <a:rPr lang="en-GB" dirty="0">
                <a:latin typeface="Bookman Old Style" panose="02050604050505020204" pitchFamily="18" charset="0"/>
              </a:rPr>
            </a:br>
            <a:r>
              <a:rPr lang="en-GB" dirty="0">
                <a:latin typeface="Bookman Old Style" panose="02050604050505020204" pitchFamily="18" charset="0"/>
              </a:rPr>
              <a:t>Set 1</a:t>
            </a:r>
            <a:br>
              <a:rPr lang="en-GB" dirty="0">
                <a:latin typeface="Bookman Old Style" panose="02050604050505020204" pitchFamily="18" charset="0"/>
              </a:rPr>
            </a:br>
            <a:r>
              <a:rPr lang="en-GB" dirty="0">
                <a:latin typeface="Bookman Old Style" panose="02050604050505020204" pitchFamily="18" charset="0"/>
              </a:rPr>
              <a:t>Spring 1 Work</a:t>
            </a:r>
          </a:p>
        </p:txBody>
      </p:sp>
    </p:spTree>
    <p:extLst>
      <p:ext uri="{BB962C8B-B14F-4D97-AF65-F5344CB8AC3E}">
        <p14:creationId xmlns:p14="http://schemas.microsoft.com/office/powerpoint/2010/main" val="3812204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685800" y="187572"/>
            <a:ext cx="10515600" cy="1325563"/>
          </a:xfrm>
        </p:spPr>
        <p:txBody>
          <a:bodyPr/>
          <a:lstStyle/>
          <a:p>
            <a:r>
              <a:rPr lang="en-GB" dirty="0">
                <a:latin typeface="Bookman Old Style" panose="02050604050505020204" pitchFamily="18" charset="0"/>
              </a:rPr>
              <a:t>Week 7 – </a:t>
            </a:r>
            <a:r>
              <a:rPr lang="en-GB" sz="3200" dirty="0">
                <a:latin typeface="Bookman Old Style" panose="02050604050505020204" pitchFamily="18" charset="0"/>
              </a:rPr>
              <a:t>Revision</a:t>
            </a: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829322" y="1523747"/>
            <a:ext cx="11049000" cy="1935332"/>
          </a:xfrm>
        </p:spPr>
        <p:txBody>
          <a:bodyPr>
            <a:normAutofit fontScale="40000" lnSpcReduction="20000"/>
          </a:bodyPr>
          <a:lstStyle/>
          <a:p>
            <a:pPr marL="0" indent="0">
              <a:buNone/>
            </a:pPr>
            <a:r>
              <a:rPr lang="en-GB" sz="6000" b="1" dirty="0">
                <a:latin typeface="Bookman Old Style" panose="02050604050505020204" pitchFamily="18" charset="0"/>
              </a:rPr>
              <a:t>Videos</a:t>
            </a:r>
          </a:p>
          <a:p>
            <a:pPr marL="0" indent="0">
              <a:buNone/>
            </a:pPr>
            <a:r>
              <a:rPr lang="en-GB" sz="5400" dirty="0">
                <a:latin typeface="Bookman Old Style" panose="02050604050505020204" pitchFamily="18" charset="0"/>
              </a:rPr>
              <a:t>Watch any of the videos from the previous 6 weeks and go over any topics you have struggled with.</a:t>
            </a:r>
          </a:p>
          <a:p>
            <a:pPr marL="0" indent="0">
              <a:buNone/>
            </a:pPr>
            <a:endParaRPr lang="en-GB" sz="5400" dirty="0">
              <a:latin typeface="Bookman Old Style" panose="02050604050505020204" pitchFamily="18" charset="0"/>
            </a:endParaRPr>
          </a:p>
          <a:p>
            <a:pPr marL="0" indent="0">
              <a:buNone/>
            </a:pPr>
            <a:r>
              <a:rPr lang="en-GB" sz="5400" dirty="0">
                <a:latin typeface="Bookman Old Style" panose="02050604050505020204" pitchFamily="18" charset="0"/>
              </a:rPr>
              <a:t>For more work go onto Dr Frost Maths – Click Key Skills and search for the topic above.</a:t>
            </a:r>
          </a:p>
          <a:p>
            <a:pPr marL="0" indent="0">
              <a:buNone/>
            </a:pPr>
            <a:endParaRPr lang="en-GB" sz="5000" dirty="0">
              <a:latin typeface="Bookman Old Style" panose="02050604050505020204" pitchFamily="18" charset="0"/>
            </a:endParaRPr>
          </a:p>
          <a:p>
            <a:pPr marL="514350" indent="-514350">
              <a:buAutoNum type="arabicPeriod"/>
            </a:pPr>
            <a:endParaRPr lang="en-GB" dirty="0">
              <a:latin typeface="Bookman Old Style" panose="02050604050505020204" pitchFamily="18" charset="0"/>
            </a:endParaRPr>
          </a:p>
          <a:p>
            <a:pPr marL="514350" indent="-514350">
              <a:buAutoNum type="arabicPeriod"/>
            </a:pPr>
            <a:endParaRPr lang="en-GB" dirty="0">
              <a:latin typeface="Bookman Old Style" panose="02050604050505020204" pitchFamily="18" charset="0"/>
            </a:endParaRP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914400" y="3626191"/>
            <a:ext cx="5181600" cy="2884101"/>
          </a:xfrm>
        </p:spPr>
        <p:txBody>
          <a:bodyPr>
            <a:normAutofit fontScale="40000" lnSpcReduction="20000"/>
          </a:bodyPr>
          <a:lstStyle/>
          <a:p>
            <a:pPr marL="0" indent="0">
              <a:buNone/>
            </a:pPr>
            <a:r>
              <a:rPr lang="en-GB" sz="6000" b="1" dirty="0">
                <a:latin typeface="Bookman Old Style" panose="02050604050505020204" pitchFamily="18" charset="0"/>
              </a:rPr>
              <a:t>Worksheets</a:t>
            </a:r>
            <a:endParaRPr lang="en-GB" sz="4000" b="1" dirty="0">
              <a:latin typeface="Bookman Old Style" panose="02050604050505020204" pitchFamily="18" charset="0"/>
            </a:endParaRPr>
          </a:p>
          <a:p>
            <a:endParaRPr lang="en-GB" sz="4500"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617563" y="3539232"/>
            <a:ext cx="5181600" cy="2568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Bookman Old Style" panose="02050604050505020204" pitchFamily="18" charset="0"/>
              </a:rPr>
              <a:t>Solutions</a:t>
            </a:r>
            <a:endParaRPr lang="en-GB" b="1" dirty="0">
              <a:latin typeface="Bookman Old Style" panose="02050604050505020204" pitchFamily="18" charset="0"/>
            </a:endParaRPr>
          </a:p>
          <a:p>
            <a:endParaRPr lang="en-GB" dirty="0">
              <a:latin typeface="Bookman Old Style" panose="02050604050505020204" pitchFamily="18" charset="0"/>
            </a:endParaRPr>
          </a:p>
        </p:txBody>
      </p:sp>
    </p:spTree>
    <p:extLst>
      <p:ext uri="{BB962C8B-B14F-4D97-AF65-F5344CB8AC3E}">
        <p14:creationId xmlns:p14="http://schemas.microsoft.com/office/powerpoint/2010/main" val="267642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69E739-B9E3-4734-AA9E-ED4468291948}"/>
              </a:ext>
            </a:extLst>
          </p:cNvPr>
          <p:cNvSpPr>
            <a:spLocks noGrp="1"/>
          </p:cNvSpPr>
          <p:nvPr>
            <p:ph type="title"/>
          </p:nvPr>
        </p:nvSpPr>
        <p:spPr>
          <a:xfrm>
            <a:off x="838200" y="294104"/>
            <a:ext cx="9610817" cy="646930"/>
          </a:xfrm>
        </p:spPr>
        <p:txBody>
          <a:bodyPr>
            <a:normAutofit fontScale="90000"/>
          </a:bodyPr>
          <a:lstStyle/>
          <a:p>
            <a:r>
              <a:rPr lang="en-GB" dirty="0">
                <a:latin typeface="Bookman Old Style" panose="02050604050505020204" pitchFamily="18" charset="0"/>
              </a:rPr>
              <a:t>Highlighted are the list of topics being covered this half term</a:t>
            </a:r>
          </a:p>
        </p:txBody>
      </p:sp>
      <p:graphicFrame>
        <p:nvGraphicFramePr>
          <p:cNvPr id="4" name="Content Placeholder 3">
            <a:extLst>
              <a:ext uri="{FF2B5EF4-FFF2-40B4-BE49-F238E27FC236}">
                <a16:creationId xmlns:a16="http://schemas.microsoft.com/office/drawing/2014/main" id="{80FCE304-904E-4153-89FA-42E06B31905A}"/>
              </a:ext>
            </a:extLst>
          </p:cNvPr>
          <p:cNvGraphicFramePr>
            <a:graphicFrameLocks noGrp="1"/>
          </p:cNvGraphicFramePr>
          <p:nvPr>
            <p:ph idx="4294967295"/>
            <p:extLst>
              <p:ext uri="{D42A27DB-BD31-4B8C-83A1-F6EECF244321}">
                <p14:modId xmlns:p14="http://schemas.microsoft.com/office/powerpoint/2010/main" val="3243588962"/>
              </p:ext>
            </p:extLst>
          </p:nvPr>
        </p:nvGraphicFramePr>
        <p:xfrm>
          <a:off x="550415" y="1296141"/>
          <a:ext cx="11265761" cy="5333786"/>
        </p:xfrm>
        <a:graphic>
          <a:graphicData uri="http://schemas.openxmlformats.org/drawingml/2006/table">
            <a:tbl>
              <a:tblPr>
                <a:tableStyleId>{5C22544A-7EE6-4342-B048-85BDC9FD1C3A}</a:tableStyleId>
              </a:tblPr>
              <a:tblGrid>
                <a:gridCol w="369438">
                  <a:extLst>
                    <a:ext uri="{9D8B030D-6E8A-4147-A177-3AD203B41FA5}">
                      <a16:colId xmlns:a16="http://schemas.microsoft.com/office/drawing/2014/main" val="4018756609"/>
                    </a:ext>
                  </a:extLst>
                </a:gridCol>
                <a:gridCol w="1343993">
                  <a:extLst>
                    <a:ext uri="{9D8B030D-6E8A-4147-A177-3AD203B41FA5}">
                      <a16:colId xmlns:a16="http://schemas.microsoft.com/office/drawing/2014/main" val="775406470"/>
                    </a:ext>
                  </a:extLst>
                </a:gridCol>
                <a:gridCol w="647580">
                  <a:extLst>
                    <a:ext uri="{9D8B030D-6E8A-4147-A177-3AD203B41FA5}">
                      <a16:colId xmlns:a16="http://schemas.microsoft.com/office/drawing/2014/main" val="3083833639"/>
                    </a:ext>
                  </a:extLst>
                </a:gridCol>
                <a:gridCol w="647580">
                  <a:extLst>
                    <a:ext uri="{9D8B030D-6E8A-4147-A177-3AD203B41FA5}">
                      <a16:colId xmlns:a16="http://schemas.microsoft.com/office/drawing/2014/main" val="2232601248"/>
                    </a:ext>
                  </a:extLst>
                </a:gridCol>
                <a:gridCol w="647580">
                  <a:extLst>
                    <a:ext uri="{9D8B030D-6E8A-4147-A177-3AD203B41FA5}">
                      <a16:colId xmlns:a16="http://schemas.microsoft.com/office/drawing/2014/main" val="2597897454"/>
                    </a:ext>
                  </a:extLst>
                </a:gridCol>
                <a:gridCol w="95544">
                  <a:extLst>
                    <a:ext uri="{9D8B030D-6E8A-4147-A177-3AD203B41FA5}">
                      <a16:colId xmlns:a16="http://schemas.microsoft.com/office/drawing/2014/main" val="2207480473"/>
                    </a:ext>
                  </a:extLst>
                </a:gridCol>
                <a:gridCol w="420396">
                  <a:extLst>
                    <a:ext uri="{9D8B030D-6E8A-4147-A177-3AD203B41FA5}">
                      <a16:colId xmlns:a16="http://schemas.microsoft.com/office/drawing/2014/main" val="3632221747"/>
                    </a:ext>
                  </a:extLst>
                </a:gridCol>
                <a:gridCol w="1509604">
                  <a:extLst>
                    <a:ext uri="{9D8B030D-6E8A-4147-A177-3AD203B41FA5}">
                      <a16:colId xmlns:a16="http://schemas.microsoft.com/office/drawing/2014/main" val="764792263"/>
                    </a:ext>
                  </a:extLst>
                </a:gridCol>
                <a:gridCol w="636964">
                  <a:extLst>
                    <a:ext uri="{9D8B030D-6E8A-4147-A177-3AD203B41FA5}">
                      <a16:colId xmlns:a16="http://schemas.microsoft.com/office/drawing/2014/main" val="383624496"/>
                    </a:ext>
                  </a:extLst>
                </a:gridCol>
                <a:gridCol w="636964">
                  <a:extLst>
                    <a:ext uri="{9D8B030D-6E8A-4147-A177-3AD203B41FA5}">
                      <a16:colId xmlns:a16="http://schemas.microsoft.com/office/drawing/2014/main" val="3524449449"/>
                    </a:ext>
                  </a:extLst>
                </a:gridCol>
                <a:gridCol w="636964">
                  <a:extLst>
                    <a:ext uri="{9D8B030D-6E8A-4147-A177-3AD203B41FA5}">
                      <a16:colId xmlns:a16="http://schemas.microsoft.com/office/drawing/2014/main" val="2312577625"/>
                    </a:ext>
                  </a:extLst>
                </a:gridCol>
                <a:gridCol w="95544">
                  <a:extLst>
                    <a:ext uri="{9D8B030D-6E8A-4147-A177-3AD203B41FA5}">
                      <a16:colId xmlns:a16="http://schemas.microsoft.com/office/drawing/2014/main" val="3530937614"/>
                    </a:ext>
                  </a:extLst>
                </a:gridCol>
                <a:gridCol w="407657">
                  <a:extLst>
                    <a:ext uri="{9D8B030D-6E8A-4147-A177-3AD203B41FA5}">
                      <a16:colId xmlns:a16="http://schemas.microsoft.com/office/drawing/2014/main" val="2594159840"/>
                    </a:ext>
                  </a:extLst>
                </a:gridCol>
                <a:gridCol w="1407689">
                  <a:extLst>
                    <a:ext uri="{9D8B030D-6E8A-4147-A177-3AD203B41FA5}">
                      <a16:colId xmlns:a16="http://schemas.microsoft.com/office/drawing/2014/main" val="2414088955"/>
                    </a:ext>
                  </a:extLst>
                </a:gridCol>
                <a:gridCol w="626347">
                  <a:extLst>
                    <a:ext uri="{9D8B030D-6E8A-4147-A177-3AD203B41FA5}">
                      <a16:colId xmlns:a16="http://schemas.microsoft.com/office/drawing/2014/main" val="2269481544"/>
                    </a:ext>
                  </a:extLst>
                </a:gridCol>
                <a:gridCol w="626347">
                  <a:extLst>
                    <a:ext uri="{9D8B030D-6E8A-4147-A177-3AD203B41FA5}">
                      <a16:colId xmlns:a16="http://schemas.microsoft.com/office/drawing/2014/main" val="3768678770"/>
                    </a:ext>
                  </a:extLst>
                </a:gridCol>
                <a:gridCol w="509570">
                  <a:extLst>
                    <a:ext uri="{9D8B030D-6E8A-4147-A177-3AD203B41FA5}">
                      <a16:colId xmlns:a16="http://schemas.microsoft.com/office/drawing/2014/main" val="2075531310"/>
                    </a:ext>
                  </a:extLst>
                </a:gridCol>
              </a:tblGrid>
              <a:tr h="422608">
                <a:tc gridSpan="17">
                  <a:txBody>
                    <a:bodyPr/>
                    <a:lstStyle/>
                    <a:p>
                      <a:pPr algn="ctr" fontAlgn="b"/>
                      <a:r>
                        <a:rPr lang="en-GB" sz="1000" u="none" strike="noStrike" dirty="0">
                          <a:effectLst/>
                        </a:rPr>
                        <a:t>CROSSOVER</a:t>
                      </a:r>
                      <a:br>
                        <a:rPr lang="en-GB" sz="800" u="none" strike="noStrike" dirty="0">
                          <a:effectLst/>
                        </a:rPr>
                      </a:br>
                      <a:r>
                        <a:rPr lang="en-GB" sz="800" u="none" strike="noStrike" dirty="0">
                          <a:effectLst/>
                        </a:rPr>
                        <a:t>The below topics form the basis of the work we will focus on during your GCSE. They are the topics that crossover the higher and foundation tiers so they are  the "must know" topics! </a:t>
                      </a:r>
                      <a:endParaRPr lang="en-GB" sz="800" b="0" i="0" u="none" strike="noStrike" dirty="0">
                        <a:solidFill>
                          <a:srgbClr val="000000"/>
                        </a:solidFill>
                        <a:effectLst/>
                        <a:latin typeface="Calibri" panose="020F0502020204030204" pitchFamily="34" charset="0"/>
                      </a:endParaRPr>
                    </a:p>
                  </a:txBody>
                  <a:tcPr marL="3910" marR="3910" marT="391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4008871"/>
                  </a:ext>
                </a:extLst>
              </a:tr>
              <a:tr h="156997">
                <a:tc>
                  <a:txBody>
                    <a:bodyPr/>
                    <a:lstStyle/>
                    <a:p>
                      <a:pPr algn="l" fontAlgn="b"/>
                      <a:endParaRPr lang="en-GB" sz="5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5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ctr"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3910" marR="3910" marT="3910" marB="0" anchor="b"/>
                </a:tc>
                <a:extLst>
                  <a:ext uri="{0D108BD9-81ED-4DB2-BD59-A6C34878D82A}">
                    <a16:rowId xmlns:a16="http://schemas.microsoft.com/office/drawing/2014/main" val="2611261894"/>
                  </a:ext>
                </a:extLst>
              </a:tr>
              <a:tr h="182091">
                <a:tc>
                  <a:txBody>
                    <a:bodyPr/>
                    <a:lstStyle/>
                    <a:p>
                      <a:pPr algn="ctr" fontAlgn="ctr"/>
                      <a:r>
                        <a:rPr lang="en-GB" sz="600" u="none" strike="noStrike">
                          <a:effectLst/>
                        </a:rPr>
                        <a:t>Unit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Topic</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AUT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SPR</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700" u="none" strike="noStrike">
                          <a:effectLst/>
                        </a:rPr>
                        <a:t>SUM</a:t>
                      </a:r>
                      <a:endParaRPr lang="en-GB" sz="7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Unit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Topic</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AUT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SPR</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700" u="none" strike="noStrike">
                          <a:effectLst/>
                        </a:rPr>
                        <a:t>SUM</a:t>
                      </a:r>
                      <a:endParaRPr lang="en-GB" sz="7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Unit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Topic</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AUT</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SPR</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700" u="none" strike="noStrike">
                          <a:effectLst/>
                        </a:rPr>
                        <a:t>SUM</a:t>
                      </a:r>
                      <a:endParaRPr lang="en-GB" sz="700" b="1"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855724171"/>
                  </a:ext>
                </a:extLst>
              </a:tr>
              <a:tr h="198133">
                <a:tc>
                  <a:txBody>
                    <a:bodyPr/>
                    <a:lstStyle/>
                    <a:p>
                      <a:pPr algn="ctr" fontAlgn="ctr"/>
                      <a:r>
                        <a:rPr lang="en-GB" sz="600" u="none" strike="noStrike" dirty="0">
                          <a:solidFill>
                            <a:schemeClr val="tx1"/>
                          </a:solidFill>
                          <a:effectLst/>
                        </a:rPr>
                        <a:t>1</a:t>
                      </a:r>
                      <a:endParaRPr lang="en-GB" sz="600" b="1"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Two Way Tables</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dirty="0">
                          <a:effectLst/>
                        </a:rPr>
                        <a:t>22</a:t>
                      </a:r>
                      <a:endParaRPr lang="en-GB" sz="600" b="1"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Subject of</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38</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Sampling</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760056222"/>
                  </a:ext>
                </a:extLst>
              </a:tr>
              <a:tr h="198133">
                <a:tc>
                  <a:txBody>
                    <a:bodyPr/>
                    <a:lstStyle/>
                    <a:p>
                      <a:pPr algn="ctr" fontAlgn="ctr"/>
                      <a:r>
                        <a:rPr lang="en-GB" sz="600" u="none" strike="noStrike">
                          <a:solidFill>
                            <a:schemeClr val="tx1"/>
                          </a:solidFill>
                          <a:effectLst/>
                        </a:rPr>
                        <a:t>2</a:t>
                      </a:r>
                      <a:endParaRPr lang="en-GB" sz="600" b="1" i="0" u="none" strike="noStrike">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Frequency Trees</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23</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Averages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39</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Pie Charts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850004936"/>
                  </a:ext>
                </a:extLst>
              </a:tr>
              <a:tr h="198133">
                <a:tc>
                  <a:txBody>
                    <a:bodyPr/>
                    <a:lstStyle/>
                    <a:p>
                      <a:pPr algn="ctr" fontAlgn="ctr"/>
                      <a:r>
                        <a:rPr lang="en-GB" sz="600" u="none" strike="noStrike">
                          <a:solidFill>
                            <a:schemeClr val="tx1"/>
                          </a:solidFill>
                          <a:effectLst/>
                        </a:rPr>
                        <a:t>3</a:t>
                      </a:r>
                      <a:endParaRPr lang="en-GB" sz="600" b="1" i="0" u="none" strike="noStrike">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Venn Diagrams</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2">
                  <a:txBody>
                    <a:bodyPr/>
                    <a:lstStyle/>
                    <a:p>
                      <a:pPr algn="ctr" fontAlgn="ctr"/>
                      <a:r>
                        <a:rPr lang="en-GB" sz="600" u="none" strike="noStrike">
                          <a:effectLst/>
                        </a:rPr>
                        <a:t>24</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Averages from a Table</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40</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Probability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2141973661"/>
                  </a:ext>
                </a:extLst>
              </a:tr>
              <a:tr h="198133">
                <a:tc>
                  <a:txBody>
                    <a:bodyPr/>
                    <a:lstStyle/>
                    <a:p>
                      <a:pPr algn="ctr" fontAlgn="ctr"/>
                      <a:r>
                        <a:rPr lang="en-GB" sz="600" u="none" strike="noStrike">
                          <a:solidFill>
                            <a:schemeClr val="tx1"/>
                          </a:solidFill>
                          <a:effectLst/>
                        </a:rPr>
                        <a:t>4</a:t>
                      </a:r>
                      <a:endParaRPr lang="en-GB" sz="600" b="1" i="0" u="none" strike="noStrike">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Product of Prime Factors</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Averages from Grouped Data</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41</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Probability Trees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1387590850"/>
                  </a:ext>
                </a:extLst>
              </a:tr>
              <a:tr h="198133">
                <a:tc>
                  <a:txBody>
                    <a:bodyPr/>
                    <a:lstStyle/>
                    <a:p>
                      <a:pPr algn="ctr" fontAlgn="ctr"/>
                      <a:r>
                        <a:rPr lang="en-GB" sz="600" u="none" strike="noStrike">
                          <a:solidFill>
                            <a:schemeClr val="tx1"/>
                          </a:solidFill>
                          <a:effectLst/>
                        </a:rPr>
                        <a:t>5</a:t>
                      </a:r>
                      <a:endParaRPr lang="en-GB" sz="600" b="1" i="0" u="none" strike="noStrike">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Multiples in Context</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25</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Inequalities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dirty="0">
                          <a:effectLst/>
                        </a:rPr>
                        <a:t>42</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Plans and Elevations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537830623"/>
                  </a:ext>
                </a:extLst>
              </a:tr>
              <a:tr h="198133">
                <a:tc>
                  <a:txBody>
                    <a:bodyPr/>
                    <a:lstStyle/>
                    <a:p>
                      <a:pPr algn="ctr" fontAlgn="ctr"/>
                      <a:r>
                        <a:rPr lang="en-GB" sz="600" u="none" strike="noStrike">
                          <a:solidFill>
                            <a:schemeClr val="tx1"/>
                          </a:solidFill>
                          <a:effectLst/>
                        </a:rPr>
                        <a:t>6</a:t>
                      </a:r>
                      <a:endParaRPr lang="en-GB" sz="600" b="1" i="0" u="none" strike="noStrike">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Best Value</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26</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Frequency Diagrams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43</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Constructions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4044949406"/>
                  </a:ext>
                </a:extLst>
              </a:tr>
              <a:tr h="328054">
                <a:tc>
                  <a:txBody>
                    <a:bodyPr/>
                    <a:lstStyle/>
                    <a:p>
                      <a:pPr algn="ctr" fontAlgn="ctr"/>
                      <a:r>
                        <a:rPr lang="en-GB" sz="600" u="none" strike="noStrike" dirty="0">
                          <a:solidFill>
                            <a:schemeClr val="tx1"/>
                          </a:solidFill>
                          <a:effectLst/>
                        </a:rPr>
                        <a:t>7</a:t>
                      </a:r>
                      <a:endParaRPr lang="en-GB" sz="600" b="1"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solidFill>
                            <a:schemeClr val="tx1"/>
                          </a:solidFill>
                          <a:effectLst/>
                        </a:rPr>
                        <a:t>Exchange Rates</a:t>
                      </a:r>
                      <a:endParaRPr lang="en-GB" sz="600" b="0" i="0" u="none" strike="noStrike" dirty="0">
                        <a:solidFill>
                          <a:schemeClr val="tx1"/>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27</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Scatter Graphs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2">
                  <a:txBody>
                    <a:bodyPr/>
                    <a:lstStyle/>
                    <a:p>
                      <a:pPr algn="ctr" fontAlgn="ctr"/>
                      <a:r>
                        <a:rPr lang="en-GB" sz="600" u="none" strike="noStrike" dirty="0">
                          <a:effectLst/>
                        </a:rPr>
                        <a:t>44</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Circles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114302387"/>
                  </a:ext>
                </a:extLst>
              </a:tr>
              <a:tr h="198133">
                <a:tc>
                  <a:txBody>
                    <a:bodyPr/>
                    <a:lstStyle/>
                    <a:p>
                      <a:pPr algn="ctr" fontAlgn="ctr"/>
                      <a:r>
                        <a:rPr lang="en-GB" sz="600" u="none" strike="noStrike">
                          <a:solidFill>
                            <a:schemeClr val="tx1"/>
                          </a:solidFill>
                          <a:effectLst/>
                        </a:rPr>
                        <a:t>8</a:t>
                      </a:r>
                      <a:endParaRPr lang="en-GB" sz="600" b="1" i="0" u="none" strike="noStrike">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a:solidFill>
                            <a:schemeClr val="tx1"/>
                          </a:solidFill>
                          <a:effectLst/>
                        </a:rPr>
                        <a:t>Rounding and Error Intervals</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28</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Time Series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dirty="0">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Arcs and Sectors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930540515"/>
                  </a:ext>
                </a:extLst>
              </a:tr>
              <a:tr h="198133">
                <a:tc>
                  <a:txBody>
                    <a:bodyPr/>
                    <a:lstStyle/>
                    <a:p>
                      <a:pPr algn="ctr" fontAlgn="ctr"/>
                      <a:r>
                        <a:rPr lang="en-GB" sz="600" u="none" strike="noStrike" dirty="0">
                          <a:effectLst/>
                        </a:rPr>
                        <a:t>9</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Estimation</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29</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Straight Line Graphs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dirty="0">
                          <a:effectLst/>
                        </a:rPr>
                        <a:t>45</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Surface Area and Volume</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2686265432"/>
                  </a:ext>
                </a:extLst>
              </a:tr>
              <a:tr h="198133">
                <a:tc>
                  <a:txBody>
                    <a:bodyPr/>
                    <a:lstStyle/>
                    <a:p>
                      <a:pPr algn="ctr" fontAlgn="ctr"/>
                      <a:r>
                        <a:rPr lang="en-GB" sz="600" u="none" strike="noStrike" dirty="0">
                          <a:effectLst/>
                        </a:rPr>
                        <a:t>10</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Percentage of an Amount</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30</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Quadratic and Cubic Graphs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2">
                  <a:txBody>
                    <a:bodyPr/>
                    <a:lstStyle/>
                    <a:p>
                      <a:pPr algn="ctr" fontAlgn="ctr"/>
                      <a:r>
                        <a:rPr lang="en-GB" sz="600" u="none" strike="noStrike" dirty="0">
                          <a:effectLst/>
                        </a:rPr>
                        <a:t>46</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Congruence </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008264915"/>
                  </a:ext>
                </a:extLst>
              </a:tr>
              <a:tr h="198133">
                <a:tc rowSpan="2">
                  <a:txBody>
                    <a:bodyPr/>
                    <a:lstStyle/>
                    <a:p>
                      <a:pPr algn="ctr" fontAlgn="ctr"/>
                      <a:r>
                        <a:rPr lang="en-GB" sz="600" u="none" strike="noStrike" dirty="0">
                          <a:effectLst/>
                        </a:rPr>
                        <a:t>11</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Interest and Growth</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31</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Coordinate Geometry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Similar Shapes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0283169"/>
                  </a:ext>
                </a:extLst>
              </a:tr>
              <a:tr h="198133">
                <a:tc vMerge="1">
                  <a:txBody>
                    <a:bodyPr/>
                    <a:lstStyle/>
                    <a:p>
                      <a:endParaRPr lang="en-GB"/>
                    </a:p>
                  </a:txBody>
                  <a:tcPr/>
                </a:tc>
                <a:tc>
                  <a:txBody>
                    <a:bodyPr/>
                    <a:lstStyle/>
                    <a:p>
                      <a:pPr algn="l" fontAlgn="ctr"/>
                      <a:r>
                        <a:rPr lang="en-GB" sz="600" u="none" strike="noStrike" dirty="0">
                          <a:effectLst/>
                        </a:rPr>
                        <a:t>Depreciation and Decay</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2">
                  <a:txBody>
                    <a:bodyPr/>
                    <a:lstStyle/>
                    <a:p>
                      <a:pPr algn="ctr" fontAlgn="ctr"/>
                      <a:r>
                        <a:rPr lang="en-GB" sz="600" u="none" strike="noStrike">
                          <a:effectLst/>
                        </a:rPr>
                        <a:t>32</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Speed, Distance, Time</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5">
                  <a:txBody>
                    <a:bodyPr/>
                    <a:lstStyle/>
                    <a:p>
                      <a:pPr algn="ctr" fontAlgn="ctr"/>
                      <a:r>
                        <a:rPr lang="en-GB" sz="600" u="none" strike="noStrike">
                          <a:effectLst/>
                        </a:rPr>
                        <a:t>47</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Enlargements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945674079"/>
                  </a:ext>
                </a:extLst>
              </a:tr>
              <a:tr h="198133">
                <a:tc>
                  <a:txBody>
                    <a:bodyPr/>
                    <a:lstStyle/>
                    <a:p>
                      <a:pPr algn="ctr" fontAlgn="ctr"/>
                      <a:r>
                        <a:rPr lang="en-GB" sz="600" u="none" strike="noStrike">
                          <a:effectLst/>
                        </a:rPr>
                        <a:t>12</a:t>
                      </a:r>
                      <a:endParaRPr lang="en-GB" sz="600" b="1" i="0" u="none" strike="noStrike">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Use of Calculator</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Compound Measures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Reflections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2742753228"/>
                  </a:ext>
                </a:extLst>
              </a:tr>
              <a:tr h="198133">
                <a:tc>
                  <a:txBody>
                    <a:bodyPr/>
                    <a:lstStyle/>
                    <a:p>
                      <a:pPr algn="ctr" fontAlgn="ctr"/>
                      <a:r>
                        <a:rPr lang="en-GB" sz="600" u="none" strike="noStrike">
                          <a:effectLst/>
                        </a:rPr>
                        <a:t>13</a:t>
                      </a:r>
                      <a:endParaRPr lang="en-GB" sz="600" b="1" i="0" u="none" strike="noStrike">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Reverse Percentages</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33</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Real Life Graphs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Rotations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218398657"/>
                  </a:ext>
                </a:extLst>
              </a:tr>
              <a:tr h="198133">
                <a:tc>
                  <a:txBody>
                    <a:bodyPr/>
                    <a:lstStyle/>
                    <a:p>
                      <a:pPr algn="ctr" fontAlgn="ctr"/>
                      <a:r>
                        <a:rPr lang="en-GB" sz="600" u="none" strike="noStrike" dirty="0">
                          <a:effectLst/>
                        </a:rPr>
                        <a:t>14</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Fractions</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5">
                  <a:txBody>
                    <a:bodyPr/>
                    <a:lstStyle/>
                    <a:p>
                      <a:pPr algn="ctr" fontAlgn="ctr"/>
                      <a:r>
                        <a:rPr lang="en-GB" sz="600" u="none" strike="noStrike" dirty="0">
                          <a:effectLst/>
                        </a:rPr>
                        <a:t>34</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Pythagoras </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Reflections with Rotations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849849049"/>
                  </a:ext>
                </a:extLst>
              </a:tr>
              <a:tr h="198133">
                <a:tc>
                  <a:txBody>
                    <a:bodyPr/>
                    <a:lstStyle/>
                    <a:p>
                      <a:pPr algn="ctr" fontAlgn="ctr"/>
                      <a:r>
                        <a:rPr lang="en-GB" sz="600" u="none" strike="noStrike" dirty="0">
                          <a:effectLst/>
                        </a:rPr>
                        <a:t>15</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Ratio</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Trig - Non Calculator</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dirty="0">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Translations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2692443089"/>
                  </a:ext>
                </a:extLst>
              </a:tr>
              <a:tr h="198133">
                <a:tc>
                  <a:txBody>
                    <a:bodyPr/>
                    <a:lstStyle/>
                    <a:p>
                      <a:pPr algn="ctr" fontAlgn="ctr"/>
                      <a:r>
                        <a:rPr lang="en-GB" sz="600" u="none" strike="noStrike" dirty="0">
                          <a:effectLst/>
                        </a:rPr>
                        <a:t>16</a:t>
                      </a:r>
                      <a:endParaRPr lang="en-GB" sz="600" b="1"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l" fontAlgn="ctr"/>
                      <a:r>
                        <a:rPr lang="en-GB" sz="600" u="none" strike="noStrike" dirty="0">
                          <a:effectLst/>
                        </a:rPr>
                        <a:t>Proportion - Recipes</a:t>
                      </a:r>
                      <a:endParaRPr lang="en-GB" sz="600" b="0" i="0" u="none" strike="noStrike" dirty="0">
                        <a:solidFill>
                          <a:srgbClr val="000000"/>
                        </a:solidFill>
                        <a:effectLst/>
                        <a:latin typeface="Calibri" panose="020F0502020204030204" pitchFamily="34" charset="0"/>
                      </a:endParaRPr>
                    </a:p>
                  </a:txBody>
                  <a:tcPr marL="3910" marR="3910" marT="3910" marB="0" anchor="ctr">
                    <a:solidFill>
                      <a:schemeClr val="bg2"/>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Trig - Finding Sides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48</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Vectors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912046360"/>
                  </a:ext>
                </a:extLst>
              </a:tr>
              <a:tr h="198133">
                <a:tc>
                  <a:txBody>
                    <a:bodyPr/>
                    <a:lstStyle/>
                    <a:p>
                      <a:pPr algn="ctr" fontAlgn="ctr"/>
                      <a:r>
                        <a:rPr lang="en-GB" sz="600" u="none" strike="noStrike" dirty="0">
                          <a:effectLst/>
                        </a:rPr>
                        <a:t>17</a:t>
                      </a:r>
                      <a:endParaRPr lang="en-GB" sz="600" b="1"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Standard Index Form</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Trig - Finding Angles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49</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Sequences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1486071764"/>
                  </a:ext>
                </a:extLst>
              </a:tr>
              <a:tr h="190154">
                <a:tc>
                  <a:txBody>
                    <a:bodyPr/>
                    <a:lstStyle/>
                    <a:p>
                      <a:pPr algn="ctr" fontAlgn="ctr"/>
                      <a:r>
                        <a:rPr lang="en-GB" sz="600" u="none" strike="noStrike">
                          <a:effectLst/>
                        </a:rPr>
                        <a:t>18</a:t>
                      </a:r>
                      <a:endParaRPr lang="en-GB" sz="600" b="1" i="0" u="none" strike="noStrike">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Index Laws</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dirty="0">
                          <a:effectLst/>
                        </a:rPr>
                        <a:t>Pythagoras with Trig</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50</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Forming and Solving Equations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301726958"/>
                  </a:ext>
                </a:extLst>
              </a:tr>
              <a:tr h="289355">
                <a:tc>
                  <a:txBody>
                    <a:bodyPr/>
                    <a:lstStyle/>
                    <a:p>
                      <a:pPr algn="ctr" fontAlgn="ctr"/>
                      <a:r>
                        <a:rPr lang="en-GB" sz="600" u="none" strike="noStrike">
                          <a:effectLst/>
                        </a:rPr>
                        <a:t>19</a:t>
                      </a:r>
                      <a:endParaRPr lang="en-GB" sz="600" b="1" i="0" u="none" strike="noStrike">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Expand and Simplify</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dirty="0">
                          <a:effectLst/>
                        </a:rPr>
                        <a:t>35</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Bearings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51</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Simultaneous Equations</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1068186985"/>
                  </a:ext>
                </a:extLst>
              </a:tr>
              <a:tr h="198133">
                <a:tc>
                  <a:txBody>
                    <a:bodyPr/>
                    <a:lstStyle/>
                    <a:p>
                      <a:pPr algn="ctr" fontAlgn="ctr"/>
                      <a:r>
                        <a:rPr lang="en-GB" sz="600" u="none" strike="noStrike">
                          <a:effectLst/>
                        </a:rPr>
                        <a:t>20</a:t>
                      </a:r>
                      <a:endParaRPr lang="en-GB" sz="600" b="1" i="0" u="none" strike="noStrike">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Factorising </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dirty="0">
                          <a:effectLst/>
                        </a:rPr>
                        <a:t>36</a:t>
                      </a:r>
                      <a:endParaRPr lang="en-GB" sz="600" b="1"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Alternate/Corresponding Angles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rowSpan="2">
                  <a:txBody>
                    <a:bodyPr/>
                    <a:lstStyle/>
                    <a:p>
                      <a:pPr algn="ctr" fontAlgn="ctr"/>
                      <a:r>
                        <a:rPr lang="en-GB" sz="600" u="none" strike="noStrike">
                          <a:effectLst/>
                        </a:rPr>
                        <a:t>52</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a:effectLst/>
                        </a:rPr>
                        <a:t>Direct Proportion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1538973625"/>
                  </a:ext>
                </a:extLst>
              </a:tr>
              <a:tr h="198133">
                <a:tc>
                  <a:txBody>
                    <a:bodyPr/>
                    <a:lstStyle/>
                    <a:p>
                      <a:pPr algn="ctr" fontAlgn="ctr"/>
                      <a:r>
                        <a:rPr lang="en-GB" sz="600" u="none" strike="noStrike">
                          <a:effectLst/>
                        </a:rPr>
                        <a:t>21</a:t>
                      </a:r>
                      <a:endParaRPr lang="en-GB" sz="600" b="1" i="0" u="none" strike="noStrike">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ctr"/>
                      <a:r>
                        <a:rPr lang="en-GB" sz="600" u="none" strike="noStrike" dirty="0">
                          <a:effectLst/>
                        </a:rPr>
                        <a:t>Solving equations</a:t>
                      </a:r>
                      <a:endParaRPr lang="en-GB" sz="600" b="0" i="0" u="none" strike="noStrike" dirty="0">
                        <a:solidFill>
                          <a:srgbClr val="000000"/>
                        </a:solidFill>
                        <a:effectLst/>
                        <a:latin typeface="Calibri" panose="020F0502020204030204" pitchFamily="34" charset="0"/>
                      </a:endParaRPr>
                    </a:p>
                  </a:txBody>
                  <a:tcPr marL="3910" marR="3910" marT="3910" marB="0" anchor="ctr">
                    <a:solidFill>
                      <a:srgbClr val="00B0F0"/>
                    </a:solidFill>
                  </a:tcPr>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b"/>
                      <a:r>
                        <a:rPr lang="en-GB" sz="600" u="none" strike="noStrike">
                          <a:effectLst/>
                        </a:rPr>
                        <a:t> </a:t>
                      </a:r>
                      <a:endParaRPr lang="en-GB" sz="600" b="0" i="0" u="none" strike="noStrike">
                        <a:solidFill>
                          <a:srgbClr val="000000"/>
                        </a:solidFill>
                        <a:effectLst/>
                        <a:latin typeface="Calibri" panose="020F0502020204030204" pitchFamily="34" charset="0"/>
                      </a:endParaRPr>
                    </a:p>
                  </a:txBody>
                  <a:tcPr marL="3910" marR="3910" marT="3910" marB="0" anchor="b"/>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ctr" fontAlgn="ctr"/>
                      <a:r>
                        <a:rPr lang="en-GB" sz="600" u="none" strike="noStrike">
                          <a:effectLst/>
                        </a:rPr>
                        <a:t>37</a:t>
                      </a:r>
                      <a:endParaRPr lang="en-GB" sz="600" b="1"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600" u="none" strike="noStrike" dirty="0">
                          <a:effectLst/>
                        </a:rPr>
                        <a:t>Interior and Exterior Angles</a:t>
                      </a:r>
                      <a:endParaRPr lang="en-GB" sz="600" b="0" i="0" u="none" strike="noStrike" dirty="0">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endParaRPr lang="en-GB" sz="600" b="0" i="0" u="none" strike="noStrike">
                        <a:solidFill>
                          <a:srgbClr val="000000"/>
                        </a:solidFill>
                        <a:effectLst/>
                        <a:latin typeface="Calibri" panose="020F0502020204030204" pitchFamily="34" charset="0"/>
                      </a:endParaRPr>
                    </a:p>
                  </a:txBody>
                  <a:tcPr marL="3910" marR="3910" marT="3910" marB="0" anchor="ctr"/>
                </a:tc>
                <a:tc vMerge="1">
                  <a:txBody>
                    <a:bodyPr/>
                    <a:lstStyle/>
                    <a:p>
                      <a:endParaRPr lang="en-GB"/>
                    </a:p>
                  </a:txBody>
                  <a:tcPr/>
                </a:tc>
                <a:tc>
                  <a:txBody>
                    <a:bodyPr/>
                    <a:lstStyle/>
                    <a:p>
                      <a:pPr algn="l" fontAlgn="ctr"/>
                      <a:r>
                        <a:rPr lang="en-GB" sz="600" u="none" strike="noStrike">
                          <a:effectLst/>
                        </a:rPr>
                        <a:t>Inverse Proportion </a:t>
                      </a:r>
                      <a:endParaRPr lang="en-GB" sz="6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a:effectLst/>
                        </a:rPr>
                        <a:t> </a:t>
                      </a:r>
                      <a:endParaRPr lang="en-GB" sz="400" b="0" i="0" u="none" strike="noStrike">
                        <a:solidFill>
                          <a:srgbClr val="000000"/>
                        </a:solidFill>
                        <a:effectLst/>
                        <a:latin typeface="Calibri" panose="020F0502020204030204" pitchFamily="34" charset="0"/>
                      </a:endParaRPr>
                    </a:p>
                  </a:txBody>
                  <a:tcPr marL="3910" marR="3910" marT="3910" marB="0" anchor="ctr"/>
                </a:tc>
                <a:tc>
                  <a:txBody>
                    <a:bodyPr/>
                    <a:lstStyle/>
                    <a:p>
                      <a:pPr algn="l" fontAlgn="ctr"/>
                      <a:r>
                        <a:rPr lang="en-GB" sz="400" u="none" strike="noStrike" dirty="0">
                          <a:effectLst/>
                        </a:rPr>
                        <a:t> </a:t>
                      </a:r>
                      <a:endParaRPr lang="en-GB" sz="400" b="0" i="0" u="none" strike="noStrike" dirty="0">
                        <a:solidFill>
                          <a:srgbClr val="000000"/>
                        </a:solidFill>
                        <a:effectLst/>
                        <a:latin typeface="Calibri" panose="020F0502020204030204" pitchFamily="34" charset="0"/>
                      </a:endParaRPr>
                    </a:p>
                  </a:txBody>
                  <a:tcPr marL="3910" marR="3910" marT="3910" marB="0" anchor="ctr"/>
                </a:tc>
                <a:extLst>
                  <a:ext uri="{0D108BD9-81ED-4DB2-BD59-A6C34878D82A}">
                    <a16:rowId xmlns:a16="http://schemas.microsoft.com/office/drawing/2014/main" val="2077210333"/>
                  </a:ext>
                </a:extLst>
              </a:tr>
            </a:tbl>
          </a:graphicData>
        </a:graphic>
      </p:graphicFrame>
    </p:spTree>
    <p:extLst>
      <p:ext uri="{BB962C8B-B14F-4D97-AF65-F5344CB8AC3E}">
        <p14:creationId xmlns:p14="http://schemas.microsoft.com/office/powerpoint/2010/main" val="4028932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7CF3F-1676-496B-BF35-7266E593B372}"/>
              </a:ext>
            </a:extLst>
          </p:cNvPr>
          <p:cNvSpPr>
            <a:spLocks noGrp="1"/>
          </p:cNvSpPr>
          <p:nvPr>
            <p:ph type="title"/>
          </p:nvPr>
        </p:nvSpPr>
        <p:spPr>
          <a:xfrm>
            <a:off x="571870" y="338492"/>
            <a:ext cx="10515600" cy="646929"/>
          </a:xfrm>
        </p:spPr>
        <p:txBody>
          <a:bodyPr>
            <a:normAutofit fontScale="90000"/>
          </a:bodyPr>
          <a:lstStyle/>
          <a:p>
            <a:r>
              <a:rPr lang="en-GB" b="1" u="sng" dirty="0">
                <a:latin typeface="Bookman Old Style" panose="02050604050505020204" pitchFamily="18" charset="0"/>
              </a:rPr>
              <a:t>Website Details</a:t>
            </a:r>
          </a:p>
        </p:txBody>
      </p:sp>
      <p:sp>
        <p:nvSpPr>
          <p:cNvPr id="3" name="Content Placeholder 2">
            <a:extLst>
              <a:ext uri="{FF2B5EF4-FFF2-40B4-BE49-F238E27FC236}">
                <a16:creationId xmlns:a16="http://schemas.microsoft.com/office/drawing/2014/main" id="{54B7A865-F0B6-4CA5-8070-48B632F0D673}"/>
              </a:ext>
            </a:extLst>
          </p:cNvPr>
          <p:cNvSpPr>
            <a:spLocks noGrp="1"/>
          </p:cNvSpPr>
          <p:nvPr>
            <p:ph idx="1"/>
          </p:nvPr>
        </p:nvSpPr>
        <p:spPr>
          <a:xfrm>
            <a:off x="571870" y="1253331"/>
            <a:ext cx="10515600" cy="5387166"/>
          </a:xfrm>
        </p:spPr>
        <p:txBody>
          <a:bodyPr>
            <a:normAutofit lnSpcReduction="10000"/>
          </a:bodyPr>
          <a:lstStyle/>
          <a:p>
            <a:pPr marL="0" indent="0">
              <a:buNone/>
            </a:pPr>
            <a:r>
              <a:rPr lang="en-GB" dirty="0">
                <a:latin typeface="Bookman Old Style" panose="02050604050505020204" pitchFamily="18" charset="0"/>
              </a:rPr>
              <a:t>Videos are from Corbett Maths Website</a:t>
            </a:r>
          </a:p>
          <a:p>
            <a:pPr marL="0" indent="0">
              <a:buNone/>
            </a:pPr>
            <a:r>
              <a:rPr lang="en-GB" dirty="0">
                <a:latin typeface="Bookman Old Style" panose="02050604050505020204" pitchFamily="18" charset="0"/>
                <a:hlinkClick r:id="rId2"/>
              </a:rPr>
              <a:t>www.corbettmaths.com</a:t>
            </a:r>
            <a:r>
              <a:rPr lang="en-GB" dirty="0">
                <a:latin typeface="Bookman Old Style" panose="02050604050505020204" pitchFamily="18" charset="0"/>
              </a:rPr>
              <a:t> </a:t>
            </a:r>
          </a:p>
          <a:p>
            <a:pPr marL="0" indent="0">
              <a:buNone/>
            </a:pPr>
            <a:endParaRPr lang="en-GB" dirty="0">
              <a:latin typeface="Bookman Old Style" panose="02050604050505020204" pitchFamily="18" charset="0"/>
            </a:endParaRPr>
          </a:p>
          <a:p>
            <a:pPr marL="0" indent="0">
              <a:buNone/>
            </a:pPr>
            <a:r>
              <a:rPr lang="en-GB" dirty="0">
                <a:latin typeface="Bookman Old Style" panose="02050604050505020204" pitchFamily="18" charset="0"/>
              </a:rPr>
              <a:t>Worksheets will be links to Mr Corbett Maths Website</a:t>
            </a:r>
          </a:p>
          <a:p>
            <a:pPr marL="0" indent="0">
              <a:buNone/>
            </a:pPr>
            <a:r>
              <a:rPr lang="en-GB" dirty="0">
                <a:latin typeface="Bookman Old Style" panose="02050604050505020204" pitchFamily="18" charset="0"/>
                <a:hlinkClick r:id="rId2"/>
              </a:rPr>
              <a:t>www.corbettmaths.com</a:t>
            </a:r>
            <a:r>
              <a:rPr lang="en-GB" dirty="0">
                <a:latin typeface="Bookman Old Style" panose="02050604050505020204" pitchFamily="18" charset="0"/>
              </a:rPr>
              <a:t> </a:t>
            </a:r>
          </a:p>
          <a:p>
            <a:pPr marL="0" indent="0">
              <a:buNone/>
            </a:pPr>
            <a:endParaRPr lang="en-GB" dirty="0">
              <a:latin typeface="Bookman Old Style" panose="02050604050505020204" pitchFamily="18" charset="0"/>
            </a:endParaRPr>
          </a:p>
          <a:p>
            <a:pPr marL="0" indent="0">
              <a:buNone/>
            </a:pPr>
            <a:r>
              <a:rPr lang="en-GB" dirty="0">
                <a:latin typeface="Bookman Old Style" panose="02050604050505020204" pitchFamily="18" charset="0"/>
              </a:rPr>
              <a:t>There are also videos you can watch on the Dr Frost Maths Website</a:t>
            </a:r>
          </a:p>
          <a:p>
            <a:pPr marL="0" indent="0">
              <a:buNone/>
            </a:pPr>
            <a:r>
              <a:rPr lang="en-GB" dirty="0">
                <a:latin typeface="Bookman Old Style" panose="02050604050505020204" pitchFamily="18" charset="0"/>
                <a:hlinkClick r:id="rId3"/>
              </a:rPr>
              <a:t>www.drfrostmaths.com</a:t>
            </a:r>
            <a:r>
              <a:rPr lang="en-GB" dirty="0">
                <a:latin typeface="Bookman Old Style" panose="02050604050505020204" pitchFamily="18" charset="0"/>
              </a:rPr>
              <a:t> </a:t>
            </a:r>
          </a:p>
          <a:p>
            <a:pPr marL="0" indent="0">
              <a:buNone/>
            </a:pPr>
            <a:r>
              <a:rPr lang="en-GB" dirty="0">
                <a:latin typeface="Bookman Old Style" panose="02050604050505020204" pitchFamily="18" charset="0"/>
              </a:rPr>
              <a:t>Once you have logged in. At the top click “Resources” and the “Videos” you will then need to search for the video you need.</a:t>
            </a:r>
          </a:p>
        </p:txBody>
      </p:sp>
    </p:spTree>
    <p:extLst>
      <p:ext uri="{BB962C8B-B14F-4D97-AF65-F5344CB8AC3E}">
        <p14:creationId xmlns:p14="http://schemas.microsoft.com/office/powerpoint/2010/main" val="220844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838200" y="203479"/>
            <a:ext cx="10515600" cy="1325563"/>
          </a:xfrm>
        </p:spPr>
        <p:txBody>
          <a:bodyPr/>
          <a:lstStyle/>
          <a:p>
            <a:r>
              <a:rPr lang="en-GB" dirty="0">
                <a:latin typeface="Bookman Old Style" panose="02050604050505020204" pitchFamily="18" charset="0"/>
              </a:rPr>
              <a:t>Week 1 – </a:t>
            </a:r>
            <a:r>
              <a:rPr lang="en-GB" sz="3200" dirty="0">
                <a:latin typeface="Bookman Old Style" panose="02050604050505020204" pitchFamily="18" charset="0"/>
              </a:rPr>
              <a:t>Standard Index Form</a:t>
            </a:r>
            <a:endParaRPr lang="en-GB"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717982" y="1263465"/>
            <a:ext cx="11049000" cy="1783149"/>
          </a:xfrm>
        </p:spPr>
        <p:txBody>
          <a:bodyPr>
            <a:noAutofit/>
          </a:bodyPr>
          <a:lstStyle/>
          <a:p>
            <a:pPr marL="0" indent="0">
              <a:buNone/>
            </a:pPr>
            <a:r>
              <a:rPr lang="en-GB" sz="2400" b="1" dirty="0">
                <a:latin typeface="Bookman Old Style" panose="02050604050505020204" pitchFamily="18" charset="0"/>
              </a:rPr>
              <a:t>Videos</a:t>
            </a:r>
          </a:p>
          <a:p>
            <a:pPr marL="0" indent="0">
              <a:buNone/>
            </a:pPr>
            <a:r>
              <a:rPr lang="en-GB" sz="1800" dirty="0">
                <a:solidFill>
                  <a:schemeClr val="accent1">
                    <a:lumMod val="50000"/>
                  </a:schemeClr>
                </a:solidFill>
                <a:latin typeface="Bookman Old Style" panose="02050604050505020204" pitchFamily="18" charset="0"/>
                <a:hlinkClick r:id="rId2"/>
              </a:rPr>
              <a:t>https://corbettmaths.com/2013/05/03/standard-form-addition/</a:t>
            </a:r>
            <a:endParaRPr lang="en-GB" sz="1800" dirty="0">
              <a:solidFill>
                <a:schemeClr val="accent1">
                  <a:lumMod val="50000"/>
                </a:schemeClr>
              </a:solidFill>
              <a:latin typeface="Bookman Old Style" panose="02050604050505020204" pitchFamily="18" charset="0"/>
            </a:endParaRPr>
          </a:p>
          <a:p>
            <a:pPr marL="0" indent="0">
              <a:buNone/>
            </a:pPr>
            <a:r>
              <a:rPr lang="en-GB" sz="1800" dirty="0">
                <a:solidFill>
                  <a:schemeClr val="accent1">
                    <a:lumMod val="50000"/>
                  </a:schemeClr>
                </a:solidFill>
                <a:latin typeface="Bookman Old Style" panose="02050604050505020204" pitchFamily="18" charset="0"/>
                <a:hlinkClick r:id="rId3"/>
              </a:rPr>
              <a:t>https://corbettmaths.com/2013/04/29/standard-form-multiplication/</a:t>
            </a:r>
            <a:endParaRPr lang="en-GB" sz="1800" dirty="0">
              <a:solidFill>
                <a:schemeClr val="accent1">
                  <a:lumMod val="50000"/>
                </a:schemeClr>
              </a:solidFill>
              <a:latin typeface="Bookman Old Style" panose="02050604050505020204" pitchFamily="18" charset="0"/>
            </a:endParaRPr>
          </a:p>
          <a:p>
            <a:pPr marL="0" indent="0">
              <a:buNone/>
            </a:pPr>
            <a:r>
              <a:rPr lang="en-GB" sz="1800" dirty="0">
                <a:solidFill>
                  <a:schemeClr val="accent1">
                    <a:lumMod val="50000"/>
                  </a:schemeClr>
                </a:solidFill>
                <a:latin typeface="Bookman Old Style" panose="02050604050505020204" pitchFamily="18" charset="0"/>
                <a:hlinkClick r:id="rId4"/>
              </a:rPr>
              <a:t>https://corbettmaths.com/2013/05/03/standard-form-division/</a:t>
            </a:r>
            <a:endParaRPr lang="en-GB" sz="1800" dirty="0">
              <a:solidFill>
                <a:schemeClr val="accent1">
                  <a:lumMod val="50000"/>
                </a:schemeClr>
              </a:solidFill>
              <a:latin typeface="Bookman Old Style" panose="02050604050505020204" pitchFamily="18" charset="0"/>
            </a:endParaRPr>
          </a:p>
          <a:p>
            <a:pPr marL="0" indent="0">
              <a:buNone/>
            </a:pPr>
            <a:r>
              <a:rPr lang="en-GB" sz="1800" dirty="0">
                <a:latin typeface="Bookman Old Style" panose="02050604050505020204" pitchFamily="18" charset="0"/>
              </a:rPr>
              <a:t>For More work go onto Dr Frost Maths – Click Key Skills and search for the topic above.</a:t>
            </a:r>
          </a:p>
          <a:p>
            <a:pPr marL="0" indent="0">
              <a:buNone/>
            </a:pPr>
            <a:endParaRPr lang="en-GB" sz="1400" dirty="0">
              <a:latin typeface="Bookman Old Style" panose="02050604050505020204" pitchFamily="18" charset="0"/>
            </a:endParaRPr>
          </a:p>
          <a:p>
            <a:pPr marL="0" indent="0">
              <a:buNone/>
            </a:pPr>
            <a:endParaRPr lang="en-GB" sz="1400" dirty="0">
              <a:latin typeface="Bookman Old Style" panose="02050604050505020204" pitchFamily="18" charset="0"/>
            </a:endParaRPr>
          </a:p>
          <a:p>
            <a:pPr marL="0" indent="0">
              <a:buNone/>
            </a:pPr>
            <a:endParaRPr lang="en-GB" sz="1400" dirty="0">
              <a:latin typeface="Bookman Old Style" panose="02050604050505020204" pitchFamily="18" charset="0"/>
            </a:endParaRP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717982" y="3439534"/>
            <a:ext cx="5181600" cy="1930892"/>
          </a:xfrm>
        </p:spPr>
        <p:txBody>
          <a:bodyPr>
            <a:normAutofit fontScale="32500" lnSpcReduction="20000"/>
          </a:bodyPr>
          <a:lstStyle/>
          <a:p>
            <a:pPr marL="0" indent="0">
              <a:buNone/>
            </a:pPr>
            <a:r>
              <a:rPr lang="en-GB" sz="11200" b="1" dirty="0">
                <a:latin typeface="Bookman Old Style" panose="02050604050505020204" pitchFamily="18" charset="0"/>
              </a:rPr>
              <a:t>Worksheets</a:t>
            </a:r>
            <a:endParaRPr lang="en-GB" sz="8000" b="1" dirty="0">
              <a:latin typeface="Bookman Old Style" panose="02050604050505020204" pitchFamily="18" charset="0"/>
            </a:endParaRPr>
          </a:p>
          <a:p>
            <a:pPr marL="0" indent="0">
              <a:lnSpc>
                <a:spcPct val="110000"/>
              </a:lnSpc>
              <a:spcBef>
                <a:spcPts val="1200"/>
              </a:spcBef>
              <a:buNone/>
            </a:pPr>
            <a:r>
              <a:rPr lang="en-GB" sz="7200" dirty="0">
                <a:latin typeface="Bookman Old Style" panose="02050604050505020204" pitchFamily="18" charset="0"/>
                <a:hlinkClick r:id="rId5"/>
              </a:rPr>
              <a:t>https://corbettmaths.com/wp-content/uploads/2013/02/standard-form-pdf.pdf</a:t>
            </a:r>
            <a:endParaRPr lang="en-GB" sz="7200" dirty="0">
              <a:latin typeface="Bookman Old Style" panose="02050604050505020204" pitchFamily="18" charset="0"/>
            </a:endParaRPr>
          </a:p>
          <a:p>
            <a:pPr marL="0" indent="0">
              <a:lnSpc>
                <a:spcPct val="110000"/>
              </a:lnSpc>
              <a:spcBef>
                <a:spcPts val="1200"/>
              </a:spcBef>
              <a:buNone/>
            </a:pPr>
            <a:endParaRPr lang="en-GB" dirty="0">
              <a:latin typeface="Bookman Old Style" panose="02050604050505020204" pitchFamily="18" charset="0"/>
            </a:endParaRPr>
          </a:p>
          <a:p>
            <a:endParaRPr lang="en-GB"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585382" y="3429000"/>
            <a:ext cx="5181600" cy="2568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Bookman Old Style" panose="02050604050505020204" pitchFamily="18" charset="0"/>
              </a:rPr>
              <a:t>Solutions</a:t>
            </a:r>
          </a:p>
          <a:p>
            <a:pPr marL="0" indent="0">
              <a:buNone/>
            </a:pPr>
            <a:r>
              <a:rPr lang="en-GB" sz="1800" dirty="0">
                <a:latin typeface="Bookman Old Style" panose="02050604050505020204" pitchFamily="18" charset="0"/>
                <a:hlinkClick r:id="rId6"/>
              </a:rPr>
              <a:t>https://corbettmaths.com/wp-content/uploads/2015/03/standard-form.pdf</a:t>
            </a:r>
            <a:endParaRPr lang="en-GB" sz="1800" dirty="0">
              <a:latin typeface="Bookman Old Style" panose="02050604050505020204" pitchFamily="18" charset="0"/>
            </a:endParaRPr>
          </a:p>
          <a:p>
            <a:pPr marL="0" indent="0">
              <a:buNone/>
            </a:pPr>
            <a:endParaRPr lang="en-GB" sz="1800" dirty="0">
              <a:latin typeface="Bookman Old Style" panose="02050604050505020204" pitchFamily="18" charset="0"/>
            </a:endParaRPr>
          </a:p>
        </p:txBody>
      </p:sp>
    </p:spTree>
    <p:extLst>
      <p:ext uri="{BB962C8B-B14F-4D97-AF65-F5344CB8AC3E}">
        <p14:creationId xmlns:p14="http://schemas.microsoft.com/office/powerpoint/2010/main" val="249716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750163" y="240837"/>
            <a:ext cx="10515600" cy="1325563"/>
          </a:xfrm>
        </p:spPr>
        <p:txBody>
          <a:bodyPr/>
          <a:lstStyle/>
          <a:p>
            <a:r>
              <a:rPr lang="en-GB" dirty="0">
                <a:latin typeface="Bookman Old Style" panose="02050604050505020204" pitchFamily="18" charset="0"/>
              </a:rPr>
              <a:t>Week 2 – </a:t>
            </a:r>
            <a:r>
              <a:rPr lang="en-GB" sz="3200" dirty="0">
                <a:latin typeface="Bookman Old Style" panose="02050604050505020204" pitchFamily="18" charset="0"/>
              </a:rPr>
              <a:t>Laws of Indices</a:t>
            </a: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685800" y="1324928"/>
            <a:ext cx="11049000" cy="1423602"/>
          </a:xfrm>
        </p:spPr>
        <p:txBody>
          <a:bodyPr>
            <a:normAutofit fontScale="25000" lnSpcReduction="20000"/>
          </a:bodyPr>
          <a:lstStyle/>
          <a:p>
            <a:pPr marL="0" indent="0">
              <a:buNone/>
            </a:pPr>
            <a:r>
              <a:rPr lang="en-GB" sz="11200" b="1" dirty="0">
                <a:latin typeface="Bookman Old Style" panose="02050604050505020204" pitchFamily="18" charset="0"/>
              </a:rPr>
              <a:t>Videos</a:t>
            </a:r>
            <a:endParaRPr lang="en-GB" sz="8000" b="1" dirty="0">
              <a:latin typeface="Bookman Old Style" panose="02050604050505020204" pitchFamily="18" charset="0"/>
            </a:endParaRPr>
          </a:p>
          <a:p>
            <a:pPr marL="0" indent="0">
              <a:buNone/>
            </a:pPr>
            <a:r>
              <a:rPr lang="en-GB" sz="7200" dirty="0">
                <a:latin typeface="Bookman Old Style" panose="02050604050505020204" pitchFamily="18" charset="0"/>
                <a:hlinkClick r:id="rId2"/>
              </a:rPr>
              <a:t>https://corbettmaths.com/2012/08/20/powers-indices/</a:t>
            </a:r>
            <a:endParaRPr lang="en-GB" sz="7200" dirty="0">
              <a:latin typeface="Bookman Old Style" panose="02050604050505020204" pitchFamily="18" charset="0"/>
            </a:endParaRPr>
          </a:p>
          <a:p>
            <a:pPr marL="0" indent="0">
              <a:buNone/>
            </a:pPr>
            <a:r>
              <a:rPr lang="en-GB" sz="6400" dirty="0">
                <a:latin typeface="Bookman Old Style" panose="02050604050505020204" pitchFamily="18" charset="0"/>
                <a:hlinkClick r:id="rId3"/>
              </a:rPr>
              <a:t>https://corbettmaths.com/2013/03/13/laws-of-indices-algebra/</a:t>
            </a:r>
            <a:endParaRPr lang="en-GB" sz="6400" dirty="0">
              <a:latin typeface="Bookman Old Style" panose="02050604050505020204" pitchFamily="18" charset="0"/>
            </a:endParaRPr>
          </a:p>
          <a:p>
            <a:pPr marL="0" indent="0">
              <a:buNone/>
            </a:pPr>
            <a:r>
              <a:rPr lang="en-GB" sz="6400" dirty="0">
                <a:latin typeface="Bookman Old Style" panose="02050604050505020204" pitchFamily="18" charset="0"/>
              </a:rPr>
              <a:t>For More work go onto Dr Frost Maths – Click Key Skills and search for the topic above.</a:t>
            </a:r>
          </a:p>
          <a:p>
            <a:pPr marL="0" indent="0">
              <a:buNone/>
            </a:pPr>
            <a:endParaRPr lang="en-GB" dirty="0">
              <a:latin typeface="Bookman Old Style" panose="02050604050505020204" pitchFamily="18" charset="0"/>
            </a:endParaRPr>
          </a:p>
          <a:p>
            <a:pPr marL="0" indent="0">
              <a:buNone/>
            </a:pPr>
            <a:r>
              <a:rPr lang="en-GB" dirty="0">
                <a:latin typeface="Bookman Old Style" panose="02050604050505020204" pitchFamily="18" charset="0"/>
              </a:rPr>
              <a:t>	</a:t>
            </a: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685797" y="3181014"/>
            <a:ext cx="5181600" cy="2568189"/>
          </a:xfrm>
        </p:spPr>
        <p:txBody>
          <a:bodyPr>
            <a:normAutofit fontScale="25000" lnSpcReduction="20000"/>
          </a:bodyPr>
          <a:lstStyle/>
          <a:p>
            <a:pPr marL="0" indent="0">
              <a:buNone/>
            </a:pPr>
            <a:r>
              <a:rPr lang="en-GB" sz="9600" b="1" dirty="0">
                <a:latin typeface="Bookman Old Style" panose="02050604050505020204" pitchFamily="18" charset="0"/>
              </a:rPr>
              <a:t>Worksheets</a:t>
            </a:r>
          </a:p>
          <a:p>
            <a:pPr marL="0" indent="0">
              <a:buNone/>
            </a:pPr>
            <a:r>
              <a:rPr lang="en-GB" sz="9600" dirty="0">
                <a:latin typeface="Bookman Old Style" panose="02050604050505020204" pitchFamily="18" charset="0"/>
                <a:hlinkClick r:id="rId4"/>
              </a:rPr>
              <a:t>https://corbettmaths.com/wp-content/uploads/2013/02/indices-pdf.pdf</a:t>
            </a:r>
            <a:endParaRPr lang="en-GB" sz="9600" dirty="0">
              <a:latin typeface="Bookman Old Style" panose="02050604050505020204" pitchFamily="18" charset="0"/>
            </a:endParaRPr>
          </a:p>
          <a:p>
            <a:pPr marL="0" indent="0">
              <a:buNone/>
            </a:pPr>
            <a:r>
              <a:rPr lang="en-GB" sz="9600" dirty="0">
                <a:latin typeface="Bookman Old Style" panose="02050604050505020204" pitchFamily="18" charset="0"/>
                <a:hlinkClick r:id="rId5"/>
              </a:rPr>
              <a:t>https://corbettmaths.com/wp-content/uploads/2013/02/laws-of-indices-algebra-pdf.pdf</a:t>
            </a:r>
            <a:endParaRPr lang="en-GB" sz="9600" dirty="0">
              <a:latin typeface="Bookman Old Style" panose="02050604050505020204" pitchFamily="18" charset="0"/>
            </a:endParaRPr>
          </a:p>
          <a:p>
            <a:pPr marL="0" indent="0">
              <a:buNone/>
            </a:pPr>
            <a:endParaRPr lang="en-GB" sz="9600" dirty="0">
              <a:latin typeface="Bookman Old Style" panose="02050604050505020204" pitchFamily="18" charset="0"/>
            </a:endParaRPr>
          </a:p>
          <a:p>
            <a:pPr marL="0" indent="0">
              <a:buNone/>
            </a:pPr>
            <a:endParaRPr lang="en-GB" sz="9600" dirty="0">
              <a:latin typeface="Bookman Old Style" panose="02050604050505020204" pitchFamily="18" charset="0"/>
            </a:endParaRPr>
          </a:p>
          <a:p>
            <a:pPr marL="0" indent="0">
              <a:buNone/>
            </a:pPr>
            <a:endParaRPr lang="en-GB" sz="4000" dirty="0">
              <a:latin typeface="Bookman Old Style" panose="02050604050505020204" pitchFamily="18" charset="0"/>
            </a:endParaRPr>
          </a:p>
          <a:p>
            <a:endParaRPr lang="en-GB"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324603" y="3181013"/>
            <a:ext cx="5181600" cy="2568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Bookman Old Style" panose="02050604050505020204" pitchFamily="18" charset="0"/>
              </a:rPr>
              <a:t>Solutions</a:t>
            </a:r>
          </a:p>
          <a:p>
            <a:pPr marL="0" indent="0">
              <a:buNone/>
            </a:pPr>
            <a:r>
              <a:rPr lang="en-GB" sz="2200" dirty="0">
                <a:latin typeface="Bookman Old Style" panose="02050604050505020204" pitchFamily="18" charset="0"/>
                <a:hlinkClick r:id="rId6"/>
              </a:rPr>
              <a:t>https://corbettmaths.com/wp-content/uploads/2015/03/indices-numerical.pdf</a:t>
            </a:r>
            <a:endParaRPr lang="en-GB" sz="2200" dirty="0">
              <a:latin typeface="Bookman Old Style" panose="02050604050505020204" pitchFamily="18" charset="0"/>
            </a:endParaRPr>
          </a:p>
          <a:p>
            <a:pPr marL="0" indent="0">
              <a:buNone/>
            </a:pPr>
            <a:r>
              <a:rPr lang="en-GB" sz="2200" dirty="0">
                <a:latin typeface="Bookman Old Style" panose="02050604050505020204" pitchFamily="18" charset="0"/>
                <a:hlinkClick r:id="rId7"/>
              </a:rPr>
              <a:t>https://corbettmaths.com/wp-content/uploads/2015/03/laws-of-indices.pdf</a:t>
            </a:r>
            <a:endParaRPr lang="en-GB" sz="2200" dirty="0">
              <a:latin typeface="Bookman Old Style" panose="02050604050505020204" pitchFamily="18" charset="0"/>
            </a:endParaRPr>
          </a:p>
          <a:p>
            <a:pPr marL="0" indent="0">
              <a:buNone/>
            </a:pPr>
            <a:endParaRPr lang="en-GB" dirty="0">
              <a:latin typeface="Bookman Old Style" panose="02050604050505020204" pitchFamily="18" charset="0"/>
            </a:endParaRPr>
          </a:p>
        </p:txBody>
      </p:sp>
    </p:spTree>
    <p:extLst>
      <p:ext uri="{BB962C8B-B14F-4D97-AF65-F5344CB8AC3E}">
        <p14:creationId xmlns:p14="http://schemas.microsoft.com/office/powerpoint/2010/main" val="370136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304799" y="225304"/>
            <a:ext cx="10515600" cy="815282"/>
          </a:xfrm>
        </p:spPr>
        <p:txBody>
          <a:bodyPr/>
          <a:lstStyle/>
          <a:p>
            <a:r>
              <a:rPr lang="en-GB" dirty="0">
                <a:latin typeface="Bookman Old Style" panose="02050604050505020204" pitchFamily="18" charset="0"/>
              </a:rPr>
              <a:t>Week 3 – </a:t>
            </a:r>
            <a:r>
              <a:rPr lang="en-GB" sz="3200" dirty="0">
                <a:latin typeface="Bookman Old Style" panose="02050604050505020204" pitchFamily="18" charset="0"/>
              </a:rPr>
              <a:t>Algebra: Expand &amp; Simplify</a:t>
            </a: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304799" y="1040586"/>
            <a:ext cx="11049000" cy="2031921"/>
          </a:xfrm>
        </p:spPr>
        <p:txBody>
          <a:bodyPr>
            <a:normAutofit fontScale="25000" lnSpcReduction="20000"/>
          </a:bodyPr>
          <a:lstStyle/>
          <a:p>
            <a:pPr marL="0" indent="0">
              <a:buNone/>
            </a:pPr>
            <a:r>
              <a:rPr lang="en-GB" sz="9600" b="1" dirty="0">
                <a:latin typeface="Bookman Old Style" panose="02050604050505020204" pitchFamily="18" charset="0"/>
              </a:rPr>
              <a:t>Videos</a:t>
            </a:r>
            <a:endParaRPr lang="en-GB" sz="11200" b="1" dirty="0">
              <a:latin typeface="Bookman Old Style" panose="02050604050505020204" pitchFamily="18" charset="0"/>
            </a:endParaRPr>
          </a:p>
          <a:p>
            <a:pPr marL="0" indent="0">
              <a:buNone/>
            </a:pPr>
            <a:r>
              <a:rPr lang="en-GB" sz="7200" dirty="0">
                <a:latin typeface="Bookman Old Style" panose="02050604050505020204" pitchFamily="18" charset="0"/>
                <a:hlinkClick r:id="rId2"/>
              </a:rPr>
              <a:t>https://corbettmaths.com/2013/12/28/collecting-like-terms-video-9/</a:t>
            </a:r>
            <a:endParaRPr lang="en-GB" sz="7200" dirty="0">
              <a:latin typeface="Bookman Old Style" panose="02050604050505020204" pitchFamily="18" charset="0"/>
            </a:endParaRPr>
          </a:p>
          <a:p>
            <a:pPr marL="0" indent="0">
              <a:buNone/>
            </a:pPr>
            <a:r>
              <a:rPr lang="en-GB" sz="5600" dirty="0">
                <a:latin typeface="Bookman Old Style" panose="02050604050505020204" pitchFamily="18" charset="0"/>
                <a:hlinkClick r:id="rId3"/>
              </a:rPr>
              <a:t>https://corbettmaths.com/2013/03/13/multiplying-terms/</a:t>
            </a:r>
            <a:endParaRPr lang="en-GB" sz="5600" dirty="0">
              <a:latin typeface="Bookman Old Style" panose="02050604050505020204" pitchFamily="18" charset="0"/>
            </a:endParaRPr>
          </a:p>
          <a:p>
            <a:pPr marL="0" indent="0">
              <a:buNone/>
            </a:pPr>
            <a:r>
              <a:rPr lang="en-GB" sz="5600" dirty="0">
                <a:latin typeface="Bookman Old Style" panose="02050604050505020204" pitchFamily="18" charset="0"/>
                <a:hlinkClick r:id="rId4"/>
              </a:rPr>
              <a:t>https://corbettmaths.com/2013/12/23/expanding-brackets-video-13/</a:t>
            </a:r>
            <a:endParaRPr lang="en-GB" sz="5600" dirty="0">
              <a:latin typeface="Bookman Old Style" panose="02050604050505020204" pitchFamily="18" charset="0"/>
            </a:endParaRPr>
          </a:p>
          <a:p>
            <a:pPr marL="0" indent="0">
              <a:buNone/>
            </a:pPr>
            <a:r>
              <a:rPr lang="en-GB" sz="5600" dirty="0">
                <a:latin typeface="Bookman Old Style" panose="02050604050505020204" pitchFamily="18" charset="0"/>
                <a:hlinkClick r:id="rId4"/>
              </a:rPr>
              <a:t>https://corbettmaths.com/2013/12/23/expanding-brackets-video-13/</a:t>
            </a:r>
            <a:endParaRPr lang="en-GB" sz="5600" dirty="0">
              <a:latin typeface="Bookman Old Style" panose="02050604050505020204" pitchFamily="18" charset="0"/>
            </a:endParaRPr>
          </a:p>
          <a:p>
            <a:pPr marL="0" indent="0">
              <a:buNone/>
            </a:pPr>
            <a:r>
              <a:rPr lang="en-GB" sz="5600" dirty="0">
                <a:latin typeface="Bookman Old Style" panose="02050604050505020204" pitchFamily="18" charset="0"/>
              </a:rPr>
              <a:t>For More work go onto Dr Frost Maths – Click Key Skills and search for the topic above.</a:t>
            </a:r>
          </a:p>
          <a:p>
            <a:pPr marL="0" indent="0">
              <a:buNone/>
            </a:pPr>
            <a:endParaRPr lang="en-GB" dirty="0">
              <a:latin typeface="Bookman Old Style" panose="02050604050505020204" pitchFamily="18" charset="0"/>
            </a:endParaRPr>
          </a:p>
          <a:p>
            <a:pPr marL="0" indent="0">
              <a:buNone/>
            </a:pPr>
            <a:endParaRPr lang="en-GB" dirty="0">
              <a:latin typeface="Bookman Old Style" panose="02050604050505020204" pitchFamily="18" charset="0"/>
            </a:endParaRP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304799" y="2947093"/>
            <a:ext cx="6179127" cy="3172452"/>
          </a:xfrm>
        </p:spPr>
        <p:txBody>
          <a:bodyPr>
            <a:noAutofit/>
          </a:bodyPr>
          <a:lstStyle/>
          <a:p>
            <a:pPr marL="0" indent="0">
              <a:buNone/>
            </a:pPr>
            <a:r>
              <a:rPr lang="en-GB" sz="2400" b="1" dirty="0">
                <a:latin typeface="Bookman Old Style" panose="02050604050505020204" pitchFamily="18" charset="0"/>
              </a:rPr>
              <a:t>Worksheets</a:t>
            </a:r>
          </a:p>
          <a:p>
            <a:pPr marL="0" indent="0">
              <a:buNone/>
            </a:pPr>
            <a:r>
              <a:rPr lang="en-GB" sz="1800" dirty="0">
                <a:latin typeface="Bookman Old Style" panose="02050604050505020204" pitchFamily="18" charset="0"/>
                <a:hlinkClick r:id="rId5"/>
              </a:rPr>
              <a:t>https://corbettmaths.com/wp-content/uploads/2019/02/Collecting-like-terms.pdf</a:t>
            </a:r>
            <a:endParaRPr lang="en-GB" sz="1800" dirty="0">
              <a:latin typeface="Bookman Old Style" panose="02050604050505020204" pitchFamily="18" charset="0"/>
            </a:endParaRPr>
          </a:p>
          <a:p>
            <a:pPr marL="0" indent="0">
              <a:buNone/>
            </a:pPr>
            <a:r>
              <a:rPr lang="en-GB" sz="1800" dirty="0">
                <a:latin typeface="Bookman Old Style" panose="02050604050505020204" pitchFamily="18" charset="0"/>
                <a:hlinkClick r:id="rId6"/>
              </a:rPr>
              <a:t>https://corbettmaths.com/wp-content/uploads/2013/02/multiplying-terms-pdf.pdf</a:t>
            </a:r>
            <a:endParaRPr lang="en-GB" sz="1800" dirty="0">
              <a:latin typeface="Bookman Old Style" panose="02050604050505020204" pitchFamily="18" charset="0"/>
            </a:endParaRPr>
          </a:p>
          <a:p>
            <a:pPr marL="0" indent="0">
              <a:buNone/>
            </a:pPr>
            <a:r>
              <a:rPr lang="en-GB" sz="1800" dirty="0">
                <a:latin typeface="Bookman Old Style" panose="02050604050505020204" pitchFamily="18" charset="0"/>
                <a:hlinkClick r:id="rId7"/>
              </a:rPr>
              <a:t>https://corbettmaths.com/wp-content/uploads/2013/02/expanding-brackets-pdf.pdf</a:t>
            </a:r>
            <a:endParaRPr lang="en-GB" sz="1800" dirty="0">
              <a:latin typeface="Bookman Old Style" panose="02050604050505020204" pitchFamily="18" charset="0"/>
            </a:endParaRPr>
          </a:p>
          <a:p>
            <a:pPr marL="0" indent="0">
              <a:buNone/>
            </a:pPr>
            <a:r>
              <a:rPr lang="en-GB" sz="1800" dirty="0">
                <a:latin typeface="Bookman Old Style" panose="02050604050505020204" pitchFamily="18" charset="0"/>
                <a:hlinkClick r:id="rId8"/>
              </a:rPr>
              <a:t>https://corbettmaths.com/wp-content/uploads/2013/02/expanding-two-brackets-pdf1.pdf</a:t>
            </a:r>
            <a:endParaRPr lang="en-GB" sz="1800"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705601" y="3050311"/>
            <a:ext cx="5181600" cy="2568189"/>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9600" b="1" dirty="0">
                <a:latin typeface="Bookman Old Style" panose="02050604050505020204" pitchFamily="18" charset="0"/>
              </a:rPr>
              <a:t>Solutions</a:t>
            </a:r>
          </a:p>
          <a:p>
            <a:pPr marL="0" indent="0">
              <a:buNone/>
            </a:pPr>
            <a:r>
              <a:rPr lang="en-GB" sz="7200" dirty="0">
                <a:latin typeface="Bookman Old Style" panose="02050604050505020204" pitchFamily="18" charset="0"/>
                <a:hlinkClick r:id="rId9"/>
              </a:rPr>
              <a:t>https://corbettmaths.com/wp-content/uploads/2015/03/collecting-like-terms.pdf</a:t>
            </a:r>
            <a:endParaRPr lang="en-GB" sz="7200" dirty="0">
              <a:latin typeface="Bookman Old Style" panose="02050604050505020204" pitchFamily="18" charset="0"/>
            </a:endParaRPr>
          </a:p>
          <a:p>
            <a:pPr marL="0" indent="0">
              <a:buNone/>
            </a:pPr>
            <a:r>
              <a:rPr lang="en-GB" sz="7200" dirty="0">
                <a:latin typeface="Bookman Old Style" panose="02050604050505020204" pitchFamily="18" charset="0"/>
                <a:hlinkClick r:id="rId10"/>
              </a:rPr>
              <a:t>https://corbettmaths.com/wp-content/uploads/2015/03/multiplying-terms.pdf</a:t>
            </a:r>
            <a:endParaRPr lang="en-GB" sz="7200" dirty="0">
              <a:latin typeface="Bookman Old Style" panose="02050604050505020204" pitchFamily="18" charset="0"/>
            </a:endParaRPr>
          </a:p>
          <a:p>
            <a:pPr marL="0" indent="0">
              <a:buNone/>
            </a:pPr>
            <a:r>
              <a:rPr lang="en-GB" sz="7200" dirty="0">
                <a:latin typeface="Bookman Old Style" panose="02050604050505020204" pitchFamily="18" charset="0"/>
                <a:hlinkClick r:id="rId11"/>
              </a:rPr>
              <a:t>https://corbettmaths.com/wp-content/uploads/2015/03/expanding-brackets.pdf</a:t>
            </a:r>
            <a:endParaRPr lang="en-GB" sz="7200" dirty="0">
              <a:latin typeface="Bookman Old Style" panose="02050604050505020204" pitchFamily="18" charset="0"/>
            </a:endParaRPr>
          </a:p>
          <a:p>
            <a:pPr marL="0" indent="0">
              <a:buNone/>
            </a:pPr>
            <a:r>
              <a:rPr lang="en-GB" sz="7200" dirty="0">
                <a:latin typeface="Bookman Old Style" panose="02050604050505020204" pitchFamily="18" charset="0"/>
                <a:hlinkClick r:id="rId12"/>
              </a:rPr>
              <a:t>https://corbettmaths.com/wp-content/uploads/2015/03/expanding-two-brackets.pdf</a:t>
            </a:r>
            <a:endParaRPr lang="en-GB" sz="7200" dirty="0">
              <a:latin typeface="Bookman Old Style" panose="02050604050505020204" pitchFamily="18" charset="0"/>
            </a:endParaRPr>
          </a:p>
          <a:p>
            <a:pPr marL="0" indent="0">
              <a:buNone/>
            </a:pPr>
            <a:endParaRPr lang="en-GB" dirty="0">
              <a:latin typeface="Bookman Old Style" panose="02050604050505020204" pitchFamily="18" charset="0"/>
            </a:endParaRPr>
          </a:p>
        </p:txBody>
      </p:sp>
    </p:spTree>
    <p:extLst>
      <p:ext uri="{BB962C8B-B14F-4D97-AF65-F5344CB8AC3E}">
        <p14:creationId xmlns:p14="http://schemas.microsoft.com/office/powerpoint/2010/main" val="396115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685800" y="365125"/>
            <a:ext cx="10515600" cy="1325563"/>
          </a:xfrm>
        </p:spPr>
        <p:txBody>
          <a:bodyPr/>
          <a:lstStyle/>
          <a:p>
            <a:r>
              <a:rPr lang="en-GB" dirty="0">
                <a:latin typeface="Bookman Old Style" panose="02050604050505020204" pitchFamily="18" charset="0"/>
              </a:rPr>
              <a:t>Week 4 – </a:t>
            </a:r>
            <a:r>
              <a:rPr lang="en-GB" sz="3200" dirty="0">
                <a:latin typeface="Bookman Old Style" panose="02050604050505020204" pitchFamily="18" charset="0"/>
              </a:rPr>
              <a:t>Algebra: Factorising</a:t>
            </a: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685800" y="1635703"/>
            <a:ext cx="11049000" cy="1423602"/>
          </a:xfrm>
        </p:spPr>
        <p:txBody>
          <a:bodyPr>
            <a:normAutofit fontScale="62500" lnSpcReduction="20000"/>
          </a:bodyPr>
          <a:lstStyle/>
          <a:p>
            <a:pPr marL="0" indent="0">
              <a:buNone/>
            </a:pPr>
            <a:r>
              <a:rPr lang="en-GB" sz="3800" b="1" dirty="0">
                <a:latin typeface="Bookman Old Style" panose="02050604050505020204" pitchFamily="18" charset="0"/>
              </a:rPr>
              <a:t>Videos</a:t>
            </a:r>
          </a:p>
          <a:p>
            <a:pPr marL="0" indent="0">
              <a:buNone/>
            </a:pPr>
            <a:r>
              <a:rPr lang="en-GB" dirty="0">
                <a:latin typeface="Bookman Old Style" panose="02050604050505020204" pitchFamily="18" charset="0"/>
                <a:hlinkClick r:id="rId2"/>
              </a:rPr>
              <a:t>https://corbettmaths.com/2013/02/06/factorisation/</a:t>
            </a:r>
            <a:endParaRPr lang="en-GB" dirty="0">
              <a:latin typeface="Bookman Old Style" panose="02050604050505020204" pitchFamily="18" charset="0"/>
            </a:endParaRPr>
          </a:p>
          <a:p>
            <a:pPr marL="0" indent="0">
              <a:buNone/>
            </a:pPr>
            <a:endParaRPr lang="en-GB" dirty="0">
              <a:latin typeface="Bookman Old Style" panose="02050604050505020204" pitchFamily="18" charset="0"/>
            </a:endParaRPr>
          </a:p>
          <a:p>
            <a:pPr marL="0" indent="0">
              <a:buNone/>
            </a:pPr>
            <a:r>
              <a:rPr lang="en-GB" dirty="0">
                <a:latin typeface="Bookman Old Style" panose="02050604050505020204" pitchFamily="18" charset="0"/>
              </a:rPr>
              <a:t>For More work go onto Dr Frost Maths – Click Key Skills and search for the topic above.</a:t>
            </a:r>
          </a:p>
          <a:p>
            <a:pPr marL="0" indent="0">
              <a:buNone/>
            </a:pPr>
            <a:endParaRPr lang="en-GB" dirty="0">
              <a:latin typeface="Bookman Old Style" panose="02050604050505020204" pitchFamily="18" charset="0"/>
            </a:endParaRPr>
          </a:p>
          <a:p>
            <a:pPr marL="0" indent="0">
              <a:buNone/>
            </a:pPr>
            <a:endParaRPr lang="en-GB" dirty="0">
              <a:latin typeface="Bookman Old Style" panose="02050604050505020204" pitchFamily="18" charset="0"/>
            </a:endParaRPr>
          </a:p>
          <a:p>
            <a:pPr marL="0" indent="0">
              <a:buNone/>
            </a:pPr>
            <a:endParaRPr lang="en-GB" dirty="0">
              <a:latin typeface="Bookman Old Style" panose="02050604050505020204" pitchFamily="18" charset="0"/>
            </a:endParaRP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685800" y="3608774"/>
            <a:ext cx="5181600" cy="2884101"/>
          </a:xfrm>
        </p:spPr>
        <p:txBody>
          <a:bodyPr>
            <a:normAutofit fontScale="62500" lnSpcReduction="20000"/>
          </a:bodyPr>
          <a:lstStyle/>
          <a:p>
            <a:pPr marL="0" indent="0">
              <a:buNone/>
            </a:pPr>
            <a:r>
              <a:rPr lang="en-GB" sz="3800" b="1" dirty="0">
                <a:latin typeface="Bookman Old Style" panose="02050604050505020204" pitchFamily="18" charset="0"/>
              </a:rPr>
              <a:t>Worksheets</a:t>
            </a:r>
            <a:endParaRPr lang="en-GB" sz="4000" b="1" dirty="0">
              <a:latin typeface="Bookman Old Style" panose="02050604050505020204" pitchFamily="18" charset="0"/>
            </a:endParaRPr>
          </a:p>
          <a:p>
            <a:pPr marL="0" indent="0">
              <a:buNone/>
            </a:pPr>
            <a:r>
              <a:rPr lang="en-GB" sz="4000" dirty="0">
                <a:latin typeface="Bookman Old Style" panose="02050604050505020204" pitchFamily="18" charset="0"/>
                <a:hlinkClick r:id="rId3"/>
              </a:rPr>
              <a:t>https://corbettmaths.com/wp-content/uploads/2013/02/factorisation-pdf.pdf</a:t>
            </a:r>
            <a:endParaRPr lang="en-GB" sz="4000" dirty="0">
              <a:latin typeface="Bookman Old Style" panose="02050604050505020204" pitchFamily="18" charset="0"/>
            </a:endParaRPr>
          </a:p>
          <a:p>
            <a:pPr marL="0" indent="0">
              <a:buNone/>
            </a:pPr>
            <a:endParaRPr lang="en-GB" sz="4000" b="1"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617563" y="3539232"/>
            <a:ext cx="5181600" cy="2568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Bookman Old Style" panose="02050604050505020204" pitchFamily="18" charset="0"/>
              </a:rPr>
              <a:t>Solutions</a:t>
            </a:r>
            <a:endParaRPr lang="en-GB" b="1" dirty="0">
              <a:latin typeface="Bookman Old Style" panose="02050604050505020204" pitchFamily="18" charset="0"/>
            </a:endParaRPr>
          </a:p>
          <a:p>
            <a:pPr marL="0" indent="0">
              <a:buNone/>
            </a:pPr>
            <a:r>
              <a:rPr lang="en-GB" sz="2000" dirty="0">
                <a:latin typeface="Bookman Old Style" panose="02050604050505020204" pitchFamily="18" charset="0"/>
                <a:hlinkClick r:id="rId3"/>
              </a:rPr>
              <a:t>https://corbettmaths.com/wp-content/uploads/2013/02/factorisation-pdf.pdf</a:t>
            </a:r>
            <a:endParaRPr lang="en-GB" sz="2000" dirty="0">
              <a:latin typeface="Bookman Old Style" panose="02050604050505020204" pitchFamily="18" charset="0"/>
            </a:endParaRPr>
          </a:p>
          <a:p>
            <a:pPr marL="0" indent="0">
              <a:buNone/>
            </a:pPr>
            <a:endParaRPr lang="en-GB" dirty="0">
              <a:latin typeface="Bookman Old Style" panose="02050604050505020204" pitchFamily="18" charset="0"/>
            </a:endParaRPr>
          </a:p>
        </p:txBody>
      </p:sp>
    </p:spTree>
    <p:extLst>
      <p:ext uri="{BB962C8B-B14F-4D97-AF65-F5344CB8AC3E}">
        <p14:creationId xmlns:p14="http://schemas.microsoft.com/office/powerpoint/2010/main" val="127633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261257" y="169373"/>
            <a:ext cx="10515600" cy="391504"/>
          </a:xfrm>
        </p:spPr>
        <p:txBody>
          <a:bodyPr>
            <a:normAutofit fontScale="90000"/>
          </a:bodyPr>
          <a:lstStyle/>
          <a:p>
            <a:r>
              <a:rPr lang="en-GB" dirty="0">
                <a:latin typeface="Bookman Old Style" panose="02050604050505020204" pitchFamily="18" charset="0"/>
              </a:rPr>
              <a:t>Week 5 – </a:t>
            </a:r>
            <a:r>
              <a:rPr lang="en-GB" sz="3200" dirty="0">
                <a:latin typeface="Bookman Old Style" panose="02050604050505020204" pitchFamily="18" charset="0"/>
              </a:rPr>
              <a:t>Solving Equations</a:t>
            </a: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261257" y="2991339"/>
            <a:ext cx="5606143" cy="3480385"/>
          </a:xfrm>
        </p:spPr>
        <p:txBody>
          <a:bodyPr>
            <a:normAutofit fontScale="47500" lnSpcReduction="20000"/>
          </a:bodyPr>
          <a:lstStyle/>
          <a:p>
            <a:pPr marL="0" indent="0">
              <a:buNone/>
            </a:pPr>
            <a:r>
              <a:rPr lang="en-GB" sz="5100" b="1" dirty="0">
                <a:latin typeface="Bookman Old Style" panose="02050604050505020204" pitchFamily="18" charset="0"/>
              </a:rPr>
              <a:t>Worksheets</a:t>
            </a:r>
          </a:p>
          <a:p>
            <a:pPr marL="0" indent="0">
              <a:buNone/>
            </a:pPr>
            <a:r>
              <a:rPr lang="en-GB" sz="4800" dirty="0">
                <a:latin typeface="Bookman Old Style" panose="02050604050505020204" pitchFamily="18" charset="0"/>
                <a:hlinkClick r:id="rId2"/>
              </a:rPr>
              <a:t>https://corbettmaths.com/wp-content/uploads/2013/02/equations-pdf.pdf</a:t>
            </a:r>
            <a:endParaRPr lang="en-GB" sz="4800" dirty="0">
              <a:latin typeface="Bookman Old Style" panose="02050604050505020204" pitchFamily="18" charset="0"/>
            </a:endParaRPr>
          </a:p>
          <a:p>
            <a:pPr marL="0" indent="0">
              <a:buNone/>
            </a:pPr>
            <a:r>
              <a:rPr lang="en-GB" sz="4800" dirty="0">
                <a:latin typeface="Bookman Old Style" panose="02050604050505020204" pitchFamily="18" charset="0"/>
                <a:hlinkClick r:id="rId2"/>
              </a:rPr>
              <a:t>https://corbettmaths.com/wp-content/uploads/2013/02/equations-pdf.pdf</a:t>
            </a:r>
            <a:endParaRPr lang="en-GB" sz="4800" dirty="0">
              <a:latin typeface="Bookman Old Style" panose="02050604050505020204" pitchFamily="18" charset="0"/>
            </a:endParaRPr>
          </a:p>
          <a:p>
            <a:pPr marL="0" indent="0">
              <a:buNone/>
            </a:pPr>
            <a:r>
              <a:rPr lang="en-GB" sz="4800" dirty="0">
                <a:latin typeface="Bookman Old Style" panose="02050604050505020204" pitchFamily="18" charset="0"/>
                <a:hlinkClick r:id="rId3"/>
              </a:rPr>
              <a:t>https://corbettmaths.com/wp-content/uploads/2013/02/forming-and-solving-equations-pdf1.pdf</a:t>
            </a:r>
            <a:endParaRPr lang="en-GB" sz="4800" dirty="0">
              <a:latin typeface="Bookman Old Style" panose="02050604050505020204" pitchFamily="18" charset="0"/>
            </a:endParaRPr>
          </a:p>
          <a:p>
            <a:pPr marL="0" indent="0">
              <a:buNone/>
            </a:pPr>
            <a:endParaRPr lang="en-GB" sz="4500"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5867400" y="2991339"/>
            <a:ext cx="5931763" cy="28359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Bookman Old Style" panose="02050604050505020204" pitchFamily="18" charset="0"/>
              </a:rPr>
              <a:t>Solutions</a:t>
            </a:r>
          </a:p>
          <a:p>
            <a:pPr marL="0" indent="0">
              <a:buNone/>
            </a:pPr>
            <a:r>
              <a:rPr lang="en-GB" sz="1800" dirty="0">
                <a:latin typeface="Bookman Old Style" panose="02050604050505020204" pitchFamily="18" charset="0"/>
                <a:hlinkClick r:id="rId4"/>
              </a:rPr>
              <a:t>https://corbettmaths.com/wp-content/uploads/2015/03/equations.pdf</a:t>
            </a:r>
            <a:endParaRPr lang="en-GB" sz="1800" dirty="0">
              <a:latin typeface="Bookman Old Style" panose="02050604050505020204" pitchFamily="18" charset="0"/>
            </a:endParaRPr>
          </a:p>
          <a:p>
            <a:pPr marL="0" indent="0">
              <a:buNone/>
            </a:pPr>
            <a:r>
              <a:rPr lang="en-GB" sz="1800" dirty="0">
                <a:latin typeface="Bookman Old Style" panose="02050604050505020204" pitchFamily="18" charset="0"/>
                <a:hlinkClick r:id="rId4"/>
              </a:rPr>
              <a:t>https://corbettmaths.com/wp-content/uploads/2015/03/equations.pdf</a:t>
            </a:r>
            <a:endParaRPr lang="en-GB" sz="1800" dirty="0">
              <a:latin typeface="Bookman Old Style" panose="02050604050505020204" pitchFamily="18" charset="0"/>
            </a:endParaRPr>
          </a:p>
          <a:p>
            <a:pPr marL="0" indent="0">
              <a:buNone/>
            </a:pPr>
            <a:r>
              <a:rPr lang="en-GB" sz="1800" dirty="0">
                <a:latin typeface="Bookman Old Style" panose="02050604050505020204" pitchFamily="18" charset="0"/>
                <a:hlinkClick r:id="rId5"/>
              </a:rPr>
              <a:t>https://corbettmaths.com/wp-content/uploads/2015/03/forming-solving-answers.pdf</a:t>
            </a:r>
            <a:endParaRPr lang="en-GB" sz="1800" dirty="0">
              <a:latin typeface="Bookman Old Style" panose="02050604050505020204" pitchFamily="18" charset="0"/>
            </a:endParaRPr>
          </a:p>
          <a:p>
            <a:pPr marL="0" indent="0">
              <a:buNone/>
            </a:pPr>
            <a:endParaRPr lang="en-GB" sz="1800" dirty="0">
              <a:latin typeface="Bookman Old Style" panose="02050604050505020204" pitchFamily="18" charset="0"/>
            </a:endParaRPr>
          </a:p>
          <a:p>
            <a:pPr marL="0" indent="0">
              <a:buNone/>
            </a:pPr>
            <a:endParaRPr lang="en-GB" sz="1200" dirty="0">
              <a:latin typeface="Bookman Old Style" panose="02050604050505020204" pitchFamily="18" charset="0"/>
            </a:endParaRPr>
          </a:p>
        </p:txBody>
      </p:sp>
      <p:sp>
        <p:nvSpPr>
          <p:cNvPr id="6" name="TextBox 5">
            <a:extLst>
              <a:ext uri="{FF2B5EF4-FFF2-40B4-BE49-F238E27FC236}">
                <a16:creationId xmlns:a16="http://schemas.microsoft.com/office/drawing/2014/main" id="{20302687-DD2E-4F75-90C8-17AB5853A032}"/>
              </a:ext>
            </a:extLst>
          </p:cNvPr>
          <p:cNvSpPr txBox="1"/>
          <p:nvPr/>
        </p:nvSpPr>
        <p:spPr>
          <a:xfrm>
            <a:off x="559837" y="867681"/>
            <a:ext cx="10832063" cy="2123658"/>
          </a:xfrm>
          <a:prstGeom prst="rect">
            <a:avLst/>
          </a:prstGeom>
          <a:noFill/>
        </p:spPr>
        <p:txBody>
          <a:bodyPr wrap="square" rtlCol="0">
            <a:spAutoFit/>
          </a:bodyPr>
          <a:lstStyle/>
          <a:p>
            <a:r>
              <a:rPr lang="en-GB" sz="2400" b="1" dirty="0">
                <a:latin typeface="Bookman Old Style" panose="02050604050505020204" pitchFamily="18" charset="0"/>
              </a:rPr>
              <a:t>Videos</a:t>
            </a:r>
          </a:p>
          <a:p>
            <a:r>
              <a:rPr lang="en-GB" dirty="0">
                <a:latin typeface="Bookman Old Style" panose="02050604050505020204" pitchFamily="18" charset="0"/>
                <a:hlinkClick r:id="rId6"/>
              </a:rPr>
              <a:t>https://corbettmaths.com/2012/08/24/solving-equations/</a:t>
            </a:r>
            <a:endParaRPr lang="en-GB" dirty="0">
              <a:latin typeface="Bookman Old Style" panose="02050604050505020204" pitchFamily="18" charset="0"/>
            </a:endParaRPr>
          </a:p>
          <a:p>
            <a:r>
              <a:rPr lang="en-GB" dirty="0">
                <a:latin typeface="Bookman Old Style" panose="02050604050505020204" pitchFamily="18" charset="0"/>
                <a:hlinkClick r:id="rId7"/>
              </a:rPr>
              <a:t>https://corbettmaths.com/2012/08/24/solving-equations-with-letters-on-both-sides/</a:t>
            </a:r>
            <a:endParaRPr lang="en-GB" dirty="0">
              <a:latin typeface="Bookman Old Style" panose="02050604050505020204" pitchFamily="18" charset="0"/>
            </a:endParaRPr>
          </a:p>
          <a:p>
            <a:r>
              <a:rPr lang="en-GB" dirty="0">
                <a:latin typeface="Bookman Old Style" panose="02050604050505020204" pitchFamily="18" charset="0"/>
                <a:hlinkClick r:id="rId8"/>
              </a:rPr>
              <a:t>https://corbettmaths.com/2013/04/20/forming-and-solving-equations/</a:t>
            </a:r>
            <a:endParaRPr lang="en-GB" dirty="0">
              <a:latin typeface="Bookman Old Style" panose="02050604050505020204" pitchFamily="18" charset="0"/>
            </a:endParaRPr>
          </a:p>
          <a:p>
            <a:endParaRPr lang="en-GB" dirty="0">
              <a:latin typeface="Bookman Old Style" panose="02050604050505020204" pitchFamily="18" charset="0"/>
            </a:endParaRPr>
          </a:p>
          <a:p>
            <a:r>
              <a:rPr lang="en-GB" dirty="0">
                <a:latin typeface="Bookman Old Style" panose="02050604050505020204" pitchFamily="18" charset="0"/>
              </a:rPr>
              <a:t>For More work go onto Dr Frost Maths – Click Key Skills and search for the topic above.</a:t>
            </a:r>
          </a:p>
          <a:p>
            <a:endParaRPr lang="en-GB" dirty="0"/>
          </a:p>
        </p:txBody>
      </p:sp>
    </p:spTree>
    <p:extLst>
      <p:ext uri="{BB962C8B-B14F-4D97-AF65-F5344CB8AC3E}">
        <p14:creationId xmlns:p14="http://schemas.microsoft.com/office/powerpoint/2010/main" val="12466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2F39-7173-4A6C-8B27-81DB19BD7EAB}"/>
              </a:ext>
            </a:extLst>
          </p:cNvPr>
          <p:cNvSpPr>
            <a:spLocks noGrp="1"/>
          </p:cNvSpPr>
          <p:nvPr>
            <p:ph type="title"/>
          </p:nvPr>
        </p:nvSpPr>
        <p:spPr>
          <a:xfrm>
            <a:off x="685800" y="87797"/>
            <a:ext cx="10515600" cy="936091"/>
          </a:xfrm>
        </p:spPr>
        <p:txBody>
          <a:bodyPr/>
          <a:lstStyle/>
          <a:p>
            <a:r>
              <a:rPr lang="en-GB" dirty="0">
                <a:latin typeface="Bookman Old Style" panose="02050604050505020204" pitchFamily="18" charset="0"/>
              </a:rPr>
              <a:t>Week 6 – </a:t>
            </a:r>
            <a:r>
              <a:rPr lang="en-GB" sz="3200" dirty="0">
                <a:latin typeface="Bookman Old Style" panose="02050604050505020204" pitchFamily="18" charset="0"/>
              </a:rPr>
              <a:t>Algebra: Changing the Subject of</a:t>
            </a:r>
          </a:p>
        </p:txBody>
      </p:sp>
      <p:sp>
        <p:nvSpPr>
          <p:cNvPr id="3" name="Content Placeholder 2">
            <a:extLst>
              <a:ext uri="{FF2B5EF4-FFF2-40B4-BE49-F238E27FC236}">
                <a16:creationId xmlns:a16="http://schemas.microsoft.com/office/drawing/2014/main" id="{23DBB9A2-1626-415D-8B76-294FEA272BDA}"/>
              </a:ext>
            </a:extLst>
          </p:cNvPr>
          <p:cNvSpPr>
            <a:spLocks noGrp="1"/>
          </p:cNvSpPr>
          <p:nvPr>
            <p:ph sz="half" idx="1"/>
          </p:nvPr>
        </p:nvSpPr>
        <p:spPr>
          <a:xfrm>
            <a:off x="750163" y="1023888"/>
            <a:ext cx="11049000" cy="1935332"/>
          </a:xfrm>
        </p:spPr>
        <p:txBody>
          <a:bodyPr>
            <a:normAutofit fontScale="32500" lnSpcReduction="20000"/>
          </a:bodyPr>
          <a:lstStyle/>
          <a:p>
            <a:pPr marL="0" indent="0">
              <a:buNone/>
            </a:pPr>
            <a:r>
              <a:rPr lang="en-GB" sz="9600" b="1" dirty="0">
                <a:latin typeface="Bookman Old Style" panose="02050604050505020204" pitchFamily="18" charset="0"/>
              </a:rPr>
              <a:t>Videos</a:t>
            </a:r>
          </a:p>
          <a:p>
            <a:pPr marL="0" indent="0">
              <a:buNone/>
            </a:pPr>
            <a:r>
              <a:rPr lang="en-GB" sz="8000" dirty="0">
                <a:latin typeface="Bookman Old Style" panose="02050604050505020204" pitchFamily="18" charset="0"/>
                <a:hlinkClick r:id="rId2"/>
              </a:rPr>
              <a:t>https://corbettmaths.com/2013/12/23/changing-the-subject-video-7/</a:t>
            </a:r>
            <a:endParaRPr lang="en-GB" sz="8000" dirty="0">
              <a:latin typeface="Bookman Old Style" panose="02050604050505020204" pitchFamily="18" charset="0"/>
            </a:endParaRPr>
          </a:p>
          <a:p>
            <a:pPr marL="0" indent="0">
              <a:buNone/>
            </a:pPr>
            <a:r>
              <a:rPr lang="en-GB" sz="7200" dirty="0">
                <a:latin typeface="Bookman Old Style" panose="02050604050505020204" pitchFamily="18" charset="0"/>
              </a:rPr>
              <a:t>For More work go onto Dr Frost Maths – Click Key Skills and search for the topic above.</a:t>
            </a:r>
          </a:p>
          <a:p>
            <a:pPr marL="0" indent="0">
              <a:buNone/>
            </a:pPr>
            <a:endParaRPr lang="en-GB" sz="5400" dirty="0">
              <a:latin typeface="Bookman Old Style" panose="02050604050505020204" pitchFamily="18" charset="0"/>
            </a:endParaRPr>
          </a:p>
          <a:p>
            <a:pPr marL="0" indent="0">
              <a:buNone/>
            </a:pPr>
            <a:endParaRPr lang="en-GB" sz="5000" dirty="0">
              <a:latin typeface="Bookman Old Style" panose="02050604050505020204" pitchFamily="18" charset="0"/>
            </a:endParaRPr>
          </a:p>
          <a:p>
            <a:pPr marL="514350" indent="-514350">
              <a:buAutoNum type="arabicPeriod"/>
            </a:pPr>
            <a:endParaRPr lang="en-GB" dirty="0">
              <a:latin typeface="Bookman Old Style" panose="02050604050505020204" pitchFamily="18" charset="0"/>
            </a:endParaRPr>
          </a:p>
          <a:p>
            <a:pPr marL="514350" indent="-514350">
              <a:buAutoNum type="arabicPeriod"/>
            </a:pPr>
            <a:endParaRPr lang="en-GB" dirty="0">
              <a:latin typeface="Bookman Old Style" panose="02050604050505020204" pitchFamily="18" charset="0"/>
            </a:endParaRPr>
          </a:p>
        </p:txBody>
      </p:sp>
      <p:sp>
        <p:nvSpPr>
          <p:cNvPr id="4" name="Content Placeholder 3">
            <a:extLst>
              <a:ext uri="{FF2B5EF4-FFF2-40B4-BE49-F238E27FC236}">
                <a16:creationId xmlns:a16="http://schemas.microsoft.com/office/drawing/2014/main" id="{EFFB6CCE-CEFF-4073-B16C-B22EE4DAF88E}"/>
              </a:ext>
            </a:extLst>
          </p:cNvPr>
          <p:cNvSpPr>
            <a:spLocks noGrp="1"/>
          </p:cNvSpPr>
          <p:nvPr>
            <p:ph sz="half" idx="2"/>
          </p:nvPr>
        </p:nvSpPr>
        <p:spPr>
          <a:xfrm>
            <a:off x="627310" y="3380301"/>
            <a:ext cx="5181600" cy="2884101"/>
          </a:xfrm>
        </p:spPr>
        <p:txBody>
          <a:bodyPr>
            <a:normAutofit fontScale="32500" lnSpcReduction="20000"/>
          </a:bodyPr>
          <a:lstStyle/>
          <a:p>
            <a:pPr marL="0" indent="0">
              <a:buNone/>
            </a:pPr>
            <a:r>
              <a:rPr lang="en-GB" sz="9600" b="1" dirty="0">
                <a:latin typeface="Bookman Old Style" panose="02050604050505020204" pitchFamily="18" charset="0"/>
              </a:rPr>
              <a:t>Worksheets</a:t>
            </a:r>
            <a:endParaRPr lang="en-GB" sz="7200" b="1" dirty="0">
              <a:latin typeface="Bookman Old Style" panose="02050604050505020204" pitchFamily="18" charset="0"/>
            </a:endParaRPr>
          </a:p>
          <a:p>
            <a:pPr marL="0" indent="0">
              <a:buNone/>
            </a:pPr>
            <a:r>
              <a:rPr lang="en-GB" sz="7400" dirty="0">
                <a:latin typeface="Bookman Old Style" panose="02050604050505020204" pitchFamily="18" charset="0"/>
                <a:hlinkClick r:id="rId3"/>
              </a:rPr>
              <a:t>https://corbettmaths.com/wp-content/uploads/2013/02/changing-the-subject-pdf.pdf</a:t>
            </a:r>
            <a:endParaRPr lang="en-GB" sz="7400" dirty="0">
              <a:latin typeface="Bookman Old Style" panose="02050604050505020204" pitchFamily="18" charset="0"/>
            </a:endParaRPr>
          </a:p>
          <a:p>
            <a:pPr marL="0" indent="0">
              <a:buNone/>
            </a:pPr>
            <a:endParaRPr lang="en-GB" sz="4000" b="1" dirty="0">
              <a:latin typeface="Bookman Old Style" panose="02050604050505020204" pitchFamily="18" charset="0"/>
            </a:endParaRPr>
          </a:p>
          <a:p>
            <a:pPr marL="0" indent="0">
              <a:buNone/>
            </a:pPr>
            <a:endParaRPr lang="en-GB" sz="4500" dirty="0">
              <a:latin typeface="Bookman Old Style" panose="02050604050505020204" pitchFamily="18" charset="0"/>
            </a:endParaRPr>
          </a:p>
        </p:txBody>
      </p:sp>
      <p:sp>
        <p:nvSpPr>
          <p:cNvPr id="5" name="Content Placeholder 3">
            <a:extLst>
              <a:ext uri="{FF2B5EF4-FFF2-40B4-BE49-F238E27FC236}">
                <a16:creationId xmlns:a16="http://schemas.microsoft.com/office/drawing/2014/main" id="{A8C992D6-5E3B-42F4-BF96-4E20DEA6AC14}"/>
              </a:ext>
            </a:extLst>
          </p:cNvPr>
          <p:cNvSpPr txBox="1">
            <a:spLocks/>
          </p:cNvSpPr>
          <p:nvPr/>
        </p:nvSpPr>
        <p:spPr>
          <a:xfrm>
            <a:off x="6617563" y="3380301"/>
            <a:ext cx="5181600" cy="2568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b="1" dirty="0">
                <a:latin typeface="Bookman Old Style" panose="02050604050505020204" pitchFamily="18" charset="0"/>
              </a:rPr>
              <a:t>Solutions</a:t>
            </a:r>
            <a:endParaRPr lang="en-GB" sz="2100" b="1" dirty="0">
              <a:latin typeface="Bookman Old Style" panose="02050604050505020204" pitchFamily="18" charset="0"/>
            </a:endParaRPr>
          </a:p>
          <a:p>
            <a:pPr marL="0" indent="0">
              <a:buNone/>
            </a:pPr>
            <a:r>
              <a:rPr lang="en-GB" sz="2400" dirty="0">
                <a:latin typeface="Bookman Old Style" panose="02050604050505020204" pitchFamily="18" charset="0"/>
                <a:hlinkClick r:id="rId4"/>
              </a:rPr>
              <a:t>https://corbettmaths.com/wp-content/uploads/2015/03/changing-the-subject-answers.pdf</a:t>
            </a:r>
            <a:endParaRPr lang="en-GB" sz="2400" dirty="0">
              <a:latin typeface="Bookman Old Style" panose="02050604050505020204" pitchFamily="18" charset="0"/>
            </a:endParaRPr>
          </a:p>
          <a:p>
            <a:pPr marL="0" indent="0">
              <a:buNone/>
            </a:pPr>
            <a:endParaRPr lang="en-GB" sz="2300" dirty="0">
              <a:latin typeface="Bookman Old Style" panose="02050604050505020204" pitchFamily="18" charset="0"/>
            </a:endParaRPr>
          </a:p>
          <a:p>
            <a:pPr marL="0" indent="0">
              <a:buNone/>
            </a:pPr>
            <a:endParaRPr lang="en-GB" b="1" dirty="0">
              <a:latin typeface="Bookman Old Style" panose="02050604050505020204" pitchFamily="18" charset="0"/>
            </a:endParaRPr>
          </a:p>
          <a:p>
            <a:endParaRPr lang="en-GB" dirty="0">
              <a:latin typeface="Bookman Old Style" panose="02050604050505020204" pitchFamily="18" charset="0"/>
            </a:endParaRPr>
          </a:p>
        </p:txBody>
      </p:sp>
    </p:spTree>
    <p:extLst>
      <p:ext uri="{BB962C8B-B14F-4D97-AF65-F5344CB8AC3E}">
        <p14:creationId xmlns:p14="http://schemas.microsoft.com/office/powerpoint/2010/main" val="2953322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1275</Words>
  <Application>Microsoft Office PowerPoint</Application>
  <PresentationFormat>Widescreen</PresentationFormat>
  <Paragraphs>431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Bookman Old Style</vt:lpstr>
      <vt:lpstr>Calibri</vt:lpstr>
      <vt:lpstr>Calibri Light</vt:lpstr>
      <vt:lpstr>Office Theme</vt:lpstr>
      <vt:lpstr>Year  9  Set 1 Spring 1 Work</vt:lpstr>
      <vt:lpstr>Highlighted are the list of topics being covered this half term</vt:lpstr>
      <vt:lpstr>Website Details</vt:lpstr>
      <vt:lpstr>Week 1 – Standard Index Form</vt:lpstr>
      <vt:lpstr>Week 2 – Laws of Indices</vt:lpstr>
      <vt:lpstr>Week 3 – Algebra: Expand &amp; Simplify</vt:lpstr>
      <vt:lpstr>Week 4 – Algebra: Factorising</vt:lpstr>
      <vt:lpstr>Week 5 – Solving Equations</vt:lpstr>
      <vt:lpstr>Week 6 – Algebra: Changing the Subject of</vt:lpstr>
      <vt:lpstr>Week 7 – Revision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Set 2 Autumn 1 Work</dc:title>
  <dc:creator>RalphS</dc:creator>
  <cp:lastModifiedBy>FairleyJ</cp:lastModifiedBy>
  <cp:revision>36</cp:revision>
  <dcterms:created xsi:type="dcterms:W3CDTF">2020-09-19T08:54:32Z</dcterms:created>
  <dcterms:modified xsi:type="dcterms:W3CDTF">2020-12-09T21:57:51Z</dcterms:modified>
</cp:coreProperties>
</file>