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8" r:id="rId5"/>
    <p:sldId id="286" r:id="rId6"/>
    <p:sldId id="287" r:id="rId7"/>
    <p:sldId id="284" r:id="rId8"/>
    <p:sldId id="291" r:id="rId9"/>
    <p:sldId id="285" r:id="rId10"/>
    <p:sldId id="289" r:id="rId11"/>
    <p:sldId id="306" r:id="rId12"/>
    <p:sldId id="307" r:id="rId13"/>
    <p:sldId id="292" r:id="rId14"/>
    <p:sldId id="293" r:id="rId15"/>
    <p:sldId id="290" r:id="rId16"/>
    <p:sldId id="294" r:id="rId17"/>
    <p:sldId id="295" r:id="rId18"/>
    <p:sldId id="296" r:id="rId19"/>
    <p:sldId id="297" r:id="rId20"/>
    <p:sldId id="299" r:id="rId21"/>
    <p:sldId id="300" r:id="rId22"/>
    <p:sldId id="301" r:id="rId23"/>
    <p:sldId id="302" r:id="rId24"/>
    <p:sldId id="303" r:id="rId25"/>
    <p:sldId id="304"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5" autoAdjust="0"/>
    <p:restoredTop sz="94660"/>
  </p:normalViewPr>
  <p:slideViewPr>
    <p:cSldViewPr snapToGrid="0">
      <p:cViewPr varScale="1">
        <p:scale>
          <a:sx n="81" d="100"/>
          <a:sy n="81" d="100"/>
        </p:scale>
        <p:origin x="126" y="102"/>
      </p:cViewPr>
      <p:guideLst/>
    </p:cSldViewPr>
  </p:slideViewPr>
  <p:notesTextViewPr>
    <p:cViewPr>
      <p:scale>
        <a:sx n="1" d="1"/>
        <a:sy n="1" d="1"/>
      </p:scale>
      <p:origin x="0" y="0"/>
    </p:cViewPr>
  </p:notesTextViewPr>
  <p:sorterViewPr>
    <p:cViewPr>
      <p:scale>
        <a:sx n="100" d="100"/>
        <a:sy n="100" d="100"/>
      </p:scale>
      <p:origin x="0" y="-1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2DA5-9A85-4F6B-AAAE-42AE5CB22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F2A85E-298D-4437-A8D2-EEC16BD27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0C9E80-3635-4076-90B0-8E0A203B8167}"/>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5" name="Footer Placeholder 4">
            <a:extLst>
              <a:ext uri="{FF2B5EF4-FFF2-40B4-BE49-F238E27FC236}">
                <a16:creationId xmlns:a16="http://schemas.microsoft.com/office/drawing/2014/main" id="{3E383A61-CA2E-44FD-9CAB-0DEB5FAA0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10FA5-6ACA-467B-BCBA-E3AA47997803}"/>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75070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F443-B1CC-4903-911B-CA099E3584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FDCD1-1877-45CD-AE39-12D0F72855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989A5-1A33-417F-B233-E072047E1022}"/>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5" name="Footer Placeholder 4">
            <a:extLst>
              <a:ext uri="{FF2B5EF4-FFF2-40B4-BE49-F238E27FC236}">
                <a16:creationId xmlns:a16="http://schemas.microsoft.com/office/drawing/2014/main" id="{92199571-D880-4183-B66D-9FBAB5A38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3B63D-3417-4997-B9C5-915928B31A83}"/>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289747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DF341-7FD1-43A9-808D-DDA68C09F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E8EE05-D871-4CE6-B989-395978A51F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E589BD-1886-42CF-AE50-D92A95D13EF8}"/>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5" name="Footer Placeholder 4">
            <a:extLst>
              <a:ext uri="{FF2B5EF4-FFF2-40B4-BE49-F238E27FC236}">
                <a16:creationId xmlns:a16="http://schemas.microsoft.com/office/drawing/2014/main" id="{84E4BB2D-62C8-4D74-BF50-7BAC01577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69BC5-CB1C-4159-B86B-CC4AAEDA2FC6}"/>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1269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FA6F-BCD2-49A7-A5EF-CB489B4597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F66D5-A714-4220-8832-80184725A4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6B7D6-E27D-4B4B-9DFD-67393015AC42}"/>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5" name="Footer Placeholder 4">
            <a:extLst>
              <a:ext uri="{FF2B5EF4-FFF2-40B4-BE49-F238E27FC236}">
                <a16:creationId xmlns:a16="http://schemas.microsoft.com/office/drawing/2014/main" id="{DDED75CC-ED86-4E38-A61D-4DC65273A5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0538-F940-4D1C-A89F-FE60DA356137}"/>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244005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4C81-78CA-4270-8983-7D4893ED4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C256F0-927D-410E-A2D9-2FBBB35D8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D2163A-A6C9-4B30-BF08-02FE0C75AE71}"/>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5" name="Footer Placeholder 4">
            <a:extLst>
              <a:ext uri="{FF2B5EF4-FFF2-40B4-BE49-F238E27FC236}">
                <a16:creationId xmlns:a16="http://schemas.microsoft.com/office/drawing/2014/main" id="{DA27A498-DBC6-41F6-84B6-0AE199BF84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F1D314-F4C9-440F-BB17-21C872745DB2}"/>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110601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A91A-37BB-4CA2-B2F8-9B91A0330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CAF0DF-FE4C-4655-B674-E5662BEF74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66B3C7-BC70-4BE5-8DAC-AA7E47CC0D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4DF9F0-ED3B-4377-85A9-4FD76AC13C81}"/>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6" name="Footer Placeholder 5">
            <a:extLst>
              <a:ext uri="{FF2B5EF4-FFF2-40B4-BE49-F238E27FC236}">
                <a16:creationId xmlns:a16="http://schemas.microsoft.com/office/drawing/2014/main" id="{6451DA1D-870E-47C5-89F9-5038E78F2F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093D5A-8E14-422B-8474-3EE37C7F30C8}"/>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25925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A9EB-C980-4657-84A6-8A37835006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35733B-08D9-481C-97DE-1B1F65E81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D24478-0E47-4390-9778-407B16011D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A062D9-F0D5-422E-91C0-CB589ED89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72C543-E782-4C57-81EA-165E424BC7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1DC96F-A48C-4412-8707-7BE7B4A230D8}"/>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8" name="Footer Placeholder 7">
            <a:extLst>
              <a:ext uri="{FF2B5EF4-FFF2-40B4-BE49-F238E27FC236}">
                <a16:creationId xmlns:a16="http://schemas.microsoft.com/office/drawing/2014/main" id="{4992B11E-A640-4251-8A1A-8DAFBCA214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9DB233-63AB-4690-9472-A9B0C2488F37}"/>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220232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E2FF-B223-4DCA-8E81-EA7B3761CB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62B32E-3215-4719-8026-7E040953E23D}"/>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4" name="Footer Placeholder 3">
            <a:extLst>
              <a:ext uri="{FF2B5EF4-FFF2-40B4-BE49-F238E27FC236}">
                <a16:creationId xmlns:a16="http://schemas.microsoft.com/office/drawing/2014/main" id="{A9B2EFD2-7A18-461C-A909-E9A269C6C3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A2D55E-B3D1-4EF8-BC6D-AA78546A2A87}"/>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234554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B23FF-F0AF-4287-91E0-8CAF2D93AAA3}"/>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3" name="Footer Placeholder 2">
            <a:extLst>
              <a:ext uri="{FF2B5EF4-FFF2-40B4-BE49-F238E27FC236}">
                <a16:creationId xmlns:a16="http://schemas.microsoft.com/office/drawing/2014/main" id="{2958E059-9B3B-4B94-9DF8-061923E187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83DAE8-7893-4466-B00B-FB5D488087EB}"/>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392943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18C0-E11E-426A-B959-F2714CB11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9BFDFC-644F-48B2-95E8-22346C8AB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1351BB-6A8E-4D20-8E1D-5F0B5C608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B816A8-EDE5-4996-8D9D-02FC6E17E4A6}"/>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6" name="Footer Placeholder 5">
            <a:extLst>
              <a:ext uri="{FF2B5EF4-FFF2-40B4-BE49-F238E27FC236}">
                <a16:creationId xmlns:a16="http://schemas.microsoft.com/office/drawing/2014/main" id="{D1680A39-06B1-4DD8-B5ED-F302C91BDA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C11521-8155-4562-BA91-70041AEA338B}"/>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102198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96F9-83A9-4F2A-A857-7283E4F78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C50F8E-D89A-4D0F-ABC9-D50DFFC65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5446CF-D185-48FB-B18B-CA83D5063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DF86CA-688B-41A3-8745-9C5670566DC6}"/>
              </a:ext>
            </a:extLst>
          </p:cNvPr>
          <p:cNvSpPr>
            <a:spLocks noGrp="1"/>
          </p:cNvSpPr>
          <p:nvPr>
            <p:ph type="dt" sz="half" idx="10"/>
          </p:nvPr>
        </p:nvSpPr>
        <p:spPr/>
        <p:txBody>
          <a:bodyPr/>
          <a:lstStyle/>
          <a:p>
            <a:fld id="{9E31DB12-9603-4688-B611-CD39B417DA65}" type="datetimeFigureOut">
              <a:rPr lang="en-GB" smtClean="0"/>
              <a:t>10/12/2020</a:t>
            </a:fld>
            <a:endParaRPr lang="en-GB"/>
          </a:p>
        </p:txBody>
      </p:sp>
      <p:sp>
        <p:nvSpPr>
          <p:cNvPr id="6" name="Footer Placeholder 5">
            <a:extLst>
              <a:ext uri="{FF2B5EF4-FFF2-40B4-BE49-F238E27FC236}">
                <a16:creationId xmlns:a16="http://schemas.microsoft.com/office/drawing/2014/main" id="{98A5E8D0-06F5-45D4-93FF-005C7B8A24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CA7B77-A37D-4DE7-A84A-F24DE9611703}"/>
              </a:ext>
            </a:extLst>
          </p:cNvPr>
          <p:cNvSpPr>
            <a:spLocks noGrp="1"/>
          </p:cNvSpPr>
          <p:nvPr>
            <p:ph type="sldNum" sz="quarter" idx="12"/>
          </p:nvPr>
        </p:nvSpPr>
        <p:spPr/>
        <p:txBody>
          <a:bodyPr/>
          <a:lstStyle/>
          <a:p>
            <a:fld id="{39AC7090-30E7-4975-8CA4-E95121206C35}" type="slidenum">
              <a:rPr lang="en-GB" smtClean="0"/>
              <a:t>‹#›</a:t>
            </a:fld>
            <a:endParaRPr lang="en-GB"/>
          </a:p>
        </p:txBody>
      </p:sp>
    </p:spTree>
    <p:extLst>
      <p:ext uri="{BB962C8B-B14F-4D97-AF65-F5344CB8AC3E}">
        <p14:creationId xmlns:p14="http://schemas.microsoft.com/office/powerpoint/2010/main" val="50568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F51B4-ED89-41FF-A5B7-403D04330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244174-EAE7-42D0-8B5A-9172FC557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256C5-8007-4049-8D49-9D38049D1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1DB12-9603-4688-B611-CD39B417DA65}" type="datetimeFigureOut">
              <a:rPr lang="en-GB" smtClean="0"/>
              <a:t>10/12/2020</a:t>
            </a:fld>
            <a:endParaRPr lang="en-GB"/>
          </a:p>
        </p:txBody>
      </p:sp>
      <p:sp>
        <p:nvSpPr>
          <p:cNvPr id="5" name="Footer Placeholder 4">
            <a:extLst>
              <a:ext uri="{FF2B5EF4-FFF2-40B4-BE49-F238E27FC236}">
                <a16:creationId xmlns:a16="http://schemas.microsoft.com/office/drawing/2014/main" id="{5C6F3E92-D9B0-4D1B-8458-A0505EBB3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4A7EF-4FC5-49F2-9EC8-023A127129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C7090-30E7-4975-8CA4-E95121206C35}" type="slidenum">
              <a:rPr lang="en-GB" smtClean="0"/>
              <a:t>‹#›</a:t>
            </a:fld>
            <a:endParaRPr lang="en-GB"/>
          </a:p>
        </p:txBody>
      </p:sp>
    </p:spTree>
    <p:extLst>
      <p:ext uri="{BB962C8B-B14F-4D97-AF65-F5344CB8AC3E}">
        <p14:creationId xmlns:p14="http://schemas.microsoft.com/office/powerpoint/2010/main" val="198090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3.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3.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bbc.co.uk/bitesize/articles/zfgc92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cz0XVEavZok" TargetMode="External"/><Relationship Id="rId1" Type="http://schemas.openxmlformats.org/officeDocument/2006/relationships/slideLayout" Target="../slideLayouts/slideLayout2.xml"/><Relationship Id="rId4" Type="http://schemas.openxmlformats.org/officeDocument/2006/relationships/hyperlink" Target="https://www.bbc.co.uk/bitesize/topics/z9yycdm/articles/zqhbr8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bc.co.uk/bitesize/topics/z9yycdm/articles/zxy987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DBBC-DAB3-451D-BE39-3053827001A4}"/>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Year 1 Home Learning</a:t>
            </a:r>
          </a:p>
        </p:txBody>
      </p:sp>
      <p:sp>
        <p:nvSpPr>
          <p:cNvPr id="3" name="Subtitle 2">
            <a:extLst>
              <a:ext uri="{FF2B5EF4-FFF2-40B4-BE49-F238E27FC236}">
                <a16:creationId xmlns:a16="http://schemas.microsoft.com/office/drawing/2014/main" id="{DC644E87-1B95-4108-BA0A-58B89132456D}"/>
              </a:ext>
            </a:extLst>
          </p:cNvPr>
          <p:cNvSpPr>
            <a:spLocks noGrp="1"/>
          </p:cNvSpPr>
          <p:nvPr>
            <p:ph type="subTitle" idx="1"/>
          </p:nvPr>
        </p:nvSpPr>
        <p:spPr/>
        <p:txBody>
          <a:bodyPr>
            <a:normAutofit/>
          </a:bodyPr>
          <a:lstStyle/>
          <a:p>
            <a:r>
              <a:rPr lang="en-GB" sz="3600" dirty="0">
                <a:latin typeface="Arial" panose="020B0604020202020204" pitchFamily="34" charset="0"/>
                <a:cs typeface="Arial" panose="020B0604020202020204" pitchFamily="34" charset="0"/>
              </a:rPr>
              <a:t>Science</a:t>
            </a:r>
          </a:p>
        </p:txBody>
      </p:sp>
    </p:spTree>
    <p:extLst>
      <p:ext uri="{BB962C8B-B14F-4D97-AF65-F5344CB8AC3E}">
        <p14:creationId xmlns:p14="http://schemas.microsoft.com/office/powerpoint/2010/main" val="1705411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24180" y="93309"/>
            <a:ext cx="10871200" cy="1150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Which of these animals would you group together and why?</a:t>
            </a: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Is there another way you could classify them?</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52C6EEFE-30CA-4BCF-A1B2-E6E8817C898A}"/>
              </a:ext>
            </a:extLst>
          </p:cNvPr>
          <p:cNvSpPr/>
          <p:nvPr/>
        </p:nvSpPr>
        <p:spPr>
          <a:xfrm>
            <a:off x="920548" y="1360724"/>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2E5D1487-4CD3-4E4F-B147-AD9AEF46048B}"/>
              </a:ext>
            </a:extLst>
          </p:cNvPr>
          <p:cNvSpPr/>
          <p:nvPr/>
        </p:nvSpPr>
        <p:spPr>
          <a:xfrm>
            <a:off x="5135880" y="1360724"/>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Picture 16" descr="Goldfish Care for Beginners eBook by Jake Dadier - 1230000118208 | Rakuten  Kobo Philippines">
            <a:extLst>
              <a:ext uri="{FF2B5EF4-FFF2-40B4-BE49-F238E27FC236}">
                <a16:creationId xmlns:a16="http://schemas.microsoft.com/office/drawing/2014/main" id="{87378BBB-517C-4600-A423-784EDF53C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39" t="21463" r="9296" b="23662"/>
          <a:stretch/>
        </p:blipFill>
        <p:spPr bwMode="auto">
          <a:xfrm>
            <a:off x="4584700" y="5424497"/>
            <a:ext cx="2082800" cy="1096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Grass snake | The Wildlife Trusts">
            <a:extLst>
              <a:ext uri="{FF2B5EF4-FFF2-40B4-BE49-F238E27FC236}">
                <a16:creationId xmlns:a16="http://schemas.microsoft.com/office/drawing/2014/main" id="{B4E94326-3C78-4B64-B590-8D2AD2393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 y="5227320"/>
            <a:ext cx="2259128" cy="15060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urasian Blackbird - eBird">
            <a:extLst>
              <a:ext uri="{FF2B5EF4-FFF2-40B4-BE49-F238E27FC236}">
                <a16:creationId xmlns:a16="http://schemas.microsoft.com/office/drawing/2014/main" id="{1630AEC2-3DA8-4CD7-A6E6-E67B4FA78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755"/>
          <a:stretch/>
        </p:blipFill>
        <p:spPr bwMode="auto">
          <a:xfrm>
            <a:off x="6667500" y="5194933"/>
            <a:ext cx="1555952" cy="1491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raining Your Pet Parrot - Step Up, Step Down">
            <a:extLst>
              <a:ext uri="{FF2B5EF4-FFF2-40B4-BE49-F238E27FC236}">
                <a16:creationId xmlns:a16="http://schemas.microsoft.com/office/drawing/2014/main" id="{289CC09B-4168-46C8-97FF-9D5A6553CC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028" y="5194933"/>
            <a:ext cx="1555952" cy="1555952"/>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14">
            <a:extLst>
              <a:ext uri="{FF2B5EF4-FFF2-40B4-BE49-F238E27FC236}">
                <a16:creationId xmlns:a16="http://schemas.microsoft.com/office/drawing/2014/main" id="{579942C8-D0E1-413B-9C64-DF38768AE905}"/>
              </a:ext>
            </a:extLst>
          </p:cNvPr>
          <p:cNvSpPr/>
          <p:nvPr/>
        </p:nvSpPr>
        <p:spPr>
          <a:xfrm>
            <a:off x="9503611" y="581310"/>
            <a:ext cx="2505509" cy="1681834"/>
          </a:xfrm>
          <a:prstGeom prst="wedgeRectCallout">
            <a:avLst>
              <a:gd name="adj1" fmla="val 51550"/>
              <a:gd name="adj2" fmla="val 742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have grouped the blackbird and the budgerigar together because they both have feathers and beaks</a:t>
            </a:r>
          </a:p>
        </p:txBody>
      </p:sp>
      <p:sp>
        <p:nvSpPr>
          <p:cNvPr id="16" name="Speech Bubble: Rectangle 15">
            <a:extLst>
              <a:ext uri="{FF2B5EF4-FFF2-40B4-BE49-F238E27FC236}">
                <a16:creationId xmlns:a16="http://schemas.microsoft.com/office/drawing/2014/main" id="{262C3DF7-E93A-4DB2-9EB5-AEC6A6E8AD53}"/>
              </a:ext>
            </a:extLst>
          </p:cNvPr>
          <p:cNvSpPr/>
          <p:nvPr/>
        </p:nvSpPr>
        <p:spPr>
          <a:xfrm>
            <a:off x="9503610" y="2744633"/>
            <a:ext cx="2505509" cy="1681834"/>
          </a:xfrm>
          <a:prstGeom prst="wedgeRectCallout">
            <a:avLst>
              <a:gd name="adj1" fmla="val 51550"/>
              <a:gd name="adj2" fmla="val 742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have grouped the blackbird and the grass snake together because they are both wild animals.</a:t>
            </a:r>
          </a:p>
        </p:txBody>
      </p:sp>
      <p:sp>
        <p:nvSpPr>
          <p:cNvPr id="17" name="Speech Bubble: Rectangle 16">
            <a:extLst>
              <a:ext uri="{FF2B5EF4-FFF2-40B4-BE49-F238E27FC236}">
                <a16:creationId xmlns:a16="http://schemas.microsoft.com/office/drawing/2014/main" id="{C9F1A56B-2B2B-44C6-B01D-49611A6D8F6F}"/>
              </a:ext>
            </a:extLst>
          </p:cNvPr>
          <p:cNvSpPr/>
          <p:nvPr/>
        </p:nvSpPr>
        <p:spPr>
          <a:xfrm>
            <a:off x="9410699" y="4820204"/>
            <a:ext cx="2505509" cy="1681834"/>
          </a:xfrm>
          <a:prstGeom prst="wedgeRectCallout">
            <a:avLst>
              <a:gd name="adj1" fmla="val 51550"/>
              <a:gd name="adj2" fmla="val 742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have grouped the grass snake and the goldfish together because they have no legs.</a:t>
            </a:r>
          </a:p>
        </p:txBody>
      </p:sp>
    </p:spTree>
    <p:extLst>
      <p:ext uri="{BB962C8B-B14F-4D97-AF65-F5344CB8AC3E}">
        <p14:creationId xmlns:p14="http://schemas.microsoft.com/office/powerpoint/2010/main" val="297200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82880" y="145359"/>
            <a:ext cx="9573260" cy="1415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One way to classify animals is based on what they eat.</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6F06DE-2C13-40DC-B272-D09C43002CAF}"/>
              </a:ext>
            </a:extLst>
          </p:cNvPr>
          <p:cNvPicPr>
            <a:picLocks noChangeAspect="1"/>
          </p:cNvPicPr>
          <p:nvPr/>
        </p:nvPicPr>
        <p:blipFill>
          <a:blip r:embed="rId2"/>
          <a:stretch>
            <a:fillRect/>
          </a:stretch>
        </p:blipFill>
        <p:spPr>
          <a:xfrm>
            <a:off x="182880" y="625619"/>
            <a:ext cx="5476964" cy="6087022"/>
          </a:xfrm>
          <a:prstGeom prst="rect">
            <a:avLst/>
          </a:prstGeom>
        </p:spPr>
      </p:pic>
      <p:pic>
        <p:nvPicPr>
          <p:cNvPr id="6" name="Picture 5">
            <a:extLst>
              <a:ext uri="{FF2B5EF4-FFF2-40B4-BE49-F238E27FC236}">
                <a16:creationId xmlns:a16="http://schemas.microsoft.com/office/drawing/2014/main" id="{D3FE0810-0DDC-44A8-A74D-F3C28EA433F2}"/>
              </a:ext>
            </a:extLst>
          </p:cNvPr>
          <p:cNvPicPr>
            <a:picLocks noChangeAspect="1"/>
          </p:cNvPicPr>
          <p:nvPr/>
        </p:nvPicPr>
        <p:blipFill>
          <a:blip r:embed="rId3"/>
          <a:stretch>
            <a:fillRect/>
          </a:stretch>
        </p:blipFill>
        <p:spPr>
          <a:xfrm>
            <a:off x="5826804" y="625619"/>
            <a:ext cx="5383502" cy="6119474"/>
          </a:xfrm>
          <a:prstGeom prst="rect">
            <a:avLst/>
          </a:prstGeom>
        </p:spPr>
      </p:pic>
    </p:spTree>
    <p:extLst>
      <p:ext uri="{BB962C8B-B14F-4D97-AF65-F5344CB8AC3E}">
        <p14:creationId xmlns:p14="http://schemas.microsoft.com/office/powerpoint/2010/main" val="301337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82880" y="145359"/>
            <a:ext cx="9573260" cy="1415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One way to classify animals is based on what they eat.</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0D18F70-654D-43C8-95B2-2029936BE858}"/>
              </a:ext>
            </a:extLst>
          </p:cNvPr>
          <p:cNvPicPr>
            <a:picLocks noChangeAspect="1"/>
          </p:cNvPicPr>
          <p:nvPr/>
        </p:nvPicPr>
        <p:blipFill>
          <a:blip r:embed="rId2"/>
          <a:stretch>
            <a:fillRect/>
          </a:stretch>
        </p:blipFill>
        <p:spPr>
          <a:xfrm>
            <a:off x="1025236" y="1046513"/>
            <a:ext cx="9529947" cy="4764974"/>
          </a:xfrm>
          <a:prstGeom prst="rect">
            <a:avLst/>
          </a:prstGeom>
        </p:spPr>
      </p:pic>
    </p:spTree>
    <p:extLst>
      <p:ext uri="{BB962C8B-B14F-4D97-AF65-F5344CB8AC3E}">
        <p14:creationId xmlns:p14="http://schemas.microsoft.com/office/powerpoint/2010/main" val="213546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82880" y="145359"/>
            <a:ext cx="9573260" cy="1415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One way to classify animals is based on what they eat.</a:t>
            </a: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Have a go at putting the animals in the right group. </a:t>
            </a: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Check your answers on the next slide. </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0EDEF7F-B570-4299-8E90-92B81F2817E9}"/>
              </a:ext>
            </a:extLst>
          </p:cNvPr>
          <p:cNvGraphicFramePr>
            <a:graphicFrameLocks noGrp="1"/>
          </p:cNvGraphicFramePr>
          <p:nvPr>
            <p:extLst>
              <p:ext uri="{D42A27DB-BD31-4B8C-83A1-F6EECF244321}">
                <p14:modId xmlns:p14="http://schemas.microsoft.com/office/powerpoint/2010/main" val="1033615060"/>
              </p:ext>
            </p:extLst>
          </p:nvPr>
        </p:nvGraphicFramePr>
        <p:xfrm>
          <a:off x="655320" y="1474899"/>
          <a:ext cx="10881360" cy="3908201"/>
        </p:xfrm>
        <a:graphic>
          <a:graphicData uri="http://schemas.openxmlformats.org/drawingml/2006/table">
            <a:tbl>
              <a:tblPr firstRow="1" bandRow="1">
                <a:tableStyleId>{5C22544A-7EE6-4342-B048-85BDC9FD1C3A}</a:tableStyleId>
              </a:tblPr>
              <a:tblGrid>
                <a:gridCol w="3627120">
                  <a:extLst>
                    <a:ext uri="{9D8B030D-6E8A-4147-A177-3AD203B41FA5}">
                      <a16:colId xmlns:a16="http://schemas.microsoft.com/office/drawing/2014/main" val="752358603"/>
                    </a:ext>
                  </a:extLst>
                </a:gridCol>
                <a:gridCol w="3627120">
                  <a:extLst>
                    <a:ext uri="{9D8B030D-6E8A-4147-A177-3AD203B41FA5}">
                      <a16:colId xmlns:a16="http://schemas.microsoft.com/office/drawing/2014/main" val="2608817929"/>
                    </a:ext>
                  </a:extLst>
                </a:gridCol>
                <a:gridCol w="3627120">
                  <a:extLst>
                    <a:ext uri="{9D8B030D-6E8A-4147-A177-3AD203B41FA5}">
                      <a16:colId xmlns:a16="http://schemas.microsoft.com/office/drawing/2014/main" val="1375325792"/>
                    </a:ext>
                  </a:extLst>
                </a:gridCol>
              </a:tblGrid>
              <a:tr h="794629">
                <a:tc>
                  <a:txBody>
                    <a:bodyPr/>
                    <a:lstStyle/>
                    <a:p>
                      <a:r>
                        <a:rPr lang="en-GB" sz="2800" dirty="0"/>
                        <a:t>Carnivores</a:t>
                      </a:r>
                    </a:p>
                    <a:p>
                      <a:r>
                        <a:rPr lang="en-GB" sz="2400" b="0" dirty="0"/>
                        <a:t>Eat meat (other animals)</a:t>
                      </a:r>
                    </a:p>
                  </a:txBody>
                  <a:tcPr/>
                </a:tc>
                <a:tc>
                  <a:txBody>
                    <a:bodyPr/>
                    <a:lstStyle/>
                    <a:p>
                      <a:r>
                        <a:rPr lang="en-GB" sz="2800" dirty="0"/>
                        <a:t>Herbivores</a:t>
                      </a:r>
                    </a:p>
                    <a:p>
                      <a:r>
                        <a:rPr lang="en-GB" sz="2800" b="0" dirty="0"/>
                        <a:t>Eat plants</a:t>
                      </a:r>
                    </a:p>
                  </a:txBody>
                  <a:tcPr/>
                </a:tc>
                <a:tc>
                  <a:txBody>
                    <a:bodyPr/>
                    <a:lstStyle/>
                    <a:p>
                      <a:r>
                        <a:rPr lang="en-GB" sz="2800" dirty="0"/>
                        <a:t>Omnivores</a:t>
                      </a:r>
                    </a:p>
                    <a:p>
                      <a:r>
                        <a:rPr lang="en-GB" sz="2800" b="0" dirty="0"/>
                        <a:t>Eat meat and plants</a:t>
                      </a:r>
                    </a:p>
                  </a:txBody>
                  <a:tcPr/>
                </a:tc>
                <a:extLst>
                  <a:ext uri="{0D108BD9-81ED-4DB2-BD59-A6C34878D82A}">
                    <a16:rowId xmlns:a16="http://schemas.microsoft.com/office/drawing/2014/main" val="1570559060"/>
                  </a:ext>
                </a:extLst>
              </a:tr>
              <a:tr h="2963321">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47075700"/>
                  </a:ext>
                </a:extLst>
              </a:tr>
            </a:tbl>
          </a:graphicData>
        </a:graphic>
      </p:graphicFrame>
      <p:pic>
        <p:nvPicPr>
          <p:cNvPr id="14" name="Picture 2" descr="Red fox | The Wildlife Trusts">
            <a:extLst>
              <a:ext uri="{FF2B5EF4-FFF2-40B4-BE49-F238E27FC236}">
                <a16:creationId xmlns:a16="http://schemas.microsoft.com/office/drawing/2014/main" id="{7D4F4C07-C673-45F0-A98D-B49D3E5E9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96" r="10306"/>
          <a:stretch/>
        </p:blipFill>
        <p:spPr bwMode="auto">
          <a:xfrm>
            <a:off x="2788920" y="5387833"/>
            <a:ext cx="1434734" cy="13435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airy cattle - Wikipedia">
            <a:extLst>
              <a:ext uri="{FF2B5EF4-FFF2-40B4-BE49-F238E27FC236}">
                <a16:creationId xmlns:a16="http://schemas.microsoft.com/office/drawing/2014/main" id="{6C60E806-7454-489D-9535-66BD95990C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80" t="9351" r="6461" b="14459"/>
          <a:stretch/>
        </p:blipFill>
        <p:spPr bwMode="auto">
          <a:xfrm>
            <a:off x="655320" y="5458189"/>
            <a:ext cx="1828800" cy="12732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What does your cat mean by 'miaow'? Let Japan's pet guru Yuki Hattori  explain | Cats | The Guardian">
            <a:extLst>
              <a:ext uri="{FF2B5EF4-FFF2-40B4-BE49-F238E27FC236}">
                <a16:creationId xmlns:a16="http://schemas.microsoft.com/office/drawing/2014/main" id="{6D1E6BE7-C48B-4BC5-9BDF-93B167936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211" y="5342250"/>
            <a:ext cx="1434735" cy="14347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orse | Definition, Breeds, Pictures, Evolution, &amp; Facts | Britannica">
            <a:extLst>
              <a:ext uri="{FF2B5EF4-FFF2-40B4-BE49-F238E27FC236}">
                <a16:creationId xmlns:a16="http://schemas.microsoft.com/office/drawing/2014/main" id="{2BBF5A0D-AC24-4820-9879-9A5C96A95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137" y="5350526"/>
            <a:ext cx="1739534" cy="13621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edgehog - Wikipedia">
            <a:extLst>
              <a:ext uri="{FF2B5EF4-FFF2-40B4-BE49-F238E27FC236}">
                <a16:creationId xmlns:a16="http://schemas.microsoft.com/office/drawing/2014/main" id="{D87084AD-6BE3-43C5-A026-F9C28EA80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5637" y="5431516"/>
            <a:ext cx="1651641" cy="12998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merica's most popular dog breeds &amp; how to pick the right one for you -  Insider">
            <a:extLst>
              <a:ext uri="{FF2B5EF4-FFF2-40B4-BE49-F238E27FC236}">
                <a16:creationId xmlns:a16="http://schemas.microsoft.com/office/drawing/2014/main" id="{D61ADB0C-FF10-42DC-9580-CF8DCB2FC6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816" r="8128"/>
          <a:stretch/>
        </p:blipFill>
        <p:spPr bwMode="auto">
          <a:xfrm>
            <a:off x="4830917" y="5114215"/>
            <a:ext cx="1230277" cy="161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4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82880" y="145359"/>
            <a:ext cx="9573260" cy="1415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One way to classify animals is based on what they eat.</a:t>
            </a:r>
          </a:p>
          <a:p>
            <a:pPr marL="0" indent="0">
              <a:buFont typeface="Arial" panose="020B0604020202020204" pitchFamily="34" charset="0"/>
              <a:buNone/>
            </a:pPr>
            <a:r>
              <a:rPr lang="en-GB" sz="2000" dirty="0">
                <a:latin typeface="Arial" panose="020B0604020202020204" pitchFamily="34" charset="0"/>
                <a:cs typeface="Arial" panose="020B0604020202020204" pitchFamily="34" charset="0"/>
              </a:rPr>
              <a:t>Here are the answers – does anything surprise you?</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0EDEF7F-B570-4299-8E90-92B81F2817E9}"/>
              </a:ext>
            </a:extLst>
          </p:cNvPr>
          <p:cNvGraphicFramePr>
            <a:graphicFrameLocks noGrp="1"/>
          </p:cNvGraphicFramePr>
          <p:nvPr/>
        </p:nvGraphicFramePr>
        <p:xfrm>
          <a:off x="655320" y="1474899"/>
          <a:ext cx="10881360" cy="3908201"/>
        </p:xfrm>
        <a:graphic>
          <a:graphicData uri="http://schemas.openxmlformats.org/drawingml/2006/table">
            <a:tbl>
              <a:tblPr firstRow="1" bandRow="1">
                <a:tableStyleId>{5C22544A-7EE6-4342-B048-85BDC9FD1C3A}</a:tableStyleId>
              </a:tblPr>
              <a:tblGrid>
                <a:gridCol w="3627120">
                  <a:extLst>
                    <a:ext uri="{9D8B030D-6E8A-4147-A177-3AD203B41FA5}">
                      <a16:colId xmlns:a16="http://schemas.microsoft.com/office/drawing/2014/main" val="752358603"/>
                    </a:ext>
                  </a:extLst>
                </a:gridCol>
                <a:gridCol w="3627120">
                  <a:extLst>
                    <a:ext uri="{9D8B030D-6E8A-4147-A177-3AD203B41FA5}">
                      <a16:colId xmlns:a16="http://schemas.microsoft.com/office/drawing/2014/main" val="2608817929"/>
                    </a:ext>
                  </a:extLst>
                </a:gridCol>
                <a:gridCol w="3627120">
                  <a:extLst>
                    <a:ext uri="{9D8B030D-6E8A-4147-A177-3AD203B41FA5}">
                      <a16:colId xmlns:a16="http://schemas.microsoft.com/office/drawing/2014/main" val="1375325792"/>
                    </a:ext>
                  </a:extLst>
                </a:gridCol>
              </a:tblGrid>
              <a:tr h="794629">
                <a:tc>
                  <a:txBody>
                    <a:bodyPr/>
                    <a:lstStyle/>
                    <a:p>
                      <a:r>
                        <a:rPr lang="en-GB" sz="2800" dirty="0"/>
                        <a:t>Carnivores</a:t>
                      </a:r>
                    </a:p>
                    <a:p>
                      <a:r>
                        <a:rPr lang="en-GB" sz="2400" b="0" dirty="0"/>
                        <a:t>Eat meat (other animals)</a:t>
                      </a:r>
                    </a:p>
                  </a:txBody>
                  <a:tcPr/>
                </a:tc>
                <a:tc>
                  <a:txBody>
                    <a:bodyPr/>
                    <a:lstStyle/>
                    <a:p>
                      <a:r>
                        <a:rPr lang="en-GB" sz="2800" dirty="0"/>
                        <a:t>Herbivores</a:t>
                      </a:r>
                    </a:p>
                    <a:p>
                      <a:r>
                        <a:rPr lang="en-GB" sz="2800" b="0" dirty="0"/>
                        <a:t>Eat plants</a:t>
                      </a:r>
                    </a:p>
                  </a:txBody>
                  <a:tcPr/>
                </a:tc>
                <a:tc>
                  <a:txBody>
                    <a:bodyPr/>
                    <a:lstStyle/>
                    <a:p>
                      <a:r>
                        <a:rPr lang="en-GB" sz="2800" dirty="0"/>
                        <a:t>Omnivores</a:t>
                      </a:r>
                    </a:p>
                    <a:p>
                      <a:r>
                        <a:rPr lang="en-GB" sz="2800" b="0" dirty="0"/>
                        <a:t>Eat meat and plants</a:t>
                      </a:r>
                    </a:p>
                  </a:txBody>
                  <a:tcPr/>
                </a:tc>
                <a:extLst>
                  <a:ext uri="{0D108BD9-81ED-4DB2-BD59-A6C34878D82A}">
                    <a16:rowId xmlns:a16="http://schemas.microsoft.com/office/drawing/2014/main" val="1570559060"/>
                  </a:ext>
                </a:extLst>
              </a:tr>
              <a:tr h="2963321">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47075700"/>
                  </a:ext>
                </a:extLst>
              </a:tr>
            </a:tbl>
          </a:graphicData>
        </a:graphic>
      </p:graphicFrame>
      <p:pic>
        <p:nvPicPr>
          <p:cNvPr id="14" name="Picture 2" descr="Red fox | The Wildlife Trusts">
            <a:extLst>
              <a:ext uri="{FF2B5EF4-FFF2-40B4-BE49-F238E27FC236}">
                <a16:creationId xmlns:a16="http://schemas.microsoft.com/office/drawing/2014/main" id="{7D4F4C07-C673-45F0-A98D-B49D3E5E9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96" r="10306"/>
          <a:stretch/>
        </p:blipFill>
        <p:spPr bwMode="auto">
          <a:xfrm>
            <a:off x="838200" y="2492696"/>
            <a:ext cx="1434734" cy="13435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airy cattle - Wikipedia">
            <a:extLst>
              <a:ext uri="{FF2B5EF4-FFF2-40B4-BE49-F238E27FC236}">
                <a16:creationId xmlns:a16="http://schemas.microsoft.com/office/drawing/2014/main" id="{6C60E806-7454-489D-9535-66BD95990C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80" t="9351" r="6461" b="14459"/>
          <a:stretch/>
        </p:blipFill>
        <p:spPr bwMode="auto">
          <a:xfrm>
            <a:off x="4267200" y="2492696"/>
            <a:ext cx="1828800" cy="12732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What does your cat mean by 'miaow'? Let Japan's pet guru Yuki Hattori  explain | Cats | The Guardian">
            <a:extLst>
              <a:ext uri="{FF2B5EF4-FFF2-40B4-BE49-F238E27FC236}">
                <a16:creationId xmlns:a16="http://schemas.microsoft.com/office/drawing/2014/main" id="{6D1E6BE7-C48B-4BC5-9BDF-93B167936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90" y="3929948"/>
            <a:ext cx="1434735" cy="14347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orse | Definition, Breeds, Pictures, Evolution, &amp; Facts | Britannica">
            <a:extLst>
              <a:ext uri="{FF2B5EF4-FFF2-40B4-BE49-F238E27FC236}">
                <a16:creationId xmlns:a16="http://schemas.microsoft.com/office/drawing/2014/main" id="{2BBF5A0D-AC24-4820-9879-9A5C96A95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009" y="3935525"/>
            <a:ext cx="1739534" cy="13621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edgehog - Wikipedia">
            <a:extLst>
              <a:ext uri="{FF2B5EF4-FFF2-40B4-BE49-F238E27FC236}">
                <a16:creationId xmlns:a16="http://schemas.microsoft.com/office/drawing/2014/main" id="{D87084AD-6BE3-43C5-A026-F9C28EA80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499" y="4209404"/>
            <a:ext cx="1651641" cy="12998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America's most popular dog breeds &amp; how to pick the right one for you -  Insider">
            <a:extLst>
              <a:ext uri="{FF2B5EF4-FFF2-40B4-BE49-F238E27FC236}">
                <a16:creationId xmlns:a16="http://schemas.microsoft.com/office/drawing/2014/main" id="{D61ADB0C-FF10-42DC-9580-CF8DCB2FC6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816" r="8128"/>
          <a:stretch/>
        </p:blipFill>
        <p:spPr bwMode="auto">
          <a:xfrm>
            <a:off x="8185430" y="2466023"/>
            <a:ext cx="1230277" cy="1617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03AAC1-660C-462D-A684-FB85806A0282}"/>
              </a:ext>
            </a:extLst>
          </p:cNvPr>
          <p:cNvSpPr txBox="1"/>
          <p:nvPr/>
        </p:nvSpPr>
        <p:spPr>
          <a:xfrm>
            <a:off x="5715000" y="5730029"/>
            <a:ext cx="5821680" cy="923330"/>
          </a:xfrm>
          <a:prstGeom prst="rect">
            <a:avLst/>
          </a:prstGeom>
          <a:noFill/>
        </p:spPr>
        <p:txBody>
          <a:bodyPr wrap="square" rtlCol="0">
            <a:spAutoFit/>
          </a:bodyPr>
          <a:lstStyle/>
          <a:p>
            <a:r>
              <a:rPr lang="en-GB" b="1" dirty="0"/>
              <a:t>Note</a:t>
            </a:r>
            <a:r>
              <a:rPr lang="en-GB" dirty="0"/>
              <a:t>: Hedgehogs eat snails, toads, snakes, bird eggs etc. as well as fruit, berries and mushrooms which come from plants. </a:t>
            </a:r>
            <a:endParaRPr lang="en-GB" b="1" dirty="0"/>
          </a:p>
        </p:txBody>
      </p:sp>
    </p:spTree>
    <p:extLst>
      <p:ext uri="{BB962C8B-B14F-4D97-AF65-F5344CB8AC3E}">
        <p14:creationId xmlns:p14="http://schemas.microsoft.com/office/powerpoint/2010/main" val="188558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308610" y="762000"/>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93040" y="199989"/>
            <a:ext cx="11584940" cy="6307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Another way that scientists classify animals as is </a:t>
            </a:r>
          </a:p>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amphibians</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birds</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fish, reptiles</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mammals</a:t>
            </a:r>
            <a:r>
              <a:rPr lang="en-GB"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Watch the BBC Bitesize videos to learn about these different groups:</a:t>
            </a:r>
          </a:p>
          <a:p>
            <a:pPr marL="0" indent="0">
              <a:buNone/>
            </a:pPr>
            <a:r>
              <a:rPr lang="en-GB" dirty="0">
                <a:latin typeface="Arial" panose="020B0604020202020204" pitchFamily="34" charset="0"/>
                <a:cs typeface="Arial" panose="020B0604020202020204" pitchFamily="34" charset="0"/>
                <a:hlinkClick r:id="rId2"/>
              </a:rPr>
              <a:t>https://www.bbc.co.uk/bitesize/articles/zfgc92p</a:t>
            </a:r>
            <a:r>
              <a:rPr lang="en-GB"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1" dirty="0">
              <a:latin typeface="Arial" panose="020B0604020202020204" pitchFamily="34" charset="0"/>
              <a:cs typeface="Arial" panose="020B0604020202020204" pitchFamily="34" charset="0"/>
            </a:endParaRPr>
          </a:p>
        </p:txBody>
      </p:sp>
      <p:pic>
        <p:nvPicPr>
          <p:cNvPr id="6146" name="Picture 2" descr="Animal classification | Teaching Resources">
            <a:extLst>
              <a:ext uri="{FF2B5EF4-FFF2-40B4-BE49-F238E27FC236}">
                <a16:creationId xmlns:a16="http://schemas.microsoft.com/office/drawing/2014/main" id="{B846C8A7-BBE4-44FD-9B77-84E406FA5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480" y="2786037"/>
            <a:ext cx="6035040" cy="383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15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308610" y="762000"/>
            <a:ext cx="11353800" cy="5613754"/>
          </a:xfrm>
        </p:spPr>
        <p:txBody>
          <a:bodyPr>
            <a:normAutofit/>
          </a:bodyPr>
          <a:lstStyle/>
          <a:p>
            <a:pPr>
              <a:buFontTx/>
              <a:buChar char="-"/>
            </a:pPr>
            <a:r>
              <a:rPr lang="en-GB" dirty="0">
                <a:latin typeface="Arial" panose="020B0604020202020204" pitchFamily="34" charset="0"/>
                <a:cs typeface="Arial" panose="020B0604020202020204" pitchFamily="34" charset="0"/>
              </a:rPr>
              <a:t>Sort the animals into birds, mammals and reptiles.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93040" y="199989"/>
            <a:ext cx="11584940" cy="6307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6AF60B-F9C6-48AA-BB44-6AEACB16281E}"/>
              </a:ext>
            </a:extLst>
          </p:cNvPr>
          <p:cNvSpPr/>
          <p:nvPr/>
        </p:nvSpPr>
        <p:spPr>
          <a:xfrm>
            <a:off x="3174484" y="130909"/>
            <a:ext cx="5622052" cy="646331"/>
          </a:xfrm>
          <a:prstGeom prst="rect">
            <a:avLst/>
          </a:prstGeom>
        </p:spPr>
        <p:txBody>
          <a:bodyPr wrap="none">
            <a:spAutoFit/>
          </a:bodyPr>
          <a:lstStyle/>
          <a:p>
            <a:r>
              <a:rPr lang="en-GB" sz="3600" b="1" dirty="0">
                <a:latin typeface="Arial" panose="020B0604020202020204" pitchFamily="34" charset="0"/>
                <a:cs typeface="Arial" panose="020B0604020202020204" pitchFamily="34" charset="0"/>
              </a:rPr>
              <a:t>Bird, mammal or reptile?</a:t>
            </a:r>
            <a:endParaRPr lang="en-GB" sz="36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25C71392-A7C6-453C-AFC4-7A200F0C4FFA}"/>
              </a:ext>
            </a:extLst>
          </p:cNvPr>
          <p:cNvSpPr/>
          <p:nvPr/>
        </p:nvSpPr>
        <p:spPr>
          <a:xfrm>
            <a:off x="308610" y="1252397"/>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Oval 6">
            <a:extLst>
              <a:ext uri="{FF2B5EF4-FFF2-40B4-BE49-F238E27FC236}">
                <a16:creationId xmlns:a16="http://schemas.microsoft.com/office/drawing/2014/main" id="{096F8DE6-D13B-41D8-90DE-10FE2F69047F}"/>
              </a:ext>
            </a:extLst>
          </p:cNvPr>
          <p:cNvSpPr/>
          <p:nvPr/>
        </p:nvSpPr>
        <p:spPr>
          <a:xfrm>
            <a:off x="4308706" y="1284163"/>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06E7A68E-D0D7-44FD-9240-E71A5606F92D}"/>
              </a:ext>
            </a:extLst>
          </p:cNvPr>
          <p:cNvSpPr/>
          <p:nvPr/>
        </p:nvSpPr>
        <p:spPr>
          <a:xfrm>
            <a:off x="8235748" y="1237157"/>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9C73E95E-F0F6-4EE7-B6CE-78EDD5E45F65}"/>
              </a:ext>
            </a:extLst>
          </p:cNvPr>
          <p:cNvSpPr txBox="1"/>
          <p:nvPr/>
        </p:nvSpPr>
        <p:spPr>
          <a:xfrm>
            <a:off x="1242262" y="1356504"/>
            <a:ext cx="2240280" cy="923330"/>
          </a:xfrm>
          <a:prstGeom prst="rect">
            <a:avLst/>
          </a:prstGeom>
          <a:noFill/>
        </p:spPr>
        <p:txBody>
          <a:bodyPr wrap="square" rtlCol="0">
            <a:spAutoFit/>
          </a:bodyPr>
          <a:lstStyle/>
          <a:p>
            <a:r>
              <a:rPr lang="en-GB" b="1" dirty="0"/>
              <a:t>Bird</a:t>
            </a:r>
          </a:p>
          <a:p>
            <a:r>
              <a:rPr lang="en-GB" dirty="0"/>
              <a:t>Has feathers, wings, lays eggs.</a:t>
            </a:r>
          </a:p>
        </p:txBody>
      </p:sp>
      <p:sp>
        <p:nvSpPr>
          <p:cNvPr id="10" name="TextBox 9">
            <a:extLst>
              <a:ext uri="{FF2B5EF4-FFF2-40B4-BE49-F238E27FC236}">
                <a16:creationId xmlns:a16="http://schemas.microsoft.com/office/drawing/2014/main" id="{D83370D6-BB5D-4F4F-AF05-454C32900D1A}"/>
              </a:ext>
            </a:extLst>
          </p:cNvPr>
          <p:cNvSpPr txBox="1"/>
          <p:nvPr/>
        </p:nvSpPr>
        <p:spPr>
          <a:xfrm>
            <a:off x="5314950" y="1339251"/>
            <a:ext cx="2240280" cy="923330"/>
          </a:xfrm>
          <a:prstGeom prst="rect">
            <a:avLst/>
          </a:prstGeom>
          <a:noFill/>
        </p:spPr>
        <p:txBody>
          <a:bodyPr wrap="square" rtlCol="0">
            <a:spAutoFit/>
          </a:bodyPr>
          <a:lstStyle/>
          <a:p>
            <a:r>
              <a:rPr lang="en-GB" b="1" dirty="0"/>
              <a:t>Mammal</a:t>
            </a:r>
          </a:p>
          <a:p>
            <a:r>
              <a:rPr lang="en-GB" dirty="0"/>
              <a:t>Has warm blood, fur, has live babies.</a:t>
            </a:r>
          </a:p>
        </p:txBody>
      </p:sp>
      <p:sp>
        <p:nvSpPr>
          <p:cNvPr id="11" name="TextBox 10">
            <a:extLst>
              <a:ext uri="{FF2B5EF4-FFF2-40B4-BE49-F238E27FC236}">
                <a16:creationId xmlns:a16="http://schemas.microsoft.com/office/drawing/2014/main" id="{E21E310B-AA58-487B-8E59-E9DFCFD752E0}"/>
              </a:ext>
            </a:extLst>
          </p:cNvPr>
          <p:cNvSpPr txBox="1"/>
          <p:nvPr/>
        </p:nvSpPr>
        <p:spPr>
          <a:xfrm>
            <a:off x="9185910" y="1339251"/>
            <a:ext cx="2240280" cy="923330"/>
          </a:xfrm>
          <a:prstGeom prst="rect">
            <a:avLst/>
          </a:prstGeom>
          <a:noFill/>
        </p:spPr>
        <p:txBody>
          <a:bodyPr wrap="square" rtlCol="0">
            <a:spAutoFit/>
          </a:bodyPr>
          <a:lstStyle/>
          <a:p>
            <a:r>
              <a:rPr lang="en-GB" b="1" dirty="0"/>
              <a:t>Reptile</a:t>
            </a:r>
          </a:p>
          <a:p>
            <a:r>
              <a:rPr lang="en-GB" dirty="0"/>
              <a:t>Has cold blood, scales, lays eggs.</a:t>
            </a:r>
          </a:p>
        </p:txBody>
      </p:sp>
      <p:sp>
        <p:nvSpPr>
          <p:cNvPr id="9" name="TextBox 8">
            <a:extLst>
              <a:ext uri="{FF2B5EF4-FFF2-40B4-BE49-F238E27FC236}">
                <a16:creationId xmlns:a16="http://schemas.microsoft.com/office/drawing/2014/main" id="{B60378D1-3085-4262-AFC3-DE99DFAAA1CF}"/>
              </a:ext>
            </a:extLst>
          </p:cNvPr>
          <p:cNvSpPr txBox="1"/>
          <p:nvPr/>
        </p:nvSpPr>
        <p:spPr>
          <a:xfrm>
            <a:off x="6062980" y="5291141"/>
            <a:ext cx="1691640" cy="584775"/>
          </a:xfrm>
          <a:prstGeom prst="rect">
            <a:avLst/>
          </a:prstGeom>
          <a:noFill/>
        </p:spPr>
        <p:txBody>
          <a:bodyPr wrap="square" rtlCol="0">
            <a:spAutoFit/>
          </a:bodyPr>
          <a:lstStyle/>
          <a:p>
            <a:r>
              <a:rPr lang="en-GB" sz="3200" dirty="0">
                <a:latin typeface="Comic Sans MS" panose="030F0702030302020204" pitchFamily="66" charset="0"/>
              </a:rPr>
              <a:t>chicken</a:t>
            </a:r>
          </a:p>
        </p:txBody>
      </p:sp>
      <p:sp>
        <p:nvSpPr>
          <p:cNvPr id="13" name="TextBox 12">
            <a:extLst>
              <a:ext uri="{FF2B5EF4-FFF2-40B4-BE49-F238E27FC236}">
                <a16:creationId xmlns:a16="http://schemas.microsoft.com/office/drawing/2014/main" id="{4AEDC156-FC10-4AFF-908B-AB2FD097ACC2}"/>
              </a:ext>
            </a:extLst>
          </p:cNvPr>
          <p:cNvSpPr txBox="1"/>
          <p:nvPr/>
        </p:nvSpPr>
        <p:spPr>
          <a:xfrm>
            <a:off x="3693160" y="5291141"/>
            <a:ext cx="1691640" cy="584775"/>
          </a:xfrm>
          <a:prstGeom prst="rect">
            <a:avLst/>
          </a:prstGeom>
          <a:noFill/>
        </p:spPr>
        <p:txBody>
          <a:bodyPr wrap="square" rtlCol="0">
            <a:spAutoFit/>
          </a:bodyPr>
          <a:lstStyle/>
          <a:p>
            <a:r>
              <a:rPr lang="en-GB" sz="3200" dirty="0">
                <a:latin typeface="Comic Sans MS" panose="030F0702030302020204" pitchFamily="66" charset="0"/>
              </a:rPr>
              <a:t>rabbit</a:t>
            </a:r>
          </a:p>
        </p:txBody>
      </p:sp>
      <p:sp>
        <p:nvSpPr>
          <p:cNvPr id="14" name="TextBox 13">
            <a:extLst>
              <a:ext uri="{FF2B5EF4-FFF2-40B4-BE49-F238E27FC236}">
                <a16:creationId xmlns:a16="http://schemas.microsoft.com/office/drawing/2014/main" id="{BA6B4DE9-EF82-473F-84E8-F2B6F49928AA}"/>
              </a:ext>
            </a:extLst>
          </p:cNvPr>
          <p:cNvSpPr txBox="1"/>
          <p:nvPr/>
        </p:nvSpPr>
        <p:spPr>
          <a:xfrm>
            <a:off x="670762" y="5291141"/>
            <a:ext cx="2693468" cy="584775"/>
          </a:xfrm>
          <a:prstGeom prst="rect">
            <a:avLst/>
          </a:prstGeom>
          <a:noFill/>
        </p:spPr>
        <p:txBody>
          <a:bodyPr wrap="square" rtlCol="0">
            <a:spAutoFit/>
          </a:bodyPr>
          <a:lstStyle/>
          <a:p>
            <a:r>
              <a:rPr lang="en-GB" sz="3200" dirty="0">
                <a:latin typeface="Comic Sans MS" panose="030F0702030302020204" pitchFamily="66" charset="0"/>
              </a:rPr>
              <a:t>grass snake</a:t>
            </a:r>
          </a:p>
        </p:txBody>
      </p:sp>
      <p:sp>
        <p:nvSpPr>
          <p:cNvPr id="15" name="TextBox 14">
            <a:extLst>
              <a:ext uri="{FF2B5EF4-FFF2-40B4-BE49-F238E27FC236}">
                <a16:creationId xmlns:a16="http://schemas.microsoft.com/office/drawing/2014/main" id="{CD0F10AB-8154-419C-A66B-B639CB2EDE36}"/>
              </a:ext>
            </a:extLst>
          </p:cNvPr>
          <p:cNvSpPr txBox="1"/>
          <p:nvPr/>
        </p:nvSpPr>
        <p:spPr>
          <a:xfrm>
            <a:off x="8863763" y="5291141"/>
            <a:ext cx="1691640" cy="584775"/>
          </a:xfrm>
          <a:prstGeom prst="rect">
            <a:avLst/>
          </a:prstGeom>
          <a:noFill/>
        </p:spPr>
        <p:txBody>
          <a:bodyPr wrap="square" rtlCol="0">
            <a:spAutoFit/>
          </a:bodyPr>
          <a:lstStyle/>
          <a:p>
            <a:r>
              <a:rPr lang="en-GB" sz="3200" dirty="0">
                <a:latin typeface="Comic Sans MS" panose="030F0702030302020204" pitchFamily="66" charset="0"/>
              </a:rPr>
              <a:t>goose</a:t>
            </a:r>
          </a:p>
        </p:txBody>
      </p:sp>
      <p:sp>
        <p:nvSpPr>
          <p:cNvPr id="16" name="TextBox 15">
            <a:extLst>
              <a:ext uri="{FF2B5EF4-FFF2-40B4-BE49-F238E27FC236}">
                <a16:creationId xmlns:a16="http://schemas.microsoft.com/office/drawing/2014/main" id="{9312A2D7-4A67-41BF-948B-BDB888D829B2}"/>
              </a:ext>
            </a:extLst>
          </p:cNvPr>
          <p:cNvSpPr txBox="1"/>
          <p:nvPr/>
        </p:nvSpPr>
        <p:spPr>
          <a:xfrm>
            <a:off x="670762" y="6136851"/>
            <a:ext cx="1691640" cy="584775"/>
          </a:xfrm>
          <a:prstGeom prst="rect">
            <a:avLst/>
          </a:prstGeom>
          <a:noFill/>
        </p:spPr>
        <p:txBody>
          <a:bodyPr wrap="square" rtlCol="0">
            <a:spAutoFit/>
          </a:bodyPr>
          <a:lstStyle/>
          <a:p>
            <a:r>
              <a:rPr lang="en-GB" sz="3200" dirty="0">
                <a:latin typeface="Comic Sans MS" panose="030F0702030302020204" pitchFamily="66" charset="0"/>
              </a:rPr>
              <a:t>squirrel</a:t>
            </a:r>
          </a:p>
        </p:txBody>
      </p:sp>
      <p:sp>
        <p:nvSpPr>
          <p:cNvPr id="17" name="TextBox 16">
            <a:extLst>
              <a:ext uri="{FF2B5EF4-FFF2-40B4-BE49-F238E27FC236}">
                <a16:creationId xmlns:a16="http://schemas.microsoft.com/office/drawing/2014/main" id="{A0D5E28F-78C1-4931-A181-408FFBEA65A7}"/>
              </a:ext>
            </a:extLst>
          </p:cNvPr>
          <p:cNvSpPr txBox="1"/>
          <p:nvPr/>
        </p:nvSpPr>
        <p:spPr>
          <a:xfrm>
            <a:off x="3693160" y="6029778"/>
            <a:ext cx="1691640" cy="584775"/>
          </a:xfrm>
          <a:prstGeom prst="rect">
            <a:avLst/>
          </a:prstGeom>
          <a:noFill/>
        </p:spPr>
        <p:txBody>
          <a:bodyPr wrap="square" rtlCol="0">
            <a:spAutoFit/>
          </a:bodyPr>
          <a:lstStyle/>
          <a:p>
            <a:r>
              <a:rPr lang="en-GB" sz="3200" dirty="0">
                <a:latin typeface="Comic Sans MS" panose="030F0702030302020204" pitchFamily="66" charset="0"/>
              </a:rPr>
              <a:t>seagull</a:t>
            </a:r>
          </a:p>
        </p:txBody>
      </p:sp>
      <p:sp>
        <p:nvSpPr>
          <p:cNvPr id="18" name="TextBox 17">
            <a:extLst>
              <a:ext uri="{FF2B5EF4-FFF2-40B4-BE49-F238E27FC236}">
                <a16:creationId xmlns:a16="http://schemas.microsoft.com/office/drawing/2014/main" id="{9AA9D8AA-9EE9-4356-A881-957287360F56}"/>
              </a:ext>
            </a:extLst>
          </p:cNvPr>
          <p:cNvSpPr txBox="1"/>
          <p:nvPr/>
        </p:nvSpPr>
        <p:spPr>
          <a:xfrm>
            <a:off x="6096000" y="6029777"/>
            <a:ext cx="1691640" cy="584775"/>
          </a:xfrm>
          <a:prstGeom prst="rect">
            <a:avLst/>
          </a:prstGeom>
          <a:noFill/>
        </p:spPr>
        <p:txBody>
          <a:bodyPr wrap="square" rtlCol="0">
            <a:spAutoFit/>
          </a:bodyPr>
          <a:lstStyle/>
          <a:p>
            <a:r>
              <a:rPr lang="en-GB" sz="3200" dirty="0">
                <a:latin typeface="Comic Sans MS" panose="030F0702030302020204" pitchFamily="66" charset="0"/>
              </a:rPr>
              <a:t>lizard</a:t>
            </a:r>
          </a:p>
        </p:txBody>
      </p:sp>
      <p:sp>
        <p:nvSpPr>
          <p:cNvPr id="19" name="TextBox 18">
            <a:extLst>
              <a:ext uri="{FF2B5EF4-FFF2-40B4-BE49-F238E27FC236}">
                <a16:creationId xmlns:a16="http://schemas.microsoft.com/office/drawing/2014/main" id="{259A8CCD-ECC2-4595-897A-FE02C1D0152B}"/>
              </a:ext>
            </a:extLst>
          </p:cNvPr>
          <p:cNvSpPr txBox="1"/>
          <p:nvPr/>
        </p:nvSpPr>
        <p:spPr>
          <a:xfrm>
            <a:off x="8820886" y="6040039"/>
            <a:ext cx="1691640" cy="584775"/>
          </a:xfrm>
          <a:prstGeom prst="rect">
            <a:avLst/>
          </a:prstGeom>
          <a:noFill/>
        </p:spPr>
        <p:txBody>
          <a:bodyPr wrap="square" rtlCol="0">
            <a:spAutoFit/>
          </a:bodyPr>
          <a:lstStyle/>
          <a:p>
            <a:r>
              <a:rPr lang="en-GB" sz="3200" dirty="0">
                <a:latin typeface="Comic Sans MS" panose="030F0702030302020204" pitchFamily="66" charset="0"/>
              </a:rPr>
              <a:t>badger</a:t>
            </a:r>
          </a:p>
        </p:txBody>
      </p:sp>
    </p:spTree>
    <p:extLst>
      <p:ext uri="{BB962C8B-B14F-4D97-AF65-F5344CB8AC3E}">
        <p14:creationId xmlns:p14="http://schemas.microsoft.com/office/powerpoint/2010/main" val="196948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308610" y="762000"/>
            <a:ext cx="11353800" cy="5613754"/>
          </a:xfrm>
        </p:spPr>
        <p:txBody>
          <a:bodyPr>
            <a:normAutofit/>
          </a:bodyPr>
          <a:lstStyle/>
          <a:p>
            <a:pPr>
              <a:buFontTx/>
              <a:buChar char="-"/>
            </a:pPr>
            <a:r>
              <a:rPr lang="en-GB" dirty="0">
                <a:latin typeface="Arial" panose="020B0604020202020204" pitchFamily="34" charset="0"/>
                <a:cs typeface="Arial" panose="020B0604020202020204" pitchFamily="34" charset="0"/>
              </a:rPr>
              <a:t>Sort the animals into fish and amphibians.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193040" y="199989"/>
            <a:ext cx="11584940" cy="6307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6AF60B-F9C6-48AA-BB44-6AEACB16281E}"/>
              </a:ext>
            </a:extLst>
          </p:cNvPr>
          <p:cNvSpPr/>
          <p:nvPr/>
        </p:nvSpPr>
        <p:spPr>
          <a:xfrm>
            <a:off x="3174484" y="130909"/>
            <a:ext cx="4442242" cy="646331"/>
          </a:xfrm>
          <a:prstGeom prst="rect">
            <a:avLst/>
          </a:prstGeom>
        </p:spPr>
        <p:txBody>
          <a:bodyPr wrap="none">
            <a:spAutoFit/>
          </a:bodyPr>
          <a:lstStyle/>
          <a:p>
            <a:r>
              <a:rPr lang="en-GB" sz="3600" b="1" dirty="0">
                <a:latin typeface="Arial" panose="020B0604020202020204" pitchFamily="34" charset="0"/>
                <a:cs typeface="Arial" panose="020B0604020202020204" pitchFamily="34" charset="0"/>
              </a:rPr>
              <a:t>Fish or amphibian?</a:t>
            </a:r>
            <a:endParaRPr lang="en-GB" sz="36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96F8DE6-D13B-41D8-90DE-10FE2F69047F}"/>
              </a:ext>
            </a:extLst>
          </p:cNvPr>
          <p:cNvSpPr/>
          <p:nvPr/>
        </p:nvSpPr>
        <p:spPr>
          <a:xfrm>
            <a:off x="1428750" y="1252397"/>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06E7A68E-D0D7-44FD-9240-E71A5606F92D}"/>
              </a:ext>
            </a:extLst>
          </p:cNvPr>
          <p:cNvSpPr/>
          <p:nvPr/>
        </p:nvSpPr>
        <p:spPr>
          <a:xfrm>
            <a:off x="7199428" y="1314788"/>
            <a:ext cx="3870960" cy="34594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D83370D6-BB5D-4F4F-AF05-454C32900D1A}"/>
              </a:ext>
            </a:extLst>
          </p:cNvPr>
          <p:cNvSpPr txBox="1"/>
          <p:nvPr/>
        </p:nvSpPr>
        <p:spPr>
          <a:xfrm>
            <a:off x="2336486" y="1421030"/>
            <a:ext cx="2541674" cy="1200329"/>
          </a:xfrm>
          <a:prstGeom prst="rect">
            <a:avLst/>
          </a:prstGeom>
          <a:noFill/>
        </p:spPr>
        <p:txBody>
          <a:bodyPr wrap="square" rtlCol="0">
            <a:spAutoFit/>
          </a:bodyPr>
          <a:lstStyle/>
          <a:p>
            <a:r>
              <a:rPr lang="en-GB" b="1" dirty="0"/>
              <a:t>Fish</a:t>
            </a:r>
            <a:endParaRPr lang="en-GB" dirty="0"/>
          </a:p>
          <a:p>
            <a:r>
              <a:rPr lang="en-GB" dirty="0"/>
              <a:t>Have scales, breathe through gills, live in the water, lay eggs.</a:t>
            </a:r>
          </a:p>
        </p:txBody>
      </p:sp>
      <p:sp>
        <p:nvSpPr>
          <p:cNvPr id="11" name="TextBox 10">
            <a:extLst>
              <a:ext uri="{FF2B5EF4-FFF2-40B4-BE49-F238E27FC236}">
                <a16:creationId xmlns:a16="http://schemas.microsoft.com/office/drawing/2014/main" id="{E21E310B-AA58-487B-8E59-E9DFCFD752E0}"/>
              </a:ext>
            </a:extLst>
          </p:cNvPr>
          <p:cNvSpPr txBox="1"/>
          <p:nvPr/>
        </p:nvSpPr>
        <p:spPr>
          <a:xfrm>
            <a:off x="8149590" y="1416882"/>
            <a:ext cx="2240280" cy="1200329"/>
          </a:xfrm>
          <a:prstGeom prst="rect">
            <a:avLst/>
          </a:prstGeom>
          <a:noFill/>
        </p:spPr>
        <p:txBody>
          <a:bodyPr wrap="square" rtlCol="0">
            <a:spAutoFit/>
          </a:bodyPr>
          <a:lstStyle/>
          <a:p>
            <a:r>
              <a:rPr lang="en-GB" b="1" dirty="0"/>
              <a:t>Amphibians</a:t>
            </a:r>
          </a:p>
          <a:p>
            <a:r>
              <a:rPr lang="en-GB" dirty="0"/>
              <a:t>Live on water and on land, have smooth skin, lay eggs.</a:t>
            </a:r>
          </a:p>
        </p:txBody>
      </p:sp>
      <p:grpSp>
        <p:nvGrpSpPr>
          <p:cNvPr id="12" name="Group 11">
            <a:extLst>
              <a:ext uri="{FF2B5EF4-FFF2-40B4-BE49-F238E27FC236}">
                <a16:creationId xmlns:a16="http://schemas.microsoft.com/office/drawing/2014/main" id="{35989BA5-0288-4FDD-B867-A626F3111C2D}"/>
              </a:ext>
            </a:extLst>
          </p:cNvPr>
          <p:cNvGrpSpPr/>
          <p:nvPr/>
        </p:nvGrpSpPr>
        <p:grpSpPr>
          <a:xfrm>
            <a:off x="5844323" y="5294793"/>
            <a:ext cx="1849748" cy="1522075"/>
            <a:chOff x="5844323" y="5294793"/>
            <a:chExt cx="1849748" cy="1522075"/>
          </a:xfrm>
        </p:grpSpPr>
        <p:sp>
          <p:nvSpPr>
            <p:cNvPr id="20" name="TextBox 19">
              <a:extLst>
                <a:ext uri="{FF2B5EF4-FFF2-40B4-BE49-F238E27FC236}">
                  <a16:creationId xmlns:a16="http://schemas.microsoft.com/office/drawing/2014/main" id="{30485194-BCF5-49CC-9747-6E5A4328DF19}"/>
                </a:ext>
              </a:extLst>
            </p:cNvPr>
            <p:cNvSpPr txBox="1"/>
            <p:nvPr/>
          </p:nvSpPr>
          <p:spPr>
            <a:xfrm>
              <a:off x="6002431" y="5294793"/>
              <a:ext cx="1691640" cy="584775"/>
            </a:xfrm>
            <a:prstGeom prst="rect">
              <a:avLst/>
            </a:prstGeom>
            <a:noFill/>
          </p:spPr>
          <p:txBody>
            <a:bodyPr wrap="square" rtlCol="0">
              <a:spAutoFit/>
            </a:bodyPr>
            <a:lstStyle/>
            <a:p>
              <a:r>
                <a:rPr lang="en-GB" sz="3200" dirty="0">
                  <a:latin typeface="Comic Sans MS" panose="030F0702030302020204" pitchFamily="66" charset="0"/>
                </a:rPr>
                <a:t>newt</a:t>
              </a:r>
            </a:p>
          </p:txBody>
        </p:sp>
        <p:pic>
          <p:nvPicPr>
            <p:cNvPr id="10242" name="Picture 2" descr="Smooth Newt (Common Newt) | BTO - British Trust for Ornithology">
              <a:extLst>
                <a:ext uri="{FF2B5EF4-FFF2-40B4-BE49-F238E27FC236}">
                  <a16:creationId xmlns:a16="http://schemas.microsoft.com/office/drawing/2014/main" id="{FDC6BF50-58B0-42F5-98EB-52586D68A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3" t="15490"/>
            <a:stretch/>
          </p:blipFill>
          <p:spPr bwMode="auto">
            <a:xfrm>
              <a:off x="5844323" y="5879568"/>
              <a:ext cx="1459230" cy="937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1AA309A4-00BC-4698-946E-A2D41DD5D4C1}"/>
              </a:ext>
            </a:extLst>
          </p:cNvPr>
          <p:cNvGrpSpPr/>
          <p:nvPr/>
        </p:nvGrpSpPr>
        <p:grpSpPr>
          <a:xfrm>
            <a:off x="3157834" y="5278887"/>
            <a:ext cx="2141129" cy="1537981"/>
            <a:chOff x="3157834" y="5278887"/>
            <a:chExt cx="2141129" cy="1537981"/>
          </a:xfrm>
        </p:grpSpPr>
        <p:sp>
          <p:nvSpPr>
            <p:cNvPr id="17" name="TextBox 16">
              <a:extLst>
                <a:ext uri="{FF2B5EF4-FFF2-40B4-BE49-F238E27FC236}">
                  <a16:creationId xmlns:a16="http://schemas.microsoft.com/office/drawing/2014/main" id="{A0D5E28F-78C1-4931-A181-408FFBEA65A7}"/>
                </a:ext>
              </a:extLst>
            </p:cNvPr>
            <p:cNvSpPr txBox="1"/>
            <p:nvPr/>
          </p:nvSpPr>
          <p:spPr>
            <a:xfrm>
              <a:off x="3607323" y="5278887"/>
              <a:ext cx="1691640" cy="584775"/>
            </a:xfrm>
            <a:prstGeom prst="rect">
              <a:avLst/>
            </a:prstGeom>
            <a:noFill/>
          </p:spPr>
          <p:txBody>
            <a:bodyPr wrap="square" rtlCol="0">
              <a:spAutoFit/>
            </a:bodyPr>
            <a:lstStyle/>
            <a:p>
              <a:r>
                <a:rPr lang="en-GB" sz="3200" dirty="0">
                  <a:latin typeface="Comic Sans MS" panose="030F0702030302020204" pitchFamily="66" charset="0"/>
                </a:rPr>
                <a:t>carp</a:t>
              </a:r>
            </a:p>
          </p:txBody>
        </p:sp>
        <p:pic>
          <p:nvPicPr>
            <p:cNvPr id="22" name="Picture 16" descr="Carp, courtesy of Jack Perks">
              <a:extLst>
                <a:ext uri="{FF2B5EF4-FFF2-40B4-BE49-F238E27FC236}">
                  <a16:creationId xmlns:a16="http://schemas.microsoft.com/office/drawing/2014/main" id="{9C85E139-C1E4-4F18-B66D-98CF7120E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834" y="5846372"/>
              <a:ext cx="1940992" cy="9704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264A7C1A-017D-4DC8-8B6E-061649B9EB90}"/>
              </a:ext>
            </a:extLst>
          </p:cNvPr>
          <p:cNvGrpSpPr/>
          <p:nvPr/>
        </p:nvGrpSpPr>
        <p:grpSpPr>
          <a:xfrm>
            <a:off x="881382" y="5273888"/>
            <a:ext cx="1712362" cy="1584112"/>
            <a:chOff x="881382" y="5273888"/>
            <a:chExt cx="1712362" cy="1584112"/>
          </a:xfrm>
        </p:grpSpPr>
        <p:sp>
          <p:nvSpPr>
            <p:cNvPr id="15" name="TextBox 14">
              <a:extLst>
                <a:ext uri="{FF2B5EF4-FFF2-40B4-BE49-F238E27FC236}">
                  <a16:creationId xmlns:a16="http://schemas.microsoft.com/office/drawing/2014/main" id="{CD0F10AB-8154-419C-A66B-B639CB2EDE36}"/>
                </a:ext>
              </a:extLst>
            </p:cNvPr>
            <p:cNvSpPr txBox="1"/>
            <p:nvPr/>
          </p:nvSpPr>
          <p:spPr>
            <a:xfrm>
              <a:off x="902104" y="5273888"/>
              <a:ext cx="1691640" cy="584775"/>
            </a:xfrm>
            <a:prstGeom prst="rect">
              <a:avLst/>
            </a:prstGeom>
            <a:noFill/>
          </p:spPr>
          <p:txBody>
            <a:bodyPr wrap="square" rtlCol="0">
              <a:spAutoFit/>
            </a:bodyPr>
            <a:lstStyle/>
            <a:p>
              <a:r>
                <a:rPr lang="en-GB" sz="3200" dirty="0">
                  <a:latin typeface="Comic Sans MS" panose="030F0702030302020204" pitchFamily="66" charset="0"/>
                </a:rPr>
                <a:t>frog</a:t>
              </a:r>
            </a:p>
          </p:txBody>
        </p:sp>
        <p:pic>
          <p:nvPicPr>
            <p:cNvPr id="24" name="Picture 12" descr="UK amphibians guide | WWT">
              <a:extLst>
                <a:ext uri="{FF2B5EF4-FFF2-40B4-BE49-F238E27FC236}">
                  <a16:creationId xmlns:a16="http://schemas.microsoft.com/office/drawing/2014/main" id="{427F55B2-AC14-496C-B87A-7C140D3E75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11" r="34161" b="6883"/>
            <a:stretch/>
          </p:blipFill>
          <p:spPr bwMode="auto">
            <a:xfrm>
              <a:off x="881382" y="5942050"/>
              <a:ext cx="977028" cy="915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31600ED1-834D-4D8F-9EC3-6E32A0A60424}"/>
              </a:ext>
            </a:extLst>
          </p:cNvPr>
          <p:cNvGrpSpPr/>
          <p:nvPr/>
        </p:nvGrpSpPr>
        <p:grpSpPr>
          <a:xfrm>
            <a:off x="8597676" y="5294794"/>
            <a:ext cx="2693468" cy="1521369"/>
            <a:chOff x="8597676" y="5294794"/>
            <a:chExt cx="2693468" cy="1521369"/>
          </a:xfrm>
        </p:grpSpPr>
        <p:sp>
          <p:nvSpPr>
            <p:cNvPr id="14" name="TextBox 13">
              <a:extLst>
                <a:ext uri="{FF2B5EF4-FFF2-40B4-BE49-F238E27FC236}">
                  <a16:creationId xmlns:a16="http://schemas.microsoft.com/office/drawing/2014/main" id="{BA6B4DE9-EF82-473F-84E8-F2B6F49928AA}"/>
                </a:ext>
              </a:extLst>
            </p:cNvPr>
            <p:cNvSpPr txBox="1"/>
            <p:nvPr/>
          </p:nvSpPr>
          <p:spPr>
            <a:xfrm>
              <a:off x="8597676" y="5294794"/>
              <a:ext cx="2693468" cy="584775"/>
            </a:xfrm>
            <a:prstGeom prst="rect">
              <a:avLst/>
            </a:prstGeom>
            <a:noFill/>
          </p:spPr>
          <p:txBody>
            <a:bodyPr wrap="square" rtlCol="0">
              <a:spAutoFit/>
            </a:bodyPr>
            <a:lstStyle/>
            <a:p>
              <a:r>
                <a:rPr lang="en-GB" sz="3200" dirty="0">
                  <a:latin typeface="Comic Sans MS" panose="030F0702030302020204" pitchFamily="66" charset="0"/>
                </a:rPr>
                <a:t>goldfish</a:t>
              </a:r>
            </a:p>
          </p:txBody>
        </p:sp>
        <p:pic>
          <p:nvPicPr>
            <p:cNvPr id="26" name="Picture 16" descr="Goldfish Care for Beginners eBook by Jake Dadier - 1230000118208 | Rakuten  Kobo Philippines">
              <a:extLst>
                <a:ext uri="{FF2B5EF4-FFF2-40B4-BE49-F238E27FC236}">
                  <a16:creationId xmlns:a16="http://schemas.microsoft.com/office/drawing/2014/main" id="{F0849DBB-DAF0-4621-94E8-6BE3D3810C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39" t="21463" r="9296" b="23662"/>
            <a:stretch/>
          </p:blipFill>
          <p:spPr bwMode="auto">
            <a:xfrm>
              <a:off x="8597676" y="5905487"/>
              <a:ext cx="1729314" cy="910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442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normAutofit/>
          </a:bodyPr>
          <a:lstStyle/>
          <a:p>
            <a:r>
              <a:rPr lang="en-GB" sz="3200" dirty="0">
                <a:latin typeface="Arial" panose="020B0604020202020204" pitchFamily="34" charset="0"/>
                <a:cs typeface="Arial" panose="020B0604020202020204" pitchFamily="34" charset="0"/>
              </a:rPr>
              <a:t>Describe and compare the structure of common animals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82600" y="1135063"/>
            <a:ext cx="10871200" cy="64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There are lots of body parts animals can have:</a:t>
            </a:r>
          </a:p>
        </p:txBody>
      </p:sp>
      <p:pic>
        <p:nvPicPr>
          <p:cNvPr id="14338" name="Picture 2" descr="Animal Body Parts Vocabulary Worksheet for 1st - 2nd Grade | Lesson Planet">
            <a:extLst>
              <a:ext uri="{FF2B5EF4-FFF2-40B4-BE49-F238E27FC236}">
                <a16:creationId xmlns:a16="http://schemas.microsoft.com/office/drawing/2014/main" id="{5E09BD29-5BE3-4202-B940-FE91DA524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61" b="13466"/>
          <a:stretch/>
        </p:blipFill>
        <p:spPr bwMode="auto">
          <a:xfrm>
            <a:off x="3790950" y="1783080"/>
            <a:ext cx="4610100" cy="500188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6075F64-E94E-47BF-9EE8-DFBDF425218C}"/>
              </a:ext>
            </a:extLst>
          </p:cNvPr>
          <p:cNvSpPr txBox="1">
            <a:spLocks/>
          </p:cNvSpPr>
          <p:nvPr/>
        </p:nvSpPr>
        <p:spPr>
          <a:xfrm>
            <a:off x="182880" y="2275994"/>
            <a:ext cx="2895600" cy="4016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Which animal has a trunk?</a:t>
            </a:r>
          </a:p>
        </p:txBody>
      </p:sp>
      <p:sp>
        <p:nvSpPr>
          <p:cNvPr id="9" name="Content Placeholder 2">
            <a:extLst>
              <a:ext uri="{FF2B5EF4-FFF2-40B4-BE49-F238E27FC236}">
                <a16:creationId xmlns:a16="http://schemas.microsoft.com/office/drawing/2014/main" id="{9177617A-622B-4862-A51F-88077337C60C}"/>
              </a:ext>
            </a:extLst>
          </p:cNvPr>
          <p:cNvSpPr txBox="1">
            <a:spLocks/>
          </p:cNvSpPr>
          <p:nvPr/>
        </p:nvSpPr>
        <p:spPr>
          <a:xfrm>
            <a:off x="9113520" y="3405506"/>
            <a:ext cx="2895600" cy="4016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Can you name an animal that has a tail?</a:t>
            </a:r>
          </a:p>
        </p:txBody>
      </p:sp>
    </p:spTree>
    <p:extLst>
      <p:ext uri="{BB962C8B-B14F-4D97-AF65-F5344CB8AC3E}">
        <p14:creationId xmlns:p14="http://schemas.microsoft.com/office/powerpoint/2010/main" val="95710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normAutofit/>
          </a:bodyPr>
          <a:lstStyle/>
          <a:p>
            <a:r>
              <a:rPr lang="en-GB" sz="3200" dirty="0">
                <a:latin typeface="Arial" panose="020B0604020202020204" pitchFamily="34" charset="0"/>
                <a:cs typeface="Arial" panose="020B0604020202020204" pitchFamily="34" charset="0"/>
              </a:rPr>
              <a:t>Describe and compare the structure of common animals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82600" y="1135063"/>
            <a:ext cx="10871200" cy="64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Label the parts of these animals’ bodies:</a:t>
            </a:r>
          </a:p>
        </p:txBody>
      </p:sp>
      <p:pic>
        <p:nvPicPr>
          <p:cNvPr id="15362" name="Picture 2" descr="Fox Animal Body Parts - ESL worksheet by al295801">
            <a:extLst>
              <a:ext uri="{FF2B5EF4-FFF2-40B4-BE49-F238E27FC236}">
                <a16:creationId xmlns:a16="http://schemas.microsoft.com/office/drawing/2014/main" id="{F809D3F0-BE36-4B66-9D09-132013978C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72"/>
          <a:stretch/>
        </p:blipFill>
        <p:spPr bwMode="auto">
          <a:xfrm>
            <a:off x="966004" y="1783080"/>
            <a:ext cx="4378155" cy="479615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igeon Labeling Page">
            <a:extLst>
              <a:ext uri="{FF2B5EF4-FFF2-40B4-BE49-F238E27FC236}">
                <a16:creationId xmlns:a16="http://schemas.microsoft.com/office/drawing/2014/main" id="{27286A4A-3BAC-40A5-9923-80F93D11E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843" y="2087879"/>
            <a:ext cx="4853096"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7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lstStyle/>
          <a:p>
            <a:r>
              <a:rPr lang="en-GB" dirty="0">
                <a:latin typeface="Arial" panose="020B0604020202020204" pitchFamily="34" charset="0"/>
                <a:cs typeface="Arial" panose="020B0604020202020204" pitchFamily="34" charset="0"/>
              </a:rPr>
              <a:t>Key Skills and Knowledge:</a:t>
            </a:r>
          </a:p>
        </p:txBody>
      </p:sp>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r>
              <a:rPr lang="en-GB" dirty="0">
                <a:latin typeface="Arial" panose="020B0604020202020204" pitchFamily="34" charset="0"/>
                <a:cs typeface="Arial" panose="020B0604020202020204" pitchFamily="34" charset="0"/>
              </a:rPr>
              <a:t>To identify and name a variety of common animals.</a:t>
            </a:r>
          </a:p>
          <a:p>
            <a:pPr>
              <a:buFontTx/>
              <a:buChar char="-"/>
            </a:pPr>
            <a:r>
              <a:rPr lang="en-GB" dirty="0">
                <a:latin typeface="Arial" panose="020B0604020202020204" pitchFamily="34" charset="0"/>
                <a:cs typeface="Arial" panose="020B0604020202020204" pitchFamily="34" charset="0"/>
              </a:rPr>
              <a:t>To identify animals that are carnivores, herbivores and omnivores.</a:t>
            </a:r>
          </a:p>
          <a:p>
            <a:pPr>
              <a:buFontTx/>
              <a:buChar char="-"/>
            </a:pPr>
            <a:r>
              <a:rPr lang="en-GB" dirty="0">
                <a:latin typeface="Arial" panose="020B0604020202020204" pitchFamily="34" charset="0"/>
                <a:cs typeface="Arial" panose="020B0604020202020204" pitchFamily="34" charset="0"/>
              </a:rPr>
              <a:t>To describe and compare the structure of common animals.</a:t>
            </a:r>
          </a:p>
          <a:p>
            <a:pPr>
              <a:buFontTx/>
              <a:buChar char="-"/>
            </a:pPr>
            <a:r>
              <a:rPr lang="en-GB" dirty="0">
                <a:latin typeface="Arial" panose="020B0604020202020204" pitchFamily="34" charset="0"/>
                <a:cs typeface="Arial" panose="020B0604020202020204" pitchFamily="34" charset="0"/>
              </a:rPr>
              <a:t>To identify, name, draw and label the basic parts of the human body and say which part of the body is associated with each sense.</a:t>
            </a:r>
          </a:p>
          <a:p>
            <a:pPr>
              <a:buFontTx/>
              <a:buChar char="-"/>
            </a:pPr>
            <a:endParaRPr lang="en-GB" dirty="0">
              <a:latin typeface="Arial" panose="020B0604020202020204" pitchFamily="34" charset="0"/>
              <a:cs typeface="Arial" panose="020B0604020202020204" pitchFamily="34" charset="0"/>
            </a:endParaRPr>
          </a:p>
          <a:p>
            <a:pPr>
              <a:buFontTx/>
              <a:buChar char="-"/>
            </a:pPr>
            <a:r>
              <a:rPr lang="en-GB" dirty="0">
                <a:latin typeface="Arial" panose="020B0604020202020204" pitchFamily="34" charset="0"/>
                <a:cs typeface="Arial" panose="020B0604020202020204" pitchFamily="34" charset="0"/>
              </a:rPr>
              <a:t>Working scientifically:</a:t>
            </a:r>
          </a:p>
          <a:p>
            <a:pPr lvl="1">
              <a:buFontTx/>
              <a:buChar char="-"/>
            </a:pPr>
            <a:r>
              <a:rPr lang="en-GB" dirty="0">
                <a:latin typeface="Arial" panose="020B0604020202020204" pitchFamily="34" charset="0"/>
                <a:cs typeface="Arial" panose="020B0604020202020204" pitchFamily="34" charset="0"/>
              </a:rPr>
              <a:t>To ask simple questions</a:t>
            </a:r>
          </a:p>
          <a:p>
            <a:pPr lvl="1">
              <a:buFontTx/>
              <a:buChar char="-"/>
            </a:pPr>
            <a:r>
              <a:rPr lang="en-GB" dirty="0">
                <a:latin typeface="Arial" panose="020B0604020202020204" pitchFamily="34" charset="0"/>
                <a:cs typeface="Arial" panose="020B0604020202020204" pitchFamily="34" charset="0"/>
              </a:rPr>
              <a:t>To answer in different ways</a:t>
            </a:r>
          </a:p>
          <a:p>
            <a:pPr lvl="1">
              <a:buFontTx/>
              <a:buChar char="-"/>
            </a:pPr>
            <a:r>
              <a:rPr lang="en-GB" dirty="0">
                <a:latin typeface="Arial" panose="020B0604020202020204" pitchFamily="34" charset="0"/>
                <a:cs typeface="Arial" panose="020B0604020202020204" pitchFamily="34" charset="0"/>
              </a:rPr>
              <a:t>To identify and classify</a:t>
            </a:r>
          </a:p>
          <a:p>
            <a:pPr lvl="1">
              <a:buFontTx/>
              <a:buChar char="-"/>
            </a:pPr>
            <a:r>
              <a:rPr lang="en-GB" dirty="0">
                <a:latin typeface="Arial" panose="020B0604020202020204" pitchFamily="34" charset="0"/>
                <a:cs typeface="Arial" panose="020B0604020202020204" pitchFamily="34" charset="0"/>
              </a:rPr>
              <a:t>To use observations to compare animals</a:t>
            </a:r>
          </a:p>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899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normAutofit/>
          </a:bodyPr>
          <a:lstStyle/>
          <a:p>
            <a:r>
              <a:rPr lang="en-GB" sz="3200" dirty="0">
                <a:latin typeface="Arial" panose="020B0604020202020204" pitchFamily="34" charset="0"/>
                <a:cs typeface="Arial" panose="020B0604020202020204" pitchFamily="34" charset="0"/>
              </a:rPr>
              <a:t>Describe and compare the structure of common animals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82600" y="1135063"/>
            <a:ext cx="10871200" cy="64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What’s the same?	What’s different?</a:t>
            </a:r>
          </a:p>
        </p:txBody>
      </p:sp>
      <p:grpSp>
        <p:nvGrpSpPr>
          <p:cNvPr id="6" name="Group 5">
            <a:extLst>
              <a:ext uri="{FF2B5EF4-FFF2-40B4-BE49-F238E27FC236}">
                <a16:creationId xmlns:a16="http://schemas.microsoft.com/office/drawing/2014/main" id="{DA83720A-FCAE-4318-AE61-0AE80BFDACB1}"/>
              </a:ext>
            </a:extLst>
          </p:cNvPr>
          <p:cNvGrpSpPr/>
          <p:nvPr/>
        </p:nvGrpSpPr>
        <p:grpSpPr>
          <a:xfrm>
            <a:off x="6253483" y="1520031"/>
            <a:ext cx="4853096" cy="3762375"/>
            <a:chOff x="6253483" y="1520031"/>
            <a:chExt cx="4853096" cy="3762375"/>
          </a:xfrm>
        </p:grpSpPr>
        <p:pic>
          <p:nvPicPr>
            <p:cNvPr id="15364" name="Picture 4" descr="Pigeon Labeling Page">
              <a:extLst>
                <a:ext uri="{FF2B5EF4-FFF2-40B4-BE49-F238E27FC236}">
                  <a16:creationId xmlns:a16="http://schemas.microsoft.com/office/drawing/2014/main" id="{27286A4A-3BAC-40A5-9923-80F93D11E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483" y="1520031"/>
              <a:ext cx="4853096" cy="3762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C44F48-72B3-4004-8065-0D84E601A58F}"/>
                </a:ext>
              </a:extLst>
            </p:cNvPr>
            <p:cNvSpPr txBox="1"/>
            <p:nvPr/>
          </p:nvSpPr>
          <p:spPr>
            <a:xfrm>
              <a:off x="10180320" y="3985577"/>
              <a:ext cx="475195" cy="369332"/>
            </a:xfrm>
            <a:prstGeom prst="rect">
              <a:avLst/>
            </a:prstGeom>
            <a:noFill/>
          </p:spPr>
          <p:txBody>
            <a:bodyPr wrap="none" rtlCol="0">
              <a:spAutoFit/>
            </a:bodyPr>
            <a:lstStyle/>
            <a:p>
              <a:r>
                <a:rPr lang="en-GB" dirty="0"/>
                <a:t>tail</a:t>
              </a:r>
            </a:p>
          </p:txBody>
        </p:sp>
        <p:sp>
          <p:nvSpPr>
            <p:cNvPr id="9" name="TextBox 8">
              <a:extLst>
                <a:ext uri="{FF2B5EF4-FFF2-40B4-BE49-F238E27FC236}">
                  <a16:creationId xmlns:a16="http://schemas.microsoft.com/office/drawing/2014/main" id="{7AC1B2ED-A52C-4667-B13C-9A76BE55609E}"/>
                </a:ext>
              </a:extLst>
            </p:cNvPr>
            <p:cNvSpPr txBox="1"/>
            <p:nvPr/>
          </p:nvSpPr>
          <p:spPr>
            <a:xfrm>
              <a:off x="6609365" y="4354909"/>
              <a:ext cx="570926" cy="369332"/>
            </a:xfrm>
            <a:prstGeom prst="rect">
              <a:avLst/>
            </a:prstGeom>
            <a:noFill/>
          </p:spPr>
          <p:txBody>
            <a:bodyPr wrap="none" rtlCol="0">
              <a:spAutoFit/>
            </a:bodyPr>
            <a:lstStyle/>
            <a:p>
              <a:r>
                <a:rPr lang="en-GB" dirty="0"/>
                <a:t>foot</a:t>
              </a:r>
            </a:p>
          </p:txBody>
        </p:sp>
        <p:sp>
          <p:nvSpPr>
            <p:cNvPr id="11" name="TextBox 10">
              <a:extLst>
                <a:ext uri="{FF2B5EF4-FFF2-40B4-BE49-F238E27FC236}">
                  <a16:creationId xmlns:a16="http://schemas.microsoft.com/office/drawing/2014/main" id="{312F5EBC-20DE-4B1E-AAD0-90651A15D9EE}"/>
                </a:ext>
              </a:extLst>
            </p:cNvPr>
            <p:cNvSpPr txBox="1"/>
            <p:nvPr/>
          </p:nvSpPr>
          <p:spPr>
            <a:xfrm>
              <a:off x="6894828" y="3796744"/>
              <a:ext cx="633507" cy="369332"/>
            </a:xfrm>
            <a:prstGeom prst="rect">
              <a:avLst/>
            </a:prstGeom>
            <a:noFill/>
          </p:spPr>
          <p:txBody>
            <a:bodyPr wrap="none" rtlCol="0">
              <a:spAutoFit/>
            </a:bodyPr>
            <a:lstStyle/>
            <a:p>
              <a:r>
                <a:rPr lang="en-GB" dirty="0"/>
                <a:t>wing</a:t>
              </a:r>
            </a:p>
          </p:txBody>
        </p:sp>
        <p:sp>
          <p:nvSpPr>
            <p:cNvPr id="12" name="TextBox 11">
              <a:extLst>
                <a:ext uri="{FF2B5EF4-FFF2-40B4-BE49-F238E27FC236}">
                  <a16:creationId xmlns:a16="http://schemas.microsoft.com/office/drawing/2014/main" id="{9C8A09CE-0BF3-416C-8BE8-156BD6A0AF24}"/>
                </a:ext>
              </a:extLst>
            </p:cNvPr>
            <p:cNvSpPr txBox="1"/>
            <p:nvPr/>
          </p:nvSpPr>
          <p:spPr>
            <a:xfrm>
              <a:off x="6640655" y="3177698"/>
              <a:ext cx="773802" cy="369332"/>
            </a:xfrm>
            <a:prstGeom prst="rect">
              <a:avLst/>
            </a:prstGeom>
            <a:noFill/>
          </p:spPr>
          <p:txBody>
            <a:bodyPr wrap="none" rtlCol="0">
              <a:spAutoFit/>
            </a:bodyPr>
            <a:lstStyle/>
            <a:p>
              <a:r>
                <a:rPr lang="en-GB" dirty="0"/>
                <a:t>breast</a:t>
              </a:r>
            </a:p>
          </p:txBody>
        </p:sp>
        <p:sp>
          <p:nvSpPr>
            <p:cNvPr id="13" name="TextBox 12">
              <a:extLst>
                <a:ext uri="{FF2B5EF4-FFF2-40B4-BE49-F238E27FC236}">
                  <a16:creationId xmlns:a16="http://schemas.microsoft.com/office/drawing/2014/main" id="{A7A11C5F-961B-4AF4-9AEA-3A0EBC2981EC}"/>
                </a:ext>
              </a:extLst>
            </p:cNvPr>
            <p:cNvSpPr txBox="1"/>
            <p:nvPr/>
          </p:nvSpPr>
          <p:spPr>
            <a:xfrm>
              <a:off x="6255399" y="2600562"/>
              <a:ext cx="636713" cy="369332"/>
            </a:xfrm>
            <a:prstGeom prst="rect">
              <a:avLst/>
            </a:prstGeom>
            <a:noFill/>
          </p:spPr>
          <p:txBody>
            <a:bodyPr wrap="none" rtlCol="0">
              <a:spAutoFit/>
            </a:bodyPr>
            <a:lstStyle/>
            <a:p>
              <a:r>
                <a:rPr lang="en-GB" dirty="0"/>
                <a:t>beak</a:t>
              </a:r>
            </a:p>
          </p:txBody>
        </p:sp>
        <p:sp>
          <p:nvSpPr>
            <p:cNvPr id="14" name="TextBox 13">
              <a:extLst>
                <a:ext uri="{FF2B5EF4-FFF2-40B4-BE49-F238E27FC236}">
                  <a16:creationId xmlns:a16="http://schemas.microsoft.com/office/drawing/2014/main" id="{02554DE4-AA98-4043-B679-D112DEA2CB87}"/>
                </a:ext>
              </a:extLst>
            </p:cNvPr>
            <p:cNvSpPr txBox="1"/>
            <p:nvPr/>
          </p:nvSpPr>
          <p:spPr>
            <a:xfrm>
              <a:off x="8803908" y="2095025"/>
              <a:ext cx="654346" cy="369332"/>
            </a:xfrm>
            <a:prstGeom prst="rect">
              <a:avLst/>
            </a:prstGeom>
            <a:noFill/>
          </p:spPr>
          <p:txBody>
            <a:bodyPr wrap="none" rtlCol="0">
              <a:spAutoFit/>
            </a:bodyPr>
            <a:lstStyle/>
            <a:p>
              <a:r>
                <a:rPr lang="en-GB" dirty="0"/>
                <a:t>head</a:t>
              </a:r>
            </a:p>
          </p:txBody>
        </p:sp>
      </p:grpSp>
      <p:grpSp>
        <p:nvGrpSpPr>
          <p:cNvPr id="5" name="Group 4">
            <a:extLst>
              <a:ext uri="{FF2B5EF4-FFF2-40B4-BE49-F238E27FC236}">
                <a16:creationId xmlns:a16="http://schemas.microsoft.com/office/drawing/2014/main" id="{E4D4E952-5A23-4E31-8552-61EA3C4B4CD9}"/>
              </a:ext>
            </a:extLst>
          </p:cNvPr>
          <p:cNvGrpSpPr/>
          <p:nvPr/>
        </p:nvGrpSpPr>
        <p:grpSpPr>
          <a:xfrm>
            <a:off x="574042" y="1783080"/>
            <a:ext cx="4985714" cy="3527107"/>
            <a:chOff x="574042" y="1783080"/>
            <a:chExt cx="4985714" cy="3527107"/>
          </a:xfrm>
        </p:grpSpPr>
        <p:pic>
          <p:nvPicPr>
            <p:cNvPr id="15362" name="Picture 2" descr="Fox Animal Body Parts - ESL worksheet by al295801">
              <a:extLst>
                <a:ext uri="{FF2B5EF4-FFF2-40B4-BE49-F238E27FC236}">
                  <a16:creationId xmlns:a16="http://schemas.microsoft.com/office/drawing/2014/main" id="{F809D3F0-BE36-4B66-9D09-132013978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62"/>
            <a:stretch/>
          </p:blipFill>
          <p:spPr bwMode="auto">
            <a:xfrm>
              <a:off x="574042" y="1783080"/>
              <a:ext cx="4985714" cy="3527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3B7FE3-819C-4B7B-A3E9-0D67205B05A7}"/>
                </a:ext>
              </a:extLst>
            </p:cNvPr>
            <p:cNvSpPr txBox="1"/>
            <p:nvPr/>
          </p:nvSpPr>
          <p:spPr>
            <a:xfrm>
              <a:off x="4389120" y="2431097"/>
              <a:ext cx="475195" cy="369332"/>
            </a:xfrm>
            <a:prstGeom prst="rect">
              <a:avLst/>
            </a:prstGeom>
            <a:noFill/>
          </p:spPr>
          <p:txBody>
            <a:bodyPr wrap="none" rtlCol="0">
              <a:spAutoFit/>
            </a:bodyPr>
            <a:lstStyle/>
            <a:p>
              <a:r>
                <a:rPr lang="en-GB" dirty="0"/>
                <a:t>tail</a:t>
              </a:r>
            </a:p>
          </p:txBody>
        </p:sp>
        <p:sp>
          <p:nvSpPr>
            <p:cNvPr id="8" name="TextBox 7">
              <a:extLst>
                <a:ext uri="{FF2B5EF4-FFF2-40B4-BE49-F238E27FC236}">
                  <a16:creationId xmlns:a16="http://schemas.microsoft.com/office/drawing/2014/main" id="{7CE32089-B0DE-49FE-8AE9-C06BDCB2103C}"/>
                </a:ext>
              </a:extLst>
            </p:cNvPr>
            <p:cNvSpPr txBox="1"/>
            <p:nvPr/>
          </p:nvSpPr>
          <p:spPr>
            <a:xfrm>
              <a:off x="1085421" y="3735664"/>
              <a:ext cx="461986" cy="369332"/>
            </a:xfrm>
            <a:prstGeom prst="rect">
              <a:avLst/>
            </a:prstGeom>
            <a:noFill/>
          </p:spPr>
          <p:txBody>
            <a:bodyPr wrap="none" rtlCol="0">
              <a:spAutoFit/>
            </a:bodyPr>
            <a:lstStyle/>
            <a:p>
              <a:r>
                <a:rPr lang="en-GB" dirty="0"/>
                <a:t>leg</a:t>
              </a:r>
            </a:p>
          </p:txBody>
        </p:sp>
        <p:sp>
          <p:nvSpPr>
            <p:cNvPr id="10" name="TextBox 9">
              <a:extLst>
                <a:ext uri="{FF2B5EF4-FFF2-40B4-BE49-F238E27FC236}">
                  <a16:creationId xmlns:a16="http://schemas.microsoft.com/office/drawing/2014/main" id="{9AE13D78-95EF-4A81-A261-8DF3187C3979}"/>
                </a:ext>
              </a:extLst>
            </p:cNvPr>
            <p:cNvSpPr txBox="1"/>
            <p:nvPr/>
          </p:nvSpPr>
          <p:spPr>
            <a:xfrm>
              <a:off x="1085421" y="4743487"/>
              <a:ext cx="570926" cy="369332"/>
            </a:xfrm>
            <a:prstGeom prst="rect">
              <a:avLst/>
            </a:prstGeom>
            <a:noFill/>
          </p:spPr>
          <p:txBody>
            <a:bodyPr wrap="none" rtlCol="0">
              <a:spAutoFit/>
            </a:bodyPr>
            <a:lstStyle/>
            <a:p>
              <a:r>
                <a:rPr lang="en-GB" dirty="0"/>
                <a:t>foot</a:t>
              </a:r>
            </a:p>
          </p:txBody>
        </p:sp>
        <p:sp>
          <p:nvSpPr>
            <p:cNvPr id="15" name="TextBox 14">
              <a:extLst>
                <a:ext uri="{FF2B5EF4-FFF2-40B4-BE49-F238E27FC236}">
                  <a16:creationId xmlns:a16="http://schemas.microsoft.com/office/drawing/2014/main" id="{2BCB1919-2E2A-4264-A1BE-BBDCE1CE23B9}"/>
                </a:ext>
              </a:extLst>
            </p:cNvPr>
            <p:cNvSpPr txBox="1"/>
            <p:nvPr/>
          </p:nvSpPr>
          <p:spPr>
            <a:xfrm>
              <a:off x="824876" y="3059668"/>
              <a:ext cx="992388" cy="369332"/>
            </a:xfrm>
            <a:prstGeom prst="rect">
              <a:avLst/>
            </a:prstGeom>
            <a:noFill/>
          </p:spPr>
          <p:txBody>
            <a:bodyPr wrap="none" rtlCol="0">
              <a:spAutoFit/>
            </a:bodyPr>
            <a:lstStyle/>
            <a:p>
              <a:r>
                <a:rPr lang="en-GB" dirty="0"/>
                <a:t>whiskers</a:t>
              </a:r>
            </a:p>
          </p:txBody>
        </p:sp>
        <p:sp>
          <p:nvSpPr>
            <p:cNvPr id="16" name="TextBox 15">
              <a:extLst>
                <a:ext uri="{FF2B5EF4-FFF2-40B4-BE49-F238E27FC236}">
                  <a16:creationId xmlns:a16="http://schemas.microsoft.com/office/drawing/2014/main" id="{B806340F-5088-4608-93B7-F2BCF43AF63B}"/>
                </a:ext>
              </a:extLst>
            </p:cNvPr>
            <p:cNvSpPr txBox="1"/>
            <p:nvPr/>
          </p:nvSpPr>
          <p:spPr>
            <a:xfrm>
              <a:off x="3062086" y="1926391"/>
              <a:ext cx="654346" cy="369332"/>
            </a:xfrm>
            <a:prstGeom prst="rect">
              <a:avLst/>
            </a:prstGeom>
            <a:noFill/>
          </p:spPr>
          <p:txBody>
            <a:bodyPr wrap="none" rtlCol="0">
              <a:spAutoFit/>
            </a:bodyPr>
            <a:lstStyle/>
            <a:p>
              <a:r>
                <a:rPr lang="en-GB" dirty="0"/>
                <a:t>body</a:t>
              </a:r>
            </a:p>
          </p:txBody>
        </p:sp>
      </p:grpSp>
      <p:sp>
        <p:nvSpPr>
          <p:cNvPr id="17" name="TextBox 16">
            <a:extLst>
              <a:ext uri="{FF2B5EF4-FFF2-40B4-BE49-F238E27FC236}">
                <a16:creationId xmlns:a16="http://schemas.microsoft.com/office/drawing/2014/main" id="{FF1314C1-29AE-4427-9909-6750B474CE30}"/>
              </a:ext>
            </a:extLst>
          </p:cNvPr>
          <p:cNvSpPr txBox="1"/>
          <p:nvPr/>
        </p:nvSpPr>
        <p:spPr>
          <a:xfrm>
            <a:off x="838200" y="5304272"/>
            <a:ext cx="10652760" cy="1569660"/>
          </a:xfrm>
          <a:prstGeom prst="rect">
            <a:avLst/>
          </a:prstGeom>
          <a:noFill/>
        </p:spPr>
        <p:txBody>
          <a:bodyPr wrap="square" rtlCol="0">
            <a:spAutoFit/>
          </a:bodyPr>
          <a:lstStyle/>
          <a:p>
            <a:r>
              <a:rPr lang="en-GB" sz="2400" dirty="0">
                <a:latin typeface="Comic Sans MS" panose="030F0702030302020204" pitchFamily="66" charset="0"/>
              </a:rPr>
              <a:t>The fox and the pigeon </a:t>
            </a:r>
            <a:r>
              <a:rPr lang="en-GB" sz="2400" b="1" dirty="0">
                <a:latin typeface="Comic Sans MS" panose="030F0702030302020204" pitchFamily="66" charset="0"/>
              </a:rPr>
              <a:t>both</a:t>
            </a:r>
            <a:r>
              <a:rPr lang="en-GB" sz="2400" dirty="0">
                <a:latin typeface="Comic Sans MS" panose="030F0702030302020204" pitchFamily="66" charset="0"/>
              </a:rPr>
              <a:t> have _________________.</a:t>
            </a:r>
          </a:p>
          <a:p>
            <a:endParaRPr lang="en-GB" sz="2400" dirty="0">
              <a:latin typeface="Comic Sans MS" panose="030F0702030302020204" pitchFamily="66" charset="0"/>
            </a:endParaRPr>
          </a:p>
          <a:p>
            <a:r>
              <a:rPr lang="en-GB" sz="2400" dirty="0">
                <a:latin typeface="Comic Sans MS" panose="030F0702030302020204" pitchFamily="66" charset="0"/>
              </a:rPr>
              <a:t>The pigeon has _______________ but the fox does not.</a:t>
            </a:r>
          </a:p>
          <a:p>
            <a:r>
              <a:rPr lang="en-GB" sz="2400" dirty="0">
                <a:latin typeface="Comic Sans MS" panose="030F0702030302020204" pitchFamily="66" charset="0"/>
              </a:rPr>
              <a:t>The fox has ________________ but the pigeon does not</a:t>
            </a:r>
            <a:r>
              <a:rPr lang="en-GB" sz="2000" dirty="0"/>
              <a:t>.</a:t>
            </a:r>
          </a:p>
        </p:txBody>
      </p:sp>
    </p:spTree>
    <p:extLst>
      <p:ext uri="{BB962C8B-B14F-4D97-AF65-F5344CB8AC3E}">
        <p14:creationId xmlns:p14="http://schemas.microsoft.com/office/powerpoint/2010/main" val="187606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normAutofit/>
          </a:bodyPr>
          <a:lstStyle/>
          <a:p>
            <a:r>
              <a:rPr lang="en-GB" sz="3200" dirty="0">
                <a:latin typeface="Arial" panose="020B0604020202020204" pitchFamily="34" charset="0"/>
                <a:cs typeface="Arial" panose="020B0604020202020204" pitchFamily="34" charset="0"/>
              </a:rPr>
              <a:t>Describe and compare the structure of common animals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82600" y="1135063"/>
            <a:ext cx="10871200" cy="64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What’s the same?	What’s different?</a:t>
            </a:r>
          </a:p>
        </p:txBody>
      </p:sp>
      <p:sp>
        <p:nvSpPr>
          <p:cNvPr id="17" name="TextBox 16">
            <a:extLst>
              <a:ext uri="{FF2B5EF4-FFF2-40B4-BE49-F238E27FC236}">
                <a16:creationId xmlns:a16="http://schemas.microsoft.com/office/drawing/2014/main" id="{FF1314C1-29AE-4427-9909-6750B474CE30}"/>
              </a:ext>
            </a:extLst>
          </p:cNvPr>
          <p:cNvSpPr txBox="1"/>
          <p:nvPr/>
        </p:nvSpPr>
        <p:spPr>
          <a:xfrm>
            <a:off x="838200" y="5304272"/>
            <a:ext cx="10652760" cy="1569660"/>
          </a:xfrm>
          <a:prstGeom prst="rect">
            <a:avLst/>
          </a:prstGeom>
          <a:noFill/>
        </p:spPr>
        <p:txBody>
          <a:bodyPr wrap="square" rtlCol="0">
            <a:spAutoFit/>
          </a:bodyPr>
          <a:lstStyle/>
          <a:p>
            <a:r>
              <a:rPr lang="en-GB" sz="2400" dirty="0">
                <a:latin typeface="Comic Sans MS" panose="030F0702030302020204" pitchFamily="66" charset="0"/>
              </a:rPr>
              <a:t>The mouse and the spider </a:t>
            </a:r>
            <a:r>
              <a:rPr lang="en-GB" sz="2400" b="1" dirty="0">
                <a:latin typeface="Comic Sans MS" panose="030F0702030302020204" pitchFamily="66" charset="0"/>
              </a:rPr>
              <a:t>both</a:t>
            </a:r>
            <a:r>
              <a:rPr lang="en-GB" sz="2400" dirty="0">
                <a:latin typeface="Comic Sans MS" panose="030F0702030302020204" pitchFamily="66" charset="0"/>
              </a:rPr>
              <a:t> have _________________.</a:t>
            </a:r>
          </a:p>
          <a:p>
            <a:endParaRPr lang="en-GB" sz="2400" dirty="0">
              <a:latin typeface="Comic Sans MS" panose="030F0702030302020204" pitchFamily="66" charset="0"/>
            </a:endParaRPr>
          </a:p>
          <a:p>
            <a:r>
              <a:rPr lang="en-GB" sz="2400" dirty="0">
                <a:latin typeface="Comic Sans MS" panose="030F0702030302020204" pitchFamily="66" charset="0"/>
              </a:rPr>
              <a:t>The spider has ____ legs but the mouse has ____ legs.</a:t>
            </a:r>
          </a:p>
          <a:p>
            <a:r>
              <a:rPr lang="en-GB" sz="2400" dirty="0">
                <a:latin typeface="Comic Sans MS" panose="030F0702030302020204" pitchFamily="66" charset="0"/>
              </a:rPr>
              <a:t>The mouse has ___________ but the spider does not</a:t>
            </a:r>
            <a:r>
              <a:rPr lang="en-GB" sz="2000" dirty="0"/>
              <a:t>.</a:t>
            </a:r>
          </a:p>
        </p:txBody>
      </p:sp>
      <p:grpSp>
        <p:nvGrpSpPr>
          <p:cNvPr id="33" name="Group 32">
            <a:extLst>
              <a:ext uri="{FF2B5EF4-FFF2-40B4-BE49-F238E27FC236}">
                <a16:creationId xmlns:a16="http://schemas.microsoft.com/office/drawing/2014/main" id="{8E4DCED2-6128-4D23-97A3-7EBF93D3E08B}"/>
              </a:ext>
            </a:extLst>
          </p:cNvPr>
          <p:cNvGrpSpPr/>
          <p:nvPr/>
        </p:nvGrpSpPr>
        <p:grpSpPr>
          <a:xfrm>
            <a:off x="1179004" y="1783080"/>
            <a:ext cx="4401898" cy="2406633"/>
            <a:chOff x="1118044" y="2240598"/>
            <a:chExt cx="4401898" cy="2406633"/>
          </a:xfrm>
        </p:grpSpPr>
        <p:grpSp>
          <p:nvGrpSpPr>
            <p:cNvPr id="30" name="Group 29">
              <a:extLst>
                <a:ext uri="{FF2B5EF4-FFF2-40B4-BE49-F238E27FC236}">
                  <a16:creationId xmlns:a16="http://schemas.microsoft.com/office/drawing/2014/main" id="{AA042329-A626-4DDB-B94F-7DA4640DC3CA}"/>
                </a:ext>
              </a:extLst>
            </p:cNvPr>
            <p:cNvGrpSpPr/>
            <p:nvPr/>
          </p:nvGrpSpPr>
          <p:grpSpPr>
            <a:xfrm>
              <a:off x="1118044" y="2240598"/>
              <a:ext cx="4085145" cy="2406633"/>
              <a:chOff x="1118044" y="2240598"/>
              <a:chExt cx="4085145" cy="2406633"/>
            </a:xfrm>
          </p:grpSpPr>
          <p:pic>
            <p:nvPicPr>
              <p:cNvPr id="21" name="Picture 6" descr="House mouse - Wikipedia">
                <a:extLst>
                  <a:ext uri="{FF2B5EF4-FFF2-40B4-BE49-F238E27FC236}">
                    <a16:creationId xmlns:a16="http://schemas.microsoft.com/office/drawing/2014/main" id="{9E7DF7C1-BE1B-4954-B944-A8784FD35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39" y="2240598"/>
                <a:ext cx="3609950" cy="24066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F1139C4-E863-4BB8-906B-54CA09D64122}"/>
                  </a:ext>
                </a:extLst>
              </p:cNvPr>
              <p:cNvSpPr txBox="1"/>
              <p:nvPr/>
            </p:nvSpPr>
            <p:spPr>
              <a:xfrm>
                <a:off x="1118044" y="2275960"/>
                <a:ext cx="475195" cy="369332"/>
              </a:xfrm>
              <a:prstGeom prst="rect">
                <a:avLst/>
              </a:prstGeom>
              <a:noFill/>
            </p:spPr>
            <p:txBody>
              <a:bodyPr wrap="none" rtlCol="0">
                <a:spAutoFit/>
              </a:bodyPr>
              <a:lstStyle/>
              <a:p>
                <a:r>
                  <a:rPr lang="en-GB" dirty="0"/>
                  <a:t>tail</a:t>
                </a:r>
              </a:p>
            </p:txBody>
          </p:sp>
          <p:sp>
            <p:nvSpPr>
              <p:cNvPr id="23" name="TextBox 22">
                <a:extLst>
                  <a:ext uri="{FF2B5EF4-FFF2-40B4-BE49-F238E27FC236}">
                    <a16:creationId xmlns:a16="http://schemas.microsoft.com/office/drawing/2014/main" id="{4C142F8C-8E81-4B59-B3A4-27AAFDB07727}"/>
                  </a:ext>
                </a:extLst>
              </p:cNvPr>
              <p:cNvSpPr txBox="1"/>
              <p:nvPr/>
            </p:nvSpPr>
            <p:spPr>
              <a:xfrm>
                <a:off x="1838835" y="3946522"/>
                <a:ext cx="580608" cy="369332"/>
              </a:xfrm>
              <a:prstGeom prst="rect">
                <a:avLst/>
              </a:prstGeom>
              <a:noFill/>
            </p:spPr>
            <p:txBody>
              <a:bodyPr wrap="none" rtlCol="0">
                <a:spAutoFit/>
              </a:bodyPr>
              <a:lstStyle/>
              <a:p>
                <a:r>
                  <a:rPr lang="en-GB" dirty="0"/>
                  <a:t>paw</a:t>
                </a:r>
              </a:p>
            </p:txBody>
          </p:sp>
          <p:sp>
            <p:nvSpPr>
              <p:cNvPr id="28" name="TextBox 27">
                <a:extLst>
                  <a:ext uri="{FF2B5EF4-FFF2-40B4-BE49-F238E27FC236}">
                    <a16:creationId xmlns:a16="http://schemas.microsoft.com/office/drawing/2014/main" id="{0639F675-CBE3-4170-9AD0-DEE96327F88E}"/>
                  </a:ext>
                </a:extLst>
              </p:cNvPr>
              <p:cNvSpPr txBox="1"/>
              <p:nvPr/>
            </p:nvSpPr>
            <p:spPr>
              <a:xfrm>
                <a:off x="2621976" y="4275000"/>
                <a:ext cx="461986" cy="369332"/>
              </a:xfrm>
              <a:prstGeom prst="rect">
                <a:avLst/>
              </a:prstGeom>
              <a:noFill/>
            </p:spPr>
            <p:txBody>
              <a:bodyPr wrap="none" rtlCol="0">
                <a:spAutoFit/>
              </a:bodyPr>
              <a:lstStyle/>
              <a:p>
                <a:r>
                  <a:rPr lang="en-GB" dirty="0"/>
                  <a:t>leg</a:t>
                </a:r>
              </a:p>
            </p:txBody>
          </p:sp>
          <p:cxnSp>
            <p:nvCxnSpPr>
              <p:cNvPr id="29" name="Straight Connector 28">
                <a:extLst>
                  <a:ext uri="{FF2B5EF4-FFF2-40B4-BE49-F238E27FC236}">
                    <a16:creationId xmlns:a16="http://schemas.microsoft.com/office/drawing/2014/main" id="{CB52547E-51B9-415E-B9F9-E94C40D35055}"/>
                  </a:ext>
                </a:extLst>
              </p:cNvPr>
              <p:cNvCxnSpPr>
                <a:cxnSpLocks/>
              </p:cNvCxnSpPr>
              <p:nvPr/>
            </p:nvCxnSpPr>
            <p:spPr>
              <a:xfrm flipH="1">
                <a:off x="2978632" y="4242606"/>
                <a:ext cx="503574" cy="119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3A1383E-8CA0-4B0D-8754-8A82E927C26A}"/>
                </a:ext>
              </a:extLst>
            </p:cNvPr>
            <p:cNvGrpSpPr/>
            <p:nvPr/>
          </p:nvGrpSpPr>
          <p:grpSpPr>
            <a:xfrm>
              <a:off x="4358640" y="2551494"/>
              <a:ext cx="1161302" cy="1288999"/>
              <a:chOff x="4358640" y="2551494"/>
              <a:chExt cx="1161302" cy="1288999"/>
            </a:xfrm>
          </p:grpSpPr>
          <p:sp>
            <p:nvSpPr>
              <p:cNvPr id="24" name="TextBox 23">
                <a:extLst>
                  <a:ext uri="{FF2B5EF4-FFF2-40B4-BE49-F238E27FC236}">
                    <a16:creationId xmlns:a16="http://schemas.microsoft.com/office/drawing/2014/main" id="{12DE2AAF-CD37-4267-909D-7C2EA138ED15}"/>
                  </a:ext>
                </a:extLst>
              </p:cNvPr>
              <p:cNvSpPr txBox="1"/>
              <p:nvPr/>
            </p:nvSpPr>
            <p:spPr>
              <a:xfrm>
                <a:off x="4945490" y="3130252"/>
                <a:ext cx="515398" cy="369332"/>
              </a:xfrm>
              <a:prstGeom prst="rect">
                <a:avLst/>
              </a:prstGeom>
              <a:noFill/>
            </p:spPr>
            <p:txBody>
              <a:bodyPr wrap="none" rtlCol="0">
                <a:spAutoFit/>
              </a:bodyPr>
              <a:lstStyle/>
              <a:p>
                <a:r>
                  <a:rPr lang="en-GB" dirty="0"/>
                  <a:t>eye</a:t>
                </a:r>
              </a:p>
            </p:txBody>
          </p:sp>
          <p:cxnSp>
            <p:nvCxnSpPr>
              <p:cNvPr id="19" name="Straight Connector 18">
                <a:extLst>
                  <a:ext uri="{FF2B5EF4-FFF2-40B4-BE49-F238E27FC236}">
                    <a16:creationId xmlns:a16="http://schemas.microsoft.com/office/drawing/2014/main" id="{276645CB-94C4-4D18-93F7-1F198B8D496E}"/>
                  </a:ext>
                </a:extLst>
              </p:cNvPr>
              <p:cNvCxnSpPr/>
              <p:nvPr/>
            </p:nvCxnSpPr>
            <p:spPr>
              <a:xfrm flipH="1">
                <a:off x="4358640" y="3314918"/>
                <a:ext cx="586850" cy="114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295C69C-0A74-46CE-A17D-D760C28CEC9A}"/>
                  </a:ext>
                </a:extLst>
              </p:cNvPr>
              <p:cNvSpPr txBox="1"/>
              <p:nvPr/>
            </p:nvSpPr>
            <p:spPr>
              <a:xfrm>
                <a:off x="4886435" y="3471161"/>
                <a:ext cx="633507" cy="369332"/>
              </a:xfrm>
              <a:prstGeom prst="rect">
                <a:avLst/>
              </a:prstGeom>
              <a:noFill/>
            </p:spPr>
            <p:txBody>
              <a:bodyPr wrap="none" rtlCol="0">
                <a:spAutoFit/>
              </a:bodyPr>
              <a:lstStyle/>
              <a:p>
                <a:r>
                  <a:rPr lang="en-GB" dirty="0"/>
                  <a:t>nose</a:t>
                </a:r>
              </a:p>
            </p:txBody>
          </p:sp>
          <p:sp>
            <p:nvSpPr>
              <p:cNvPr id="31" name="TextBox 30">
                <a:extLst>
                  <a:ext uri="{FF2B5EF4-FFF2-40B4-BE49-F238E27FC236}">
                    <a16:creationId xmlns:a16="http://schemas.microsoft.com/office/drawing/2014/main" id="{0022E074-5136-4B02-B46F-9C60185983DE}"/>
                  </a:ext>
                </a:extLst>
              </p:cNvPr>
              <p:cNvSpPr txBox="1"/>
              <p:nvPr/>
            </p:nvSpPr>
            <p:spPr>
              <a:xfrm>
                <a:off x="5004544" y="2551494"/>
                <a:ext cx="490840" cy="369332"/>
              </a:xfrm>
              <a:prstGeom prst="rect">
                <a:avLst/>
              </a:prstGeom>
              <a:noFill/>
            </p:spPr>
            <p:txBody>
              <a:bodyPr wrap="none" rtlCol="0">
                <a:spAutoFit/>
              </a:bodyPr>
              <a:lstStyle/>
              <a:p>
                <a:r>
                  <a:rPr lang="en-GB" dirty="0"/>
                  <a:t>ear</a:t>
                </a:r>
              </a:p>
            </p:txBody>
          </p:sp>
          <p:cxnSp>
            <p:nvCxnSpPr>
              <p:cNvPr id="32" name="Straight Connector 31">
                <a:extLst>
                  <a:ext uri="{FF2B5EF4-FFF2-40B4-BE49-F238E27FC236}">
                    <a16:creationId xmlns:a16="http://schemas.microsoft.com/office/drawing/2014/main" id="{1D118BA2-48C6-4B98-B2B3-4DD80F0CFAF9}"/>
                  </a:ext>
                </a:extLst>
              </p:cNvPr>
              <p:cNvCxnSpPr/>
              <p:nvPr/>
            </p:nvCxnSpPr>
            <p:spPr>
              <a:xfrm flipH="1">
                <a:off x="4417694" y="2736160"/>
                <a:ext cx="586850" cy="114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a:extLst>
              <a:ext uri="{FF2B5EF4-FFF2-40B4-BE49-F238E27FC236}">
                <a16:creationId xmlns:a16="http://schemas.microsoft.com/office/drawing/2014/main" id="{40564EDF-18B5-4940-A466-E7A47CE4700F}"/>
              </a:ext>
            </a:extLst>
          </p:cNvPr>
          <p:cNvGrpSpPr/>
          <p:nvPr/>
        </p:nvGrpSpPr>
        <p:grpSpPr>
          <a:xfrm>
            <a:off x="7049771" y="1581277"/>
            <a:ext cx="3609950" cy="2882683"/>
            <a:chOff x="6988811" y="2038795"/>
            <a:chExt cx="3609950" cy="2882683"/>
          </a:xfrm>
        </p:grpSpPr>
        <p:grpSp>
          <p:nvGrpSpPr>
            <p:cNvPr id="44" name="Group 43">
              <a:extLst>
                <a:ext uri="{FF2B5EF4-FFF2-40B4-BE49-F238E27FC236}">
                  <a16:creationId xmlns:a16="http://schemas.microsoft.com/office/drawing/2014/main" id="{6CAC8AC0-711D-4702-A8E4-5A1734551CD1}"/>
                </a:ext>
              </a:extLst>
            </p:cNvPr>
            <p:cNvGrpSpPr/>
            <p:nvPr/>
          </p:nvGrpSpPr>
          <p:grpSpPr>
            <a:xfrm>
              <a:off x="6988811" y="2038795"/>
              <a:ext cx="3609950" cy="2807959"/>
              <a:chOff x="6988811" y="2038795"/>
              <a:chExt cx="3609950" cy="2807959"/>
            </a:xfrm>
          </p:grpSpPr>
          <p:pic>
            <p:nvPicPr>
              <p:cNvPr id="20" name="Picture 28" descr="Why you should learn to love (and photograph) the house spider | The Times">
                <a:extLst>
                  <a:ext uri="{FF2B5EF4-FFF2-40B4-BE49-F238E27FC236}">
                    <a16:creationId xmlns:a16="http://schemas.microsoft.com/office/drawing/2014/main" id="{F5869BA5-5017-4313-AC26-A340EFB8E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93"/>
              <a:stretch/>
            </p:blipFill>
            <p:spPr bwMode="auto">
              <a:xfrm>
                <a:off x="6988811" y="2038795"/>
                <a:ext cx="3609950" cy="280795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EE67851-B2A8-460D-B3FD-5B263210EBD2}"/>
                  </a:ext>
                </a:extLst>
              </p:cNvPr>
              <p:cNvSpPr txBox="1"/>
              <p:nvPr/>
            </p:nvSpPr>
            <p:spPr>
              <a:xfrm>
                <a:off x="9028521" y="2122859"/>
                <a:ext cx="461986" cy="369332"/>
              </a:xfrm>
              <a:prstGeom prst="rect">
                <a:avLst/>
              </a:prstGeom>
              <a:noFill/>
            </p:spPr>
            <p:txBody>
              <a:bodyPr wrap="none" rtlCol="0">
                <a:spAutoFit/>
              </a:bodyPr>
              <a:lstStyle/>
              <a:p>
                <a:r>
                  <a:rPr lang="en-GB" dirty="0"/>
                  <a:t>leg</a:t>
                </a:r>
              </a:p>
            </p:txBody>
          </p:sp>
          <p:sp>
            <p:nvSpPr>
              <p:cNvPr id="38" name="TextBox 37">
                <a:extLst>
                  <a:ext uri="{FF2B5EF4-FFF2-40B4-BE49-F238E27FC236}">
                    <a16:creationId xmlns:a16="http://schemas.microsoft.com/office/drawing/2014/main" id="{B3315B37-25E4-48E3-92F2-2455909F2321}"/>
                  </a:ext>
                </a:extLst>
              </p:cNvPr>
              <p:cNvSpPr txBox="1"/>
              <p:nvPr/>
            </p:nvSpPr>
            <p:spPr>
              <a:xfrm>
                <a:off x="7562843" y="3092641"/>
                <a:ext cx="654346" cy="369332"/>
              </a:xfrm>
              <a:prstGeom prst="rect">
                <a:avLst/>
              </a:prstGeom>
              <a:noFill/>
            </p:spPr>
            <p:txBody>
              <a:bodyPr wrap="none" rtlCol="0">
                <a:spAutoFit/>
              </a:bodyPr>
              <a:lstStyle/>
              <a:p>
                <a:r>
                  <a:rPr lang="en-GB" dirty="0"/>
                  <a:t>body</a:t>
                </a:r>
              </a:p>
            </p:txBody>
          </p:sp>
          <p:cxnSp>
            <p:nvCxnSpPr>
              <p:cNvPr id="39" name="Straight Connector 38">
                <a:extLst>
                  <a:ext uri="{FF2B5EF4-FFF2-40B4-BE49-F238E27FC236}">
                    <a16:creationId xmlns:a16="http://schemas.microsoft.com/office/drawing/2014/main" id="{3F24376D-9C24-4CAF-AC89-007C7B67D1FE}"/>
                  </a:ext>
                </a:extLst>
              </p:cNvPr>
              <p:cNvCxnSpPr>
                <a:cxnSpLocks/>
              </p:cNvCxnSpPr>
              <p:nvPr/>
            </p:nvCxnSpPr>
            <p:spPr>
              <a:xfrm flipH="1">
                <a:off x="8195188" y="3237129"/>
                <a:ext cx="833333" cy="80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D85735-15A9-467A-B07F-A3364BC2652A}"/>
                  </a:ext>
                </a:extLst>
              </p:cNvPr>
              <p:cNvCxnSpPr>
                <a:cxnSpLocks/>
              </p:cNvCxnSpPr>
              <p:nvPr/>
            </p:nvCxnSpPr>
            <p:spPr>
              <a:xfrm flipH="1" flipV="1">
                <a:off x="9259514" y="3738471"/>
                <a:ext cx="603935" cy="85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9FBB567-0579-4D22-B11E-84DEBDC6FBEE}"/>
                  </a:ext>
                </a:extLst>
              </p:cNvPr>
              <p:cNvCxnSpPr>
                <a:cxnSpLocks/>
              </p:cNvCxnSpPr>
              <p:nvPr/>
            </p:nvCxnSpPr>
            <p:spPr>
              <a:xfrm flipH="1">
                <a:off x="8273293" y="3843960"/>
                <a:ext cx="842135" cy="3986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6EFC8A0-847D-4071-A722-F65E5C0DA56B}"/>
                  </a:ext>
                </a:extLst>
              </p:cNvPr>
              <p:cNvSpPr txBox="1"/>
              <p:nvPr/>
            </p:nvSpPr>
            <p:spPr>
              <a:xfrm>
                <a:off x="7330055" y="4129415"/>
                <a:ext cx="1074525" cy="369332"/>
              </a:xfrm>
              <a:prstGeom prst="rect">
                <a:avLst/>
              </a:prstGeom>
              <a:noFill/>
            </p:spPr>
            <p:txBody>
              <a:bodyPr wrap="none" rtlCol="0">
                <a:spAutoFit/>
              </a:bodyPr>
              <a:lstStyle/>
              <a:p>
                <a:r>
                  <a:rPr lang="en-GB" dirty="0"/>
                  <a:t>antennae</a:t>
                </a:r>
              </a:p>
            </p:txBody>
          </p:sp>
        </p:grpSp>
        <p:sp>
          <p:nvSpPr>
            <p:cNvPr id="49" name="TextBox 48">
              <a:extLst>
                <a:ext uri="{FF2B5EF4-FFF2-40B4-BE49-F238E27FC236}">
                  <a16:creationId xmlns:a16="http://schemas.microsoft.com/office/drawing/2014/main" id="{83998321-097B-4C21-B317-963E83B5CE3E}"/>
                </a:ext>
              </a:extLst>
            </p:cNvPr>
            <p:cNvSpPr txBox="1"/>
            <p:nvPr/>
          </p:nvSpPr>
          <p:spPr>
            <a:xfrm>
              <a:off x="9708559" y="4552146"/>
              <a:ext cx="605166" cy="369332"/>
            </a:xfrm>
            <a:prstGeom prst="rect">
              <a:avLst/>
            </a:prstGeom>
            <a:noFill/>
          </p:spPr>
          <p:txBody>
            <a:bodyPr wrap="none" rtlCol="0">
              <a:spAutoFit/>
            </a:bodyPr>
            <a:lstStyle/>
            <a:p>
              <a:r>
                <a:rPr lang="en-GB" dirty="0"/>
                <a:t>eyes</a:t>
              </a:r>
            </a:p>
          </p:txBody>
        </p:sp>
      </p:grpSp>
    </p:spTree>
    <p:extLst>
      <p:ext uri="{BB962C8B-B14F-4D97-AF65-F5344CB8AC3E}">
        <p14:creationId xmlns:p14="http://schemas.microsoft.com/office/powerpoint/2010/main" val="375064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normAutofit/>
          </a:bodyPr>
          <a:lstStyle/>
          <a:p>
            <a:r>
              <a:rPr lang="en-GB" sz="3200" dirty="0">
                <a:latin typeface="Arial" panose="020B0604020202020204" pitchFamily="34" charset="0"/>
                <a:cs typeface="Arial" panose="020B0604020202020204" pitchFamily="34" charset="0"/>
              </a:rPr>
              <a:t>Describe and compare the structure of common animals</a:t>
            </a: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82600" y="1135063"/>
            <a:ext cx="10871200" cy="64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What’s the same?	What’s different?</a:t>
            </a:r>
          </a:p>
        </p:txBody>
      </p:sp>
      <p:sp>
        <p:nvSpPr>
          <p:cNvPr id="17" name="TextBox 16">
            <a:extLst>
              <a:ext uri="{FF2B5EF4-FFF2-40B4-BE49-F238E27FC236}">
                <a16:creationId xmlns:a16="http://schemas.microsoft.com/office/drawing/2014/main" id="{FF1314C1-29AE-4427-9909-6750B474CE30}"/>
              </a:ext>
            </a:extLst>
          </p:cNvPr>
          <p:cNvSpPr txBox="1"/>
          <p:nvPr/>
        </p:nvSpPr>
        <p:spPr>
          <a:xfrm>
            <a:off x="838200" y="5304272"/>
            <a:ext cx="10652760" cy="1569660"/>
          </a:xfrm>
          <a:prstGeom prst="rect">
            <a:avLst/>
          </a:prstGeom>
          <a:noFill/>
        </p:spPr>
        <p:txBody>
          <a:bodyPr wrap="square" rtlCol="0">
            <a:spAutoFit/>
          </a:bodyPr>
          <a:lstStyle/>
          <a:p>
            <a:r>
              <a:rPr lang="en-GB" sz="2400" dirty="0">
                <a:latin typeface="Comic Sans MS" panose="030F0702030302020204" pitchFamily="66" charset="0"/>
              </a:rPr>
              <a:t>The fish and the horse </a:t>
            </a:r>
            <a:r>
              <a:rPr lang="en-GB" sz="2400" b="1" dirty="0">
                <a:latin typeface="Comic Sans MS" panose="030F0702030302020204" pitchFamily="66" charset="0"/>
              </a:rPr>
              <a:t>both</a:t>
            </a:r>
            <a:r>
              <a:rPr lang="en-GB" sz="2400" dirty="0">
                <a:latin typeface="Comic Sans MS" panose="030F0702030302020204" pitchFamily="66" charset="0"/>
              </a:rPr>
              <a:t> have _________________.</a:t>
            </a:r>
          </a:p>
          <a:p>
            <a:endParaRPr lang="en-GB" sz="2400" dirty="0">
              <a:latin typeface="Comic Sans MS" panose="030F0702030302020204" pitchFamily="66" charset="0"/>
            </a:endParaRPr>
          </a:p>
          <a:p>
            <a:r>
              <a:rPr lang="en-GB" sz="2400" dirty="0">
                <a:latin typeface="Comic Sans MS" panose="030F0702030302020204" pitchFamily="66" charset="0"/>
              </a:rPr>
              <a:t>The horse has _____________ but the fish does not.</a:t>
            </a:r>
          </a:p>
          <a:p>
            <a:r>
              <a:rPr lang="en-GB" sz="2400" dirty="0">
                <a:latin typeface="Comic Sans MS" panose="030F0702030302020204" pitchFamily="66" charset="0"/>
              </a:rPr>
              <a:t>The fish has _____________ but the horse does not.</a:t>
            </a:r>
            <a:endParaRPr lang="en-GB" sz="2000" dirty="0"/>
          </a:p>
        </p:txBody>
      </p:sp>
      <p:grpSp>
        <p:nvGrpSpPr>
          <p:cNvPr id="14" name="Group 13">
            <a:extLst>
              <a:ext uri="{FF2B5EF4-FFF2-40B4-BE49-F238E27FC236}">
                <a16:creationId xmlns:a16="http://schemas.microsoft.com/office/drawing/2014/main" id="{14E5E2A0-9A6B-4E83-BBC1-DB4D690563BA}"/>
              </a:ext>
            </a:extLst>
          </p:cNvPr>
          <p:cNvGrpSpPr/>
          <p:nvPr/>
        </p:nvGrpSpPr>
        <p:grpSpPr>
          <a:xfrm>
            <a:off x="676657" y="1630680"/>
            <a:ext cx="4796461" cy="3188732"/>
            <a:chOff x="676657" y="1630680"/>
            <a:chExt cx="4796461" cy="3188732"/>
          </a:xfrm>
        </p:grpSpPr>
        <p:grpSp>
          <p:nvGrpSpPr>
            <p:cNvPr id="13" name="Group 12">
              <a:extLst>
                <a:ext uri="{FF2B5EF4-FFF2-40B4-BE49-F238E27FC236}">
                  <a16:creationId xmlns:a16="http://schemas.microsoft.com/office/drawing/2014/main" id="{1013BBC0-43C4-4B71-B626-9B701094AE1E}"/>
                </a:ext>
              </a:extLst>
            </p:cNvPr>
            <p:cNvGrpSpPr/>
            <p:nvPr/>
          </p:nvGrpSpPr>
          <p:grpSpPr>
            <a:xfrm>
              <a:off x="1021080" y="1630680"/>
              <a:ext cx="4452038" cy="3137296"/>
              <a:chOff x="1021080" y="1630680"/>
              <a:chExt cx="4452038" cy="3137296"/>
            </a:xfrm>
          </p:grpSpPr>
          <p:pic>
            <p:nvPicPr>
              <p:cNvPr id="35" name="Picture 8" descr="horse | Definition, Breeds, Pictures, Evolution, &amp; Facts | Britannica">
                <a:extLst>
                  <a:ext uri="{FF2B5EF4-FFF2-40B4-BE49-F238E27FC236}">
                    <a16:creationId xmlns:a16="http://schemas.microsoft.com/office/drawing/2014/main" id="{12BFEDFF-2312-4F2E-AD05-AF3156D12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 y="1923042"/>
                <a:ext cx="3633217" cy="284493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D193FAA-C330-4068-AB55-2D49A5C47D22}"/>
                  </a:ext>
                </a:extLst>
              </p:cNvPr>
              <p:cNvSpPr txBox="1"/>
              <p:nvPr/>
            </p:nvSpPr>
            <p:spPr>
              <a:xfrm>
                <a:off x="4654297" y="2267940"/>
                <a:ext cx="762000" cy="369332"/>
              </a:xfrm>
              <a:prstGeom prst="rect">
                <a:avLst/>
              </a:prstGeom>
              <a:noFill/>
            </p:spPr>
            <p:txBody>
              <a:bodyPr wrap="square" rtlCol="0">
                <a:spAutoFit/>
              </a:bodyPr>
              <a:lstStyle/>
              <a:p>
                <a:r>
                  <a:rPr lang="en-GB" dirty="0"/>
                  <a:t>head</a:t>
                </a:r>
              </a:p>
            </p:txBody>
          </p:sp>
          <p:sp>
            <p:nvSpPr>
              <p:cNvPr id="41" name="TextBox 40">
                <a:extLst>
                  <a:ext uri="{FF2B5EF4-FFF2-40B4-BE49-F238E27FC236}">
                    <a16:creationId xmlns:a16="http://schemas.microsoft.com/office/drawing/2014/main" id="{14F590FD-E246-4CB2-889D-F49AE9D8D66D}"/>
                  </a:ext>
                </a:extLst>
              </p:cNvPr>
              <p:cNvSpPr txBox="1"/>
              <p:nvPr/>
            </p:nvSpPr>
            <p:spPr>
              <a:xfrm>
                <a:off x="4236720" y="1630680"/>
                <a:ext cx="762000" cy="369332"/>
              </a:xfrm>
              <a:prstGeom prst="rect">
                <a:avLst/>
              </a:prstGeom>
              <a:noFill/>
            </p:spPr>
            <p:txBody>
              <a:bodyPr wrap="square" rtlCol="0">
                <a:spAutoFit/>
              </a:bodyPr>
              <a:lstStyle/>
              <a:p>
                <a:r>
                  <a:rPr lang="en-GB" dirty="0"/>
                  <a:t>ears</a:t>
                </a:r>
              </a:p>
            </p:txBody>
          </p:sp>
          <p:sp>
            <p:nvSpPr>
              <p:cNvPr id="50" name="TextBox 49">
                <a:extLst>
                  <a:ext uri="{FF2B5EF4-FFF2-40B4-BE49-F238E27FC236}">
                    <a16:creationId xmlns:a16="http://schemas.microsoft.com/office/drawing/2014/main" id="{C835FF3C-E8DC-4F42-B7F3-DF678F11B5F0}"/>
                  </a:ext>
                </a:extLst>
              </p:cNvPr>
              <p:cNvSpPr txBox="1"/>
              <p:nvPr/>
            </p:nvSpPr>
            <p:spPr>
              <a:xfrm>
                <a:off x="4711118" y="2000012"/>
                <a:ext cx="762000" cy="369332"/>
              </a:xfrm>
              <a:prstGeom prst="rect">
                <a:avLst/>
              </a:prstGeom>
              <a:noFill/>
            </p:spPr>
            <p:txBody>
              <a:bodyPr wrap="square" rtlCol="0">
                <a:spAutoFit/>
              </a:bodyPr>
              <a:lstStyle/>
              <a:p>
                <a:r>
                  <a:rPr lang="en-GB" dirty="0"/>
                  <a:t>eyes</a:t>
                </a:r>
              </a:p>
            </p:txBody>
          </p:sp>
          <p:cxnSp>
            <p:nvCxnSpPr>
              <p:cNvPr id="7" name="Straight Connector 6">
                <a:extLst>
                  <a:ext uri="{FF2B5EF4-FFF2-40B4-BE49-F238E27FC236}">
                    <a16:creationId xmlns:a16="http://schemas.microsoft.com/office/drawing/2014/main" id="{831EF859-275D-4F1D-893E-C87F9D40C960}"/>
                  </a:ext>
                </a:extLst>
              </p:cNvPr>
              <p:cNvCxnSpPr>
                <a:endCxn id="50" idx="1"/>
              </p:cNvCxnSpPr>
              <p:nvPr/>
            </p:nvCxnSpPr>
            <p:spPr>
              <a:xfrm flipV="1">
                <a:off x="4373880" y="2184678"/>
                <a:ext cx="337238" cy="1846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3E7D50C1-4978-42A6-AAD9-ED4ACEB60D69}"/>
                </a:ext>
              </a:extLst>
            </p:cNvPr>
            <p:cNvSpPr txBox="1"/>
            <p:nvPr/>
          </p:nvSpPr>
          <p:spPr>
            <a:xfrm>
              <a:off x="3505200" y="4450080"/>
              <a:ext cx="762000" cy="369332"/>
            </a:xfrm>
            <a:prstGeom prst="rect">
              <a:avLst/>
            </a:prstGeom>
            <a:noFill/>
          </p:spPr>
          <p:txBody>
            <a:bodyPr wrap="square" rtlCol="0">
              <a:spAutoFit/>
            </a:bodyPr>
            <a:lstStyle/>
            <a:p>
              <a:r>
                <a:rPr lang="en-GB" dirty="0"/>
                <a:t>hoof</a:t>
              </a:r>
            </a:p>
          </p:txBody>
        </p:sp>
        <p:sp>
          <p:nvSpPr>
            <p:cNvPr id="37" name="TextBox 36">
              <a:extLst>
                <a:ext uri="{FF2B5EF4-FFF2-40B4-BE49-F238E27FC236}">
                  <a16:creationId xmlns:a16="http://schemas.microsoft.com/office/drawing/2014/main" id="{4A714320-1B68-4E20-ABB2-FDC3DD68768E}"/>
                </a:ext>
              </a:extLst>
            </p:cNvPr>
            <p:cNvSpPr txBox="1"/>
            <p:nvPr/>
          </p:nvSpPr>
          <p:spPr>
            <a:xfrm>
              <a:off x="3368040" y="3852601"/>
              <a:ext cx="762000" cy="369332"/>
            </a:xfrm>
            <a:prstGeom prst="rect">
              <a:avLst/>
            </a:prstGeom>
            <a:noFill/>
          </p:spPr>
          <p:txBody>
            <a:bodyPr wrap="square" rtlCol="0">
              <a:spAutoFit/>
            </a:bodyPr>
            <a:lstStyle/>
            <a:p>
              <a:r>
                <a:rPr lang="en-GB" dirty="0"/>
                <a:t>leg</a:t>
              </a:r>
            </a:p>
          </p:txBody>
        </p:sp>
        <p:sp>
          <p:nvSpPr>
            <p:cNvPr id="42" name="TextBox 41">
              <a:extLst>
                <a:ext uri="{FF2B5EF4-FFF2-40B4-BE49-F238E27FC236}">
                  <a16:creationId xmlns:a16="http://schemas.microsoft.com/office/drawing/2014/main" id="{BCF8A022-D6A3-4D75-8EB4-D2FF5D709937}"/>
                </a:ext>
              </a:extLst>
            </p:cNvPr>
            <p:cNvSpPr txBox="1"/>
            <p:nvPr/>
          </p:nvSpPr>
          <p:spPr>
            <a:xfrm>
              <a:off x="676657" y="2999538"/>
              <a:ext cx="762000" cy="369332"/>
            </a:xfrm>
            <a:prstGeom prst="rect">
              <a:avLst/>
            </a:prstGeom>
            <a:noFill/>
          </p:spPr>
          <p:txBody>
            <a:bodyPr wrap="square" rtlCol="0">
              <a:spAutoFit/>
            </a:bodyPr>
            <a:lstStyle/>
            <a:p>
              <a:r>
                <a:rPr lang="en-GB" dirty="0"/>
                <a:t>tail</a:t>
              </a:r>
            </a:p>
          </p:txBody>
        </p:sp>
        <p:sp>
          <p:nvSpPr>
            <p:cNvPr id="48" name="TextBox 47">
              <a:extLst>
                <a:ext uri="{FF2B5EF4-FFF2-40B4-BE49-F238E27FC236}">
                  <a16:creationId xmlns:a16="http://schemas.microsoft.com/office/drawing/2014/main" id="{E5CB45C9-B147-4D76-B493-00ABC39DBEC5}"/>
                </a:ext>
              </a:extLst>
            </p:cNvPr>
            <p:cNvSpPr txBox="1"/>
            <p:nvPr/>
          </p:nvSpPr>
          <p:spPr>
            <a:xfrm>
              <a:off x="2075689" y="2118906"/>
              <a:ext cx="762000" cy="369332"/>
            </a:xfrm>
            <a:prstGeom prst="rect">
              <a:avLst/>
            </a:prstGeom>
            <a:noFill/>
          </p:spPr>
          <p:txBody>
            <a:bodyPr wrap="square" rtlCol="0">
              <a:spAutoFit/>
            </a:bodyPr>
            <a:lstStyle/>
            <a:p>
              <a:r>
                <a:rPr lang="en-GB" dirty="0"/>
                <a:t>body</a:t>
              </a:r>
            </a:p>
          </p:txBody>
        </p:sp>
        <p:sp>
          <p:nvSpPr>
            <p:cNvPr id="51" name="TextBox 50">
              <a:extLst>
                <a:ext uri="{FF2B5EF4-FFF2-40B4-BE49-F238E27FC236}">
                  <a16:creationId xmlns:a16="http://schemas.microsoft.com/office/drawing/2014/main" id="{7C28A1DB-F59D-42C1-8BEB-05CF8FB1AC96}"/>
                </a:ext>
              </a:extLst>
            </p:cNvPr>
            <p:cNvSpPr txBox="1"/>
            <p:nvPr/>
          </p:nvSpPr>
          <p:spPr>
            <a:xfrm>
              <a:off x="4130040" y="2891633"/>
              <a:ext cx="990600" cy="369332"/>
            </a:xfrm>
            <a:prstGeom prst="rect">
              <a:avLst/>
            </a:prstGeom>
            <a:noFill/>
          </p:spPr>
          <p:txBody>
            <a:bodyPr wrap="square" rtlCol="0">
              <a:spAutoFit/>
            </a:bodyPr>
            <a:lstStyle/>
            <a:p>
              <a:r>
                <a:rPr lang="en-GB" dirty="0"/>
                <a:t>mouth</a:t>
              </a:r>
            </a:p>
          </p:txBody>
        </p:sp>
      </p:grpSp>
      <p:grpSp>
        <p:nvGrpSpPr>
          <p:cNvPr id="12" name="Group 11">
            <a:extLst>
              <a:ext uri="{FF2B5EF4-FFF2-40B4-BE49-F238E27FC236}">
                <a16:creationId xmlns:a16="http://schemas.microsoft.com/office/drawing/2014/main" id="{C18C7990-B92E-4E79-9565-07A0ED78BF28}"/>
              </a:ext>
            </a:extLst>
          </p:cNvPr>
          <p:cNvGrpSpPr/>
          <p:nvPr/>
        </p:nvGrpSpPr>
        <p:grpSpPr>
          <a:xfrm>
            <a:off x="7417742" y="2021977"/>
            <a:ext cx="3952165" cy="2006083"/>
            <a:chOff x="7417742" y="2021977"/>
            <a:chExt cx="3952165" cy="2006083"/>
          </a:xfrm>
        </p:grpSpPr>
        <p:pic>
          <p:nvPicPr>
            <p:cNvPr id="34" name="Picture 16" descr="Goldfish Care for Beginners eBook by Jake Dadier - 1230000118208 | Rakuten  Kobo Philippines">
              <a:extLst>
                <a:ext uri="{FF2B5EF4-FFF2-40B4-BE49-F238E27FC236}">
                  <a16:creationId xmlns:a16="http://schemas.microsoft.com/office/drawing/2014/main" id="{5F8B3762-1466-476B-BF06-1A7BCF225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39" t="21463" r="9296" b="23662"/>
            <a:stretch/>
          </p:blipFill>
          <p:spPr bwMode="auto">
            <a:xfrm>
              <a:off x="7798742" y="2303572"/>
              <a:ext cx="3083845" cy="162398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EFD045F1-6377-476E-9497-B16933C61FE4}"/>
                </a:ext>
              </a:extLst>
            </p:cNvPr>
            <p:cNvSpPr txBox="1"/>
            <p:nvPr/>
          </p:nvSpPr>
          <p:spPr>
            <a:xfrm>
              <a:off x="7417742" y="3330815"/>
              <a:ext cx="762000" cy="369332"/>
            </a:xfrm>
            <a:prstGeom prst="rect">
              <a:avLst/>
            </a:prstGeom>
            <a:noFill/>
          </p:spPr>
          <p:txBody>
            <a:bodyPr wrap="square" rtlCol="0">
              <a:spAutoFit/>
            </a:bodyPr>
            <a:lstStyle/>
            <a:p>
              <a:r>
                <a:rPr lang="en-GB" dirty="0"/>
                <a:t>eyes</a:t>
              </a:r>
            </a:p>
          </p:txBody>
        </p:sp>
        <p:cxnSp>
          <p:nvCxnSpPr>
            <p:cNvPr id="53" name="Straight Connector 52">
              <a:extLst>
                <a:ext uri="{FF2B5EF4-FFF2-40B4-BE49-F238E27FC236}">
                  <a16:creationId xmlns:a16="http://schemas.microsoft.com/office/drawing/2014/main" id="{E74E6677-8A72-4469-B664-F3AA31505B39}"/>
                </a:ext>
              </a:extLst>
            </p:cNvPr>
            <p:cNvCxnSpPr>
              <a:cxnSpLocks/>
            </p:cNvCxnSpPr>
            <p:nvPr/>
          </p:nvCxnSpPr>
          <p:spPr>
            <a:xfrm flipV="1">
              <a:off x="7848601" y="3159793"/>
              <a:ext cx="416484" cy="26335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BF37791-1066-46C6-95CB-9D7A3F8E7B49}"/>
                </a:ext>
              </a:extLst>
            </p:cNvPr>
            <p:cNvSpPr txBox="1"/>
            <p:nvPr/>
          </p:nvSpPr>
          <p:spPr>
            <a:xfrm>
              <a:off x="9049514" y="2021977"/>
              <a:ext cx="762000" cy="369332"/>
            </a:xfrm>
            <a:prstGeom prst="rect">
              <a:avLst/>
            </a:prstGeom>
            <a:noFill/>
          </p:spPr>
          <p:txBody>
            <a:bodyPr wrap="square" rtlCol="0">
              <a:spAutoFit/>
            </a:bodyPr>
            <a:lstStyle/>
            <a:p>
              <a:r>
                <a:rPr lang="en-GB" dirty="0"/>
                <a:t>fin</a:t>
              </a:r>
            </a:p>
          </p:txBody>
        </p:sp>
        <p:sp>
          <p:nvSpPr>
            <p:cNvPr id="55" name="TextBox 54">
              <a:extLst>
                <a:ext uri="{FF2B5EF4-FFF2-40B4-BE49-F238E27FC236}">
                  <a16:creationId xmlns:a16="http://schemas.microsoft.com/office/drawing/2014/main" id="{715DA806-2BA5-4763-9581-7E2E7BA8E09C}"/>
                </a:ext>
              </a:extLst>
            </p:cNvPr>
            <p:cNvSpPr txBox="1"/>
            <p:nvPr/>
          </p:nvSpPr>
          <p:spPr>
            <a:xfrm>
              <a:off x="8179742" y="3658728"/>
              <a:ext cx="762000" cy="369332"/>
            </a:xfrm>
            <a:prstGeom prst="rect">
              <a:avLst/>
            </a:prstGeom>
            <a:noFill/>
          </p:spPr>
          <p:txBody>
            <a:bodyPr wrap="square" rtlCol="0">
              <a:spAutoFit/>
            </a:bodyPr>
            <a:lstStyle/>
            <a:p>
              <a:r>
                <a:rPr lang="en-GB" dirty="0"/>
                <a:t>gills</a:t>
              </a:r>
            </a:p>
          </p:txBody>
        </p:sp>
        <p:cxnSp>
          <p:nvCxnSpPr>
            <p:cNvPr id="56" name="Straight Connector 55">
              <a:extLst>
                <a:ext uri="{FF2B5EF4-FFF2-40B4-BE49-F238E27FC236}">
                  <a16:creationId xmlns:a16="http://schemas.microsoft.com/office/drawing/2014/main" id="{FCF0345D-93BC-4BF2-A6CE-B67ECDB661BD}"/>
                </a:ext>
              </a:extLst>
            </p:cNvPr>
            <p:cNvCxnSpPr>
              <a:cxnSpLocks/>
              <a:stCxn id="55" idx="0"/>
            </p:cNvCxnSpPr>
            <p:nvPr/>
          </p:nvCxnSpPr>
          <p:spPr>
            <a:xfrm flipV="1">
              <a:off x="8560742" y="3199274"/>
              <a:ext cx="219344" cy="459454"/>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D5D8793-64F7-425D-B2C2-1B8CF8A183F1}"/>
                </a:ext>
              </a:extLst>
            </p:cNvPr>
            <p:cNvSpPr txBox="1"/>
            <p:nvPr/>
          </p:nvSpPr>
          <p:spPr>
            <a:xfrm>
              <a:off x="10607907" y="2979785"/>
              <a:ext cx="762000" cy="369332"/>
            </a:xfrm>
            <a:prstGeom prst="rect">
              <a:avLst/>
            </a:prstGeom>
            <a:noFill/>
          </p:spPr>
          <p:txBody>
            <a:bodyPr wrap="square" rtlCol="0">
              <a:spAutoFit/>
            </a:bodyPr>
            <a:lstStyle/>
            <a:p>
              <a:r>
                <a:rPr lang="en-GB" dirty="0"/>
                <a:t>tail</a:t>
              </a:r>
            </a:p>
          </p:txBody>
        </p:sp>
        <p:sp>
          <p:nvSpPr>
            <p:cNvPr id="58" name="TextBox 57">
              <a:extLst>
                <a:ext uri="{FF2B5EF4-FFF2-40B4-BE49-F238E27FC236}">
                  <a16:creationId xmlns:a16="http://schemas.microsoft.com/office/drawing/2014/main" id="{0E763D02-3B8F-4C12-9051-A920AEF1ADAD}"/>
                </a:ext>
              </a:extLst>
            </p:cNvPr>
            <p:cNvSpPr txBox="1"/>
            <p:nvPr/>
          </p:nvSpPr>
          <p:spPr>
            <a:xfrm>
              <a:off x="9430514" y="3650809"/>
              <a:ext cx="762000" cy="369332"/>
            </a:xfrm>
            <a:prstGeom prst="rect">
              <a:avLst/>
            </a:prstGeom>
            <a:noFill/>
          </p:spPr>
          <p:txBody>
            <a:bodyPr wrap="square" rtlCol="0">
              <a:spAutoFit/>
            </a:bodyPr>
            <a:lstStyle/>
            <a:p>
              <a:r>
                <a:rPr lang="en-GB" dirty="0"/>
                <a:t>body</a:t>
              </a:r>
            </a:p>
          </p:txBody>
        </p:sp>
        <p:cxnSp>
          <p:nvCxnSpPr>
            <p:cNvPr id="59" name="Straight Connector 58">
              <a:extLst>
                <a:ext uri="{FF2B5EF4-FFF2-40B4-BE49-F238E27FC236}">
                  <a16:creationId xmlns:a16="http://schemas.microsoft.com/office/drawing/2014/main" id="{AB0C73EF-AB75-44DA-8B98-BCD2778C62AF}"/>
                </a:ext>
              </a:extLst>
            </p:cNvPr>
            <p:cNvCxnSpPr>
              <a:cxnSpLocks/>
            </p:cNvCxnSpPr>
            <p:nvPr/>
          </p:nvCxnSpPr>
          <p:spPr>
            <a:xfrm flipH="1" flipV="1">
              <a:off x="9489027" y="3313949"/>
              <a:ext cx="202823" cy="45407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631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182880" y="0"/>
            <a:ext cx="12009120" cy="1325563"/>
          </a:xfrm>
        </p:spPr>
        <p:txBody>
          <a:bodyPr>
            <a:normAutofit/>
          </a:bodyPr>
          <a:lstStyle/>
          <a:p>
            <a:r>
              <a:rPr lang="en-GB" sz="3200" dirty="0">
                <a:latin typeface="Arial" panose="020B0604020202020204" pitchFamily="34" charset="0"/>
                <a:cs typeface="Arial" panose="020B0604020202020204" pitchFamily="34" charset="0"/>
              </a:rPr>
              <a:t>Identify, name, draw and label the basic parts of the human body.</a:t>
            </a:r>
          </a:p>
        </p:txBody>
      </p:sp>
      <p:sp>
        <p:nvSpPr>
          <p:cNvPr id="3" name="Rectangle 2">
            <a:extLst>
              <a:ext uri="{FF2B5EF4-FFF2-40B4-BE49-F238E27FC236}">
                <a16:creationId xmlns:a16="http://schemas.microsoft.com/office/drawing/2014/main" id="{5D50B7C3-7D13-4266-8A72-EF08A3838FAE}"/>
              </a:ext>
            </a:extLst>
          </p:cNvPr>
          <p:cNvSpPr/>
          <p:nvPr/>
        </p:nvSpPr>
        <p:spPr>
          <a:xfrm>
            <a:off x="390643" y="961331"/>
            <a:ext cx="9033273" cy="584775"/>
          </a:xfrm>
          <a:prstGeom prst="rect">
            <a:avLst/>
          </a:prstGeom>
        </p:spPr>
        <p:txBody>
          <a:bodyPr wrap="square">
            <a:spAutoFit/>
          </a:bodyPr>
          <a:lstStyle/>
          <a:p>
            <a:r>
              <a:rPr lang="en-GB" sz="3200" dirty="0">
                <a:hlinkClick r:id="rId2"/>
              </a:rPr>
              <a:t>https://www.youtube.com/watch?v=cz0XVEavZok</a:t>
            </a:r>
            <a:r>
              <a:rPr lang="en-GB" sz="3200" dirty="0"/>
              <a:t> </a:t>
            </a:r>
          </a:p>
        </p:txBody>
      </p:sp>
      <p:pic>
        <p:nvPicPr>
          <p:cNvPr id="5" name="Picture 4">
            <a:extLst>
              <a:ext uri="{FF2B5EF4-FFF2-40B4-BE49-F238E27FC236}">
                <a16:creationId xmlns:a16="http://schemas.microsoft.com/office/drawing/2014/main" id="{75F340CA-4254-4FCF-8384-966148A99C35}"/>
              </a:ext>
            </a:extLst>
          </p:cNvPr>
          <p:cNvPicPr>
            <a:picLocks noChangeAspect="1"/>
          </p:cNvPicPr>
          <p:nvPr/>
        </p:nvPicPr>
        <p:blipFill>
          <a:blip r:embed="rId3"/>
          <a:stretch>
            <a:fillRect/>
          </a:stretch>
        </p:blipFill>
        <p:spPr>
          <a:xfrm>
            <a:off x="507918" y="1689795"/>
            <a:ext cx="4230337" cy="2392568"/>
          </a:xfrm>
          <a:prstGeom prst="rect">
            <a:avLst/>
          </a:prstGeom>
        </p:spPr>
      </p:pic>
      <p:sp>
        <p:nvSpPr>
          <p:cNvPr id="6" name="TextBox 5">
            <a:extLst>
              <a:ext uri="{FF2B5EF4-FFF2-40B4-BE49-F238E27FC236}">
                <a16:creationId xmlns:a16="http://schemas.microsoft.com/office/drawing/2014/main" id="{64994EC1-F8D1-4271-BB79-EF6071BFF9CC}"/>
              </a:ext>
            </a:extLst>
          </p:cNvPr>
          <p:cNvSpPr txBox="1"/>
          <p:nvPr/>
        </p:nvSpPr>
        <p:spPr>
          <a:xfrm>
            <a:off x="4907279" y="1809840"/>
            <a:ext cx="4711337" cy="954107"/>
          </a:xfrm>
          <a:prstGeom prst="rect">
            <a:avLst/>
          </a:prstGeom>
          <a:noFill/>
        </p:spPr>
        <p:txBody>
          <a:bodyPr wrap="square" rtlCol="0">
            <a:spAutoFit/>
          </a:bodyPr>
          <a:lstStyle/>
          <a:p>
            <a:r>
              <a:rPr lang="en-GB" sz="2800" dirty="0"/>
              <a:t>Join in with the song ‘Heads, shoulders, knees and toes’.</a:t>
            </a:r>
          </a:p>
        </p:txBody>
      </p:sp>
      <p:sp>
        <p:nvSpPr>
          <p:cNvPr id="4" name="Rectangle 3">
            <a:extLst>
              <a:ext uri="{FF2B5EF4-FFF2-40B4-BE49-F238E27FC236}">
                <a16:creationId xmlns:a16="http://schemas.microsoft.com/office/drawing/2014/main" id="{40194973-D610-44E9-A8BF-23D143ED25CC}"/>
              </a:ext>
            </a:extLst>
          </p:cNvPr>
          <p:cNvSpPr/>
          <p:nvPr/>
        </p:nvSpPr>
        <p:spPr>
          <a:xfrm>
            <a:off x="4907279" y="5250338"/>
            <a:ext cx="6096000" cy="1077218"/>
          </a:xfrm>
          <a:prstGeom prst="rect">
            <a:avLst/>
          </a:prstGeom>
        </p:spPr>
        <p:txBody>
          <a:bodyPr>
            <a:spAutoFit/>
          </a:bodyPr>
          <a:lstStyle/>
          <a:p>
            <a:r>
              <a:rPr lang="en-GB" sz="3200" dirty="0">
                <a:hlinkClick r:id="rId4"/>
              </a:rPr>
              <a:t>https://www.bbc.co.uk/bitesize/topics/z9yycdm/articles/zqhbr82</a:t>
            </a:r>
            <a:r>
              <a:rPr lang="en-GB" sz="3200" dirty="0"/>
              <a:t> </a:t>
            </a:r>
          </a:p>
        </p:txBody>
      </p:sp>
      <p:sp>
        <p:nvSpPr>
          <p:cNvPr id="7" name="TextBox 6">
            <a:extLst>
              <a:ext uri="{FF2B5EF4-FFF2-40B4-BE49-F238E27FC236}">
                <a16:creationId xmlns:a16="http://schemas.microsoft.com/office/drawing/2014/main" id="{CCC49EF9-F225-4997-992F-BE2FCA3B4AAB}"/>
              </a:ext>
            </a:extLst>
          </p:cNvPr>
          <p:cNvSpPr txBox="1"/>
          <p:nvPr/>
        </p:nvSpPr>
        <p:spPr>
          <a:xfrm>
            <a:off x="267417" y="4848505"/>
            <a:ext cx="4711337" cy="1815882"/>
          </a:xfrm>
          <a:prstGeom prst="rect">
            <a:avLst/>
          </a:prstGeom>
          <a:noFill/>
        </p:spPr>
        <p:txBody>
          <a:bodyPr wrap="square" rtlCol="0">
            <a:spAutoFit/>
          </a:bodyPr>
          <a:lstStyle/>
          <a:p>
            <a:r>
              <a:rPr lang="en-GB" sz="2800" dirty="0"/>
              <a:t>Watch the BBC Bitesize video about the parts of the human body, and complete the activity underneath:</a:t>
            </a:r>
          </a:p>
        </p:txBody>
      </p:sp>
    </p:spTree>
    <p:extLst>
      <p:ext uri="{BB962C8B-B14F-4D97-AF65-F5344CB8AC3E}">
        <p14:creationId xmlns:p14="http://schemas.microsoft.com/office/powerpoint/2010/main" val="260398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482600" y="365761"/>
            <a:ext cx="11176000" cy="6022340"/>
          </a:xfrm>
        </p:spPr>
        <p:txBody>
          <a:bodyPr>
            <a:normAutofit/>
          </a:bodyPr>
          <a:lstStyle/>
          <a:p>
            <a:pPr marL="0" indent="0">
              <a:buNone/>
            </a:pPr>
            <a:r>
              <a:rPr lang="en-GB" b="1" dirty="0">
                <a:latin typeface="Arial" panose="020B0604020202020204" pitchFamily="34" charset="0"/>
                <a:cs typeface="Arial" panose="020B0604020202020204" pitchFamily="34" charset="0"/>
              </a:rPr>
              <a:t>How many parts of the human body can you label?</a:t>
            </a:r>
          </a:p>
        </p:txBody>
      </p:sp>
      <p:pic>
        <p:nvPicPr>
          <p:cNvPr id="16386" name="Picture 2" descr="The body and its parts | Arnold Zwicky's Blog">
            <a:extLst>
              <a:ext uri="{FF2B5EF4-FFF2-40B4-BE49-F238E27FC236}">
                <a16:creationId xmlns:a16="http://schemas.microsoft.com/office/drawing/2014/main" id="{E0EA8E28-DD4B-46FF-A0B8-040867EF0B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45" b="2593"/>
          <a:stretch/>
        </p:blipFill>
        <p:spPr bwMode="auto">
          <a:xfrm>
            <a:off x="982717" y="853531"/>
            <a:ext cx="5464231" cy="6004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D2623-2533-4473-B89E-4E0D44674A75}"/>
              </a:ext>
            </a:extLst>
          </p:cNvPr>
          <p:cNvSpPr txBox="1"/>
          <p:nvPr/>
        </p:nvSpPr>
        <p:spPr>
          <a:xfrm>
            <a:off x="6947065" y="2363190"/>
            <a:ext cx="3978234" cy="646331"/>
          </a:xfrm>
          <a:prstGeom prst="rect">
            <a:avLst/>
          </a:prstGeom>
          <a:noFill/>
        </p:spPr>
        <p:txBody>
          <a:bodyPr wrap="square" rtlCol="0">
            <a:spAutoFit/>
          </a:bodyPr>
          <a:lstStyle/>
          <a:p>
            <a:r>
              <a:rPr lang="en-GB" b="1" dirty="0"/>
              <a:t>Challenge: </a:t>
            </a:r>
            <a:r>
              <a:rPr lang="en-GB" dirty="0"/>
              <a:t>Can you point to your wrist? What about your ankle?</a:t>
            </a:r>
          </a:p>
        </p:txBody>
      </p:sp>
    </p:spTree>
    <p:extLst>
      <p:ext uri="{BB962C8B-B14F-4D97-AF65-F5344CB8AC3E}">
        <p14:creationId xmlns:p14="http://schemas.microsoft.com/office/powerpoint/2010/main" val="99087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482600" y="365761"/>
            <a:ext cx="11176000" cy="6022340"/>
          </a:xfrm>
        </p:spPr>
        <p:txBody>
          <a:bodyPr>
            <a:normAutofit/>
          </a:bodyPr>
          <a:lstStyle/>
          <a:p>
            <a:pPr marL="0" indent="0">
              <a:buNone/>
            </a:pPr>
            <a:r>
              <a:rPr lang="en-GB" b="1" dirty="0">
                <a:latin typeface="Arial" panose="020B0604020202020204" pitchFamily="34" charset="0"/>
                <a:cs typeface="Arial" panose="020B0604020202020204" pitchFamily="34" charset="0"/>
              </a:rPr>
              <a:t>Draw and label the parts of the human body</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You could ask someone to lie down on some big paper and draw around them.</a:t>
            </a:r>
          </a:p>
        </p:txBody>
      </p:sp>
      <p:pic>
        <p:nvPicPr>
          <p:cNvPr id="21508" name="Picture 4" descr="Gifts from the Pirates: &quot;Christmas is, of course, the time to be home - in  heart as well as body.&quot;">
            <a:extLst>
              <a:ext uri="{FF2B5EF4-FFF2-40B4-BE49-F238E27FC236}">
                <a16:creationId xmlns:a16="http://schemas.microsoft.com/office/drawing/2014/main" id="{6D8F8B1D-DC41-4F3D-9536-AECA46A9F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778" y="2755073"/>
            <a:ext cx="6339815" cy="31947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2B6493-7C81-43FC-B72C-7A25C9D40186}"/>
              </a:ext>
            </a:extLst>
          </p:cNvPr>
          <p:cNvSpPr txBox="1"/>
          <p:nvPr/>
        </p:nvSpPr>
        <p:spPr>
          <a:xfrm>
            <a:off x="7816252" y="3277590"/>
            <a:ext cx="3978234" cy="1077218"/>
          </a:xfrm>
          <a:prstGeom prst="rect">
            <a:avLst/>
          </a:prstGeom>
          <a:noFill/>
        </p:spPr>
        <p:txBody>
          <a:bodyPr wrap="square" rtlCol="0">
            <a:spAutoFit/>
          </a:bodyPr>
          <a:lstStyle/>
          <a:p>
            <a:r>
              <a:rPr lang="en-GB" sz="3200" dirty="0"/>
              <a:t>Label as many parts of the body as you can.</a:t>
            </a:r>
          </a:p>
        </p:txBody>
      </p:sp>
    </p:spTree>
    <p:extLst>
      <p:ext uri="{BB962C8B-B14F-4D97-AF65-F5344CB8AC3E}">
        <p14:creationId xmlns:p14="http://schemas.microsoft.com/office/powerpoint/2010/main" val="104307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FA4DD3-1556-4138-A295-046F63C75A94}"/>
              </a:ext>
            </a:extLst>
          </p:cNvPr>
          <p:cNvSpPr/>
          <p:nvPr/>
        </p:nvSpPr>
        <p:spPr>
          <a:xfrm>
            <a:off x="97536" y="618226"/>
            <a:ext cx="11458008" cy="1754326"/>
          </a:xfrm>
          <a:prstGeom prst="rect">
            <a:avLst/>
          </a:prstGeom>
        </p:spPr>
        <p:txBody>
          <a:bodyPr wrap="square">
            <a:spAutoFit/>
          </a:bodyPr>
          <a:lstStyle/>
          <a:p>
            <a:r>
              <a:rPr lang="en-GB" dirty="0"/>
              <a:t>Watch the BBC Bitesize video about the senses.</a:t>
            </a:r>
          </a:p>
          <a:p>
            <a:endParaRPr lang="en-GB" dirty="0"/>
          </a:p>
          <a:p>
            <a:r>
              <a:rPr lang="en-GB" dirty="0"/>
              <a:t>Then complete the activity and quiz underneath!</a:t>
            </a:r>
          </a:p>
          <a:p>
            <a:endParaRPr lang="en-GB" dirty="0"/>
          </a:p>
          <a:p>
            <a:r>
              <a:rPr lang="en-GB" dirty="0">
                <a:hlinkClick r:id="rId2"/>
              </a:rPr>
              <a:t>https://www.bbc.co.uk/bitesize/topics/z9yycdm/articles/zxy987h</a:t>
            </a:r>
            <a:r>
              <a:rPr lang="en-GB" dirty="0"/>
              <a:t> </a:t>
            </a:r>
          </a:p>
          <a:p>
            <a:endParaRPr lang="en-GB" dirty="0"/>
          </a:p>
        </p:txBody>
      </p:sp>
      <p:sp>
        <p:nvSpPr>
          <p:cNvPr id="5" name="Rectangle 4">
            <a:extLst>
              <a:ext uri="{FF2B5EF4-FFF2-40B4-BE49-F238E27FC236}">
                <a16:creationId xmlns:a16="http://schemas.microsoft.com/office/drawing/2014/main" id="{69DA00FB-D4B9-4FE7-AE29-B6978F798B70}"/>
              </a:ext>
            </a:extLst>
          </p:cNvPr>
          <p:cNvSpPr/>
          <p:nvPr/>
        </p:nvSpPr>
        <p:spPr>
          <a:xfrm>
            <a:off x="0" y="0"/>
            <a:ext cx="11458008" cy="584775"/>
          </a:xfrm>
          <a:prstGeom prst="rect">
            <a:avLst/>
          </a:prstGeom>
        </p:spPr>
        <p:txBody>
          <a:bodyPr wrap="none">
            <a:spAutoFit/>
          </a:bodyPr>
          <a:lstStyle/>
          <a:p>
            <a:r>
              <a:rPr lang="en-GB" sz="3200" dirty="0">
                <a:latin typeface="Arial" panose="020B0604020202020204" pitchFamily="34" charset="0"/>
                <a:cs typeface="Arial" panose="020B0604020202020204" pitchFamily="34" charset="0"/>
              </a:rPr>
              <a:t>To know which part of the body is associated with each sense.</a:t>
            </a:r>
          </a:p>
        </p:txBody>
      </p:sp>
      <p:pic>
        <p:nvPicPr>
          <p:cNvPr id="6" name="Picture 5">
            <a:extLst>
              <a:ext uri="{FF2B5EF4-FFF2-40B4-BE49-F238E27FC236}">
                <a16:creationId xmlns:a16="http://schemas.microsoft.com/office/drawing/2014/main" id="{923B882B-FC06-4378-A612-33209798AB54}"/>
              </a:ext>
            </a:extLst>
          </p:cNvPr>
          <p:cNvPicPr>
            <a:picLocks noChangeAspect="1"/>
          </p:cNvPicPr>
          <p:nvPr/>
        </p:nvPicPr>
        <p:blipFill>
          <a:blip r:embed="rId3"/>
          <a:stretch>
            <a:fillRect/>
          </a:stretch>
        </p:blipFill>
        <p:spPr>
          <a:xfrm>
            <a:off x="2755392" y="2297881"/>
            <a:ext cx="6374320" cy="4375136"/>
          </a:xfrm>
          <a:prstGeom prst="rect">
            <a:avLst/>
          </a:prstGeom>
        </p:spPr>
      </p:pic>
    </p:spTree>
    <p:extLst>
      <p:ext uri="{BB962C8B-B14F-4D97-AF65-F5344CB8AC3E}">
        <p14:creationId xmlns:p14="http://schemas.microsoft.com/office/powerpoint/2010/main" val="291667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lstStyle/>
          <a:p>
            <a:r>
              <a:rPr lang="en-GB" dirty="0">
                <a:latin typeface="Arial" panose="020B0604020202020204" pitchFamily="34" charset="0"/>
                <a:cs typeface="Arial" panose="020B0604020202020204" pitchFamily="34" charset="0"/>
              </a:rPr>
              <a:t>What do you know about animals?</a:t>
            </a:r>
          </a:p>
        </p:txBody>
      </p:sp>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482600" y="1135063"/>
            <a:ext cx="5613400" cy="5253037"/>
          </a:xfrm>
        </p:spPr>
        <p:txBody>
          <a:bodyPr>
            <a:normAutofit fontScale="92500" lnSpcReduction="20000"/>
          </a:bodyPr>
          <a:lstStyle/>
          <a:p>
            <a:pPr marL="0" indent="0">
              <a:buNone/>
            </a:pPr>
            <a:r>
              <a:rPr lang="en-GB" dirty="0">
                <a:latin typeface="Arial" panose="020B0604020202020204" pitchFamily="34" charset="0"/>
                <a:cs typeface="Arial" panose="020B0604020202020204" pitchFamily="34" charset="0"/>
              </a:rPr>
              <a:t>What is your favourite animal?</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How many different animals can you think of?</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Do you know any animals that live in this country?</a:t>
            </a:r>
          </a:p>
          <a:p>
            <a:pPr marL="0" indent="0">
              <a:buNone/>
            </a:pPr>
            <a:r>
              <a:rPr lang="en-GB" dirty="0">
                <a:latin typeface="Arial" panose="020B0604020202020204" pitchFamily="34" charset="0"/>
                <a:cs typeface="Arial" panose="020B0604020202020204" pitchFamily="34" charset="0"/>
              </a:rPr>
              <a:t>What about other countries?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Do you have any pets? What do you know about them?</a:t>
            </a:r>
          </a:p>
          <a:p>
            <a:pPr marL="0" indent="0">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What would you like to know about animals?</a:t>
            </a:r>
          </a:p>
        </p:txBody>
      </p:sp>
      <p:pic>
        <p:nvPicPr>
          <p:cNvPr id="1026" name="Picture 2" descr="Kingdom Animalia">
            <a:extLst>
              <a:ext uri="{FF2B5EF4-FFF2-40B4-BE49-F238E27FC236}">
                <a16:creationId xmlns:a16="http://schemas.microsoft.com/office/drawing/2014/main" id="{ACE501B1-8B7A-439A-9A15-FFBA307CF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207" y="1617662"/>
            <a:ext cx="5532693" cy="428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0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lstStyle/>
          <a:p>
            <a:r>
              <a:rPr lang="en-GB" dirty="0">
                <a:latin typeface="Arial" panose="020B0604020202020204" pitchFamily="34" charset="0"/>
                <a:cs typeface="Arial" panose="020B0604020202020204" pitchFamily="34" charset="0"/>
              </a:rPr>
              <a:t>Identifying and naming common animals</a:t>
            </a:r>
          </a:p>
        </p:txBody>
      </p:sp>
      <p:sp>
        <p:nvSpPr>
          <p:cNvPr id="7" name="Content Placeholder 2">
            <a:extLst>
              <a:ext uri="{FF2B5EF4-FFF2-40B4-BE49-F238E27FC236}">
                <a16:creationId xmlns:a16="http://schemas.microsoft.com/office/drawing/2014/main" id="{6AA6F38A-A281-40D5-A2F8-147B8F6FB243}"/>
              </a:ext>
            </a:extLst>
          </p:cNvPr>
          <p:cNvSpPr>
            <a:spLocks noGrp="1"/>
          </p:cNvSpPr>
          <p:nvPr>
            <p:ph idx="1"/>
          </p:nvPr>
        </p:nvSpPr>
        <p:spPr>
          <a:xfrm>
            <a:off x="482600" y="1135063"/>
            <a:ext cx="10871200" cy="5253037"/>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There are lots of animals all around us. Some are pets we keep in our houses. Some are farm animals we use to make food or for people to come and visit. Some are wild animals that are not looked after by people.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Look at the animals on the following slides. </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Have you seen any of them before?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Do you know what they are called?</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58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838200" y="1087395"/>
            <a:ext cx="10515600" cy="5577919"/>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50FA298-23F4-48FA-904D-8363D966EE65}"/>
              </a:ext>
            </a:extLst>
          </p:cNvPr>
          <p:cNvSpPr txBox="1">
            <a:spLocks/>
          </p:cNvSpPr>
          <p:nvPr/>
        </p:nvSpPr>
        <p:spPr>
          <a:xfrm>
            <a:off x="114784" y="212584"/>
            <a:ext cx="11353800" cy="5766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Here are some common animals you might see kept as pets. Can you name them?</a:t>
            </a:r>
          </a:p>
          <a:p>
            <a:pPr>
              <a:buFontTx/>
              <a:buChar char="-"/>
            </a:pPr>
            <a:endParaRPr lang="en-GB" dirty="0">
              <a:latin typeface="Arial" panose="020B0604020202020204" pitchFamily="34" charset="0"/>
              <a:cs typeface="Arial" panose="020B0604020202020204" pitchFamily="34" charset="0"/>
            </a:endParaRPr>
          </a:p>
        </p:txBody>
      </p:sp>
      <p:pic>
        <p:nvPicPr>
          <p:cNvPr id="3074" name="Picture 2" descr="What does your cat mean by 'miaow'? Let Japan's pet guru Yuki Hattori  explain | Cats | The Guardian">
            <a:extLst>
              <a:ext uri="{FF2B5EF4-FFF2-40B4-BE49-F238E27FC236}">
                <a16:creationId xmlns:a16="http://schemas.microsoft.com/office/drawing/2014/main" id="{7443F7A5-A73A-4CEC-907E-53A9351FD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44" y="3939231"/>
            <a:ext cx="2382795" cy="23827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erica's most popular dog breeds &amp; how to pick the right one for you -  Insider">
            <a:extLst>
              <a:ext uri="{FF2B5EF4-FFF2-40B4-BE49-F238E27FC236}">
                <a16:creationId xmlns:a16="http://schemas.microsoft.com/office/drawing/2014/main" id="{61869D0D-2963-400B-8E68-73F35D767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16" r="8128"/>
          <a:stretch/>
        </p:blipFill>
        <p:spPr bwMode="auto">
          <a:xfrm>
            <a:off x="8533394" y="861937"/>
            <a:ext cx="2652156" cy="34862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aining Your Pet Parrot - Step Up, Step Down">
            <a:extLst>
              <a:ext uri="{FF2B5EF4-FFF2-40B4-BE49-F238E27FC236}">
                <a16:creationId xmlns:a16="http://schemas.microsoft.com/office/drawing/2014/main" id="{068347D4-C16F-49B2-87E4-47C068AB2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969" y="1070070"/>
            <a:ext cx="2304803" cy="23048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hat Do I Need For A Hamster? | Getting A Hamster | Hamsters | Guide |  Omlet UK">
            <a:extLst>
              <a:ext uri="{FF2B5EF4-FFF2-40B4-BE49-F238E27FC236}">
                <a16:creationId xmlns:a16="http://schemas.microsoft.com/office/drawing/2014/main" id="{47BC0CCD-49CF-44F8-B98F-176EABFE6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1796" y="4476480"/>
            <a:ext cx="2382384" cy="218883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abbit Awareness Week 17th - 25th June - Vets Washington - Gateshead">
            <a:extLst>
              <a:ext uri="{FF2B5EF4-FFF2-40B4-BE49-F238E27FC236}">
                <a16:creationId xmlns:a16="http://schemas.microsoft.com/office/drawing/2014/main" id="{261602E0-6470-4EE1-B73F-0CFCB5CC12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572" r="25194" b="8917"/>
          <a:stretch/>
        </p:blipFill>
        <p:spPr bwMode="auto">
          <a:xfrm>
            <a:off x="5692201" y="3615868"/>
            <a:ext cx="2841193" cy="284119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ow Much Guinea Pig Cuteness Can You Take? - Lafeber Co. - Small Mammals">
            <a:extLst>
              <a:ext uri="{FF2B5EF4-FFF2-40B4-BE49-F238E27FC236}">
                <a16:creationId xmlns:a16="http://schemas.microsoft.com/office/drawing/2014/main" id="{6A0EEF1E-30A3-4AF5-B9DB-1334DDB4B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738" y="3615868"/>
            <a:ext cx="2841193" cy="284119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Goldfish Care for Beginners eBook by Jake Dadier - 1230000118208 | Rakuten  Kobo Philippines">
            <a:extLst>
              <a:ext uri="{FF2B5EF4-FFF2-40B4-BE49-F238E27FC236}">
                <a16:creationId xmlns:a16="http://schemas.microsoft.com/office/drawing/2014/main" id="{A61B3275-C24F-4622-98B6-329B65FB49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339" t="21463" r="9296" b="23662"/>
          <a:stretch/>
        </p:blipFill>
        <p:spPr bwMode="auto">
          <a:xfrm>
            <a:off x="943117" y="1214185"/>
            <a:ext cx="3307080" cy="174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9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838200" y="1087395"/>
            <a:ext cx="10515600" cy="5577919"/>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50FA298-23F4-48FA-904D-8363D966EE65}"/>
              </a:ext>
            </a:extLst>
          </p:cNvPr>
          <p:cNvSpPr txBox="1">
            <a:spLocks/>
          </p:cNvSpPr>
          <p:nvPr/>
        </p:nvSpPr>
        <p:spPr>
          <a:xfrm>
            <a:off x="114784" y="212584"/>
            <a:ext cx="11353800" cy="5766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Here are some common animals you might see on a farm. Can you name them?</a:t>
            </a:r>
          </a:p>
          <a:p>
            <a:pPr>
              <a:buFontTx/>
              <a:buChar char="-"/>
            </a:pPr>
            <a:endParaRPr lang="en-GB" dirty="0">
              <a:latin typeface="Arial" panose="020B0604020202020204" pitchFamily="34" charset="0"/>
              <a:cs typeface="Arial" panose="020B0604020202020204" pitchFamily="34" charset="0"/>
            </a:endParaRPr>
          </a:p>
        </p:txBody>
      </p:sp>
      <p:pic>
        <p:nvPicPr>
          <p:cNvPr id="4098" name="Picture 2" descr="Pigs | Farm Animals - Farm Sanctuary">
            <a:extLst>
              <a:ext uri="{FF2B5EF4-FFF2-40B4-BE49-F238E27FC236}">
                <a16:creationId xmlns:a16="http://schemas.microsoft.com/office/drawing/2014/main" id="{BEE3FB71-26F9-400B-BCA8-73082068B8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8" r="24056" b="18666"/>
          <a:stretch/>
        </p:blipFill>
        <p:spPr bwMode="auto">
          <a:xfrm>
            <a:off x="434439" y="798381"/>
            <a:ext cx="2963380" cy="23631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iry cattle - Wikipedia">
            <a:extLst>
              <a:ext uri="{FF2B5EF4-FFF2-40B4-BE49-F238E27FC236}">
                <a16:creationId xmlns:a16="http://schemas.microsoft.com/office/drawing/2014/main" id="{202B9B1D-ED55-4C5A-A758-639672C834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80" t="9351" r="6461" b="14459"/>
          <a:stretch/>
        </p:blipFill>
        <p:spPr bwMode="auto">
          <a:xfrm>
            <a:off x="3717474" y="798381"/>
            <a:ext cx="3394867" cy="236351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range Co-op: Live Poultry">
            <a:extLst>
              <a:ext uri="{FF2B5EF4-FFF2-40B4-BE49-F238E27FC236}">
                <a16:creationId xmlns:a16="http://schemas.microsoft.com/office/drawing/2014/main" id="{58C035F8-3AF6-4E9E-A33E-714871FB3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53" y="3842536"/>
            <a:ext cx="2363190" cy="23631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rse | Definition, Breeds, Pictures, Evolution, &amp; Facts | Britannica">
            <a:extLst>
              <a:ext uri="{FF2B5EF4-FFF2-40B4-BE49-F238E27FC236}">
                <a16:creationId xmlns:a16="http://schemas.microsoft.com/office/drawing/2014/main" id="{3CD7304C-DDEC-46A6-8365-A10F80AA6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199" y="577656"/>
            <a:ext cx="3017992" cy="236319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oat - Wikipedia">
            <a:extLst>
              <a:ext uri="{FF2B5EF4-FFF2-40B4-BE49-F238E27FC236}">
                <a16:creationId xmlns:a16="http://schemas.microsoft.com/office/drawing/2014/main" id="{20548014-ADED-4352-BF92-AB36E5B46A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718" y="3418311"/>
            <a:ext cx="3017993" cy="301799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oose definition and meaning | Collins English Dictionary">
            <a:extLst>
              <a:ext uri="{FF2B5EF4-FFF2-40B4-BE49-F238E27FC236}">
                <a16:creationId xmlns:a16="http://schemas.microsoft.com/office/drawing/2014/main" id="{AD3B02BB-58AC-4881-83C5-29E8F08941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7532" y="3305919"/>
            <a:ext cx="3629369" cy="329103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Using Sheep Manure As Fertilizer - Is Composted Sheep Manure Safe For  Vegetables">
            <a:extLst>
              <a:ext uri="{FF2B5EF4-FFF2-40B4-BE49-F238E27FC236}">
                <a16:creationId xmlns:a16="http://schemas.microsoft.com/office/drawing/2014/main" id="{1E105B67-1D06-405F-8666-2B8AE21750D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500" t="15856" r="27058" b="15856"/>
          <a:stretch/>
        </p:blipFill>
        <p:spPr bwMode="auto">
          <a:xfrm>
            <a:off x="5993233" y="3418311"/>
            <a:ext cx="2903835" cy="307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0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838200" y="1087395"/>
            <a:ext cx="10515600" cy="5577919"/>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50FA298-23F4-48FA-904D-8363D966EE65}"/>
              </a:ext>
            </a:extLst>
          </p:cNvPr>
          <p:cNvSpPr txBox="1">
            <a:spLocks/>
          </p:cNvSpPr>
          <p:nvPr/>
        </p:nvSpPr>
        <p:spPr>
          <a:xfrm>
            <a:off x="114784" y="212584"/>
            <a:ext cx="12077216" cy="5766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Here are some common wild animals you might see in your local area and the surrounding countryside.</a:t>
            </a:r>
          </a:p>
          <a:p>
            <a:pPr marL="0" indent="0">
              <a:buNone/>
            </a:pPr>
            <a:r>
              <a:rPr lang="en-GB" sz="2000" dirty="0">
                <a:latin typeface="Arial" panose="020B0604020202020204" pitchFamily="34" charset="0"/>
                <a:cs typeface="Arial" panose="020B0604020202020204" pitchFamily="34" charset="0"/>
              </a:rPr>
              <a:t>Can you name them? Move the boxes to check your answers.</a:t>
            </a:r>
          </a:p>
          <a:p>
            <a:pPr>
              <a:buFontTx/>
              <a:buChar char="-"/>
            </a:pPr>
            <a:endParaRPr lang="en-GB"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B137062-710B-445E-B017-20E41ED26EA5}"/>
              </a:ext>
            </a:extLst>
          </p:cNvPr>
          <p:cNvSpPr txBox="1"/>
          <p:nvPr/>
        </p:nvSpPr>
        <p:spPr>
          <a:xfrm>
            <a:off x="6966121" y="6428935"/>
            <a:ext cx="2165688" cy="369332"/>
          </a:xfrm>
          <a:prstGeom prst="rect">
            <a:avLst/>
          </a:prstGeom>
          <a:solidFill>
            <a:schemeClr val="bg1"/>
          </a:solidFill>
        </p:spPr>
        <p:txBody>
          <a:bodyPr wrap="square" rtlCol="0">
            <a:spAutoFit/>
          </a:bodyPr>
          <a:lstStyle/>
          <a:p>
            <a:r>
              <a:rPr lang="en-GB" dirty="0"/>
              <a:t>red admiral butterfly</a:t>
            </a:r>
          </a:p>
        </p:txBody>
      </p:sp>
      <p:grpSp>
        <p:nvGrpSpPr>
          <p:cNvPr id="12" name="Group 11">
            <a:extLst>
              <a:ext uri="{FF2B5EF4-FFF2-40B4-BE49-F238E27FC236}">
                <a16:creationId xmlns:a16="http://schemas.microsoft.com/office/drawing/2014/main" id="{DBF7FE76-1850-4A2E-9D38-1C3E75900067}"/>
              </a:ext>
            </a:extLst>
          </p:cNvPr>
          <p:cNvGrpSpPr/>
          <p:nvPr/>
        </p:nvGrpSpPr>
        <p:grpSpPr>
          <a:xfrm>
            <a:off x="377078" y="1087395"/>
            <a:ext cx="11586787" cy="5719943"/>
            <a:chOff x="377078" y="1087395"/>
            <a:chExt cx="11586787" cy="5719943"/>
          </a:xfrm>
        </p:grpSpPr>
        <p:grpSp>
          <p:nvGrpSpPr>
            <p:cNvPr id="11" name="Group 10">
              <a:extLst>
                <a:ext uri="{FF2B5EF4-FFF2-40B4-BE49-F238E27FC236}">
                  <a16:creationId xmlns:a16="http://schemas.microsoft.com/office/drawing/2014/main" id="{22A3579D-DB86-47B9-AC19-4DEF36213593}"/>
                </a:ext>
              </a:extLst>
            </p:cNvPr>
            <p:cNvGrpSpPr/>
            <p:nvPr/>
          </p:nvGrpSpPr>
          <p:grpSpPr>
            <a:xfrm>
              <a:off x="377079" y="1087395"/>
              <a:ext cx="10916347" cy="1903217"/>
              <a:chOff x="377079" y="1087395"/>
              <a:chExt cx="10916347" cy="1903217"/>
            </a:xfrm>
          </p:grpSpPr>
          <p:pic>
            <p:nvPicPr>
              <p:cNvPr id="2050" name="Picture 2" descr="Red fox | The Wildlife Trusts">
                <a:extLst>
                  <a:ext uri="{FF2B5EF4-FFF2-40B4-BE49-F238E27FC236}">
                    <a16:creationId xmlns:a16="http://schemas.microsoft.com/office/drawing/2014/main" id="{C16F8EFE-3ADB-44EA-9CF3-673781D684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96" r="10306"/>
              <a:stretch/>
            </p:blipFill>
            <p:spPr bwMode="auto">
              <a:xfrm>
                <a:off x="377079" y="1118003"/>
                <a:ext cx="1941576" cy="1818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ck Pigeon Identification, All About Birds, Cornell Lab of Ornithology">
                <a:extLst>
                  <a:ext uri="{FF2B5EF4-FFF2-40B4-BE49-F238E27FC236}">
                    <a16:creationId xmlns:a16="http://schemas.microsoft.com/office/drawing/2014/main" id="{12683B25-6902-464A-92DA-025FD72EA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133"/>
              <a:stretch/>
            </p:blipFill>
            <p:spPr bwMode="auto">
              <a:xfrm>
                <a:off x="2599636" y="1118003"/>
                <a:ext cx="2057400" cy="18182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use mouse - Wikipedia">
                <a:extLst>
                  <a:ext uri="{FF2B5EF4-FFF2-40B4-BE49-F238E27FC236}">
                    <a16:creationId xmlns:a16="http://schemas.microsoft.com/office/drawing/2014/main" id="{DC470953-339C-4529-B773-D2FB663273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578" y="1643858"/>
                <a:ext cx="1938528" cy="12923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asian Blackbird - eBird">
                <a:extLst>
                  <a:ext uri="{FF2B5EF4-FFF2-40B4-BE49-F238E27FC236}">
                    <a16:creationId xmlns:a16="http://schemas.microsoft.com/office/drawing/2014/main" id="{34321F48-92F6-4E9E-9A57-2B8D020EB7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755"/>
              <a:stretch/>
            </p:blipFill>
            <p:spPr bwMode="auto">
              <a:xfrm>
                <a:off x="7002532" y="1130406"/>
                <a:ext cx="1938528" cy="18578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at Are Seagulls Doing Here? - Varment Guard Wildlife Services">
                <a:extLst>
                  <a:ext uri="{FF2B5EF4-FFF2-40B4-BE49-F238E27FC236}">
                    <a16:creationId xmlns:a16="http://schemas.microsoft.com/office/drawing/2014/main" id="{4DDD78CB-F97E-4711-856B-5AE9F5543C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600" r="25266"/>
              <a:stretch/>
            </p:blipFill>
            <p:spPr bwMode="auto">
              <a:xfrm>
                <a:off x="9231096" y="1098190"/>
                <a:ext cx="2062330" cy="1857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60AF7D-D2A4-4CFA-AF98-F3139C4C262D}"/>
                  </a:ext>
                </a:extLst>
              </p:cNvPr>
              <p:cNvSpPr txBox="1"/>
              <p:nvPr/>
            </p:nvSpPr>
            <p:spPr>
              <a:xfrm>
                <a:off x="560832" y="2621280"/>
                <a:ext cx="1414272" cy="369332"/>
              </a:xfrm>
              <a:prstGeom prst="rect">
                <a:avLst/>
              </a:prstGeom>
              <a:solidFill>
                <a:schemeClr val="bg1"/>
              </a:solidFill>
            </p:spPr>
            <p:txBody>
              <a:bodyPr wrap="square" rtlCol="0">
                <a:spAutoFit/>
              </a:bodyPr>
              <a:lstStyle/>
              <a:p>
                <a:r>
                  <a:rPr lang="en-GB" dirty="0"/>
                  <a:t>red fox</a:t>
                </a:r>
              </a:p>
            </p:txBody>
          </p:sp>
          <p:sp>
            <p:nvSpPr>
              <p:cNvPr id="25" name="TextBox 24">
                <a:extLst>
                  <a:ext uri="{FF2B5EF4-FFF2-40B4-BE49-F238E27FC236}">
                    <a16:creationId xmlns:a16="http://schemas.microsoft.com/office/drawing/2014/main" id="{76ED3128-8643-488F-A473-030C360D93E1}"/>
                  </a:ext>
                </a:extLst>
              </p:cNvPr>
              <p:cNvSpPr txBox="1"/>
              <p:nvPr/>
            </p:nvSpPr>
            <p:spPr>
              <a:xfrm>
                <a:off x="2593020" y="1087395"/>
                <a:ext cx="1414272" cy="369332"/>
              </a:xfrm>
              <a:prstGeom prst="rect">
                <a:avLst/>
              </a:prstGeom>
              <a:solidFill>
                <a:schemeClr val="bg1"/>
              </a:solidFill>
            </p:spPr>
            <p:txBody>
              <a:bodyPr wrap="square" rtlCol="0">
                <a:spAutoFit/>
              </a:bodyPr>
              <a:lstStyle/>
              <a:p>
                <a:r>
                  <a:rPr lang="en-GB" dirty="0"/>
                  <a:t>pigeon</a:t>
                </a:r>
              </a:p>
            </p:txBody>
          </p:sp>
          <p:sp>
            <p:nvSpPr>
              <p:cNvPr id="26" name="TextBox 25">
                <a:extLst>
                  <a:ext uri="{FF2B5EF4-FFF2-40B4-BE49-F238E27FC236}">
                    <a16:creationId xmlns:a16="http://schemas.microsoft.com/office/drawing/2014/main" id="{E1828126-BC89-4648-B72E-D902722DA9D2}"/>
                  </a:ext>
                </a:extLst>
              </p:cNvPr>
              <p:cNvSpPr txBox="1"/>
              <p:nvPr/>
            </p:nvSpPr>
            <p:spPr>
              <a:xfrm>
                <a:off x="4947072" y="1118003"/>
                <a:ext cx="1693752" cy="369332"/>
              </a:xfrm>
              <a:prstGeom prst="rect">
                <a:avLst/>
              </a:prstGeom>
              <a:solidFill>
                <a:schemeClr val="bg1"/>
              </a:solidFill>
            </p:spPr>
            <p:txBody>
              <a:bodyPr wrap="square" rtlCol="0">
                <a:spAutoFit/>
              </a:bodyPr>
              <a:lstStyle/>
              <a:p>
                <a:r>
                  <a:rPr lang="en-GB" dirty="0"/>
                  <a:t>house mouse</a:t>
                </a:r>
              </a:p>
            </p:txBody>
          </p:sp>
          <p:sp>
            <p:nvSpPr>
              <p:cNvPr id="27" name="TextBox 26">
                <a:extLst>
                  <a:ext uri="{FF2B5EF4-FFF2-40B4-BE49-F238E27FC236}">
                    <a16:creationId xmlns:a16="http://schemas.microsoft.com/office/drawing/2014/main" id="{BD791031-41D0-44C7-9582-64AE0DB30D5B}"/>
                  </a:ext>
                </a:extLst>
              </p:cNvPr>
              <p:cNvSpPr txBox="1"/>
              <p:nvPr/>
            </p:nvSpPr>
            <p:spPr>
              <a:xfrm>
                <a:off x="7085377" y="1087395"/>
                <a:ext cx="1099333" cy="369332"/>
              </a:xfrm>
              <a:prstGeom prst="rect">
                <a:avLst/>
              </a:prstGeom>
              <a:solidFill>
                <a:schemeClr val="bg1"/>
              </a:solidFill>
            </p:spPr>
            <p:txBody>
              <a:bodyPr wrap="square" rtlCol="0">
                <a:spAutoFit/>
              </a:bodyPr>
              <a:lstStyle/>
              <a:p>
                <a:r>
                  <a:rPr lang="en-GB" dirty="0"/>
                  <a:t>blackbird</a:t>
                </a:r>
              </a:p>
            </p:txBody>
          </p:sp>
          <p:sp>
            <p:nvSpPr>
              <p:cNvPr id="28" name="TextBox 27">
                <a:extLst>
                  <a:ext uri="{FF2B5EF4-FFF2-40B4-BE49-F238E27FC236}">
                    <a16:creationId xmlns:a16="http://schemas.microsoft.com/office/drawing/2014/main" id="{39D9746F-0B89-4488-A35A-B88F54FBFC53}"/>
                  </a:ext>
                </a:extLst>
              </p:cNvPr>
              <p:cNvSpPr txBox="1"/>
              <p:nvPr/>
            </p:nvSpPr>
            <p:spPr>
              <a:xfrm>
                <a:off x="9231095" y="1087395"/>
                <a:ext cx="1099333" cy="369332"/>
              </a:xfrm>
              <a:prstGeom prst="rect">
                <a:avLst/>
              </a:prstGeom>
              <a:solidFill>
                <a:schemeClr val="bg1"/>
              </a:solidFill>
            </p:spPr>
            <p:txBody>
              <a:bodyPr wrap="square" rtlCol="0">
                <a:spAutoFit/>
              </a:bodyPr>
              <a:lstStyle/>
              <a:p>
                <a:r>
                  <a:rPr lang="en-GB" dirty="0"/>
                  <a:t>seagull</a:t>
                </a:r>
              </a:p>
            </p:txBody>
          </p:sp>
        </p:grpSp>
        <p:grpSp>
          <p:nvGrpSpPr>
            <p:cNvPr id="10" name="Group 9">
              <a:extLst>
                <a:ext uri="{FF2B5EF4-FFF2-40B4-BE49-F238E27FC236}">
                  <a16:creationId xmlns:a16="http://schemas.microsoft.com/office/drawing/2014/main" id="{C2697718-5AB2-4BC3-9E21-47F07C98D6C3}"/>
                </a:ext>
              </a:extLst>
            </p:cNvPr>
            <p:cNvGrpSpPr/>
            <p:nvPr/>
          </p:nvGrpSpPr>
          <p:grpSpPr>
            <a:xfrm>
              <a:off x="377078" y="3156326"/>
              <a:ext cx="11091506" cy="1882139"/>
              <a:chOff x="377078" y="3156326"/>
              <a:chExt cx="11091506" cy="1882139"/>
            </a:xfrm>
          </p:grpSpPr>
          <p:pic>
            <p:nvPicPr>
              <p:cNvPr id="2060" name="Picture 12" descr="UK amphibians guide | WWT">
                <a:extLst>
                  <a:ext uri="{FF2B5EF4-FFF2-40B4-BE49-F238E27FC236}">
                    <a16:creationId xmlns:a16="http://schemas.microsoft.com/office/drawing/2014/main" id="{2C6C524E-EBD2-48D8-95A6-B6C775989B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011" r="34161" b="6883"/>
              <a:stretch/>
            </p:blipFill>
            <p:spPr bwMode="auto">
              <a:xfrm>
                <a:off x="377079" y="3207788"/>
                <a:ext cx="1939450" cy="181820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quirrels: Diet, Habits &amp; Other Facts | Live Science">
                <a:extLst>
                  <a:ext uri="{FF2B5EF4-FFF2-40B4-BE49-F238E27FC236}">
                    <a16:creationId xmlns:a16="http://schemas.microsoft.com/office/drawing/2014/main" id="{409B92FF-44A9-4AB3-AFB4-E75EE750E1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4186"/>
              <a:stretch/>
            </p:blipFill>
            <p:spPr bwMode="auto">
              <a:xfrm>
                <a:off x="2597510" y="3202115"/>
                <a:ext cx="2067665" cy="181820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p, courtesy of Jack Perks">
                <a:extLst>
                  <a:ext uri="{FF2B5EF4-FFF2-40B4-BE49-F238E27FC236}">
                    <a16:creationId xmlns:a16="http://schemas.microsoft.com/office/drawing/2014/main" id="{907D1918-868A-4ADE-8AD5-6B17EB6702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6521" y="3220258"/>
                <a:ext cx="3636413" cy="181820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rass snake | The Wildlife Trusts">
                <a:extLst>
                  <a:ext uri="{FF2B5EF4-FFF2-40B4-BE49-F238E27FC236}">
                    <a16:creationId xmlns:a16="http://schemas.microsoft.com/office/drawing/2014/main" id="{D54B375B-7EB0-4A1C-9B09-A1D752AF7A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79129" y="3245495"/>
                <a:ext cx="2689455" cy="179297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301E0F7F-B8EA-4448-BC59-C3F421A36D7E}"/>
                  </a:ext>
                </a:extLst>
              </p:cNvPr>
              <p:cNvSpPr txBox="1"/>
              <p:nvPr/>
            </p:nvSpPr>
            <p:spPr>
              <a:xfrm>
                <a:off x="377078" y="3181645"/>
                <a:ext cx="1099333" cy="369332"/>
              </a:xfrm>
              <a:prstGeom prst="rect">
                <a:avLst/>
              </a:prstGeom>
              <a:solidFill>
                <a:schemeClr val="bg1"/>
              </a:solidFill>
            </p:spPr>
            <p:txBody>
              <a:bodyPr wrap="square" rtlCol="0">
                <a:spAutoFit/>
              </a:bodyPr>
              <a:lstStyle/>
              <a:p>
                <a:r>
                  <a:rPr lang="en-GB" dirty="0"/>
                  <a:t>frog</a:t>
                </a:r>
              </a:p>
            </p:txBody>
          </p:sp>
          <p:sp>
            <p:nvSpPr>
              <p:cNvPr id="30" name="TextBox 29">
                <a:extLst>
                  <a:ext uri="{FF2B5EF4-FFF2-40B4-BE49-F238E27FC236}">
                    <a16:creationId xmlns:a16="http://schemas.microsoft.com/office/drawing/2014/main" id="{A67BEE53-BD9F-449E-B1CC-EFFB2098FBDD}"/>
                  </a:ext>
                </a:extLst>
              </p:cNvPr>
              <p:cNvSpPr txBox="1"/>
              <p:nvPr/>
            </p:nvSpPr>
            <p:spPr>
              <a:xfrm>
                <a:off x="2578824" y="3156326"/>
                <a:ext cx="1099333" cy="369332"/>
              </a:xfrm>
              <a:prstGeom prst="rect">
                <a:avLst/>
              </a:prstGeom>
              <a:solidFill>
                <a:schemeClr val="bg1"/>
              </a:solidFill>
            </p:spPr>
            <p:txBody>
              <a:bodyPr wrap="square" rtlCol="0">
                <a:spAutoFit/>
              </a:bodyPr>
              <a:lstStyle/>
              <a:p>
                <a:r>
                  <a:rPr lang="en-GB" dirty="0"/>
                  <a:t>squirrel</a:t>
                </a:r>
              </a:p>
            </p:txBody>
          </p:sp>
          <p:sp>
            <p:nvSpPr>
              <p:cNvPr id="31" name="TextBox 30">
                <a:extLst>
                  <a:ext uri="{FF2B5EF4-FFF2-40B4-BE49-F238E27FC236}">
                    <a16:creationId xmlns:a16="http://schemas.microsoft.com/office/drawing/2014/main" id="{235CDD7D-0195-411A-A667-24162A998FD1}"/>
                  </a:ext>
                </a:extLst>
              </p:cNvPr>
              <p:cNvSpPr txBox="1"/>
              <p:nvPr/>
            </p:nvSpPr>
            <p:spPr>
              <a:xfrm>
                <a:off x="4946156" y="3222314"/>
                <a:ext cx="1099333" cy="369332"/>
              </a:xfrm>
              <a:prstGeom prst="rect">
                <a:avLst/>
              </a:prstGeom>
              <a:solidFill>
                <a:schemeClr val="bg1"/>
              </a:solidFill>
            </p:spPr>
            <p:txBody>
              <a:bodyPr wrap="square" rtlCol="0">
                <a:spAutoFit/>
              </a:bodyPr>
              <a:lstStyle/>
              <a:p>
                <a:r>
                  <a:rPr lang="en-GB" dirty="0"/>
                  <a:t>carp</a:t>
                </a:r>
              </a:p>
            </p:txBody>
          </p:sp>
          <p:sp>
            <p:nvSpPr>
              <p:cNvPr id="32" name="TextBox 31">
                <a:extLst>
                  <a:ext uri="{FF2B5EF4-FFF2-40B4-BE49-F238E27FC236}">
                    <a16:creationId xmlns:a16="http://schemas.microsoft.com/office/drawing/2014/main" id="{7F24BE6E-87A2-48E7-B955-8D88C7B197BB}"/>
                  </a:ext>
                </a:extLst>
              </p:cNvPr>
              <p:cNvSpPr txBox="1"/>
              <p:nvPr/>
            </p:nvSpPr>
            <p:spPr>
              <a:xfrm>
                <a:off x="8779128" y="3230592"/>
                <a:ext cx="1413384" cy="369332"/>
              </a:xfrm>
              <a:prstGeom prst="rect">
                <a:avLst/>
              </a:prstGeom>
              <a:solidFill>
                <a:schemeClr val="bg1"/>
              </a:solidFill>
            </p:spPr>
            <p:txBody>
              <a:bodyPr wrap="square" rtlCol="0">
                <a:spAutoFit/>
              </a:bodyPr>
              <a:lstStyle/>
              <a:p>
                <a:r>
                  <a:rPr lang="en-GB" dirty="0"/>
                  <a:t>grass snake</a:t>
                </a:r>
              </a:p>
            </p:txBody>
          </p:sp>
        </p:grpSp>
        <p:grpSp>
          <p:nvGrpSpPr>
            <p:cNvPr id="9" name="Group 8">
              <a:extLst>
                <a:ext uri="{FF2B5EF4-FFF2-40B4-BE49-F238E27FC236}">
                  <a16:creationId xmlns:a16="http://schemas.microsoft.com/office/drawing/2014/main" id="{D2F1B405-217D-4E5A-B746-D60CADCF1FA1}"/>
                </a:ext>
              </a:extLst>
            </p:cNvPr>
            <p:cNvGrpSpPr/>
            <p:nvPr/>
          </p:nvGrpSpPr>
          <p:grpSpPr>
            <a:xfrm>
              <a:off x="377078" y="5189123"/>
              <a:ext cx="11586787" cy="1618215"/>
              <a:chOff x="377078" y="5189123"/>
              <a:chExt cx="11586787" cy="1618215"/>
            </a:xfrm>
          </p:grpSpPr>
          <p:pic>
            <p:nvPicPr>
              <p:cNvPr id="2068" name="Picture 20" descr="Hedgehog - Wikipedia">
                <a:extLst>
                  <a:ext uri="{FF2B5EF4-FFF2-40B4-BE49-F238E27FC236}">
                    <a16:creationId xmlns:a16="http://schemas.microsoft.com/office/drawing/2014/main" id="{CD75226E-EBDA-47B6-B317-8EDD6B21D6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078" y="5203736"/>
                <a:ext cx="1939449" cy="152640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Killed for a clean shave: Why the badger deserves better from the male  grooming industry">
                <a:extLst>
                  <a:ext uri="{FF2B5EF4-FFF2-40B4-BE49-F238E27FC236}">
                    <a16:creationId xmlns:a16="http://schemas.microsoft.com/office/drawing/2014/main" id="{643A8BEE-BF6B-4FB1-970F-2B63BB647C4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2700"/>
              <a:stretch/>
            </p:blipFill>
            <p:spPr bwMode="auto">
              <a:xfrm>
                <a:off x="2597510" y="5225257"/>
                <a:ext cx="2059526" cy="157178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llow deer | The Wildlife Trusts">
                <a:extLst>
                  <a:ext uri="{FF2B5EF4-FFF2-40B4-BE49-F238E27FC236}">
                    <a16:creationId xmlns:a16="http://schemas.microsoft.com/office/drawing/2014/main" id="{9B76DB00-BBDF-439D-8177-E45BF77A031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8683" t="14214" r="8133"/>
              <a:stretch/>
            </p:blipFill>
            <p:spPr bwMode="auto">
              <a:xfrm>
                <a:off x="4952964" y="5214142"/>
                <a:ext cx="1837744" cy="159319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s://i2-prod.mirror.co.uk/incoming/article12954278.ece/ALTERNATES/s615b/0_Red-admiral-butterfly.jpg">
                <a:extLst>
                  <a:ext uri="{FF2B5EF4-FFF2-40B4-BE49-F238E27FC236}">
                    <a16:creationId xmlns:a16="http://schemas.microsoft.com/office/drawing/2014/main" id="{7AE5A3DC-6CBB-4782-9CD1-D0A679B43E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2532" y="5226070"/>
                <a:ext cx="1934695" cy="128979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Why you should learn to love (and photograph) the house spider | The Times">
                <a:extLst>
                  <a:ext uri="{FF2B5EF4-FFF2-40B4-BE49-F238E27FC236}">
                    <a16:creationId xmlns:a16="http://schemas.microsoft.com/office/drawing/2014/main" id="{5D3BBABF-557C-4E1E-ABC1-73768E9C695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14293"/>
              <a:stretch/>
            </p:blipFill>
            <p:spPr bwMode="auto">
              <a:xfrm>
                <a:off x="9533891" y="5225257"/>
                <a:ext cx="1934694" cy="15048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2697F33-93D6-450F-9FB9-53F1AADCBF1B}"/>
                  </a:ext>
                </a:extLst>
              </p:cNvPr>
              <p:cNvSpPr txBox="1"/>
              <p:nvPr/>
            </p:nvSpPr>
            <p:spPr>
              <a:xfrm>
                <a:off x="1170432" y="6404570"/>
                <a:ext cx="1196517" cy="369332"/>
              </a:xfrm>
              <a:prstGeom prst="rect">
                <a:avLst/>
              </a:prstGeom>
              <a:solidFill>
                <a:schemeClr val="bg1"/>
              </a:solidFill>
            </p:spPr>
            <p:txBody>
              <a:bodyPr wrap="square" rtlCol="0">
                <a:spAutoFit/>
              </a:bodyPr>
              <a:lstStyle/>
              <a:p>
                <a:r>
                  <a:rPr lang="en-GB" dirty="0"/>
                  <a:t>hedgehog</a:t>
                </a:r>
              </a:p>
            </p:txBody>
          </p:sp>
          <p:sp>
            <p:nvSpPr>
              <p:cNvPr id="34" name="TextBox 33">
                <a:extLst>
                  <a:ext uri="{FF2B5EF4-FFF2-40B4-BE49-F238E27FC236}">
                    <a16:creationId xmlns:a16="http://schemas.microsoft.com/office/drawing/2014/main" id="{E6910E5A-3806-4C6C-B6A0-04A3D184BC42}"/>
                  </a:ext>
                </a:extLst>
              </p:cNvPr>
              <p:cNvSpPr txBox="1"/>
              <p:nvPr/>
            </p:nvSpPr>
            <p:spPr>
              <a:xfrm>
                <a:off x="2578773" y="6428935"/>
                <a:ext cx="944715" cy="369332"/>
              </a:xfrm>
              <a:prstGeom prst="rect">
                <a:avLst/>
              </a:prstGeom>
              <a:solidFill>
                <a:schemeClr val="bg1"/>
              </a:solidFill>
            </p:spPr>
            <p:txBody>
              <a:bodyPr wrap="square" rtlCol="0">
                <a:spAutoFit/>
              </a:bodyPr>
              <a:lstStyle/>
              <a:p>
                <a:r>
                  <a:rPr lang="en-GB" dirty="0"/>
                  <a:t>badger</a:t>
                </a:r>
              </a:p>
            </p:txBody>
          </p:sp>
          <p:sp>
            <p:nvSpPr>
              <p:cNvPr id="35" name="TextBox 34">
                <a:extLst>
                  <a:ext uri="{FF2B5EF4-FFF2-40B4-BE49-F238E27FC236}">
                    <a16:creationId xmlns:a16="http://schemas.microsoft.com/office/drawing/2014/main" id="{54281870-44F6-4E13-BF0E-78567678A8E4}"/>
                  </a:ext>
                </a:extLst>
              </p:cNvPr>
              <p:cNvSpPr txBox="1"/>
              <p:nvPr/>
            </p:nvSpPr>
            <p:spPr>
              <a:xfrm>
                <a:off x="5165144" y="6428935"/>
                <a:ext cx="1413384" cy="369332"/>
              </a:xfrm>
              <a:prstGeom prst="rect">
                <a:avLst/>
              </a:prstGeom>
              <a:solidFill>
                <a:schemeClr val="bg1"/>
              </a:solidFill>
            </p:spPr>
            <p:txBody>
              <a:bodyPr wrap="square" rtlCol="0">
                <a:spAutoFit/>
              </a:bodyPr>
              <a:lstStyle/>
              <a:p>
                <a:r>
                  <a:rPr lang="en-GB" dirty="0"/>
                  <a:t>fallow deer</a:t>
                </a:r>
              </a:p>
            </p:txBody>
          </p:sp>
          <p:sp>
            <p:nvSpPr>
              <p:cNvPr id="37" name="TextBox 36">
                <a:extLst>
                  <a:ext uri="{FF2B5EF4-FFF2-40B4-BE49-F238E27FC236}">
                    <a16:creationId xmlns:a16="http://schemas.microsoft.com/office/drawing/2014/main" id="{B9F591D6-7768-43C0-9450-739E37EC1C4E}"/>
                  </a:ext>
                </a:extLst>
              </p:cNvPr>
              <p:cNvSpPr txBox="1"/>
              <p:nvPr/>
            </p:nvSpPr>
            <p:spPr>
              <a:xfrm>
                <a:off x="6966120" y="6428935"/>
                <a:ext cx="2392871" cy="369332"/>
              </a:xfrm>
              <a:prstGeom prst="rect">
                <a:avLst/>
              </a:prstGeom>
              <a:solidFill>
                <a:schemeClr val="bg1"/>
              </a:solidFill>
            </p:spPr>
            <p:txBody>
              <a:bodyPr wrap="square" rtlCol="0">
                <a:spAutoFit/>
              </a:bodyPr>
              <a:lstStyle/>
              <a:p>
                <a:r>
                  <a:rPr lang="en-GB" dirty="0"/>
                  <a:t>red admiral butterfly</a:t>
                </a:r>
              </a:p>
            </p:txBody>
          </p:sp>
          <p:sp>
            <p:nvSpPr>
              <p:cNvPr id="38" name="TextBox 37">
                <a:extLst>
                  <a:ext uri="{FF2B5EF4-FFF2-40B4-BE49-F238E27FC236}">
                    <a16:creationId xmlns:a16="http://schemas.microsoft.com/office/drawing/2014/main" id="{AA5FC91F-EE11-4E70-96A1-D79D52807BF9}"/>
                  </a:ext>
                </a:extLst>
              </p:cNvPr>
              <p:cNvSpPr txBox="1"/>
              <p:nvPr/>
            </p:nvSpPr>
            <p:spPr>
              <a:xfrm>
                <a:off x="9570994" y="5189123"/>
                <a:ext cx="2392871" cy="369332"/>
              </a:xfrm>
              <a:prstGeom prst="rect">
                <a:avLst/>
              </a:prstGeom>
              <a:solidFill>
                <a:schemeClr val="bg1"/>
              </a:solidFill>
            </p:spPr>
            <p:txBody>
              <a:bodyPr wrap="square" rtlCol="0">
                <a:spAutoFit/>
              </a:bodyPr>
              <a:lstStyle/>
              <a:p>
                <a:r>
                  <a:rPr lang="en-GB" dirty="0"/>
                  <a:t>house spider</a:t>
                </a:r>
              </a:p>
            </p:txBody>
          </p:sp>
        </p:grpSp>
      </p:grpSp>
      <p:sp>
        <p:nvSpPr>
          <p:cNvPr id="13" name="Rectangle 12">
            <a:extLst>
              <a:ext uri="{FF2B5EF4-FFF2-40B4-BE49-F238E27FC236}">
                <a16:creationId xmlns:a16="http://schemas.microsoft.com/office/drawing/2014/main" id="{1DD4A1BB-6AB7-4D39-B282-E6E6A8ADF2D4}"/>
              </a:ext>
            </a:extLst>
          </p:cNvPr>
          <p:cNvSpPr/>
          <p:nvPr/>
        </p:nvSpPr>
        <p:spPr>
          <a:xfrm>
            <a:off x="560832" y="2621280"/>
            <a:ext cx="1414272" cy="31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9D02718-3E76-4B6F-AA16-91DD4C017CC5}"/>
              </a:ext>
            </a:extLst>
          </p:cNvPr>
          <p:cNvSpPr/>
          <p:nvPr/>
        </p:nvSpPr>
        <p:spPr>
          <a:xfrm>
            <a:off x="377078" y="3176434"/>
            <a:ext cx="1099333" cy="415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0546A3D-A7FB-426B-979D-493A001EF3A1}"/>
              </a:ext>
            </a:extLst>
          </p:cNvPr>
          <p:cNvSpPr/>
          <p:nvPr/>
        </p:nvSpPr>
        <p:spPr>
          <a:xfrm>
            <a:off x="2599636" y="1141096"/>
            <a:ext cx="1414272" cy="31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E6FFF849-BEDF-4C2C-895E-BA0E88FB62FD}"/>
              </a:ext>
            </a:extLst>
          </p:cNvPr>
          <p:cNvSpPr/>
          <p:nvPr/>
        </p:nvSpPr>
        <p:spPr>
          <a:xfrm>
            <a:off x="4963969" y="1130406"/>
            <a:ext cx="1414272" cy="31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13877CCA-C7A8-46D3-BC6E-A15A8095250E}"/>
              </a:ext>
            </a:extLst>
          </p:cNvPr>
          <p:cNvSpPr/>
          <p:nvPr/>
        </p:nvSpPr>
        <p:spPr>
          <a:xfrm>
            <a:off x="7002531" y="1130406"/>
            <a:ext cx="1414272" cy="31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3E540B33-483F-4BC8-816B-83B44F188869}"/>
              </a:ext>
            </a:extLst>
          </p:cNvPr>
          <p:cNvSpPr/>
          <p:nvPr/>
        </p:nvSpPr>
        <p:spPr>
          <a:xfrm>
            <a:off x="9224231" y="1098189"/>
            <a:ext cx="1099333" cy="369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C33EA43E-FACC-40C3-851D-14F81ABEAC9B}"/>
              </a:ext>
            </a:extLst>
          </p:cNvPr>
          <p:cNvSpPr/>
          <p:nvPr/>
        </p:nvSpPr>
        <p:spPr>
          <a:xfrm>
            <a:off x="2593020" y="3210948"/>
            <a:ext cx="1085137" cy="31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10631EC-E846-4102-B9F7-2EE19744EAB6}"/>
              </a:ext>
            </a:extLst>
          </p:cNvPr>
          <p:cNvSpPr/>
          <p:nvPr/>
        </p:nvSpPr>
        <p:spPr>
          <a:xfrm>
            <a:off x="4970470" y="3230592"/>
            <a:ext cx="1085137" cy="347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8A3F63A-F288-4F3B-A574-E2BBDF13A543}"/>
              </a:ext>
            </a:extLst>
          </p:cNvPr>
          <p:cNvSpPr/>
          <p:nvPr/>
        </p:nvSpPr>
        <p:spPr>
          <a:xfrm>
            <a:off x="8779127" y="3245495"/>
            <a:ext cx="1413384" cy="334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35B8070-C863-480F-A6E3-B218FDDA1E73}"/>
              </a:ext>
            </a:extLst>
          </p:cNvPr>
          <p:cNvSpPr/>
          <p:nvPr/>
        </p:nvSpPr>
        <p:spPr>
          <a:xfrm>
            <a:off x="1156021" y="6396774"/>
            <a:ext cx="1145561" cy="333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1483325-0F5B-4928-98F4-1BDCB973005D}"/>
              </a:ext>
            </a:extLst>
          </p:cNvPr>
          <p:cNvSpPr/>
          <p:nvPr/>
        </p:nvSpPr>
        <p:spPr>
          <a:xfrm>
            <a:off x="2612455" y="6428935"/>
            <a:ext cx="923938" cy="333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86659963-A0DE-4527-A2C5-76A029DFB177}"/>
              </a:ext>
            </a:extLst>
          </p:cNvPr>
          <p:cNvSpPr/>
          <p:nvPr/>
        </p:nvSpPr>
        <p:spPr>
          <a:xfrm>
            <a:off x="5169658" y="6428345"/>
            <a:ext cx="1408870" cy="3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323CEF9-0E16-4B3E-BE91-1343B2932645}"/>
              </a:ext>
            </a:extLst>
          </p:cNvPr>
          <p:cNvSpPr/>
          <p:nvPr/>
        </p:nvSpPr>
        <p:spPr>
          <a:xfrm>
            <a:off x="7002531" y="6423614"/>
            <a:ext cx="1934694" cy="3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1512A4CB-CCF8-486C-8C64-B9A633ABFB0C}"/>
              </a:ext>
            </a:extLst>
          </p:cNvPr>
          <p:cNvSpPr/>
          <p:nvPr/>
        </p:nvSpPr>
        <p:spPr>
          <a:xfrm>
            <a:off x="9533890" y="5160962"/>
            <a:ext cx="1934694" cy="333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178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50FA298-23F4-48FA-904D-8363D966EE65}"/>
              </a:ext>
            </a:extLst>
          </p:cNvPr>
          <p:cNvSpPr txBox="1">
            <a:spLocks/>
          </p:cNvSpPr>
          <p:nvPr/>
        </p:nvSpPr>
        <p:spPr>
          <a:xfrm>
            <a:off x="114784" y="212584"/>
            <a:ext cx="12077216" cy="5766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Match the animals with the descriptions</a:t>
            </a:r>
          </a:p>
        </p:txBody>
      </p:sp>
      <p:pic>
        <p:nvPicPr>
          <p:cNvPr id="57" name="Picture 4" descr="America's most popular dog breeds &amp; how to pick the right one for you -  Insider">
            <a:extLst>
              <a:ext uri="{FF2B5EF4-FFF2-40B4-BE49-F238E27FC236}">
                <a16:creationId xmlns:a16="http://schemas.microsoft.com/office/drawing/2014/main" id="{B36E4A82-2BDF-4B19-96B9-4E2805DDF9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16" r="8128"/>
          <a:stretch/>
        </p:blipFill>
        <p:spPr bwMode="auto">
          <a:xfrm>
            <a:off x="8533394" y="909321"/>
            <a:ext cx="2167048" cy="284856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UK amphibians guide | WWT">
            <a:extLst>
              <a:ext uri="{FF2B5EF4-FFF2-40B4-BE49-F238E27FC236}">
                <a16:creationId xmlns:a16="http://schemas.microsoft.com/office/drawing/2014/main" id="{DDE09E74-8351-48E4-916F-22CF96F320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11" r="34161" b="6883"/>
          <a:stretch/>
        </p:blipFill>
        <p:spPr bwMode="auto">
          <a:xfrm>
            <a:off x="8533394" y="3947161"/>
            <a:ext cx="2167048" cy="203157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Grange Co-op: Live Poultry">
            <a:extLst>
              <a:ext uri="{FF2B5EF4-FFF2-40B4-BE49-F238E27FC236}">
                <a16:creationId xmlns:a16="http://schemas.microsoft.com/office/drawing/2014/main" id="{2E9A3E15-3BFE-4491-BFB2-7E7B83763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60320"/>
            <a:ext cx="2031578" cy="20315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940E5F-E3E2-4AEC-A111-DA10561AD1EF}"/>
              </a:ext>
            </a:extLst>
          </p:cNvPr>
          <p:cNvSpPr txBox="1"/>
          <p:nvPr/>
        </p:nvSpPr>
        <p:spPr>
          <a:xfrm>
            <a:off x="742689" y="4053362"/>
            <a:ext cx="3581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 have feathers.</a:t>
            </a:r>
          </a:p>
          <a:p>
            <a:r>
              <a:rPr lang="en-GB" dirty="0"/>
              <a:t>I have two legs.</a:t>
            </a:r>
          </a:p>
          <a:p>
            <a:r>
              <a:rPr lang="en-GB" dirty="0"/>
              <a:t>I have wings.</a:t>
            </a:r>
          </a:p>
        </p:txBody>
      </p:sp>
      <p:sp>
        <p:nvSpPr>
          <p:cNvPr id="60" name="TextBox 59">
            <a:extLst>
              <a:ext uri="{FF2B5EF4-FFF2-40B4-BE49-F238E27FC236}">
                <a16:creationId xmlns:a16="http://schemas.microsoft.com/office/drawing/2014/main" id="{EDB41706-95E3-4141-A5A0-D5E13536FDD5}"/>
              </a:ext>
            </a:extLst>
          </p:cNvPr>
          <p:cNvSpPr txBox="1"/>
          <p:nvPr/>
        </p:nvSpPr>
        <p:spPr>
          <a:xfrm>
            <a:off x="742689" y="1306597"/>
            <a:ext cx="3581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 have smooth skin.</a:t>
            </a:r>
          </a:p>
          <a:p>
            <a:r>
              <a:rPr lang="en-GB" dirty="0"/>
              <a:t>I live in water but I can go on land.</a:t>
            </a:r>
          </a:p>
          <a:p>
            <a:r>
              <a:rPr lang="en-GB" dirty="0"/>
              <a:t>I can swim.</a:t>
            </a:r>
          </a:p>
        </p:txBody>
      </p:sp>
      <p:sp>
        <p:nvSpPr>
          <p:cNvPr id="61" name="TextBox 60">
            <a:extLst>
              <a:ext uri="{FF2B5EF4-FFF2-40B4-BE49-F238E27FC236}">
                <a16:creationId xmlns:a16="http://schemas.microsoft.com/office/drawing/2014/main" id="{24A43FB3-457E-48CA-8D73-0154DC79A936}"/>
              </a:ext>
            </a:extLst>
          </p:cNvPr>
          <p:cNvSpPr txBox="1"/>
          <p:nvPr/>
        </p:nvSpPr>
        <p:spPr>
          <a:xfrm>
            <a:off x="742689" y="2665695"/>
            <a:ext cx="3581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 have fur.</a:t>
            </a:r>
          </a:p>
          <a:p>
            <a:r>
              <a:rPr lang="en-GB" dirty="0"/>
              <a:t>I have four legs.</a:t>
            </a:r>
          </a:p>
          <a:p>
            <a:r>
              <a:rPr lang="en-GB" dirty="0"/>
              <a:t>I live on land.</a:t>
            </a:r>
          </a:p>
        </p:txBody>
      </p:sp>
      <p:sp>
        <p:nvSpPr>
          <p:cNvPr id="62" name="TextBox 61">
            <a:extLst>
              <a:ext uri="{FF2B5EF4-FFF2-40B4-BE49-F238E27FC236}">
                <a16:creationId xmlns:a16="http://schemas.microsoft.com/office/drawing/2014/main" id="{37D5EAB9-96F0-498A-9225-0A4A6E061DC0}"/>
              </a:ext>
            </a:extLst>
          </p:cNvPr>
          <p:cNvSpPr txBox="1"/>
          <p:nvPr/>
        </p:nvSpPr>
        <p:spPr>
          <a:xfrm>
            <a:off x="655320" y="5887741"/>
            <a:ext cx="710184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Have a go at writing your own clues!</a:t>
            </a:r>
          </a:p>
          <a:p>
            <a:r>
              <a:rPr lang="en-GB" b="1" dirty="0"/>
              <a:t>You can choose animals from the previous slides.</a:t>
            </a:r>
          </a:p>
        </p:txBody>
      </p:sp>
    </p:spTree>
    <p:extLst>
      <p:ext uri="{BB962C8B-B14F-4D97-AF65-F5344CB8AC3E}">
        <p14:creationId xmlns:p14="http://schemas.microsoft.com/office/powerpoint/2010/main" val="209155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528D-171E-403E-AA5C-D7E231ED2AA3}"/>
              </a:ext>
            </a:extLst>
          </p:cNvPr>
          <p:cNvSpPr>
            <a:spLocks noGrp="1"/>
          </p:cNvSpPr>
          <p:nvPr>
            <p:ph type="title"/>
          </p:nvPr>
        </p:nvSpPr>
        <p:spPr>
          <a:xfrm>
            <a:off x="838200" y="0"/>
            <a:ext cx="10515600" cy="1325563"/>
          </a:xfrm>
        </p:spPr>
        <p:txBody>
          <a:bodyPr/>
          <a:lstStyle/>
          <a:p>
            <a:r>
              <a:rPr lang="en-GB" dirty="0">
                <a:latin typeface="Arial" panose="020B0604020202020204" pitchFamily="34" charset="0"/>
                <a:cs typeface="Arial" panose="020B0604020202020204" pitchFamily="34" charset="0"/>
              </a:rPr>
              <a:t>Classifying animals</a:t>
            </a:r>
          </a:p>
        </p:txBody>
      </p:sp>
      <p:sp>
        <p:nvSpPr>
          <p:cNvPr id="3" name="Content Placeholder 2">
            <a:extLst>
              <a:ext uri="{FF2B5EF4-FFF2-40B4-BE49-F238E27FC236}">
                <a16:creationId xmlns:a16="http://schemas.microsoft.com/office/drawing/2014/main" id="{45863B71-B336-454A-BC95-A0957CE5850E}"/>
              </a:ext>
            </a:extLst>
          </p:cNvPr>
          <p:cNvSpPr>
            <a:spLocks noGrp="1"/>
          </p:cNvSpPr>
          <p:nvPr>
            <p:ph idx="1"/>
          </p:nvPr>
        </p:nvSpPr>
        <p:spPr>
          <a:xfrm>
            <a:off x="182880" y="1244246"/>
            <a:ext cx="11353800" cy="5613754"/>
          </a:xfrm>
        </p:spPr>
        <p:txBody>
          <a:bodyPr>
            <a:normAutofit/>
          </a:bodyPr>
          <a:lstStyle/>
          <a:p>
            <a:pPr>
              <a:buFontTx/>
              <a:buChar char="-"/>
            </a:pPr>
            <a:endParaRPr lang="en-GB" dirty="0">
              <a:latin typeface="Arial" panose="020B0604020202020204" pitchFamily="34" charset="0"/>
              <a:cs typeface="Arial" panose="020B0604020202020204" pitchFamily="34" charset="0"/>
            </a:endParaRPr>
          </a:p>
          <a:p>
            <a:pPr>
              <a:buFontTx/>
              <a:buChar char="-"/>
            </a:pPr>
            <a:endParaRPr lang="en-GB"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4984889-F46F-447B-9285-440D45C77341}"/>
              </a:ext>
            </a:extLst>
          </p:cNvPr>
          <p:cNvSpPr txBox="1">
            <a:spLocks/>
          </p:cNvSpPr>
          <p:nvPr/>
        </p:nvSpPr>
        <p:spPr>
          <a:xfrm>
            <a:off x="482600" y="1135063"/>
            <a:ext cx="10871200" cy="5253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To ‘classify’ means to put into groups.</a:t>
            </a: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We can group animals in different ways based on their bodies, where they live, what they eat etc.</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pic>
        <p:nvPicPr>
          <p:cNvPr id="8194" name="Picture 2" descr="Classify It! - Science NetLinks">
            <a:extLst>
              <a:ext uri="{FF2B5EF4-FFF2-40B4-BE49-F238E27FC236}">
                <a16:creationId xmlns:a16="http://schemas.microsoft.com/office/drawing/2014/main" id="{0D65AC19-2946-4CF5-AE51-1842D1DB6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185" y="2798409"/>
            <a:ext cx="5574030" cy="334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01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1118</TotalTime>
  <Words>1181</Words>
  <Application>Microsoft Office PowerPoint</Application>
  <PresentationFormat>Widescreen</PresentationFormat>
  <Paragraphs>201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Comic Sans MS</vt:lpstr>
      <vt:lpstr>Office Theme</vt:lpstr>
      <vt:lpstr>Year 1 Home Learning</vt:lpstr>
      <vt:lpstr>Key Skills and Knowledge:</vt:lpstr>
      <vt:lpstr>What do you know about animals?</vt:lpstr>
      <vt:lpstr>Identifying and naming common animals</vt:lpstr>
      <vt:lpstr>PowerPoint Presentation</vt:lpstr>
      <vt:lpstr>PowerPoint Presentation</vt:lpstr>
      <vt:lpstr>PowerPoint Presentation</vt:lpstr>
      <vt:lpstr>PowerPoint Presentation</vt:lpstr>
      <vt:lpstr>Classifying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 and compare the structure of common animals</vt:lpstr>
      <vt:lpstr>Describe and compare the structure of common animals</vt:lpstr>
      <vt:lpstr>Describe and compare the structure of common animals</vt:lpstr>
      <vt:lpstr>Describe and compare the structure of common animals</vt:lpstr>
      <vt:lpstr>Describe and compare the structure of common animals</vt:lpstr>
      <vt:lpstr>Identify, name, draw and label the basic parts of the human body.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Home Learning</dc:title>
  <dc:creator>Dollman-Jessica</dc:creator>
  <cp:lastModifiedBy>Dollman-Jessica</cp:lastModifiedBy>
  <cp:revision>98</cp:revision>
  <dcterms:created xsi:type="dcterms:W3CDTF">2020-11-30T09:10:19Z</dcterms:created>
  <dcterms:modified xsi:type="dcterms:W3CDTF">2020-12-10T10:08:36Z</dcterms:modified>
</cp:coreProperties>
</file>