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0" r:id="rId3"/>
    <p:sldId id="265" r:id="rId4"/>
    <p:sldId id="257" r:id="rId5"/>
    <p:sldId id="259" r:id="rId6"/>
    <p:sldId id="258" r:id="rId7"/>
    <p:sldId id="264" r:id="rId8"/>
    <p:sldId id="261" r:id="rId9"/>
    <p:sldId id="263" r:id="rId10"/>
    <p:sldId id="288" r:id="rId11"/>
    <p:sldId id="28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108"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FB5B63-B95E-41B0-BC70-8C9E0B8423CA}" type="datetimeFigureOut">
              <a:rPr lang="en-GB" smtClean="0"/>
              <a:t>03/11/2020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EB89EF-0525-47B1-9B5C-8091271AEDEF}" type="slidenum">
              <a:rPr lang="en-GB" smtClean="0"/>
              <a:t>‹#›</a:t>
            </a:fld>
            <a:endParaRPr lang="en-GB"/>
          </a:p>
        </p:txBody>
      </p:sp>
    </p:spTree>
    <p:extLst>
      <p:ext uri="{BB962C8B-B14F-4D97-AF65-F5344CB8AC3E}">
        <p14:creationId xmlns:p14="http://schemas.microsoft.com/office/powerpoint/2010/main" val="3185229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ED337EE-50E0-4011-B848-0623F452511D}" type="slidenum">
              <a:rPr lang="en-GB" smtClean="0"/>
              <a:t>11</a:t>
            </a:fld>
            <a:endParaRPr lang="en-GB"/>
          </a:p>
        </p:txBody>
      </p:sp>
    </p:spTree>
    <p:extLst>
      <p:ext uri="{BB962C8B-B14F-4D97-AF65-F5344CB8AC3E}">
        <p14:creationId xmlns:p14="http://schemas.microsoft.com/office/powerpoint/2010/main" val="2284108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971F4-8923-460F-98C4-4C5A4D2EF4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B5F1A5D-5E14-4359-85A2-7E30583BF4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1BE9A77-C49A-4E2D-9DCE-3D3B8CD97683}"/>
              </a:ext>
            </a:extLst>
          </p:cNvPr>
          <p:cNvSpPr>
            <a:spLocks noGrp="1"/>
          </p:cNvSpPr>
          <p:nvPr>
            <p:ph type="dt" sz="half" idx="10"/>
          </p:nvPr>
        </p:nvSpPr>
        <p:spPr/>
        <p:txBody>
          <a:bodyPr/>
          <a:lstStyle/>
          <a:p>
            <a:fld id="{BD34594A-38E6-47A8-889B-01DD80AC6667}" type="datetimeFigureOut">
              <a:rPr lang="en-GB" smtClean="0"/>
              <a:t>02/11/2020</a:t>
            </a:fld>
            <a:endParaRPr lang="en-GB"/>
          </a:p>
        </p:txBody>
      </p:sp>
      <p:sp>
        <p:nvSpPr>
          <p:cNvPr id="5" name="Footer Placeholder 4">
            <a:extLst>
              <a:ext uri="{FF2B5EF4-FFF2-40B4-BE49-F238E27FC236}">
                <a16:creationId xmlns:a16="http://schemas.microsoft.com/office/drawing/2014/main" id="{32585DB9-9CA4-494C-821E-4EC845123B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3B6E87-B059-49E1-A9A3-5FFEBB604397}"/>
              </a:ext>
            </a:extLst>
          </p:cNvPr>
          <p:cNvSpPr>
            <a:spLocks noGrp="1"/>
          </p:cNvSpPr>
          <p:nvPr>
            <p:ph type="sldNum" sz="quarter" idx="12"/>
          </p:nvPr>
        </p:nvSpPr>
        <p:spPr/>
        <p:txBody>
          <a:bodyPr/>
          <a:lstStyle/>
          <a:p>
            <a:fld id="{43CD0754-E0B9-40CF-B55A-ED8BBAC5D07F}" type="slidenum">
              <a:rPr lang="en-GB" smtClean="0"/>
              <a:t>‹#›</a:t>
            </a:fld>
            <a:endParaRPr lang="en-GB"/>
          </a:p>
        </p:txBody>
      </p:sp>
    </p:spTree>
    <p:extLst>
      <p:ext uri="{BB962C8B-B14F-4D97-AF65-F5344CB8AC3E}">
        <p14:creationId xmlns:p14="http://schemas.microsoft.com/office/powerpoint/2010/main" val="2588550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E7663-6519-4108-BB18-AA43DB2F5ED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9FC65C2-61F8-4B65-B3BC-BCB3D98CB57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34F0D1-C6CA-40D0-B53A-70E9C1C990E5}"/>
              </a:ext>
            </a:extLst>
          </p:cNvPr>
          <p:cNvSpPr>
            <a:spLocks noGrp="1"/>
          </p:cNvSpPr>
          <p:nvPr>
            <p:ph type="dt" sz="half" idx="10"/>
          </p:nvPr>
        </p:nvSpPr>
        <p:spPr/>
        <p:txBody>
          <a:bodyPr/>
          <a:lstStyle/>
          <a:p>
            <a:fld id="{BD34594A-38E6-47A8-889B-01DD80AC6667}" type="datetimeFigureOut">
              <a:rPr lang="en-GB" smtClean="0"/>
              <a:t>02/11/2020</a:t>
            </a:fld>
            <a:endParaRPr lang="en-GB"/>
          </a:p>
        </p:txBody>
      </p:sp>
      <p:sp>
        <p:nvSpPr>
          <p:cNvPr id="5" name="Footer Placeholder 4">
            <a:extLst>
              <a:ext uri="{FF2B5EF4-FFF2-40B4-BE49-F238E27FC236}">
                <a16:creationId xmlns:a16="http://schemas.microsoft.com/office/drawing/2014/main" id="{F19D9ED8-37CC-41DE-B9C6-17435D46D8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F10723-9B39-4FF0-85F5-BE87A13F22D1}"/>
              </a:ext>
            </a:extLst>
          </p:cNvPr>
          <p:cNvSpPr>
            <a:spLocks noGrp="1"/>
          </p:cNvSpPr>
          <p:nvPr>
            <p:ph type="sldNum" sz="quarter" idx="12"/>
          </p:nvPr>
        </p:nvSpPr>
        <p:spPr/>
        <p:txBody>
          <a:bodyPr/>
          <a:lstStyle/>
          <a:p>
            <a:fld id="{43CD0754-E0B9-40CF-B55A-ED8BBAC5D07F}" type="slidenum">
              <a:rPr lang="en-GB" smtClean="0"/>
              <a:t>‹#›</a:t>
            </a:fld>
            <a:endParaRPr lang="en-GB"/>
          </a:p>
        </p:txBody>
      </p:sp>
    </p:spTree>
    <p:extLst>
      <p:ext uri="{BB962C8B-B14F-4D97-AF65-F5344CB8AC3E}">
        <p14:creationId xmlns:p14="http://schemas.microsoft.com/office/powerpoint/2010/main" val="3734476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F79470-AAE8-48C8-B74B-932C725711B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D16F44-735E-41B2-AFCF-221572C5EBB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AA8B47-5222-451E-BF41-7D39B1442A67}"/>
              </a:ext>
            </a:extLst>
          </p:cNvPr>
          <p:cNvSpPr>
            <a:spLocks noGrp="1"/>
          </p:cNvSpPr>
          <p:nvPr>
            <p:ph type="dt" sz="half" idx="10"/>
          </p:nvPr>
        </p:nvSpPr>
        <p:spPr/>
        <p:txBody>
          <a:bodyPr/>
          <a:lstStyle/>
          <a:p>
            <a:fld id="{BD34594A-38E6-47A8-889B-01DD80AC6667}" type="datetimeFigureOut">
              <a:rPr lang="en-GB" smtClean="0"/>
              <a:t>02/11/2020</a:t>
            </a:fld>
            <a:endParaRPr lang="en-GB"/>
          </a:p>
        </p:txBody>
      </p:sp>
      <p:sp>
        <p:nvSpPr>
          <p:cNvPr id="5" name="Footer Placeholder 4">
            <a:extLst>
              <a:ext uri="{FF2B5EF4-FFF2-40B4-BE49-F238E27FC236}">
                <a16:creationId xmlns:a16="http://schemas.microsoft.com/office/drawing/2014/main" id="{725A1D68-7561-4FF8-AC1C-9D9D20D383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E6462D-C4F5-41CE-A704-4563C40AB81A}"/>
              </a:ext>
            </a:extLst>
          </p:cNvPr>
          <p:cNvSpPr>
            <a:spLocks noGrp="1"/>
          </p:cNvSpPr>
          <p:nvPr>
            <p:ph type="sldNum" sz="quarter" idx="12"/>
          </p:nvPr>
        </p:nvSpPr>
        <p:spPr/>
        <p:txBody>
          <a:bodyPr/>
          <a:lstStyle/>
          <a:p>
            <a:fld id="{43CD0754-E0B9-40CF-B55A-ED8BBAC5D07F}" type="slidenum">
              <a:rPr lang="en-GB" smtClean="0"/>
              <a:t>‹#›</a:t>
            </a:fld>
            <a:endParaRPr lang="en-GB"/>
          </a:p>
        </p:txBody>
      </p:sp>
    </p:spTree>
    <p:extLst>
      <p:ext uri="{BB962C8B-B14F-4D97-AF65-F5344CB8AC3E}">
        <p14:creationId xmlns:p14="http://schemas.microsoft.com/office/powerpoint/2010/main" val="1912990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7287B-E513-438B-834F-E742493416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30D93B-13E3-45B0-997B-0762C87778C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3E5E2D-B290-40A1-97FB-2B9B63540CEB}"/>
              </a:ext>
            </a:extLst>
          </p:cNvPr>
          <p:cNvSpPr>
            <a:spLocks noGrp="1"/>
          </p:cNvSpPr>
          <p:nvPr>
            <p:ph type="dt" sz="half" idx="10"/>
          </p:nvPr>
        </p:nvSpPr>
        <p:spPr/>
        <p:txBody>
          <a:bodyPr/>
          <a:lstStyle/>
          <a:p>
            <a:fld id="{BD34594A-38E6-47A8-889B-01DD80AC6667}" type="datetimeFigureOut">
              <a:rPr lang="en-GB" smtClean="0"/>
              <a:t>02/11/2020</a:t>
            </a:fld>
            <a:endParaRPr lang="en-GB"/>
          </a:p>
        </p:txBody>
      </p:sp>
      <p:sp>
        <p:nvSpPr>
          <p:cNvPr id="5" name="Footer Placeholder 4">
            <a:extLst>
              <a:ext uri="{FF2B5EF4-FFF2-40B4-BE49-F238E27FC236}">
                <a16:creationId xmlns:a16="http://schemas.microsoft.com/office/drawing/2014/main" id="{B04FA838-A490-43C7-BA84-AD5744C8D7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EEF993-9353-482F-8D7D-8DC1817574C0}"/>
              </a:ext>
            </a:extLst>
          </p:cNvPr>
          <p:cNvSpPr>
            <a:spLocks noGrp="1"/>
          </p:cNvSpPr>
          <p:nvPr>
            <p:ph type="sldNum" sz="quarter" idx="12"/>
          </p:nvPr>
        </p:nvSpPr>
        <p:spPr/>
        <p:txBody>
          <a:bodyPr/>
          <a:lstStyle/>
          <a:p>
            <a:fld id="{43CD0754-E0B9-40CF-B55A-ED8BBAC5D07F}" type="slidenum">
              <a:rPr lang="en-GB" smtClean="0"/>
              <a:t>‹#›</a:t>
            </a:fld>
            <a:endParaRPr lang="en-GB"/>
          </a:p>
        </p:txBody>
      </p:sp>
    </p:spTree>
    <p:extLst>
      <p:ext uri="{BB962C8B-B14F-4D97-AF65-F5344CB8AC3E}">
        <p14:creationId xmlns:p14="http://schemas.microsoft.com/office/powerpoint/2010/main" val="133584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13F33-E833-4E30-8830-F4C9C159CA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9A1646D-5F6B-4541-8DF2-4E9F8720F0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8036EAE-7A9D-4E70-B160-1ED86B68CB58}"/>
              </a:ext>
            </a:extLst>
          </p:cNvPr>
          <p:cNvSpPr>
            <a:spLocks noGrp="1"/>
          </p:cNvSpPr>
          <p:nvPr>
            <p:ph type="dt" sz="half" idx="10"/>
          </p:nvPr>
        </p:nvSpPr>
        <p:spPr/>
        <p:txBody>
          <a:bodyPr/>
          <a:lstStyle/>
          <a:p>
            <a:fld id="{BD34594A-38E6-47A8-889B-01DD80AC6667}" type="datetimeFigureOut">
              <a:rPr lang="en-GB" smtClean="0"/>
              <a:t>02/11/2020</a:t>
            </a:fld>
            <a:endParaRPr lang="en-GB"/>
          </a:p>
        </p:txBody>
      </p:sp>
      <p:sp>
        <p:nvSpPr>
          <p:cNvPr id="5" name="Footer Placeholder 4">
            <a:extLst>
              <a:ext uri="{FF2B5EF4-FFF2-40B4-BE49-F238E27FC236}">
                <a16:creationId xmlns:a16="http://schemas.microsoft.com/office/drawing/2014/main" id="{1B1C510C-18AC-4D77-8166-EEB4551B33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0842E5-4806-4DE2-A4BE-5BC8251D5EDB}"/>
              </a:ext>
            </a:extLst>
          </p:cNvPr>
          <p:cNvSpPr>
            <a:spLocks noGrp="1"/>
          </p:cNvSpPr>
          <p:nvPr>
            <p:ph type="sldNum" sz="quarter" idx="12"/>
          </p:nvPr>
        </p:nvSpPr>
        <p:spPr/>
        <p:txBody>
          <a:bodyPr/>
          <a:lstStyle/>
          <a:p>
            <a:fld id="{43CD0754-E0B9-40CF-B55A-ED8BBAC5D07F}" type="slidenum">
              <a:rPr lang="en-GB" smtClean="0"/>
              <a:t>‹#›</a:t>
            </a:fld>
            <a:endParaRPr lang="en-GB"/>
          </a:p>
        </p:txBody>
      </p:sp>
    </p:spTree>
    <p:extLst>
      <p:ext uri="{BB962C8B-B14F-4D97-AF65-F5344CB8AC3E}">
        <p14:creationId xmlns:p14="http://schemas.microsoft.com/office/powerpoint/2010/main" val="3174131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F3E81-E68F-441E-B2B0-C8318B3BDA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2B38B4-63F0-426E-BF01-65499FDFF0C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14A1CB8-E725-469D-AE6E-17CDED2DBB6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141C0CF-C64F-4B4F-9D0C-5AC8616F06E3}"/>
              </a:ext>
            </a:extLst>
          </p:cNvPr>
          <p:cNvSpPr>
            <a:spLocks noGrp="1"/>
          </p:cNvSpPr>
          <p:nvPr>
            <p:ph type="dt" sz="half" idx="10"/>
          </p:nvPr>
        </p:nvSpPr>
        <p:spPr/>
        <p:txBody>
          <a:bodyPr/>
          <a:lstStyle/>
          <a:p>
            <a:fld id="{BD34594A-38E6-47A8-889B-01DD80AC6667}" type="datetimeFigureOut">
              <a:rPr lang="en-GB" smtClean="0"/>
              <a:t>02/11/2020</a:t>
            </a:fld>
            <a:endParaRPr lang="en-GB"/>
          </a:p>
        </p:txBody>
      </p:sp>
      <p:sp>
        <p:nvSpPr>
          <p:cNvPr id="6" name="Footer Placeholder 5">
            <a:extLst>
              <a:ext uri="{FF2B5EF4-FFF2-40B4-BE49-F238E27FC236}">
                <a16:creationId xmlns:a16="http://schemas.microsoft.com/office/drawing/2014/main" id="{18D77377-49E2-460C-88DE-33BBB13870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FC4F4B-465D-4379-AA2C-394FD0446A54}"/>
              </a:ext>
            </a:extLst>
          </p:cNvPr>
          <p:cNvSpPr>
            <a:spLocks noGrp="1"/>
          </p:cNvSpPr>
          <p:nvPr>
            <p:ph type="sldNum" sz="quarter" idx="12"/>
          </p:nvPr>
        </p:nvSpPr>
        <p:spPr/>
        <p:txBody>
          <a:bodyPr/>
          <a:lstStyle/>
          <a:p>
            <a:fld id="{43CD0754-E0B9-40CF-B55A-ED8BBAC5D07F}" type="slidenum">
              <a:rPr lang="en-GB" smtClean="0"/>
              <a:t>‹#›</a:t>
            </a:fld>
            <a:endParaRPr lang="en-GB"/>
          </a:p>
        </p:txBody>
      </p:sp>
    </p:spTree>
    <p:extLst>
      <p:ext uri="{BB962C8B-B14F-4D97-AF65-F5344CB8AC3E}">
        <p14:creationId xmlns:p14="http://schemas.microsoft.com/office/powerpoint/2010/main" val="3689164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367B2-A139-4F55-B6F0-747E686EB0A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1140B8-9DE8-424B-85F0-87C75FBB8C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1186D1F-360F-4CB3-9331-A2D469D60CB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4A72F55-61B0-48AD-B4B2-A67E30E549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49F28BE-D76D-415A-9F6F-F9BB4A2C2DB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49D3DA7-59C8-49C9-854C-05DB8119C7D9}"/>
              </a:ext>
            </a:extLst>
          </p:cNvPr>
          <p:cNvSpPr>
            <a:spLocks noGrp="1"/>
          </p:cNvSpPr>
          <p:nvPr>
            <p:ph type="dt" sz="half" idx="10"/>
          </p:nvPr>
        </p:nvSpPr>
        <p:spPr/>
        <p:txBody>
          <a:bodyPr/>
          <a:lstStyle/>
          <a:p>
            <a:fld id="{BD34594A-38E6-47A8-889B-01DD80AC6667}" type="datetimeFigureOut">
              <a:rPr lang="en-GB" smtClean="0"/>
              <a:t>02/11/2020</a:t>
            </a:fld>
            <a:endParaRPr lang="en-GB"/>
          </a:p>
        </p:txBody>
      </p:sp>
      <p:sp>
        <p:nvSpPr>
          <p:cNvPr id="8" name="Footer Placeholder 7">
            <a:extLst>
              <a:ext uri="{FF2B5EF4-FFF2-40B4-BE49-F238E27FC236}">
                <a16:creationId xmlns:a16="http://schemas.microsoft.com/office/drawing/2014/main" id="{220A4F0A-9F81-456F-8F72-A01AF970F14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D1AF139-A3FA-4675-8852-36352A721870}"/>
              </a:ext>
            </a:extLst>
          </p:cNvPr>
          <p:cNvSpPr>
            <a:spLocks noGrp="1"/>
          </p:cNvSpPr>
          <p:nvPr>
            <p:ph type="sldNum" sz="quarter" idx="12"/>
          </p:nvPr>
        </p:nvSpPr>
        <p:spPr/>
        <p:txBody>
          <a:bodyPr/>
          <a:lstStyle/>
          <a:p>
            <a:fld id="{43CD0754-E0B9-40CF-B55A-ED8BBAC5D07F}" type="slidenum">
              <a:rPr lang="en-GB" smtClean="0"/>
              <a:t>‹#›</a:t>
            </a:fld>
            <a:endParaRPr lang="en-GB"/>
          </a:p>
        </p:txBody>
      </p:sp>
    </p:spTree>
    <p:extLst>
      <p:ext uri="{BB962C8B-B14F-4D97-AF65-F5344CB8AC3E}">
        <p14:creationId xmlns:p14="http://schemas.microsoft.com/office/powerpoint/2010/main" val="571755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53919-2A00-4AD4-8F4A-4F53152488C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9094EED-5177-4FED-8655-2B2D5468FCB1}"/>
              </a:ext>
            </a:extLst>
          </p:cNvPr>
          <p:cNvSpPr>
            <a:spLocks noGrp="1"/>
          </p:cNvSpPr>
          <p:nvPr>
            <p:ph type="dt" sz="half" idx="10"/>
          </p:nvPr>
        </p:nvSpPr>
        <p:spPr/>
        <p:txBody>
          <a:bodyPr/>
          <a:lstStyle/>
          <a:p>
            <a:fld id="{BD34594A-38E6-47A8-889B-01DD80AC6667}" type="datetimeFigureOut">
              <a:rPr lang="en-GB" smtClean="0"/>
              <a:t>02/11/2020</a:t>
            </a:fld>
            <a:endParaRPr lang="en-GB"/>
          </a:p>
        </p:txBody>
      </p:sp>
      <p:sp>
        <p:nvSpPr>
          <p:cNvPr id="4" name="Footer Placeholder 3">
            <a:extLst>
              <a:ext uri="{FF2B5EF4-FFF2-40B4-BE49-F238E27FC236}">
                <a16:creationId xmlns:a16="http://schemas.microsoft.com/office/drawing/2014/main" id="{283BD90F-8A20-4BF8-B1DF-A093B8D28C7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A212309-F6C7-4A0C-B2D2-1095A0FE16CB}"/>
              </a:ext>
            </a:extLst>
          </p:cNvPr>
          <p:cNvSpPr>
            <a:spLocks noGrp="1"/>
          </p:cNvSpPr>
          <p:nvPr>
            <p:ph type="sldNum" sz="quarter" idx="12"/>
          </p:nvPr>
        </p:nvSpPr>
        <p:spPr/>
        <p:txBody>
          <a:bodyPr/>
          <a:lstStyle/>
          <a:p>
            <a:fld id="{43CD0754-E0B9-40CF-B55A-ED8BBAC5D07F}" type="slidenum">
              <a:rPr lang="en-GB" smtClean="0"/>
              <a:t>‹#›</a:t>
            </a:fld>
            <a:endParaRPr lang="en-GB"/>
          </a:p>
        </p:txBody>
      </p:sp>
    </p:spTree>
    <p:extLst>
      <p:ext uri="{BB962C8B-B14F-4D97-AF65-F5344CB8AC3E}">
        <p14:creationId xmlns:p14="http://schemas.microsoft.com/office/powerpoint/2010/main" val="862164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486BBE-533D-4878-80CC-226A521181CD}"/>
              </a:ext>
            </a:extLst>
          </p:cNvPr>
          <p:cNvSpPr>
            <a:spLocks noGrp="1"/>
          </p:cNvSpPr>
          <p:nvPr>
            <p:ph type="dt" sz="half" idx="10"/>
          </p:nvPr>
        </p:nvSpPr>
        <p:spPr/>
        <p:txBody>
          <a:bodyPr/>
          <a:lstStyle/>
          <a:p>
            <a:fld id="{BD34594A-38E6-47A8-889B-01DD80AC6667}" type="datetimeFigureOut">
              <a:rPr lang="en-GB" smtClean="0"/>
              <a:t>02/11/2020</a:t>
            </a:fld>
            <a:endParaRPr lang="en-GB"/>
          </a:p>
        </p:txBody>
      </p:sp>
      <p:sp>
        <p:nvSpPr>
          <p:cNvPr id="3" name="Footer Placeholder 2">
            <a:extLst>
              <a:ext uri="{FF2B5EF4-FFF2-40B4-BE49-F238E27FC236}">
                <a16:creationId xmlns:a16="http://schemas.microsoft.com/office/drawing/2014/main" id="{3F2D475B-9DE3-4E6F-B0CE-751E478909E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8E42F22-02C6-4609-9433-93A3B0819363}"/>
              </a:ext>
            </a:extLst>
          </p:cNvPr>
          <p:cNvSpPr>
            <a:spLocks noGrp="1"/>
          </p:cNvSpPr>
          <p:nvPr>
            <p:ph type="sldNum" sz="quarter" idx="12"/>
          </p:nvPr>
        </p:nvSpPr>
        <p:spPr/>
        <p:txBody>
          <a:bodyPr/>
          <a:lstStyle/>
          <a:p>
            <a:fld id="{43CD0754-E0B9-40CF-B55A-ED8BBAC5D07F}" type="slidenum">
              <a:rPr lang="en-GB" smtClean="0"/>
              <a:t>‹#›</a:t>
            </a:fld>
            <a:endParaRPr lang="en-GB"/>
          </a:p>
        </p:txBody>
      </p:sp>
    </p:spTree>
    <p:extLst>
      <p:ext uri="{BB962C8B-B14F-4D97-AF65-F5344CB8AC3E}">
        <p14:creationId xmlns:p14="http://schemas.microsoft.com/office/powerpoint/2010/main" val="382918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A5D30-BB8A-44DE-8762-468BA83709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DF385EF-CE65-4C26-9502-2ECCA6C5C4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A63DA4E-177F-4AE8-BB77-D6998E1979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FBA07DB-C181-478F-90DE-6650A09953C6}"/>
              </a:ext>
            </a:extLst>
          </p:cNvPr>
          <p:cNvSpPr>
            <a:spLocks noGrp="1"/>
          </p:cNvSpPr>
          <p:nvPr>
            <p:ph type="dt" sz="half" idx="10"/>
          </p:nvPr>
        </p:nvSpPr>
        <p:spPr/>
        <p:txBody>
          <a:bodyPr/>
          <a:lstStyle/>
          <a:p>
            <a:fld id="{BD34594A-38E6-47A8-889B-01DD80AC6667}" type="datetimeFigureOut">
              <a:rPr lang="en-GB" smtClean="0"/>
              <a:t>02/11/2020</a:t>
            </a:fld>
            <a:endParaRPr lang="en-GB"/>
          </a:p>
        </p:txBody>
      </p:sp>
      <p:sp>
        <p:nvSpPr>
          <p:cNvPr id="6" name="Footer Placeholder 5">
            <a:extLst>
              <a:ext uri="{FF2B5EF4-FFF2-40B4-BE49-F238E27FC236}">
                <a16:creationId xmlns:a16="http://schemas.microsoft.com/office/drawing/2014/main" id="{2830E7AA-7502-4DE4-B071-70104BB9AA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60FBBEE-4686-468E-89B7-02C2476D0334}"/>
              </a:ext>
            </a:extLst>
          </p:cNvPr>
          <p:cNvSpPr>
            <a:spLocks noGrp="1"/>
          </p:cNvSpPr>
          <p:nvPr>
            <p:ph type="sldNum" sz="quarter" idx="12"/>
          </p:nvPr>
        </p:nvSpPr>
        <p:spPr/>
        <p:txBody>
          <a:bodyPr/>
          <a:lstStyle/>
          <a:p>
            <a:fld id="{43CD0754-E0B9-40CF-B55A-ED8BBAC5D07F}" type="slidenum">
              <a:rPr lang="en-GB" smtClean="0"/>
              <a:t>‹#›</a:t>
            </a:fld>
            <a:endParaRPr lang="en-GB"/>
          </a:p>
        </p:txBody>
      </p:sp>
    </p:spTree>
    <p:extLst>
      <p:ext uri="{BB962C8B-B14F-4D97-AF65-F5344CB8AC3E}">
        <p14:creationId xmlns:p14="http://schemas.microsoft.com/office/powerpoint/2010/main" val="3735754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C0510-83D5-457C-8B07-D1146FDAF8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3B3CDE7-D53E-4BAA-83E5-14F563CD7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3E3323B-0CB1-4F3E-B66F-74819B9D02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0C8688C-0139-46F3-9E9E-F790B984C68C}"/>
              </a:ext>
            </a:extLst>
          </p:cNvPr>
          <p:cNvSpPr>
            <a:spLocks noGrp="1"/>
          </p:cNvSpPr>
          <p:nvPr>
            <p:ph type="dt" sz="half" idx="10"/>
          </p:nvPr>
        </p:nvSpPr>
        <p:spPr/>
        <p:txBody>
          <a:bodyPr/>
          <a:lstStyle/>
          <a:p>
            <a:fld id="{BD34594A-38E6-47A8-889B-01DD80AC6667}" type="datetimeFigureOut">
              <a:rPr lang="en-GB" smtClean="0"/>
              <a:t>02/11/2020</a:t>
            </a:fld>
            <a:endParaRPr lang="en-GB"/>
          </a:p>
        </p:txBody>
      </p:sp>
      <p:sp>
        <p:nvSpPr>
          <p:cNvPr id="6" name="Footer Placeholder 5">
            <a:extLst>
              <a:ext uri="{FF2B5EF4-FFF2-40B4-BE49-F238E27FC236}">
                <a16:creationId xmlns:a16="http://schemas.microsoft.com/office/drawing/2014/main" id="{F8F65B5F-BFEB-46B1-B5CD-FC82F50B980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5797A4-BBF2-48C1-AB1D-5F63AE32F766}"/>
              </a:ext>
            </a:extLst>
          </p:cNvPr>
          <p:cNvSpPr>
            <a:spLocks noGrp="1"/>
          </p:cNvSpPr>
          <p:nvPr>
            <p:ph type="sldNum" sz="quarter" idx="12"/>
          </p:nvPr>
        </p:nvSpPr>
        <p:spPr/>
        <p:txBody>
          <a:bodyPr/>
          <a:lstStyle/>
          <a:p>
            <a:fld id="{43CD0754-E0B9-40CF-B55A-ED8BBAC5D07F}" type="slidenum">
              <a:rPr lang="en-GB" smtClean="0"/>
              <a:t>‹#›</a:t>
            </a:fld>
            <a:endParaRPr lang="en-GB"/>
          </a:p>
        </p:txBody>
      </p:sp>
    </p:spTree>
    <p:extLst>
      <p:ext uri="{BB962C8B-B14F-4D97-AF65-F5344CB8AC3E}">
        <p14:creationId xmlns:p14="http://schemas.microsoft.com/office/powerpoint/2010/main" val="3075552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641287-903A-4237-A0C7-9B8CF3316D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974D77-45F3-40B8-94BE-3FF153ED26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B1EB48-49F4-4696-9E4F-16F1013031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34594A-38E6-47A8-889B-01DD80AC6667}" type="datetimeFigureOut">
              <a:rPr lang="en-GB" smtClean="0"/>
              <a:t>02/11/2020</a:t>
            </a:fld>
            <a:endParaRPr lang="en-GB"/>
          </a:p>
        </p:txBody>
      </p:sp>
      <p:sp>
        <p:nvSpPr>
          <p:cNvPr id="5" name="Footer Placeholder 4">
            <a:extLst>
              <a:ext uri="{FF2B5EF4-FFF2-40B4-BE49-F238E27FC236}">
                <a16:creationId xmlns:a16="http://schemas.microsoft.com/office/drawing/2014/main" id="{B953D22A-A354-4DF2-BBA3-AADBB951F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07778A0-4612-4CEB-BE05-B6162C5F5B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CD0754-E0B9-40CF-B55A-ED8BBAC5D07F}" type="slidenum">
              <a:rPr lang="en-GB" smtClean="0"/>
              <a:t>‹#›</a:t>
            </a:fld>
            <a:endParaRPr lang="en-GB"/>
          </a:p>
        </p:txBody>
      </p:sp>
    </p:spTree>
    <p:extLst>
      <p:ext uri="{BB962C8B-B14F-4D97-AF65-F5344CB8AC3E}">
        <p14:creationId xmlns:p14="http://schemas.microsoft.com/office/powerpoint/2010/main" val="1715327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mayfieldschoolpo2.sharepoint.com/:b:/g/History-Students/EZJdX76nz7RFnwX6vPaxCP0BJ-FfaWnJ0EeQmYse6Mjfrw?e=azypgy" TargetMode="External"/><Relationship Id="rId2" Type="http://schemas.openxmlformats.org/officeDocument/2006/relationships/hyperlink" Target="https://mayfieldschoolpo2.sharepoint.com/:b:/g/History-Students/Eb61NPBfkSFMqEavg5W3gfsBTkaHOTMqgLgYoPJpsdTNig?e=iXZwCD" TargetMode="External"/><Relationship Id="rId1" Type="http://schemas.openxmlformats.org/officeDocument/2006/relationships/slideLayout" Target="../slideLayouts/slideLayout1.xml"/><Relationship Id="rId4" Type="http://schemas.openxmlformats.org/officeDocument/2006/relationships/hyperlink" Target="https://mayfieldschoolpo2.sharepoint.com/:b:/g/History-Students/EZ4NjQ6C-zFDteZUCN8blEsBBtcngTtKmh9GThKcmlJVYA?e=RgzTah"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1kR11vn41XU"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2F5D373-63C1-4CF3-8FC7-9863A121AE28}"/>
              </a:ext>
            </a:extLst>
          </p:cNvPr>
          <p:cNvSpPr txBox="1"/>
          <p:nvPr/>
        </p:nvSpPr>
        <p:spPr>
          <a:xfrm>
            <a:off x="2239617" y="106017"/>
            <a:ext cx="7566992" cy="369332"/>
          </a:xfrm>
          <a:prstGeom prst="rect">
            <a:avLst/>
          </a:prstGeom>
          <a:noFill/>
        </p:spPr>
        <p:txBody>
          <a:bodyPr wrap="square" rtlCol="0">
            <a:spAutoFit/>
          </a:bodyPr>
          <a:lstStyle/>
          <a:p>
            <a:pPr algn="ctr"/>
            <a:r>
              <a:rPr lang="en-GB" dirty="0"/>
              <a:t>Year 8 RE – Autumn 2: Christianity 2</a:t>
            </a:r>
            <a:r>
              <a:rPr lang="en-GB"/>
              <a:t>: Reconciliation</a:t>
            </a:r>
            <a:endParaRPr lang="en-GB" dirty="0"/>
          </a:p>
        </p:txBody>
      </p:sp>
      <p:sp>
        <p:nvSpPr>
          <p:cNvPr id="5" name="Rectangle 4">
            <a:extLst>
              <a:ext uri="{FF2B5EF4-FFF2-40B4-BE49-F238E27FC236}">
                <a16:creationId xmlns:a16="http://schemas.microsoft.com/office/drawing/2014/main" id="{CA9A7FBE-D2CF-42C9-A073-E95F6552D9CF}"/>
              </a:ext>
            </a:extLst>
          </p:cNvPr>
          <p:cNvSpPr/>
          <p:nvPr/>
        </p:nvSpPr>
        <p:spPr>
          <a:xfrm>
            <a:off x="92765" y="475348"/>
            <a:ext cx="5645426" cy="240699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u="sng" dirty="0"/>
              <a:t>Task 1: </a:t>
            </a:r>
            <a:r>
              <a:rPr lang="en-GB" sz="1600" b="1" u="sng" dirty="0"/>
              <a:t>Communicate</a:t>
            </a:r>
            <a:r>
              <a:rPr lang="en-GB" sz="1600" u="sng" dirty="0"/>
              <a:t> &amp; Apply</a:t>
            </a:r>
          </a:p>
          <a:p>
            <a:r>
              <a:rPr lang="en-GB" sz="1600" dirty="0"/>
              <a:t>Look at the statue (slide 2) What do you think of? Feel?</a:t>
            </a:r>
          </a:p>
          <a:p>
            <a:r>
              <a:rPr lang="en-GB" sz="1600" dirty="0"/>
              <a:t>Finish this sentence-’To me reconciliation means….’</a:t>
            </a:r>
          </a:p>
          <a:p>
            <a:r>
              <a:rPr lang="en-GB" sz="1600" dirty="0"/>
              <a:t>Look up the definition of ‘Reconciliation’ &amp; write it down.</a:t>
            </a:r>
          </a:p>
          <a:p>
            <a:r>
              <a:rPr lang="en-GB" sz="1600" dirty="0"/>
              <a:t>Personal response: Have you experienced a time where you have put your differences with someone to one side? What would have happened if it could not have been reconciled? What does there need to be for reconciliation to work? Research problems in today’s society?  (</a:t>
            </a:r>
            <a:r>
              <a:rPr lang="en-GB" sz="1600" dirty="0" err="1"/>
              <a:t>eg</a:t>
            </a:r>
            <a:r>
              <a:rPr lang="en-GB" sz="1600" dirty="0"/>
              <a:t> Palestine) Why might they be difficult to reconcile?</a:t>
            </a:r>
          </a:p>
        </p:txBody>
      </p:sp>
      <p:sp>
        <p:nvSpPr>
          <p:cNvPr id="6" name="Rectangle 5">
            <a:extLst>
              <a:ext uri="{FF2B5EF4-FFF2-40B4-BE49-F238E27FC236}">
                <a16:creationId xmlns:a16="http://schemas.microsoft.com/office/drawing/2014/main" id="{F6E46C02-9943-4DC6-9CEF-299287347FC0}"/>
              </a:ext>
            </a:extLst>
          </p:cNvPr>
          <p:cNvSpPr/>
          <p:nvPr/>
        </p:nvSpPr>
        <p:spPr>
          <a:xfrm>
            <a:off x="6023113" y="475349"/>
            <a:ext cx="5784574" cy="240699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u="sng" dirty="0"/>
              <a:t>Task 2: Enquire:</a:t>
            </a:r>
          </a:p>
          <a:p>
            <a:r>
              <a:rPr lang="en-GB" sz="1400" u="sng" dirty="0"/>
              <a:t>Why did Jesus have to die?</a:t>
            </a:r>
          </a:p>
          <a:p>
            <a:r>
              <a:rPr lang="en-GB" sz="1400" dirty="0"/>
              <a:t>What happens in the sacrament of reconciliation?  Complete task 1 on the </a:t>
            </a:r>
            <a:r>
              <a:rPr lang="en-GB" sz="1400" dirty="0">
                <a:hlinkClick r:id="rId2"/>
              </a:rPr>
              <a:t>worksheet</a:t>
            </a:r>
            <a:endParaRPr lang="en-GB" sz="1400" dirty="0"/>
          </a:p>
          <a:p>
            <a:endParaRPr lang="en-GB" sz="1400" dirty="0"/>
          </a:p>
          <a:p>
            <a:r>
              <a:rPr lang="en-GB" altLang="en-US" sz="1400" b="1" dirty="0"/>
              <a:t>For  Christians the first reconciliation that needed to happen was between humanity and God.</a:t>
            </a:r>
          </a:p>
          <a:p>
            <a:r>
              <a:rPr lang="en-GB" sz="1400" dirty="0"/>
              <a:t>Read the </a:t>
            </a:r>
            <a:r>
              <a:rPr lang="en-GB" sz="1400" dirty="0">
                <a:hlinkClick r:id="rId3"/>
              </a:rPr>
              <a:t>information sheet </a:t>
            </a:r>
            <a:r>
              <a:rPr lang="en-GB" sz="1400" dirty="0"/>
              <a:t>and sum up in a couple of sentences God’s relationship with humans at each stage- The garden, Life in the Wilderness, The moment of Truth &amp; the deepest secret.</a:t>
            </a:r>
          </a:p>
          <a:p>
            <a:r>
              <a:rPr lang="en-GB" sz="1400" dirty="0"/>
              <a:t>Using this information answer: why did Jesus have to die? </a:t>
            </a:r>
          </a:p>
        </p:txBody>
      </p:sp>
      <p:sp>
        <p:nvSpPr>
          <p:cNvPr id="7" name="Rectangle 6">
            <a:extLst>
              <a:ext uri="{FF2B5EF4-FFF2-40B4-BE49-F238E27FC236}">
                <a16:creationId xmlns:a16="http://schemas.microsoft.com/office/drawing/2014/main" id="{0B6DCE1F-674B-485D-BB09-2B16EB142F2D}"/>
              </a:ext>
            </a:extLst>
          </p:cNvPr>
          <p:cNvSpPr/>
          <p:nvPr/>
        </p:nvSpPr>
        <p:spPr>
          <a:xfrm>
            <a:off x="92765" y="2994991"/>
            <a:ext cx="5645426" cy="240699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u="sng" dirty="0"/>
              <a:t>Task 3: Enquire</a:t>
            </a:r>
            <a:endParaRPr lang="en-GB" sz="1400" dirty="0"/>
          </a:p>
          <a:p>
            <a:r>
              <a:rPr lang="en-GB" sz="1600" b="1" dirty="0"/>
              <a:t>What is the Christian view of reconciliation? </a:t>
            </a:r>
            <a:endParaRPr lang="en-GB" sz="1600" b="1" u="sng" dirty="0"/>
          </a:p>
          <a:p>
            <a:pPr marL="285750" indent="-285750">
              <a:buFont typeface="Arial" panose="020B0604020202020204" pitchFamily="34" charset="0"/>
              <a:buChar char="•"/>
            </a:pPr>
            <a:r>
              <a:rPr lang="en-GB" sz="1600" dirty="0"/>
              <a:t>Look at the Haitian Hunger Cloth (slide 4) &amp; answer the questions</a:t>
            </a:r>
          </a:p>
          <a:p>
            <a:pPr marL="285750" indent="-285750">
              <a:buFont typeface="Arial" panose="020B0604020202020204" pitchFamily="34" charset="0"/>
              <a:buChar char="•"/>
            </a:pPr>
            <a:r>
              <a:rPr lang="en-GB" sz="1600" dirty="0"/>
              <a:t>Read about the meaning of the hunger cloth on the next slide.</a:t>
            </a:r>
          </a:p>
          <a:p>
            <a:pPr marL="285750" indent="-285750">
              <a:buFont typeface="Arial" panose="020B0604020202020204" pitchFamily="34" charset="0"/>
              <a:buChar char="•"/>
            </a:pPr>
            <a:r>
              <a:rPr lang="en-GB" sz="1600" dirty="0"/>
              <a:t>Design your own hunger cloth to represent  the reconciliation between man and God (refer back to Task 2). It should include the story of Adam &amp; Eve (the garden) and Jesus’s sacrifice and resurrection and an image to represent the reconciliation.</a:t>
            </a:r>
          </a:p>
          <a:p>
            <a:endParaRPr lang="en-GB" sz="1600" dirty="0"/>
          </a:p>
        </p:txBody>
      </p:sp>
      <p:sp>
        <p:nvSpPr>
          <p:cNvPr id="8" name="Rectangle 7">
            <a:extLst>
              <a:ext uri="{FF2B5EF4-FFF2-40B4-BE49-F238E27FC236}">
                <a16:creationId xmlns:a16="http://schemas.microsoft.com/office/drawing/2014/main" id="{1D0C8065-3764-47AE-B03F-1E7B55BEE8EE}"/>
              </a:ext>
            </a:extLst>
          </p:cNvPr>
          <p:cNvSpPr/>
          <p:nvPr/>
        </p:nvSpPr>
        <p:spPr>
          <a:xfrm>
            <a:off x="6023111" y="2994992"/>
            <a:ext cx="5784575" cy="240699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u="sng" dirty="0"/>
              <a:t>Task 4: </a:t>
            </a:r>
            <a:r>
              <a:rPr lang="en-GB" sz="1600" u="sng" dirty="0" err="1"/>
              <a:t>Contextulise</a:t>
            </a:r>
            <a:r>
              <a:rPr lang="en-GB" sz="1600" u="sng" dirty="0"/>
              <a:t>: Northern Ireland</a:t>
            </a:r>
          </a:p>
          <a:p>
            <a:r>
              <a:rPr lang="en-GB" sz="1600" dirty="0"/>
              <a:t>Read </a:t>
            </a:r>
            <a:r>
              <a:rPr lang="en-GB" sz="1600" dirty="0">
                <a:hlinkClick r:id="rId4"/>
              </a:rPr>
              <a:t>the information sheet </a:t>
            </a:r>
            <a:r>
              <a:rPr lang="en-GB" sz="1600" dirty="0"/>
              <a:t>about the troubles in Northern Ireland. Then watch the clip https://www.youtube.com/watch?v=1kR11vn41XU  to ensure understanding.</a:t>
            </a:r>
          </a:p>
          <a:p>
            <a:endParaRPr lang="en-GB" sz="1600" dirty="0"/>
          </a:p>
          <a:p>
            <a:r>
              <a:rPr lang="en-GB" sz="1600" dirty="0"/>
              <a:t>Read about </a:t>
            </a:r>
            <a:r>
              <a:rPr lang="en-GB" sz="1600" dirty="0" err="1"/>
              <a:t>Corrymeela</a:t>
            </a:r>
            <a:r>
              <a:rPr lang="en-GB" sz="1600" dirty="0"/>
              <a:t> and answer the questions (slide 9)</a:t>
            </a:r>
          </a:p>
          <a:p>
            <a:endParaRPr lang="en-GB" sz="1600" dirty="0"/>
          </a:p>
          <a:p>
            <a:r>
              <a:rPr lang="en-GB" sz="1600" dirty="0"/>
              <a:t>How does the work of </a:t>
            </a:r>
            <a:r>
              <a:rPr lang="en-GB" sz="1600" dirty="0" err="1"/>
              <a:t>Corrymeela</a:t>
            </a:r>
            <a:r>
              <a:rPr lang="en-GB" sz="1600" dirty="0"/>
              <a:t> link to reconciliation? How does it link to the statue on slide 2? </a:t>
            </a:r>
          </a:p>
        </p:txBody>
      </p:sp>
      <p:sp>
        <p:nvSpPr>
          <p:cNvPr id="9" name="Rectangle 8">
            <a:extLst>
              <a:ext uri="{FF2B5EF4-FFF2-40B4-BE49-F238E27FC236}">
                <a16:creationId xmlns:a16="http://schemas.microsoft.com/office/drawing/2014/main" id="{A5292695-6968-4B94-83E9-E8A850F3FF2F}"/>
              </a:ext>
            </a:extLst>
          </p:cNvPr>
          <p:cNvSpPr/>
          <p:nvPr/>
        </p:nvSpPr>
        <p:spPr>
          <a:xfrm>
            <a:off x="149084" y="5645426"/>
            <a:ext cx="11748053" cy="11065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u="sng" dirty="0"/>
              <a:t>Task 5: Evaluate</a:t>
            </a:r>
          </a:p>
          <a:p>
            <a:r>
              <a:rPr lang="en-GB" u="sng" dirty="0"/>
              <a:t>Is reconciliation humanly possible in our world today</a:t>
            </a:r>
            <a:r>
              <a:rPr lang="en-GB" b="1" dirty="0"/>
              <a:t>?</a:t>
            </a:r>
          </a:p>
          <a:p>
            <a:r>
              <a:rPr lang="en-GB" dirty="0"/>
              <a:t>Write a detailed response to the key question using the bullet points to give guidance on slide  11 as to what to include </a:t>
            </a:r>
            <a:endParaRPr lang="en-GB" sz="1400" u="sng" dirty="0"/>
          </a:p>
          <a:p>
            <a:endParaRPr lang="en-GB" sz="1400" dirty="0"/>
          </a:p>
        </p:txBody>
      </p:sp>
    </p:spTree>
    <p:extLst>
      <p:ext uri="{BB962C8B-B14F-4D97-AF65-F5344CB8AC3E}">
        <p14:creationId xmlns:p14="http://schemas.microsoft.com/office/powerpoint/2010/main" val="2539504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C9089-BAB6-48D0-B555-9C425BC3F855}"/>
              </a:ext>
            </a:extLst>
          </p:cNvPr>
          <p:cNvSpPr>
            <a:spLocks noGrp="1"/>
          </p:cNvSpPr>
          <p:nvPr>
            <p:ph type="title"/>
          </p:nvPr>
        </p:nvSpPr>
        <p:spPr/>
        <p:txBody>
          <a:bodyPr/>
          <a:lstStyle/>
          <a:p>
            <a:r>
              <a:rPr lang="en-GB" dirty="0"/>
              <a:t>Reconciliation: Evaluate  </a:t>
            </a:r>
          </a:p>
        </p:txBody>
      </p:sp>
      <p:sp>
        <p:nvSpPr>
          <p:cNvPr id="3" name="Content Placeholder 2">
            <a:extLst>
              <a:ext uri="{FF2B5EF4-FFF2-40B4-BE49-F238E27FC236}">
                <a16:creationId xmlns:a16="http://schemas.microsoft.com/office/drawing/2014/main" id="{00B2F81A-BBE9-4717-9F53-55FA1EB76E7F}"/>
              </a:ext>
            </a:extLst>
          </p:cNvPr>
          <p:cNvSpPr>
            <a:spLocks noGrp="1"/>
          </p:cNvSpPr>
          <p:nvPr>
            <p:ph idx="1"/>
          </p:nvPr>
        </p:nvSpPr>
        <p:spPr>
          <a:xfrm>
            <a:off x="838200" y="1690688"/>
            <a:ext cx="10515600" cy="4486275"/>
          </a:xfrm>
        </p:spPr>
        <p:txBody>
          <a:bodyPr>
            <a:normAutofit/>
          </a:bodyPr>
          <a:lstStyle/>
          <a:p>
            <a:pPr marL="0" indent="0" algn="ctr">
              <a:buNone/>
            </a:pPr>
            <a:r>
              <a:rPr lang="en-GB" sz="9600" dirty="0"/>
              <a:t>Task 5</a:t>
            </a:r>
          </a:p>
        </p:txBody>
      </p:sp>
    </p:spTree>
    <p:extLst>
      <p:ext uri="{BB962C8B-B14F-4D97-AF65-F5344CB8AC3E}">
        <p14:creationId xmlns:p14="http://schemas.microsoft.com/office/powerpoint/2010/main" val="437565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23592" y="1484784"/>
            <a:ext cx="8999580" cy="1323439"/>
          </a:xfrm>
          <a:prstGeom prst="rect">
            <a:avLst/>
          </a:prstGeom>
        </p:spPr>
        <p:txBody>
          <a:bodyPr wrap="square">
            <a:spAutoFit/>
          </a:bodyPr>
          <a:lstStyle/>
          <a:p>
            <a:pPr algn="ctr"/>
            <a:r>
              <a:rPr lang="en-GB" sz="2000" dirty="0">
                <a:latin typeface="Comic Sans MS" panose="030F0702030302020204" pitchFamily="66" charset="0"/>
              </a:rPr>
              <a:t>Think about the world we live in. Think about examples you have heard in the news recently, do you think reconciliation is possible in the world we live in today or d you think there are always going to be a clash of ideas and opinions. </a:t>
            </a:r>
          </a:p>
        </p:txBody>
      </p:sp>
      <p:sp>
        <p:nvSpPr>
          <p:cNvPr id="8" name="Rectangle 7"/>
          <p:cNvSpPr/>
          <p:nvPr/>
        </p:nvSpPr>
        <p:spPr>
          <a:xfrm>
            <a:off x="1602269" y="371845"/>
            <a:ext cx="8784976" cy="792088"/>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063552" y="371846"/>
            <a:ext cx="8064896" cy="584775"/>
          </a:xfrm>
          <a:prstGeom prst="rect">
            <a:avLst/>
          </a:prstGeom>
          <a:noFill/>
        </p:spPr>
        <p:txBody>
          <a:bodyPr wrap="square" rtlCol="0">
            <a:spAutoFit/>
          </a:bodyPr>
          <a:lstStyle/>
          <a:p>
            <a:pPr algn="ctr"/>
            <a:r>
              <a:rPr lang="en-GB" sz="3200" b="1" u="sng" dirty="0">
                <a:latin typeface="Comic Sans MS" panose="030F0702030302020204" pitchFamily="66" charset="0"/>
              </a:rPr>
              <a:t>Is reconciliation possible in our world?</a:t>
            </a:r>
          </a:p>
        </p:txBody>
      </p:sp>
      <p:sp>
        <p:nvSpPr>
          <p:cNvPr id="11" name="TextBox 10"/>
          <p:cNvSpPr txBox="1"/>
          <p:nvPr/>
        </p:nvSpPr>
        <p:spPr>
          <a:xfrm>
            <a:off x="556591" y="3072348"/>
            <a:ext cx="11131826" cy="3785652"/>
          </a:xfrm>
          <a:prstGeom prst="rect">
            <a:avLst/>
          </a:prstGeom>
          <a:noFill/>
        </p:spPr>
        <p:txBody>
          <a:bodyPr wrap="square" rtlCol="0">
            <a:spAutoFit/>
          </a:bodyPr>
          <a:lstStyle/>
          <a:p>
            <a:pPr algn="ctr"/>
            <a:r>
              <a:rPr lang="en-GB" sz="2000" dirty="0">
                <a:latin typeface="Comic Sans MS" panose="030F0702030302020204" pitchFamily="66" charset="0"/>
              </a:rPr>
              <a:t>Individual Task (10 minutes)</a:t>
            </a:r>
          </a:p>
          <a:p>
            <a:pPr algn="ctr"/>
            <a:endParaRPr lang="en-GB" sz="2000" dirty="0">
              <a:latin typeface="Comic Sans MS" panose="030F0702030302020204" pitchFamily="66" charset="0"/>
            </a:endParaRPr>
          </a:p>
          <a:p>
            <a:pPr algn="ctr"/>
            <a:r>
              <a:rPr lang="en-GB" sz="2000" dirty="0">
                <a:latin typeface="Comic Sans MS" panose="030F0702030302020204" pitchFamily="66" charset="0"/>
              </a:rPr>
              <a:t>Write up a response to the question above.</a:t>
            </a:r>
          </a:p>
          <a:p>
            <a:pPr algn="ctr"/>
            <a:endParaRPr lang="en-GB" sz="2000" dirty="0">
              <a:latin typeface="Comic Sans MS" panose="030F0702030302020204" pitchFamily="66" charset="0"/>
            </a:endParaRPr>
          </a:p>
          <a:p>
            <a:pPr marL="285750" indent="-285750">
              <a:buFont typeface="Arial" panose="020B0604020202020204" pitchFamily="34" charset="0"/>
              <a:buChar char="•"/>
            </a:pPr>
            <a:r>
              <a:rPr lang="en-GB" sz="2000" dirty="0">
                <a:latin typeface="Comic Sans MS" panose="030F0702030302020204" pitchFamily="66" charset="0"/>
              </a:rPr>
              <a:t>Yes it is possible- refer to the Christian view of reconciliation and why it is important to them. Explain </a:t>
            </a:r>
            <a:r>
              <a:rPr lang="en-GB" sz="2000" dirty="0" err="1">
                <a:latin typeface="Comic Sans MS" panose="030F0702030302020204" pitchFamily="66" charset="0"/>
              </a:rPr>
              <a:t>Corrymeela</a:t>
            </a:r>
            <a:r>
              <a:rPr lang="en-GB" sz="2000" dirty="0">
                <a:latin typeface="Comic Sans MS" panose="030F0702030302020204" pitchFamily="66" charset="0"/>
              </a:rPr>
              <a:t> as an example</a:t>
            </a:r>
          </a:p>
          <a:p>
            <a:pPr marL="285750" indent="-285750">
              <a:buFont typeface="Arial" panose="020B0604020202020204" pitchFamily="34" charset="0"/>
              <a:buChar char="•"/>
            </a:pPr>
            <a:r>
              <a:rPr lang="en-GB" sz="2000" dirty="0">
                <a:latin typeface="Comic Sans MS" panose="030F0702030302020204" pitchFamily="66" charset="0"/>
              </a:rPr>
              <a:t>No it is not possible- refer to reasons why reconciliation is hard/not possible. Try and support with examples of problems/conflicts in the world today that are hard to solve.</a:t>
            </a:r>
          </a:p>
          <a:p>
            <a:pPr marL="285750" indent="-285750">
              <a:buFont typeface="Arial" panose="020B0604020202020204" pitchFamily="34" charset="0"/>
              <a:buChar char="•"/>
            </a:pPr>
            <a:r>
              <a:rPr lang="en-GB" sz="2000" dirty="0">
                <a:latin typeface="Comic Sans MS" panose="030F0702030302020204" pitchFamily="66" charset="0"/>
              </a:rPr>
              <a:t>Give your final opinion-  I think reconciliation is possible/not possible because</a:t>
            </a:r>
          </a:p>
          <a:p>
            <a:pPr marL="285750" indent="-285750">
              <a:buFont typeface="Arial" panose="020B0604020202020204" pitchFamily="34" charset="0"/>
              <a:buChar char="•"/>
            </a:pPr>
            <a:endParaRPr lang="en-GB" sz="2000" dirty="0"/>
          </a:p>
          <a:p>
            <a:pPr algn="ctr"/>
            <a:endParaRPr lang="en-GB" sz="2000" dirty="0">
              <a:latin typeface="Comic Sans MS" panose="030F0702030302020204" pitchFamily="66" charset="0"/>
            </a:endParaRPr>
          </a:p>
          <a:p>
            <a:pPr algn="ctr"/>
            <a:endParaRPr lang="en-GB" sz="2000" dirty="0">
              <a:latin typeface="Comic Sans MS" panose="030F0702030302020204" pitchFamily="66" charset="0"/>
            </a:endParaRPr>
          </a:p>
        </p:txBody>
      </p:sp>
      <p:sp>
        <p:nvSpPr>
          <p:cNvPr id="14" name="TextBox 13"/>
          <p:cNvSpPr txBox="1"/>
          <p:nvPr/>
        </p:nvSpPr>
        <p:spPr>
          <a:xfrm>
            <a:off x="1602269" y="6301488"/>
            <a:ext cx="9144000" cy="369332"/>
          </a:xfrm>
          <a:prstGeom prst="rect">
            <a:avLst/>
          </a:prstGeom>
          <a:solidFill>
            <a:srgbClr val="4F81BD">
              <a:lumMod val="40000"/>
              <a:lumOff val="60000"/>
            </a:srgbClr>
          </a:solidFill>
        </p:spPr>
        <p:txBody>
          <a:bodyPr wrap="square" rtlCol="0">
            <a:spAutoFit/>
          </a:bodyPr>
          <a:lstStyle/>
          <a:p>
            <a:pPr algn="ctr">
              <a:defRPr/>
            </a:pPr>
            <a:r>
              <a:rPr lang="en-GB" kern="0" dirty="0">
                <a:solidFill>
                  <a:prstClr val="black"/>
                </a:solidFill>
                <a:latin typeface="Comic Sans MS" pitchFamily="66" charset="0"/>
              </a:rPr>
              <a:t>Key Words: Reconciliation, Peace, Forgiveness, Equality</a:t>
            </a:r>
          </a:p>
        </p:txBody>
      </p:sp>
    </p:spTree>
    <p:extLst>
      <p:ext uri="{BB962C8B-B14F-4D97-AF65-F5344CB8AC3E}">
        <p14:creationId xmlns:p14="http://schemas.microsoft.com/office/powerpoint/2010/main" val="4123195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C9089-BAB6-48D0-B555-9C425BC3F855}"/>
              </a:ext>
            </a:extLst>
          </p:cNvPr>
          <p:cNvSpPr>
            <a:spLocks noGrp="1"/>
          </p:cNvSpPr>
          <p:nvPr>
            <p:ph type="title"/>
          </p:nvPr>
        </p:nvSpPr>
        <p:spPr>
          <a:xfrm>
            <a:off x="838200" y="365126"/>
            <a:ext cx="10515600" cy="642040"/>
          </a:xfrm>
        </p:spPr>
        <p:txBody>
          <a:bodyPr>
            <a:normAutofit fontScale="90000"/>
          </a:bodyPr>
          <a:lstStyle/>
          <a:p>
            <a:r>
              <a:rPr lang="en-GB" dirty="0"/>
              <a:t>Reconciliation: Communicate &amp; Apply  </a:t>
            </a:r>
          </a:p>
        </p:txBody>
      </p:sp>
      <p:sp>
        <p:nvSpPr>
          <p:cNvPr id="3" name="Content Placeholder 2">
            <a:extLst>
              <a:ext uri="{FF2B5EF4-FFF2-40B4-BE49-F238E27FC236}">
                <a16:creationId xmlns:a16="http://schemas.microsoft.com/office/drawing/2014/main" id="{00B2F81A-BBE9-4717-9F53-55FA1EB76E7F}"/>
              </a:ext>
            </a:extLst>
          </p:cNvPr>
          <p:cNvSpPr>
            <a:spLocks noGrp="1"/>
          </p:cNvSpPr>
          <p:nvPr>
            <p:ph idx="1"/>
          </p:nvPr>
        </p:nvSpPr>
        <p:spPr>
          <a:xfrm>
            <a:off x="838200" y="1179444"/>
            <a:ext cx="10515600" cy="4997520"/>
          </a:xfrm>
        </p:spPr>
        <p:txBody>
          <a:bodyPr>
            <a:normAutofit/>
          </a:bodyPr>
          <a:lstStyle/>
          <a:p>
            <a:pPr marL="0" indent="0" algn="ctr">
              <a:buNone/>
            </a:pPr>
            <a:r>
              <a:rPr lang="en-GB" sz="4000" dirty="0"/>
              <a:t>Task 1</a:t>
            </a:r>
          </a:p>
        </p:txBody>
      </p:sp>
      <p:pic>
        <p:nvPicPr>
          <p:cNvPr id="4" name="Picture 1" descr="6934105884_c96396f5e0_z.jpg">
            <a:extLst>
              <a:ext uri="{FF2B5EF4-FFF2-40B4-BE49-F238E27FC236}">
                <a16:creationId xmlns:a16="http://schemas.microsoft.com/office/drawing/2014/main" id="{8C6EC07E-E158-42CD-88DB-58D64D675A5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50164" y="1873861"/>
            <a:ext cx="8547397" cy="461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4483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C9089-BAB6-48D0-B555-9C425BC3F855}"/>
              </a:ext>
            </a:extLst>
          </p:cNvPr>
          <p:cNvSpPr>
            <a:spLocks noGrp="1"/>
          </p:cNvSpPr>
          <p:nvPr>
            <p:ph type="title"/>
          </p:nvPr>
        </p:nvSpPr>
        <p:spPr/>
        <p:txBody>
          <a:bodyPr/>
          <a:lstStyle/>
          <a:p>
            <a:r>
              <a:rPr lang="en-GB" dirty="0"/>
              <a:t>Reconciliation: Enquire  </a:t>
            </a:r>
          </a:p>
        </p:txBody>
      </p:sp>
      <p:sp>
        <p:nvSpPr>
          <p:cNvPr id="3" name="Content Placeholder 2">
            <a:extLst>
              <a:ext uri="{FF2B5EF4-FFF2-40B4-BE49-F238E27FC236}">
                <a16:creationId xmlns:a16="http://schemas.microsoft.com/office/drawing/2014/main" id="{00B2F81A-BBE9-4717-9F53-55FA1EB76E7F}"/>
              </a:ext>
            </a:extLst>
          </p:cNvPr>
          <p:cNvSpPr>
            <a:spLocks noGrp="1"/>
          </p:cNvSpPr>
          <p:nvPr>
            <p:ph idx="1"/>
          </p:nvPr>
        </p:nvSpPr>
        <p:spPr>
          <a:xfrm>
            <a:off x="838200" y="1690688"/>
            <a:ext cx="10515600" cy="4486275"/>
          </a:xfrm>
        </p:spPr>
        <p:txBody>
          <a:bodyPr>
            <a:normAutofit/>
          </a:bodyPr>
          <a:lstStyle/>
          <a:p>
            <a:pPr marL="0" indent="0" algn="ctr">
              <a:buNone/>
            </a:pPr>
            <a:r>
              <a:rPr lang="en-GB" sz="9600" dirty="0"/>
              <a:t>Task 3</a:t>
            </a:r>
          </a:p>
        </p:txBody>
      </p:sp>
    </p:spTree>
    <p:extLst>
      <p:ext uri="{BB962C8B-B14F-4D97-AF65-F5344CB8AC3E}">
        <p14:creationId xmlns:p14="http://schemas.microsoft.com/office/powerpoint/2010/main" val="3639074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A8053A-7418-4720-8527-79E61534D15C}"/>
              </a:ext>
            </a:extLst>
          </p:cNvPr>
          <p:cNvSpPr/>
          <p:nvPr/>
        </p:nvSpPr>
        <p:spPr>
          <a:xfrm>
            <a:off x="9601200" y="273476"/>
            <a:ext cx="2364828" cy="626921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What is happening at the bottom of the picture?</a:t>
            </a:r>
          </a:p>
          <a:p>
            <a:pPr algn="ctr"/>
            <a:endParaRPr lang="en-GB" sz="2400" dirty="0">
              <a:solidFill>
                <a:schemeClr val="tx1"/>
              </a:solidFill>
            </a:endParaRPr>
          </a:p>
          <a:p>
            <a:pPr algn="ctr"/>
            <a:r>
              <a:rPr lang="en-GB" sz="2400" dirty="0">
                <a:solidFill>
                  <a:schemeClr val="tx1"/>
                </a:solidFill>
              </a:rPr>
              <a:t>What is happening in the centre?</a:t>
            </a:r>
          </a:p>
          <a:p>
            <a:pPr algn="ctr"/>
            <a:endParaRPr lang="en-GB" sz="2400" dirty="0">
              <a:solidFill>
                <a:schemeClr val="tx1"/>
              </a:solidFill>
            </a:endParaRPr>
          </a:p>
          <a:p>
            <a:pPr algn="ctr"/>
            <a:r>
              <a:rPr lang="en-GB" sz="2400" dirty="0">
                <a:solidFill>
                  <a:schemeClr val="tx1"/>
                </a:solidFill>
              </a:rPr>
              <a:t>What is happening at the top?</a:t>
            </a:r>
          </a:p>
          <a:p>
            <a:pPr algn="ctr"/>
            <a:endParaRPr lang="en-GB" sz="2400" dirty="0">
              <a:solidFill>
                <a:schemeClr val="tx1"/>
              </a:solidFill>
            </a:endParaRPr>
          </a:p>
          <a:p>
            <a:pPr algn="ctr"/>
            <a:r>
              <a:rPr lang="en-GB" sz="2400" dirty="0">
                <a:solidFill>
                  <a:schemeClr val="tx1"/>
                </a:solidFill>
              </a:rPr>
              <a:t>What do you think is the main message?</a:t>
            </a:r>
          </a:p>
          <a:p>
            <a:pPr algn="ctr"/>
            <a:endParaRPr lang="en-GB" dirty="0"/>
          </a:p>
        </p:txBody>
      </p:sp>
      <p:pic>
        <p:nvPicPr>
          <p:cNvPr id="6" name="Picture 5">
            <a:extLst>
              <a:ext uri="{FF2B5EF4-FFF2-40B4-BE49-F238E27FC236}">
                <a16:creationId xmlns:a16="http://schemas.microsoft.com/office/drawing/2014/main" id="{07CCBC1D-C4A1-40BE-9763-9AE3A105A5C9}"/>
              </a:ext>
            </a:extLst>
          </p:cNvPr>
          <p:cNvPicPr>
            <a:picLocks noChangeAspect="1"/>
          </p:cNvPicPr>
          <p:nvPr/>
        </p:nvPicPr>
        <p:blipFill>
          <a:blip r:embed="rId2"/>
          <a:stretch>
            <a:fillRect/>
          </a:stretch>
        </p:blipFill>
        <p:spPr>
          <a:xfrm>
            <a:off x="225972" y="246612"/>
            <a:ext cx="9254530" cy="6364776"/>
          </a:xfrm>
          <a:prstGeom prst="rect">
            <a:avLst/>
          </a:prstGeom>
        </p:spPr>
      </p:pic>
    </p:spTree>
    <p:extLst>
      <p:ext uri="{BB962C8B-B14F-4D97-AF65-F5344CB8AC3E}">
        <p14:creationId xmlns:p14="http://schemas.microsoft.com/office/powerpoint/2010/main" val="2619918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E1C664-8FBE-46BB-8898-5DB6C28B93AE}"/>
              </a:ext>
            </a:extLst>
          </p:cNvPr>
          <p:cNvSpPr/>
          <p:nvPr/>
        </p:nvSpPr>
        <p:spPr>
          <a:xfrm>
            <a:off x="9191297" y="5249917"/>
            <a:ext cx="2758965" cy="7409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Suffering and torture</a:t>
            </a:r>
          </a:p>
        </p:txBody>
      </p:sp>
      <p:sp>
        <p:nvSpPr>
          <p:cNvPr id="5" name="Rectangle 4">
            <a:extLst>
              <a:ext uri="{FF2B5EF4-FFF2-40B4-BE49-F238E27FC236}">
                <a16:creationId xmlns:a16="http://schemas.microsoft.com/office/drawing/2014/main" id="{96073BE4-E816-46E2-BDE4-64C6B10E9B0B}"/>
              </a:ext>
            </a:extLst>
          </p:cNvPr>
          <p:cNvSpPr/>
          <p:nvPr/>
        </p:nvSpPr>
        <p:spPr>
          <a:xfrm>
            <a:off x="9191297" y="3058510"/>
            <a:ext cx="2758965" cy="7409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Jesus’ sacrifice for our sins</a:t>
            </a:r>
          </a:p>
        </p:txBody>
      </p:sp>
      <p:sp>
        <p:nvSpPr>
          <p:cNvPr id="6" name="Rectangle 5">
            <a:extLst>
              <a:ext uri="{FF2B5EF4-FFF2-40B4-BE49-F238E27FC236}">
                <a16:creationId xmlns:a16="http://schemas.microsoft.com/office/drawing/2014/main" id="{8FA59F2E-A05A-4E66-A811-DF960358EE2C}"/>
              </a:ext>
            </a:extLst>
          </p:cNvPr>
          <p:cNvSpPr/>
          <p:nvPr/>
        </p:nvSpPr>
        <p:spPr>
          <a:xfrm>
            <a:off x="9300218" y="1061544"/>
            <a:ext cx="2758965" cy="7409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Human salvation</a:t>
            </a:r>
          </a:p>
        </p:txBody>
      </p:sp>
      <p:pic>
        <p:nvPicPr>
          <p:cNvPr id="7" name="Picture 6">
            <a:extLst>
              <a:ext uri="{FF2B5EF4-FFF2-40B4-BE49-F238E27FC236}">
                <a16:creationId xmlns:a16="http://schemas.microsoft.com/office/drawing/2014/main" id="{21BD2169-E31D-4986-8CC4-8200E068894C}"/>
              </a:ext>
            </a:extLst>
          </p:cNvPr>
          <p:cNvPicPr>
            <a:picLocks noChangeAspect="1"/>
          </p:cNvPicPr>
          <p:nvPr/>
        </p:nvPicPr>
        <p:blipFill>
          <a:blip r:embed="rId2"/>
          <a:stretch>
            <a:fillRect/>
          </a:stretch>
        </p:blipFill>
        <p:spPr>
          <a:xfrm>
            <a:off x="45688" y="339377"/>
            <a:ext cx="9254530" cy="6364776"/>
          </a:xfrm>
          <a:prstGeom prst="rect">
            <a:avLst/>
          </a:prstGeom>
        </p:spPr>
      </p:pic>
    </p:spTree>
    <p:extLst>
      <p:ext uri="{BB962C8B-B14F-4D97-AF65-F5344CB8AC3E}">
        <p14:creationId xmlns:p14="http://schemas.microsoft.com/office/powerpoint/2010/main" val="852103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CF9EED-4183-4696-A8DB-474D21BBA9D4}"/>
              </a:ext>
            </a:extLst>
          </p:cNvPr>
          <p:cNvPicPr>
            <a:picLocks noChangeAspect="1"/>
          </p:cNvPicPr>
          <p:nvPr/>
        </p:nvPicPr>
        <p:blipFill>
          <a:blip r:embed="rId2"/>
          <a:stretch>
            <a:fillRect/>
          </a:stretch>
        </p:blipFill>
        <p:spPr>
          <a:xfrm>
            <a:off x="0" y="0"/>
            <a:ext cx="12192000" cy="6859237"/>
          </a:xfrm>
          <a:prstGeom prst="rect">
            <a:avLst/>
          </a:prstGeom>
        </p:spPr>
      </p:pic>
    </p:spTree>
    <p:extLst>
      <p:ext uri="{BB962C8B-B14F-4D97-AF65-F5344CB8AC3E}">
        <p14:creationId xmlns:p14="http://schemas.microsoft.com/office/powerpoint/2010/main" val="227282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CA16C-D174-4448-ADC2-F9395199FB1F}"/>
              </a:ext>
            </a:extLst>
          </p:cNvPr>
          <p:cNvSpPr>
            <a:spLocks noGrp="1"/>
          </p:cNvSpPr>
          <p:nvPr>
            <p:ph type="title"/>
          </p:nvPr>
        </p:nvSpPr>
        <p:spPr/>
        <p:txBody>
          <a:bodyPr/>
          <a:lstStyle/>
          <a:p>
            <a:r>
              <a:rPr lang="en-GB" dirty="0"/>
              <a:t>Hunger Cloth template</a:t>
            </a:r>
          </a:p>
        </p:txBody>
      </p:sp>
      <p:graphicFrame>
        <p:nvGraphicFramePr>
          <p:cNvPr id="3" name="Table 2">
            <a:extLst>
              <a:ext uri="{FF2B5EF4-FFF2-40B4-BE49-F238E27FC236}">
                <a16:creationId xmlns:a16="http://schemas.microsoft.com/office/drawing/2014/main" id="{2F652C38-44A3-4CA7-A167-41F6BD92732E}"/>
              </a:ext>
            </a:extLst>
          </p:cNvPr>
          <p:cNvGraphicFramePr>
            <a:graphicFrameLocks noGrp="1"/>
          </p:cNvGraphicFramePr>
          <p:nvPr>
            <p:extLst>
              <p:ext uri="{D42A27DB-BD31-4B8C-83A1-F6EECF244321}">
                <p14:modId xmlns:p14="http://schemas.microsoft.com/office/powerpoint/2010/main" val="2270463881"/>
              </p:ext>
            </p:extLst>
          </p:nvPr>
        </p:nvGraphicFramePr>
        <p:xfrm>
          <a:off x="838200" y="1590261"/>
          <a:ext cx="10515600" cy="4764228"/>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430640876"/>
                    </a:ext>
                  </a:extLst>
                </a:gridCol>
                <a:gridCol w="3505200">
                  <a:extLst>
                    <a:ext uri="{9D8B030D-6E8A-4147-A177-3AD203B41FA5}">
                      <a16:colId xmlns:a16="http://schemas.microsoft.com/office/drawing/2014/main" val="4153693469"/>
                    </a:ext>
                  </a:extLst>
                </a:gridCol>
                <a:gridCol w="3505200">
                  <a:extLst>
                    <a:ext uri="{9D8B030D-6E8A-4147-A177-3AD203B41FA5}">
                      <a16:colId xmlns:a16="http://schemas.microsoft.com/office/drawing/2014/main" val="2912083716"/>
                    </a:ext>
                  </a:extLst>
                </a:gridCol>
              </a:tblGrid>
              <a:tr h="1588076">
                <a:tc>
                  <a:txBody>
                    <a:bodyPr/>
                    <a:lstStyle/>
                    <a:p>
                      <a:endParaRPr lang="en-GB" dirty="0"/>
                    </a:p>
                    <a:p>
                      <a:endParaRPr lang="en-GB" dirty="0"/>
                    </a:p>
                    <a:p>
                      <a:endParaRPr lang="en-GB" dirty="0"/>
                    </a:p>
                    <a:p>
                      <a:endParaRPr lang="en-GB" dirty="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0701232"/>
                  </a:ext>
                </a:extLst>
              </a:tr>
              <a:tr h="1588076">
                <a:tc>
                  <a:txBody>
                    <a:bodyPr/>
                    <a:lstStyle/>
                    <a:p>
                      <a:endParaRPr lang="en-GB" dirty="0"/>
                    </a:p>
                    <a:p>
                      <a:endParaRPr lang="en-GB" dirty="0"/>
                    </a:p>
                    <a:p>
                      <a:endParaRPr lang="en-GB" dirty="0"/>
                    </a:p>
                    <a:p>
                      <a:endParaRPr lang="en-GB" dirty="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3294023"/>
                  </a:ext>
                </a:extLst>
              </a:tr>
              <a:tr h="1588076">
                <a:tc>
                  <a:txBody>
                    <a:bodyPr/>
                    <a:lstStyle/>
                    <a:p>
                      <a:endParaRPr lang="en-GB" dirty="0"/>
                    </a:p>
                    <a:p>
                      <a:endParaRPr lang="en-GB" dirty="0"/>
                    </a:p>
                    <a:p>
                      <a:endParaRPr lang="en-GB" dirty="0"/>
                    </a:p>
                    <a:p>
                      <a:endParaRPr lang="en-GB" dirty="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9789323"/>
                  </a:ext>
                </a:extLst>
              </a:tr>
            </a:tbl>
          </a:graphicData>
        </a:graphic>
      </p:graphicFrame>
    </p:spTree>
    <p:extLst>
      <p:ext uri="{BB962C8B-B14F-4D97-AF65-F5344CB8AC3E}">
        <p14:creationId xmlns:p14="http://schemas.microsoft.com/office/powerpoint/2010/main" val="3433422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C9089-BAB6-48D0-B555-9C425BC3F855}"/>
              </a:ext>
            </a:extLst>
          </p:cNvPr>
          <p:cNvSpPr>
            <a:spLocks noGrp="1"/>
          </p:cNvSpPr>
          <p:nvPr>
            <p:ph type="title"/>
          </p:nvPr>
        </p:nvSpPr>
        <p:spPr/>
        <p:txBody>
          <a:bodyPr/>
          <a:lstStyle/>
          <a:p>
            <a:r>
              <a:rPr lang="en-GB" dirty="0"/>
              <a:t>Reconciliation: </a:t>
            </a:r>
            <a:r>
              <a:rPr lang="en-GB" dirty="0" err="1"/>
              <a:t>Contextulise</a:t>
            </a:r>
            <a:r>
              <a:rPr lang="en-GB" dirty="0"/>
              <a:t>  </a:t>
            </a:r>
          </a:p>
        </p:txBody>
      </p:sp>
      <p:sp>
        <p:nvSpPr>
          <p:cNvPr id="3" name="Content Placeholder 2">
            <a:extLst>
              <a:ext uri="{FF2B5EF4-FFF2-40B4-BE49-F238E27FC236}">
                <a16:creationId xmlns:a16="http://schemas.microsoft.com/office/drawing/2014/main" id="{00B2F81A-BBE9-4717-9F53-55FA1EB76E7F}"/>
              </a:ext>
            </a:extLst>
          </p:cNvPr>
          <p:cNvSpPr>
            <a:spLocks noGrp="1"/>
          </p:cNvSpPr>
          <p:nvPr>
            <p:ph idx="1"/>
          </p:nvPr>
        </p:nvSpPr>
        <p:spPr>
          <a:xfrm>
            <a:off x="838200" y="1690688"/>
            <a:ext cx="10515600" cy="4486275"/>
          </a:xfrm>
        </p:spPr>
        <p:txBody>
          <a:bodyPr>
            <a:normAutofit/>
          </a:bodyPr>
          <a:lstStyle/>
          <a:p>
            <a:pPr marL="0" indent="0" algn="ctr">
              <a:buNone/>
            </a:pPr>
            <a:r>
              <a:rPr lang="en-GB" sz="9600" dirty="0"/>
              <a:t>Task 4</a:t>
            </a:r>
          </a:p>
        </p:txBody>
      </p:sp>
    </p:spTree>
    <p:extLst>
      <p:ext uri="{BB962C8B-B14F-4D97-AF65-F5344CB8AC3E}">
        <p14:creationId xmlns:p14="http://schemas.microsoft.com/office/powerpoint/2010/main" val="761180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E4E84-868C-442F-8E13-11C53C3A3364}"/>
              </a:ext>
            </a:extLst>
          </p:cNvPr>
          <p:cNvSpPr>
            <a:spLocks noGrp="1"/>
          </p:cNvSpPr>
          <p:nvPr>
            <p:ph type="title"/>
          </p:nvPr>
        </p:nvSpPr>
        <p:spPr>
          <a:xfrm>
            <a:off x="838200" y="365125"/>
            <a:ext cx="10515600" cy="1304649"/>
          </a:xfrm>
        </p:spPr>
        <p:txBody>
          <a:bodyPr>
            <a:normAutofit fontScale="90000"/>
          </a:bodyPr>
          <a:lstStyle/>
          <a:p>
            <a:r>
              <a:rPr lang="en-GB" dirty="0" err="1"/>
              <a:t>Corrymeela</a:t>
            </a:r>
            <a:r>
              <a:rPr lang="en-GB" dirty="0"/>
              <a:t>: Northern Ireland</a:t>
            </a:r>
            <a:br>
              <a:rPr lang="en-GB" dirty="0"/>
            </a:br>
            <a:br>
              <a:rPr lang="en-GB" dirty="0"/>
            </a:br>
            <a:r>
              <a:rPr lang="en-GB" sz="2200" dirty="0"/>
              <a:t>Read the webpage: </a:t>
            </a:r>
            <a:r>
              <a:rPr lang="en-GB" sz="2200" dirty="0">
                <a:hlinkClick r:id="rId2"/>
              </a:rPr>
              <a:t>https://www.youtube.com/watch?v=1kR11vn41XU</a:t>
            </a:r>
            <a:r>
              <a:rPr lang="en-GB" sz="2200" dirty="0"/>
              <a:t>  and answer the questions below.</a:t>
            </a:r>
            <a:br>
              <a:rPr lang="en-GB" sz="2200" dirty="0"/>
            </a:br>
            <a:endParaRPr lang="en-GB" sz="2200" dirty="0"/>
          </a:p>
        </p:txBody>
      </p:sp>
      <p:sp>
        <p:nvSpPr>
          <p:cNvPr id="3" name="Content Placeholder 2">
            <a:extLst>
              <a:ext uri="{FF2B5EF4-FFF2-40B4-BE49-F238E27FC236}">
                <a16:creationId xmlns:a16="http://schemas.microsoft.com/office/drawing/2014/main" id="{CE08A43F-8150-4694-8313-3A75579104C2}"/>
              </a:ext>
            </a:extLst>
          </p:cNvPr>
          <p:cNvSpPr>
            <a:spLocks noGrp="1"/>
          </p:cNvSpPr>
          <p:nvPr>
            <p:ph sz="half" idx="1"/>
          </p:nvPr>
        </p:nvSpPr>
        <p:spPr>
          <a:xfrm>
            <a:off x="357809" y="1855304"/>
            <a:ext cx="5661991" cy="4637571"/>
          </a:xfrm>
        </p:spPr>
        <p:txBody>
          <a:bodyPr>
            <a:normAutofit fontScale="92500" lnSpcReduction="20000"/>
          </a:bodyPr>
          <a:lstStyle/>
          <a:p>
            <a:pPr marL="0" lvl="0" indent="0">
              <a:buNone/>
            </a:pPr>
            <a:r>
              <a:rPr lang="en-GB" sz="2600" dirty="0"/>
              <a:t>Click on ‘About’ from the menu</a:t>
            </a:r>
          </a:p>
          <a:p>
            <a:pPr marL="0" lvl="0" indent="0">
              <a:buNone/>
            </a:pPr>
            <a:endParaRPr lang="en-GB" sz="2600" dirty="0"/>
          </a:p>
          <a:p>
            <a:pPr marL="514350" lvl="0" indent="-514350">
              <a:buAutoNum type="arabicParenR"/>
            </a:pPr>
            <a:r>
              <a:rPr lang="en-GB" sz="2600" dirty="0"/>
              <a:t>What is </a:t>
            </a:r>
            <a:r>
              <a:rPr lang="en-GB" sz="2600" dirty="0" err="1"/>
              <a:t>Corrymeela</a:t>
            </a:r>
            <a:r>
              <a:rPr lang="en-GB" sz="2600" dirty="0"/>
              <a:t>?</a:t>
            </a:r>
          </a:p>
          <a:p>
            <a:pPr marL="514350" lvl="0" indent="-514350">
              <a:buAutoNum type="arabicParenR"/>
            </a:pPr>
            <a:endParaRPr lang="en-GB" sz="2600" dirty="0"/>
          </a:p>
          <a:p>
            <a:pPr marL="514350" lvl="0" indent="-514350">
              <a:buAutoNum type="arabicParenR"/>
            </a:pPr>
            <a:r>
              <a:rPr lang="en-GB" sz="2600" dirty="0"/>
              <a:t>What do they do?</a:t>
            </a:r>
          </a:p>
          <a:p>
            <a:pPr marL="514350" lvl="0" indent="-514350">
              <a:buAutoNum type="arabicParenR"/>
            </a:pPr>
            <a:endParaRPr lang="en-GB" sz="2600" dirty="0"/>
          </a:p>
          <a:p>
            <a:pPr marL="514350" lvl="0" indent="-514350">
              <a:buAutoNum type="arabicParenR"/>
            </a:pPr>
            <a:r>
              <a:rPr lang="en-GB" sz="2600" dirty="0"/>
              <a:t>What does </a:t>
            </a:r>
            <a:r>
              <a:rPr lang="en-GB" sz="2600" dirty="0" err="1"/>
              <a:t>Corrymeela</a:t>
            </a:r>
            <a:r>
              <a:rPr lang="en-GB" sz="2600" dirty="0"/>
              <a:t> promote?</a:t>
            </a:r>
          </a:p>
        </p:txBody>
      </p:sp>
      <p:sp>
        <p:nvSpPr>
          <p:cNvPr id="4" name="Content Placeholder 3">
            <a:extLst>
              <a:ext uri="{FF2B5EF4-FFF2-40B4-BE49-F238E27FC236}">
                <a16:creationId xmlns:a16="http://schemas.microsoft.com/office/drawing/2014/main" id="{E03547BF-C713-4445-8EE5-F6C6AC0E0927}"/>
              </a:ext>
            </a:extLst>
          </p:cNvPr>
          <p:cNvSpPr>
            <a:spLocks noGrp="1"/>
          </p:cNvSpPr>
          <p:nvPr>
            <p:ph sz="half" idx="2"/>
          </p:nvPr>
        </p:nvSpPr>
        <p:spPr>
          <a:xfrm>
            <a:off x="6172200" y="1855304"/>
            <a:ext cx="5181600" cy="4637571"/>
          </a:xfrm>
        </p:spPr>
        <p:txBody>
          <a:bodyPr>
            <a:normAutofit fontScale="92500" lnSpcReduction="20000"/>
          </a:bodyPr>
          <a:lstStyle/>
          <a:p>
            <a:pPr marL="0" lvl="0" indent="0">
              <a:buNone/>
            </a:pPr>
            <a:r>
              <a:rPr lang="en-GB" dirty="0">
                <a:solidFill>
                  <a:prstClr val="black"/>
                </a:solidFill>
              </a:rPr>
              <a:t>Click on ‘About’ + ‘Our History’</a:t>
            </a:r>
          </a:p>
          <a:p>
            <a:pPr marL="457200" lvl="0" indent="-457200">
              <a:buFont typeface="Arial" panose="020B0604020202020204" pitchFamily="34" charset="0"/>
              <a:buAutoNum type="arabicParenR"/>
            </a:pPr>
            <a:r>
              <a:rPr lang="en-GB" dirty="0">
                <a:solidFill>
                  <a:prstClr val="black"/>
                </a:solidFill>
              </a:rPr>
              <a:t>Who was the founder of </a:t>
            </a:r>
            <a:r>
              <a:rPr lang="en-GB" dirty="0" err="1">
                <a:solidFill>
                  <a:prstClr val="black"/>
                </a:solidFill>
              </a:rPr>
              <a:t>Corrymeela</a:t>
            </a:r>
            <a:r>
              <a:rPr lang="en-GB" dirty="0">
                <a:solidFill>
                  <a:prstClr val="black"/>
                </a:solidFill>
              </a:rPr>
              <a:t>?</a:t>
            </a:r>
          </a:p>
          <a:p>
            <a:pPr marL="457200" lvl="0" indent="-457200">
              <a:buFont typeface="Arial" panose="020B0604020202020204" pitchFamily="34" charset="0"/>
              <a:buAutoNum type="arabicParenR"/>
            </a:pPr>
            <a:r>
              <a:rPr lang="en-GB" dirty="0">
                <a:solidFill>
                  <a:prstClr val="black"/>
                </a:solidFill>
              </a:rPr>
              <a:t>What thought did he have as a prisoner in Dresden?</a:t>
            </a:r>
          </a:p>
          <a:p>
            <a:pPr marL="0" indent="0">
              <a:buNone/>
            </a:pPr>
            <a:r>
              <a:rPr lang="en-GB" dirty="0"/>
              <a:t>3) What did he want to set up in Northern Ireland and why?</a:t>
            </a:r>
          </a:p>
          <a:p>
            <a:pPr marL="0" indent="0">
              <a:buNone/>
            </a:pPr>
            <a:endParaRPr lang="en-GB" dirty="0"/>
          </a:p>
          <a:p>
            <a:pPr marL="0" indent="0">
              <a:buNone/>
            </a:pPr>
            <a:r>
              <a:rPr lang="en-GB" dirty="0"/>
              <a:t>4) When was </a:t>
            </a:r>
            <a:r>
              <a:rPr lang="en-GB" dirty="0" err="1"/>
              <a:t>Corrymeela</a:t>
            </a:r>
            <a:r>
              <a:rPr lang="en-GB" dirty="0"/>
              <a:t> set up?</a:t>
            </a:r>
          </a:p>
          <a:p>
            <a:pPr marL="0" indent="0">
              <a:buNone/>
            </a:pPr>
            <a:endParaRPr lang="en-GB" dirty="0"/>
          </a:p>
          <a:p>
            <a:pPr marL="0" indent="0">
              <a:buNone/>
            </a:pPr>
            <a:r>
              <a:rPr lang="en-GB" dirty="0"/>
              <a:t>Click on ‘About’ + ‘Who we are’</a:t>
            </a:r>
          </a:p>
          <a:p>
            <a:pPr marL="0" indent="0">
              <a:buNone/>
            </a:pPr>
            <a:r>
              <a:rPr lang="en-GB" dirty="0"/>
              <a:t>5) What is the motto of </a:t>
            </a:r>
            <a:r>
              <a:rPr lang="en-GB" dirty="0" err="1"/>
              <a:t>Corrymeela</a:t>
            </a:r>
            <a:r>
              <a:rPr lang="en-GB" dirty="0"/>
              <a:t>?</a:t>
            </a:r>
          </a:p>
          <a:p>
            <a:endParaRPr lang="en-GB" dirty="0"/>
          </a:p>
        </p:txBody>
      </p:sp>
    </p:spTree>
    <p:extLst>
      <p:ext uri="{BB962C8B-B14F-4D97-AF65-F5344CB8AC3E}">
        <p14:creationId xmlns:p14="http://schemas.microsoft.com/office/powerpoint/2010/main" val="29621049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1561</TotalTime>
  <Words>741</Words>
  <Application>Microsoft Office PowerPoint</Application>
  <PresentationFormat>Widescreen</PresentationFormat>
  <Paragraphs>84</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Comic Sans MS</vt:lpstr>
      <vt:lpstr>Office Theme</vt:lpstr>
      <vt:lpstr>PowerPoint Presentation</vt:lpstr>
      <vt:lpstr>Reconciliation: Communicate &amp; Apply  </vt:lpstr>
      <vt:lpstr>Reconciliation: Enquire  </vt:lpstr>
      <vt:lpstr>PowerPoint Presentation</vt:lpstr>
      <vt:lpstr>PowerPoint Presentation</vt:lpstr>
      <vt:lpstr>PowerPoint Presentation</vt:lpstr>
      <vt:lpstr>Hunger Cloth template</vt:lpstr>
      <vt:lpstr>Reconciliation: Contextulise  </vt:lpstr>
      <vt:lpstr>Corrymeela: Northern Ireland  Read the webpage: https://www.youtube.com/watch?v=1kR11vn41XU  and answer the questions below. </vt:lpstr>
      <vt:lpstr>Reconciliation: Evaluate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dc:creator>
  <cp:lastModifiedBy>Rich</cp:lastModifiedBy>
  <cp:revision>5</cp:revision>
  <dcterms:created xsi:type="dcterms:W3CDTF">2020-11-02T13:34:48Z</dcterms:created>
  <dcterms:modified xsi:type="dcterms:W3CDTF">2020-11-03T15:36:35Z</dcterms:modified>
</cp:coreProperties>
</file>