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7" r:id="rId3"/>
    <p:sldId id="258" r:id="rId4"/>
    <p:sldId id="259" r:id="rId5"/>
    <p:sldId id="291" r:id="rId6"/>
    <p:sldId id="295" r:id="rId7"/>
    <p:sldId id="296" r:id="rId8"/>
    <p:sldId id="293" r:id="rId9"/>
    <p:sldId id="294" r:id="rId10"/>
    <p:sldId id="271" r:id="rId11"/>
    <p:sldId id="303" r:id="rId12"/>
    <p:sldId id="370" r:id="rId13"/>
    <p:sldId id="288" r:id="rId14"/>
    <p:sldId id="298" r:id="rId15"/>
    <p:sldId id="299" r:id="rId16"/>
    <p:sldId id="302" r:id="rId17"/>
    <p:sldId id="300" r:id="rId18"/>
    <p:sldId id="261" r:id="rId19"/>
    <p:sldId id="305" r:id="rId20"/>
    <p:sldId id="306" r:id="rId21"/>
    <p:sldId id="307" r:id="rId22"/>
    <p:sldId id="318" r:id="rId23"/>
    <p:sldId id="366" r:id="rId24"/>
    <p:sldId id="367" r:id="rId25"/>
    <p:sldId id="308" r:id="rId26"/>
    <p:sldId id="309" r:id="rId27"/>
    <p:sldId id="316" r:id="rId28"/>
    <p:sldId id="317" r:id="rId29"/>
    <p:sldId id="265" r:id="rId30"/>
    <p:sldId id="289" r:id="rId31"/>
    <p:sldId id="313" r:id="rId32"/>
    <p:sldId id="310" r:id="rId33"/>
    <p:sldId id="272" r:id="rId34"/>
    <p:sldId id="269" r:id="rId35"/>
    <p:sldId id="314" r:id="rId36"/>
    <p:sldId id="262" r:id="rId37"/>
    <p:sldId id="369" r:id="rId38"/>
    <p:sldId id="273" r:id="rId39"/>
    <p:sldId id="274" r:id="rId40"/>
    <p:sldId id="315" r:id="rId41"/>
    <p:sldId id="371" r:id="rId42"/>
    <p:sldId id="275" r:id="rId43"/>
    <p:sldId id="372" r:id="rId44"/>
    <p:sldId id="278" r:id="rId45"/>
    <p:sldId id="276" r:id="rId46"/>
    <p:sldId id="373" r:id="rId47"/>
    <p:sldId id="368" r:id="rId48"/>
    <p:sldId id="277" r:id="rId49"/>
    <p:sldId id="374" r:id="rId50"/>
    <p:sldId id="375" r:id="rId51"/>
    <p:sldId id="279" r:id="rId52"/>
    <p:sldId id="280" r:id="rId53"/>
    <p:sldId id="389" r:id="rId54"/>
    <p:sldId id="281" r:id="rId55"/>
    <p:sldId id="282" r:id="rId56"/>
    <p:sldId id="399" r:id="rId57"/>
    <p:sldId id="397" r:id="rId58"/>
    <p:sldId id="398" r:id="rId59"/>
    <p:sldId id="396" r:id="rId60"/>
    <p:sldId id="376" r:id="rId61"/>
    <p:sldId id="283" r:id="rId62"/>
    <p:sldId id="400" r:id="rId63"/>
    <p:sldId id="285" r:id="rId64"/>
    <p:sldId id="286" r:id="rId65"/>
    <p:sldId id="284" r:id="rId66"/>
    <p:sldId id="401" r:id="rId67"/>
    <p:sldId id="40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5073"/>
  </p:normalViewPr>
  <p:slideViewPr>
    <p:cSldViewPr snapToGrid="0" snapToObjects="1">
      <p:cViewPr>
        <p:scale>
          <a:sx n="65" d="100"/>
          <a:sy n="65" d="100"/>
        </p:scale>
        <p:origin x="648"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952D-D202-044F-9254-8B9CBC0D98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47C3641-EE6E-B840-90B6-D41BA19BD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F45423-E635-064A-8C6D-2FE9D2FC42A2}"/>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5DAA4002-5935-6F4B-A227-E1EA07525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BA6AF-552C-3C46-BD03-669AB9F5DAEA}"/>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3446393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7598-BA69-C44F-97CD-EC54105985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20E367-2485-E84C-BA80-27E7560E77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A91D56-E7EB-6E48-BADE-A501A305C687}"/>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9F2C7042-6987-F746-97CE-D4BD1AE62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E3978-85EC-6A4E-8678-C0D324674DC8}"/>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1827077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00B18-99B0-8C46-AF91-F6344E2EFA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682D28-42A3-BF4B-BDC8-4293847009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09B48F-028B-EF4E-95E8-77F484B7D736}"/>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BF695EFD-3F50-3A46-A743-A8B193067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63FD-F398-D74C-A020-410E75A09F6B}"/>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620437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EA16-C041-8A4F-8B16-376BFDF3BC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333683-369F-AA4C-A342-10F8407DA7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98FAE6-81F8-D548-99AE-E882B3ABA86A}"/>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B77127BF-76AC-864D-8D78-6CF52C8BD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E39CF-A086-B742-9B12-5F9D7B2CB921}"/>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1593678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8E91-3F53-5F45-B619-F362D72BCB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22A7F2-CF58-EA44-BB36-C81B59358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F4DC2E-6287-C741-91C7-4E24548AFA4E}"/>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D5C0F62C-35C5-CA4E-9633-ACB268262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DF78E-AD94-4C4F-9EEB-1980BC3D3F41}"/>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2604163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4D2-8457-024C-B74F-58CD3450AA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58B69C-66E5-0245-BCCC-671F897DC7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5700D7-48BE-7B4F-BD94-1DCA310210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F3DF46-0C4C-3D4B-8DB1-57D5F7B3CC34}"/>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6" name="Footer Placeholder 5">
            <a:extLst>
              <a:ext uri="{FF2B5EF4-FFF2-40B4-BE49-F238E27FC236}">
                <a16:creationId xmlns:a16="http://schemas.microsoft.com/office/drawing/2014/main" id="{53442DBE-2EB9-8F41-9782-086658EC7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7F92-E7D8-4649-A461-3FA6DA84F599}"/>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3038849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2B5-200B-DA4D-8B1E-6963220756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819510-F76C-1B46-9C95-69D8C0B39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8745F8-312B-3446-885E-A5F7D83D75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2BFC80-34BD-F742-B33C-F7AD1812C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265BD1-E606-0443-81FE-F8928EF0CB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FF221C-1734-C642-8D20-6565DBB402A1}"/>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8" name="Footer Placeholder 7">
            <a:extLst>
              <a:ext uri="{FF2B5EF4-FFF2-40B4-BE49-F238E27FC236}">
                <a16:creationId xmlns:a16="http://schemas.microsoft.com/office/drawing/2014/main" id="{D949043C-ED33-F349-9A37-ED8F17F50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E77582-7784-C049-97E3-31C6BBDF8A98}"/>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553693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087A-455F-B344-97E5-667DF5C29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7C2433-8A7D-FA4B-9230-D53718B98429}"/>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4" name="Footer Placeholder 3">
            <a:extLst>
              <a:ext uri="{FF2B5EF4-FFF2-40B4-BE49-F238E27FC236}">
                <a16:creationId xmlns:a16="http://schemas.microsoft.com/office/drawing/2014/main" id="{32C44DA8-0F84-E84C-81BE-985CDBA32C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039B2-E415-AC4B-9FD1-5AEF0B3754B1}"/>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2596356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7192-4DD7-1447-9A26-71E91AFD593D}"/>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3" name="Footer Placeholder 2">
            <a:extLst>
              <a:ext uri="{FF2B5EF4-FFF2-40B4-BE49-F238E27FC236}">
                <a16:creationId xmlns:a16="http://schemas.microsoft.com/office/drawing/2014/main" id="{3AE630E6-33E8-D04F-AD38-F04F53C23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2BBB56-2B13-1E4C-9BB6-E7431DC5C902}"/>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4293444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4753-7D74-9548-B17B-2BC755467B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4D064DE-C666-1A43-86DC-B0CE7637B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6A738B-721F-F647-BE4B-9B8D52381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6675A7-0039-014C-90AD-40C08773C000}"/>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6" name="Footer Placeholder 5">
            <a:extLst>
              <a:ext uri="{FF2B5EF4-FFF2-40B4-BE49-F238E27FC236}">
                <a16:creationId xmlns:a16="http://schemas.microsoft.com/office/drawing/2014/main" id="{4855CBBE-59DD-0E40-B75B-590E80CE2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A65C6-1608-2F4B-A4D4-3AE303DF4A9B}"/>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421568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E30F-E4AB-4541-B450-15BC30B57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13CAA2-7918-CA4A-BE74-9D11809E7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9F8A02-7AA9-E140-B2E3-C2DCEDFBF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CE1A55-D517-CA42-85AD-1A3991932060}"/>
              </a:ext>
            </a:extLst>
          </p:cNvPr>
          <p:cNvSpPr>
            <a:spLocks noGrp="1"/>
          </p:cNvSpPr>
          <p:nvPr>
            <p:ph type="dt" sz="half" idx="10"/>
          </p:nvPr>
        </p:nvSpPr>
        <p:spPr/>
        <p:txBody>
          <a:bodyPr/>
          <a:lstStyle/>
          <a:p>
            <a:fld id="{1F41B068-22B7-B844-8497-737AD2E4CE59}" type="datetimeFigureOut">
              <a:rPr lang="en-US" smtClean="0"/>
              <a:t>9/24/20</a:t>
            </a:fld>
            <a:endParaRPr lang="en-US"/>
          </a:p>
        </p:txBody>
      </p:sp>
      <p:sp>
        <p:nvSpPr>
          <p:cNvPr id="6" name="Footer Placeholder 5">
            <a:extLst>
              <a:ext uri="{FF2B5EF4-FFF2-40B4-BE49-F238E27FC236}">
                <a16:creationId xmlns:a16="http://schemas.microsoft.com/office/drawing/2014/main" id="{284D5046-1E13-C241-BAF0-2BA623DC2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CD85D-0BDC-2A4F-9EBB-F3FA8E45D81B}"/>
              </a:ext>
            </a:extLst>
          </p:cNvPr>
          <p:cNvSpPr>
            <a:spLocks noGrp="1"/>
          </p:cNvSpPr>
          <p:nvPr>
            <p:ph type="sldNum" sz="quarter" idx="12"/>
          </p:nvPr>
        </p:nvSpPr>
        <p:spPr/>
        <p:txBody>
          <a:bodyPr/>
          <a:lstStyle/>
          <a:p>
            <a:fld id="{BD5E90E9-66DB-6D42-81A7-D13AA97C8EF9}" type="slidenum">
              <a:rPr lang="en-US" smtClean="0"/>
              <a:t>‹#›</a:t>
            </a:fld>
            <a:endParaRPr lang="en-US"/>
          </a:p>
        </p:txBody>
      </p:sp>
    </p:spTree>
    <p:extLst>
      <p:ext uri="{BB962C8B-B14F-4D97-AF65-F5344CB8AC3E}">
        <p14:creationId xmlns:p14="http://schemas.microsoft.com/office/powerpoint/2010/main" val="3729910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45171-1788-154A-B4AE-85241BC97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08C1B3-3188-994E-A9F0-3E67FC744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65AE3C-754F-6B48-87B8-13C269633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1B068-22B7-B844-8497-737AD2E4CE59}" type="datetimeFigureOut">
              <a:rPr lang="en-US" smtClean="0"/>
              <a:t>9/24/20</a:t>
            </a:fld>
            <a:endParaRPr lang="en-US"/>
          </a:p>
        </p:txBody>
      </p:sp>
      <p:sp>
        <p:nvSpPr>
          <p:cNvPr id="5" name="Footer Placeholder 4">
            <a:extLst>
              <a:ext uri="{FF2B5EF4-FFF2-40B4-BE49-F238E27FC236}">
                <a16:creationId xmlns:a16="http://schemas.microsoft.com/office/drawing/2014/main" id="{267DC86A-C745-224F-95B5-4492C9B81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F7C00-2A8A-FF42-83A2-C6D7FF7D0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E90E9-66DB-6D42-81A7-D13AA97C8EF9}" type="slidenum">
              <a:rPr lang="en-US" smtClean="0"/>
              <a:t>‹#›</a:t>
            </a:fld>
            <a:endParaRPr lang="en-US"/>
          </a:p>
        </p:txBody>
      </p:sp>
    </p:spTree>
    <p:extLst>
      <p:ext uri="{BB962C8B-B14F-4D97-AF65-F5344CB8AC3E}">
        <p14:creationId xmlns:p14="http://schemas.microsoft.com/office/powerpoint/2010/main" val="1955273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4Co4N-Jmbs&amp;list=PL9IouNCPbCxW8AN0t0py7LaKdKSwfL3fP&amp;index=3" TargetMode="External"/><Relationship Id="rId2" Type="http://schemas.openxmlformats.org/officeDocument/2006/relationships/slideLayout" Target="../slideLayouts/slideLayout7.xml"/><Relationship Id="rId1" Type="http://schemas.openxmlformats.org/officeDocument/2006/relationships/video" Target="https://www.youtube.com/embed/u4Co4N-Jmbs?feature=oembed" TargetMode="Externa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hyperlink" Target="https://www.youtube.com/watch?v=u4Co4N-Jmb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5p06i9ilmo" TargetMode="External"/><Relationship Id="rId2" Type="http://schemas.openxmlformats.org/officeDocument/2006/relationships/slideLayout" Target="../slideLayouts/slideLayout7.xml"/><Relationship Id="rId1" Type="http://schemas.openxmlformats.org/officeDocument/2006/relationships/video" Target="https://www.youtube.com/embed/N5p06i9ilmo?feature=oembed" TargetMode="External"/><Relationship Id="rId6" Type="http://schemas.openxmlformats.org/officeDocument/2006/relationships/image" Target="../media/image1.png"/><Relationship Id="rId5" Type="http://schemas.openxmlformats.org/officeDocument/2006/relationships/hyperlink" Target="https://www.bbc.co.uk/bitesize/guides/z3nbqhv/revision/7"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krBJ6-uGFA&amp;list=PL9IouNCPbCxW8AN0t0py7LaKdKSwfL3fP&amp;index=1" TargetMode="External"/><Relationship Id="rId2" Type="http://schemas.openxmlformats.org/officeDocument/2006/relationships/slideLayout" Target="../slideLayouts/slideLayout7.xml"/><Relationship Id="rId1" Type="http://schemas.openxmlformats.org/officeDocument/2006/relationships/video" Target="https://www.youtube.com/embed/videoseries?list=PL9IouNCPbCxW8AN0t0py7LaKdKSwfL3fP" TargetMode="External"/><Relationship Id="rId5" Type="http://schemas.openxmlformats.org/officeDocument/2006/relationships/image" Target="../media/image1.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uk/bitesize/guides/z3nbqhv/revision/7"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uk/bitesize/guides/z3nbqhv/revision/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ojotwxPD6I&amp;list=PL9IouNCPbCxW8AN0t0py7LaKdKSwfL3fP&amp;index=5" TargetMode="External"/><Relationship Id="rId2" Type="http://schemas.openxmlformats.org/officeDocument/2006/relationships/slideLayout" Target="../slideLayouts/slideLayout7.xml"/><Relationship Id="rId1" Type="http://schemas.openxmlformats.org/officeDocument/2006/relationships/video" Target="https://www.youtube.com/embed/WojotwxPD6I?feature=oembed" TargetMode="External"/><Relationship Id="rId5" Type="http://schemas.openxmlformats.org/officeDocument/2006/relationships/image" Target="../media/image1.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2TEfhwgq84" TargetMode="External"/><Relationship Id="rId2" Type="http://schemas.openxmlformats.org/officeDocument/2006/relationships/slideLayout" Target="../slideLayouts/slideLayout7.xml"/><Relationship Id="rId1" Type="http://schemas.openxmlformats.org/officeDocument/2006/relationships/video" Target="https://www.youtube.com/embed/G2TEfhwgq84?feature=oembed" TargetMode="External"/><Relationship Id="rId5" Type="http://schemas.openxmlformats.org/officeDocument/2006/relationships/image" Target="../media/image1.pn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hel8fQjxcO8" TargetMode="External"/><Relationship Id="rId2" Type="http://schemas.openxmlformats.org/officeDocument/2006/relationships/slideLayout" Target="../slideLayouts/slideLayout7.xml"/><Relationship Id="rId1" Type="http://schemas.openxmlformats.org/officeDocument/2006/relationships/video" Target="https://www.youtube.com/embed/hel8fQjxcO8?feature=oembed" TargetMode="Externa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LV63WtuvJg" TargetMode="External"/><Relationship Id="rId2" Type="http://schemas.openxmlformats.org/officeDocument/2006/relationships/slideLayout" Target="../slideLayouts/slideLayout7.xml"/><Relationship Id="rId1" Type="http://schemas.openxmlformats.org/officeDocument/2006/relationships/video" Target="https://www.youtube.com/embed/6LV63WtuvJg?feature=oembed" TargetMode="Externa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66qcNNJFy6E" TargetMode="External"/><Relationship Id="rId2" Type="http://schemas.openxmlformats.org/officeDocument/2006/relationships/slideLayout" Target="../slideLayouts/slideLayout7.xml"/><Relationship Id="rId1" Type="http://schemas.openxmlformats.org/officeDocument/2006/relationships/video" Target="https://www.youtube.com/embed/66qcNNJFy6E?feature=oembed" TargetMode="External"/><Relationship Id="rId5" Type="http://schemas.openxmlformats.org/officeDocument/2006/relationships/image" Target="../media/image27.jpe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utmV4Q0t6MI" TargetMode="External"/><Relationship Id="rId2" Type="http://schemas.openxmlformats.org/officeDocument/2006/relationships/slideLayout" Target="../slideLayouts/slideLayout7.xml"/><Relationship Id="rId1" Type="http://schemas.openxmlformats.org/officeDocument/2006/relationships/video" Target="https://www.youtube.com/embed/utmV4Q0t6MI?feature=oembed" TargetMode="External"/><Relationship Id="rId5" Type="http://schemas.openxmlformats.org/officeDocument/2006/relationships/image" Target="../media/image33.jpe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SlI5m0RQqik&amp;list=PL9IouNCPbCxW8AN0t0py7LaKdKSwfL3fP&amp;index=10" TargetMode="External"/><Relationship Id="rId2" Type="http://schemas.openxmlformats.org/officeDocument/2006/relationships/slideLayout" Target="../slideLayouts/slideLayout7.xml"/><Relationship Id="rId1" Type="http://schemas.openxmlformats.org/officeDocument/2006/relationships/video" Target="https://www.youtube.com/embed/videoseries?list=PL9IouNCPbCxW8AN0t0py7LaKdKSwfL3fP" TargetMode="Externa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hngzmRrAXTE" TargetMode="External"/><Relationship Id="rId2" Type="http://schemas.openxmlformats.org/officeDocument/2006/relationships/slideLayout" Target="../slideLayouts/slideLayout7.xml"/><Relationship Id="rId1" Type="http://schemas.openxmlformats.org/officeDocument/2006/relationships/video" Target="https://www.youtube.com/embed/hngzmRrAXTE?feature=oembed" TargetMode="Externa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045D-C474-FA48-A433-1854BE6D1FF4}"/>
              </a:ext>
            </a:extLst>
          </p:cNvPr>
          <p:cNvSpPr>
            <a:spLocks noGrp="1"/>
          </p:cNvSpPr>
          <p:nvPr>
            <p:ph type="title"/>
          </p:nvPr>
        </p:nvSpPr>
        <p:spPr>
          <a:solidFill>
            <a:schemeClr val="accent4">
              <a:lumMod val="20000"/>
              <a:lumOff val="80000"/>
            </a:schemeClr>
          </a:solidFill>
          <a:ln>
            <a:solidFill>
              <a:schemeClr val="tx1"/>
            </a:solidFill>
          </a:ln>
        </p:spPr>
        <p:txBody>
          <a:bodyPr/>
          <a:lstStyle/>
          <a:p>
            <a:pPr algn="ctr"/>
            <a:r>
              <a:rPr lang="en-US" b="1" dirty="0">
                <a:latin typeface="Century Gothic" panose="020B0502020202020204" pitchFamily="34" charset="0"/>
                <a:cs typeface="Cavolini" panose="03000502040302020204" pitchFamily="66" charset="0"/>
              </a:rPr>
              <a:t>Unit: C6 Rate and extent of chemical reactions</a:t>
            </a:r>
          </a:p>
        </p:txBody>
      </p:sp>
      <p:sp>
        <p:nvSpPr>
          <p:cNvPr id="3" name="Content Placeholder 2">
            <a:extLst>
              <a:ext uri="{FF2B5EF4-FFF2-40B4-BE49-F238E27FC236}">
                <a16:creationId xmlns:a16="http://schemas.microsoft.com/office/drawing/2014/main" id="{6556E35D-B7E7-C44B-9C0F-1E7B1E8F6679}"/>
              </a:ext>
            </a:extLst>
          </p:cNvPr>
          <p:cNvSpPr>
            <a:spLocks noGrp="1"/>
          </p:cNvSpPr>
          <p:nvPr>
            <p:ph idx="1"/>
          </p:nvPr>
        </p:nvSpPr>
        <p:spPr/>
        <p:txBody>
          <a:bodyPr/>
          <a:lstStyle/>
          <a:p>
            <a:r>
              <a:rPr lang="en-US" dirty="0">
                <a:latin typeface="Cavolini" panose="03000502040302020204" pitchFamily="66" charset="0"/>
                <a:cs typeface="Cavolini" panose="03000502040302020204" pitchFamily="66" charset="0"/>
              </a:rPr>
              <a:t>This power point contains embedded videos that you will need to watch and answer the questions provided.</a:t>
            </a:r>
          </a:p>
          <a:p>
            <a:r>
              <a:rPr lang="en-US" dirty="0">
                <a:latin typeface="Cavolini" panose="03000502040302020204" pitchFamily="66" charset="0"/>
                <a:cs typeface="Cavolini" panose="03000502040302020204" pitchFamily="66" charset="0"/>
              </a:rPr>
              <a:t>Complete the progress checkers as you go along .</a:t>
            </a:r>
          </a:p>
          <a:p>
            <a:r>
              <a:rPr lang="en-US" dirty="0">
                <a:latin typeface="Cavolini" panose="03000502040302020204" pitchFamily="66" charset="0"/>
                <a:cs typeface="Cavolini" panose="03000502040302020204" pitchFamily="66" charset="0"/>
              </a:rPr>
              <a:t>Once you have finished watching all the videos complete the Revision activity mat.</a:t>
            </a:r>
          </a:p>
          <a:p>
            <a:r>
              <a:rPr lang="en-US" dirty="0">
                <a:latin typeface="Cavolini" panose="03000502040302020204" pitchFamily="66" charset="0"/>
                <a:cs typeface="Cavolini" panose="03000502040302020204" pitchFamily="66" charset="0"/>
              </a:rPr>
              <a:t>Now complete the </a:t>
            </a:r>
            <a:r>
              <a:rPr lang="en-US" dirty="0" err="1">
                <a:latin typeface="Cavolini" panose="03000502040302020204" pitchFamily="66" charset="0"/>
                <a:cs typeface="Cavolini" panose="03000502040302020204" pitchFamily="66" charset="0"/>
              </a:rPr>
              <a:t>Educake</a:t>
            </a:r>
            <a:r>
              <a:rPr lang="en-US" dirty="0">
                <a:latin typeface="Cavolini" panose="03000502040302020204" pitchFamily="66" charset="0"/>
                <a:cs typeface="Cavolini" panose="03000502040302020204" pitchFamily="66" charset="0"/>
              </a:rPr>
              <a:t> quiz:</a:t>
            </a:r>
          </a:p>
          <a:p>
            <a:r>
              <a:rPr lang="en-US" dirty="0">
                <a:latin typeface="Cavolini" panose="03000502040302020204" pitchFamily="66" charset="0"/>
                <a:cs typeface="Cavolini" panose="03000502040302020204" pitchFamily="66" charset="0"/>
              </a:rPr>
              <a:t>C6 Quarantine F  (Sets T3, S3, T4 and S4)</a:t>
            </a:r>
          </a:p>
          <a:p>
            <a:r>
              <a:rPr lang="en-US" dirty="0">
                <a:latin typeface="Cavolini" panose="03000502040302020204" pitchFamily="66" charset="0"/>
                <a:cs typeface="Cavolini" panose="03000502040302020204" pitchFamily="66" charset="0"/>
              </a:rPr>
              <a:t>C6 Quarantine H  (Sets T1, S1, T2 and S2)</a:t>
            </a:r>
          </a:p>
          <a:p>
            <a:endParaRPr lang="en-US" dirty="0">
              <a:latin typeface="Cavolini" panose="0300050204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CD3A9E71-F4E9-9C4B-B410-CC0BD0149381}"/>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207359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EFE138-0193-8649-8729-914DC960B56A}"/>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Effects of concentration on rate of reaction</a:t>
            </a:r>
          </a:p>
        </p:txBody>
      </p:sp>
      <p:sp>
        <p:nvSpPr>
          <p:cNvPr id="5" name="Rounded Rectangle 4">
            <a:hlinkClick r:id="rId3"/>
            <a:extLst>
              <a:ext uri="{FF2B5EF4-FFF2-40B4-BE49-F238E27FC236}">
                <a16:creationId xmlns:a16="http://schemas.microsoft.com/office/drawing/2014/main" id="{ADE82EAC-60AD-1546-B849-01C5297C8417}"/>
              </a:ext>
            </a:extLst>
          </p:cNvPr>
          <p:cNvSpPr/>
          <p:nvPr/>
        </p:nvSpPr>
        <p:spPr>
          <a:xfrm>
            <a:off x="195503" y="1647973"/>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a:t>
            </a:r>
            <a:r>
              <a:rPr lang="en-US" b="1" dirty="0">
                <a:latin typeface="Cavolini" panose="03000502040302020204" pitchFamily="66" charset="0"/>
                <a:cs typeface="Cavolini" panose="03000502040302020204" pitchFamily="66" charset="0"/>
                <a:hlinkClick r:id="rId4"/>
              </a:rPr>
              <a:t>video</a:t>
            </a:r>
            <a:r>
              <a:rPr lang="en-US" b="1" dirty="0">
                <a:latin typeface="Cavolini" panose="03000502040302020204" pitchFamily="66" charset="0"/>
                <a:cs typeface="Cavolini" panose="03000502040302020204" pitchFamily="66" charset="0"/>
              </a:rPr>
              <a:t> doesn’t play</a:t>
            </a:r>
          </a:p>
        </p:txBody>
      </p:sp>
      <p:pic>
        <p:nvPicPr>
          <p:cNvPr id="12" name="Online Media 11" descr="GCSE Science Revision Chemistry &quot;Effect of Concentration on Rate&quot;">
            <a:hlinkClick r:id="" action="ppaction://media"/>
            <a:extLst>
              <a:ext uri="{FF2B5EF4-FFF2-40B4-BE49-F238E27FC236}">
                <a16:creationId xmlns:a16="http://schemas.microsoft.com/office/drawing/2014/main" id="{D9E4D7E9-FF23-4E4C-96FD-BDCECE19BED4}"/>
              </a:ext>
            </a:extLst>
          </p:cNvPr>
          <p:cNvPicPr>
            <a:picLocks noRot="1" noChangeAspect="1"/>
          </p:cNvPicPr>
          <p:nvPr>
            <a:videoFile r:link="rId1"/>
          </p:nvPr>
        </p:nvPicPr>
        <p:blipFill>
          <a:blip r:embed="rId5"/>
          <a:stretch>
            <a:fillRect/>
          </a:stretch>
        </p:blipFill>
        <p:spPr>
          <a:xfrm>
            <a:off x="2438400" y="977465"/>
            <a:ext cx="9400654" cy="5287868"/>
          </a:xfrm>
          <a:prstGeom prst="rect">
            <a:avLst/>
          </a:prstGeom>
        </p:spPr>
      </p:pic>
      <p:pic>
        <p:nvPicPr>
          <p:cNvPr id="14" name="Picture 13">
            <a:extLst>
              <a:ext uri="{FF2B5EF4-FFF2-40B4-BE49-F238E27FC236}">
                <a16:creationId xmlns:a16="http://schemas.microsoft.com/office/drawing/2014/main" id="{3904C8BD-E4C7-D843-846F-4973FF02BBCE}"/>
              </a:ext>
            </a:extLst>
          </p:cNvPr>
          <p:cNvPicPr>
            <a:picLocks noChangeAspect="1"/>
          </p:cNvPicPr>
          <p:nvPr/>
        </p:nvPicPr>
        <p:blipFill>
          <a:blip r:embed="rId6"/>
          <a:stretch>
            <a:fillRect/>
          </a:stretch>
        </p:blipFill>
        <p:spPr>
          <a:xfrm>
            <a:off x="33129" y="6122249"/>
            <a:ext cx="642731" cy="600814"/>
          </a:xfrm>
          <a:prstGeom prst="rect">
            <a:avLst/>
          </a:prstGeom>
        </p:spPr>
      </p:pic>
    </p:spTree>
    <p:extLst>
      <p:ext uri="{BB962C8B-B14F-4D97-AF65-F5344CB8AC3E}">
        <p14:creationId xmlns:p14="http://schemas.microsoft.com/office/powerpoint/2010/main" val="3352775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EFE138-0193-8649-8729-914DC960B56A}"/>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Effects of concentration on rate of reaction</a:t>
            </a:r>
          </a:p>
        </p:txBody>
      </p:sp>
      <p:sp>
        <p:nvSpPr>
          <p:cNvPr id="4" name="TextBox 3">
            <a:extLst>
              <a:ext uri="{FF2B5EF4-FFF2-40B4-BE49-F238E27FC236}">
                <a16:creationId xmlns:a16="http://schemas.microsoft.com/office/drawing/2014/main" id="{58D85F15-1E56-284B-A801-EF9584A11326}"/>
              </a:ext>
            </a:extLst>
          </p:cNvPr>
          <p:cNvSpPr txBox="1"/>
          <p:nvPr/>
        </p:nvSpPr>
        <p:spPr>
          <a:xfrm>
            <a:off x="369454" y="982176"/>
            <a:ext cx="8122125" cy="4893647"/>
          </a:xfrm>
          <a:prstGeom prst="rect">
            <a:avLst/>
          </a:prstGeom>
          <a:solidFill>
            <a:schemeClr val="accent4">
              <a:lumMod val="20000"/>
              <a:lumOff val="80000"/>
            </a:schemeClr>
          </a:solidFill>
        </p:spPr>
        <p:txBody>
          <a:bodyPr wrap="square" rtlCol="0">
            <a:spAutoFit/>
          </a:bodyPr>
          <a:lstStyle/>
          <a:p>
            <a:r>
              <a:rPr lang="en-US" sz="2400" dirty="0">
                <a:latin typeface="Cavolini" panose="03000502040302020204" pitchFamily="66" charset="0"/>
                <a:cs typeface="Cavolini" panose="03000502040302020204" pitchFamily="66" charset="0"/>
              </a:rPr>
              <a:t>Watch the video and answer the following questions:</a:t>
            </a:r>
          </a:p>
          <a:p>
            <a:pPr marL="342900" indent="-342900">
              <a:buAutoNum type="arabicParenR"/>
            </a:pPr>
            <a:r>
              <a:rPr lang="en-US" sz="2400" dirty="0">
                <a:latin typeface="Cavolini" panose="03000502040302020204" pitchFamily="66" charset="0"/>
                <a:cs typeface="Cavolini" panose="03000502040302020204" pitchFamily="66" charset="0"/>
              </a:rPr>
              <a:t>What is collision theory?</a:t>
            </a:r>
          </a:p>
          <a:p>
            <a:pPr marL="342900" indent="-342900">
              <a:buAutoNum type="arabicParenR"/>
            </a:pPr>
            <a:r>
              <a:rPr lang="en-US" sz="2400" dirty="0">
                <a:latin typeface="Cavolini" panose="03000502040302020204" pitchFamily="66" charset="0"/>
                <a:cs typeface="Cavolini" panose="03000502040302020204" pitchFamily="66" charset="0"/>
              </a:rPr>
              <a:t>How do collisions affect the rate of reaction?</a:t>
            </a:r>
          </a:p>
          <a:p>
            <a:pPr marL="342900" indent="-342900">
              <a:buAutoNum type="arabicParenR"/>
            </a:pPr>
            <a:r>
              <a:rPr lang="en-US" sz="2400" dirty="0">
                <a:latin typeface="Cavolini" panose="03000502040302020204" pitchFamily="66" charset="0"/>
                <a:cs typeface="Cavolini" panose="03000502040302020204" pitchFamily="66" charset="0"/>
              </a:rPr>
              <a:t>Describe the shape of the graph on the right using collision theory.</a:t>
            </a:r>
          </a:p>
          <a:p>
            <a:pPr marL="342900" indent="-342900">
              <a:buAutoNum type="arabicParenR"/>
            </a:pPr>
            <a:r>
              <a:rPr lang="en-US" sz="2400" dirty="0">
                <a:latin typeface="Cavolini" panose="03000502040302020204" pitchFamily="66" charset="0"/>
                <a:cs typeface="Cavolini" panose="03000502040302020204" pitchFamily="66" charset="0"/>
              </a:rPr>
              <a:t>Explain using diagrams how concentration affects the rate of reaction.</a:t>
            </a:r>
          </a:p>
          <a:p>
            <a:pPr marL="342900" indent="-342900">
              <a:buAutoNum type="arabicParenR"/>
            </a:pPr>
            <a:r>
              <a:rPr lang="en-US" sz="2400" dirty="0">
                <a:latin typeface="Cavolini" panose="03000502040302020204" pitchFamily="66" charset="0"/>
                <a:cs typeface="Cavolini" panose="03000502040302020204" pitchFamily="66" charset="0"/>
              </a:rPr>
              <a:t>How does pressure in a gas affect rate of reaction?</a:t>
            </a:r>
          </a:p>
          <a:p>
            <a:pPr marL="342900" indent="-342900">
              <a:buAutoNum type="arabicParenR"/>
            </a:pPr>
            <a:r>
              <a:rPr lang="en-US" sz="2400" dirty="0">
                <a:latin typeface="Cavolini" panose="03000502040302020204" pitchFamily="66" charset="0"/>
                <a:cs typeface="Cavolini" panose="03000502040302020204" pitchFamily="66" charset="0"/>
              </a:rPr>
              <a:t>Draw graph to show how concentration affects the rate of reaction</a:t>
            </a:r>
          </a:p>
        </p:txBody>
      </p:sp>
      <p:pic>
        <p:nvPicPr>
          <p:cNvPr id="13" name="Picture 12">
            <a:extLst>
              <a:ext uri="{FF2B5EF4-FFF2-40B4-BE49-F238E27FC236}">
                <a16:creationId xmlns:a16="http://schemas.microsoft.com/office/drawing/2014/main" id="{16E6CD3A-7323-374A-BBAF-0003B4DD0092}"/>
              </a:ext>
            </a:extLst>
          </p:cNvPr>
          <p:cNvPicPr>
            <a:picLocks noChangeAspect="1"/>
          </p:cNvPicPr>
          <p:nvPr/>
        </p:nvPicPr>
        <p:blipFill>
          <a:blip r:embed="rId2"/>
          <a:stretch>
            <a:fillRect/>
          </a:stretch>
        </p:blipFill>
        <p:spPr>
          <a:xfrm>
            <a:off x="8660914" y="743835"/>
            <a:ext cx="3388007" cy="1988127"/>
          </a:xfrm>
          <a:prstGeom prst="rect">
            <a:avLst/>
          </a:prstGeom>
        </p:spPr>
      </p:pic>
      <p:pic>
        <p:nvPicPr>
          <p:cNvPr id="7" name="Picture 6">
            <a:extLst>
              <a:ext uri="{FF2B5EF4-FFF2-40B4-BE49-F238E27FC236}">
                <a16:creationId xmlns:a16="http://schemas.microsoft.com/office/drawing/2014/main" id="{96408932-5655-EB40-BA94-8F73B0F72856}"/>
              </a:ext>
            </a:extLst>
          </p:cNvPr>
          <p:cNvPicPr>
            <a:picLocks noChangeAspect="1"/>
          </p:cNvPicPr>
          <p:nvPr/>
        </p:nvPicPr>
        <p:blipFill>
          <a:blip r:embed="rId3"/>
          <a:stretch>
            <a:fillRect/>
          </a:stretch>
        </p:blipFill>
        <p:spPr>
          <a:xfrm>
            <a:off x="9399223" y="2827720"/>
            <a:ext cx="2521843" cy="3843867"/>
          </a:xfrm>
          <a:prstGeom prst="rect">
            <a:avLst/>
          </a:prstGeom>
          <a:ln w="57150">
            <a:solidFill>
              <a:srgbClr val="0070C0"/>
            </a:solidFill>
          </a:ln>
        </p:spPr>
      </p:pic>
    </p:spTree>
    <p:extLst>
      <p:ext uri="{BB962C8B-B14F-4D97-AF65-F5344CB8AC3E}">
        <p14:creationId xmlns:p14="http://schemas.microsoft.com/office/powerpoint/2010/main" val="555136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6F959-5D58-B743-9943-D9324455ABF5}"/>
              </a:ext>
            </a:extLst>
          </p:cNvPr>
          <p:cNvSpPr/>
          <p:nvPr/>
        </p:nvSpPr>
        <p:spPr>
          <a:xfrm>
            <a:off x="88584" y="1189035"/>
            <a:ext cx="5224566" cy="2554545"/>
          </a:xfrm>
          <a:prstGeom prst="rect">
            <a:avLst/>
          </a:prstGeom>
          <a:solidFill>
            <a:schemeClr val="accent4">
              <a:lumMod val="20000"/>
              <a:lumOff val="80000"/>
            </a:schemeClr>
          </a:solidFill>
          <a:ln>
            <a:solidFill>
              <a:schemeClr val="tx1"/>
            </a:solidFill>
          </a:ln>
        </p:spPr>
        <p:txBody>
          <a:bodyPr wrap="square">
            <a:spAutoFit/>
          </a:bodyPr>
          <a:lstStyle/>
          <a:p>
            <a:pPr algn="ctr"/>
            <a:r>
              <a:rPr lang="en-GB" sz="2000" b="1" dirty="0">
                <a:latin typeface="Cavolini" panose="03000502040302020204" pitchFamily="66" charset="0"/>
                <a:cs typeface="Cavolini" panose="03000502040302020204" pitchFamily="66" charset="0"/>
              </a:rPr>
              <a:t>Increasing the concentration of reactant </a:t>
            </a:r>
            <a:r>
              <a:rPr lang="en-GB" sz="2000" dirty="0">
                <a:latin typeface="Cavolini" panose="03000502040302020204" pitchFamily="66" charset="0"/>
                <a:cs typeface="Cavolini" panose="03000502040302020204" pitchFamily="66" charset="0"/>
              </a:rPr>
              <a:t>particles, the particles become more crowded, this increases the frequency of particle collisions. Therefore increases the rate of reaction</a:t>
            </a:r>
          </a:p>
          <a:p>
            <a:pPr algn="ctr"/>
            <a:r>
              <a:rPr lang="en-GB" sz="2000" dirty="0">
                <a:latin typeface="Cavolini" panose="03000502040302020204" pitchFamily="66" charset="0"/>
                <a:cs typeface="Cavolini" panose="03000502040302020204" pitchFamily="66" charset="0"/>
              </a:rPr>
              <a:t>The energy of particles does not change</a:t>
            </a:r>
          </a:p>
        </p:txBody>
      </p:sp>
      <p:sp>
        <p:nvSpPr>
          <p:cNvPr id="5" name="Rectangle 4">
            <a:extLst>
              <a:ext uri="{FF2B5EF4-FFF2-40B4-BE49-F238E27FC236}">
                <a16:creationId xmlns:a16="http://schemas.microsoft.com/office/drawing/2014/main" id="{430EEBA7-3CF2-BB4C-84C9-EB3FEFB86C12}"/>
              </a:ext>
            </a:extLst>
          </p:cNvPr>
          <p:cNvSpPr/>
          <p:nvPr/>
        </p:nvSpPr>
        <p:spPr>
          <a:xfrm>
            <a:off x="6062135" y="1189035"/>
            <a:ext cx="5757332" cy="2246769"/>
          </a:xfrm>
          <a:prstGeom prst="rect">
            <a:avLst/>
          </a:prstGeom>
          <a:solidFill>
            <a:schemeClr val="accent2">
              <a:lumMod val="20000"/>
              <a:lumOff val="80000"/>
            </a:schemeClr>
          </a:solidFill>
          <a:ln>
            <a:solidFill>
              <a:schemeClr val="tx1"/>
            </a:solidFill>
          </a:ln>
        </p:spPr>
        <p:txBody>
          <a:bodyPr wrap="square">
            <a:spAutoFit/>
          </a:bodyPr>
          <a:lstStyle/>
          <a:p>
            <a:pPr algn="ctr"/>
            <a:r>
              <a:rPr lang="en-GB" sz="2000" b="1" dirty="0">
                <a:latin typeface="Cavolini" panose="03000502040302020204" pitchFamily="66" charset="0"/>
                <a:cs typeface="Cavolini" panose="03000502040302020204" pitchFamily="66" charset="0"/>
              </a:rPr>
              <a:t>Increasing the pressure  of a reacting gas</a:t>
            </a:r>
            <a:r>
              <a:rPr lang="en-GB" sz="2000" dirty="0">
                <a:latin typeface="Cavolini" panose="03000502040302020204" pitchFamily="66" charset="0"/>
                <a:cs typeface="Cavolini" panose="03000502040302020204" pitchFamily="66" charset="0"/>
              </a:rPr>
              <a:t>, the particles are closer to each other, this</a:t>
            </a:r>
            <a:r>
              <a:rPr lang="en-GB" sz="2000" b="1" dirty="0">
                <a:latin typeface="Cavolini" panose="03000502040302020204" pitchFamily="66" charset="0"/>
                <a:cs typeface="Cavolini" panose="03000502040302020204" pitchFamily="66" charset="0"/>
              </a:rPr>
              <a:t> </a:t>
            </a:r>
            <a:r>
              <a:rPr lang="en-GB" sz="2000" dirty="0">
                <a:latin typeface="Cavolini" panose="03000502040302020204" pitchFamily="66" charset="0"/>
                <a:cs typeface="Cavolini" panose="03000502040302020204" pitchFamily="66" charset="0"/>
              </a:rPr>
              <a:t>increases the frequency of particle collisions. Therefore increases the rate of reaction</a:t>
            </a:r>
          </a:p>
          <a:p>
            <a:pPr algn="ctr"/>
            <a:r>
              <a:rPr lang="en-GB" sz="2000" dirty="0">
                <a:latin typeface="Cavolini" panose="03000502040302020204" pitchFamily="66" charset="0"/>
                <a:cs typeface="Cavolini" panose="03000502040302020204" pitchFamily="66" charset="0"/>
              </a:rPr>
              <a:t>The energy of particles does not change</a:t>
            </a:r>
          </a:p>
        </p:txBody>
      </p:sp>
      <p:pic>
        <p:nvPicPr>
          <p:cNvPr id="6" name="Picture 5">
            <a:extLst>
              <a:ext uri="{FF2B5EF4-FFF2-40B4-BE49-F238E27FC236}">
                <a16:creationId xmlns:a16="http://schemas.microsoft.com/office/drawing/2014/main" id="{DF243FE0-861B-BD4E-A6B9-097B39F72A0E}"/>
              </a:ext>
            </a:extLst>
          </p:cNvPr>
          <p:cNvPicPr>
            <a:picLocks noChangeAspect="1"/>
          </p:cNvPicPr>
          <p:nvPr/>
        </p:nvPicPr>
        <p:blipFill>
          <a:blip r:embed="rId2"/>
          <a:stretch>
            <a:fillRect/>
          </a:stretch>
        </p:blipFill>
        <p:spPr>
          <a:xfrm>
            <a:off x="5742242" y="3610708"/>
            <a:ext cx="4676415" cy="3225113"/>
          </a:xfrm>
          <a:prstGeom prst="rect">
            <a:avLst/>
          </a:prstGeom>
        </p:spPr>
      </p:pic>
      <p:sp>
        <p:nvSpPr>
          <p:cNvPr id="7" name="Rectangle 6">
            <a:extLst>
              <a:ext uri="{FF2B5EF4-FFF2-40B4-BE49-F238E27FC236}">
                <a16:creationId xmlns:a16="http://schemas.microsoft.com/office/drawing/2014/main" id="{799A25A8-A066-594F-B6D9-7C4167F57DB4}"/>
              </a:ext>
            </a:extLst>
          </p:cNvPr>
          <p:cNvSpPr/>
          <p:nvPr/>
        </p:nvSpPr>
        <p:spPr>
          <a:xfrm>
            <a:off x="152399" y="74640"/>
            <a:ext cx="11667068" cy="830997"/>
          </a:xfrm>
          <a:prstGeom prst="rect">
            <a:avLst/>
          </a:prstGeom>
          <a:solidFill>
            <a:schemeClr val="accent4">
              <a:lumMod val="20000"/>
              <a:lumOff val="80000"/>
            </a:schemeClr>
          </a:solidFill>
          <a:ln>
            <a:solidFill>
              <a:schemeClr val="tx1"/>
            </a:solidFill>
          </a:ln>
        </p:spPr>
        <p:txBody>
          <a:bodyPr wrap="square">
            <a:spAutoFit/>
          </a:bodyPr>
          <a:lstStyle/>
          <a:p>
            <a:pPr algn="ctr"/>
            <a:r>
              <a:rPr lang="en-GB" sz="2400" b="1" dirty="0">
                <a:solidFill>
                  <a:srgbClr val="231F20"/>
                </a:solidFill>
                <a:latin typeface="Century Gothic" panose="020B0502020202020204" pitchFamily="34" charset="0"/>
              </a:rPr>
              <a:t>Effects of t</a:t>
            </a:r>
            <a:r>
              <a:rPr lang="en-GB" sz="2400" b="1" dirty="0"/>
              <a:t>he concentrations of reactants in solution &amp; pressure of reacting gases </a:t>
            </a:r>
            <a:r>
              <a:rPr lang="en-GB" sz="2400" b="1" dirty="0">
                <a:solidFill>
                  <a:srgbClr val="231F20"/>
                </a:solidFill>
                <a:latin typeface="Century Gothic" panose="020B0502020202020204" pitchFamily="34" charset="0"/>
              </a:rPr>
              <a:t>on the rate of reaction</a:t>
            </a:r>
          </a:p>
        </p:txBody>
      </p:sp>
      <p:pic>
        <p:nvPicPr>
          <p:cNvPr id="8" name="Picture 7">
            <a:extLst>
              <a:ext uri="{FF2B5EF4-FFF2-40B4-BE49-F238E27FC236}">
                <a16:creationId xmlns:a16="http://schemas.microsoft.com/office/drawing/2014/main" id="{D1C7132E-4A60-1740-85EC-4E79A1D0A14C}"/>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039177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C950833-37F3-1E42-9007-444989AFC33E}"/>
              </a:ext>
            </a:extLst>
          </p:cNvPr>
          <p:cNvPicPr>
            <a:picLocks noChangeAspect="1"/>
          </p:cNvPicPr>
          <p:nvPr/>
        </p:nvPicPr>
        <p:blipFill>
          <a:blip r:embed="rId2"/>
          <a:stretch>
            <a:fillRect/>
          </a:stretch>
        </p:blipFill>
        <p:spPr>
          <a:xfrm>
            <a:off x="10365317" y="177800"/>
            <a:ext cx="1587500" cy="508000"/>
          </a:xfrm>
          <a:prstGeom prst="rect">
            <a:avLst/>
          </a:prstGeom>
        </p:spPr>
      </p:pic>
      <p:sp>
        <p:nvSpPr>
          <p:cNvPr id="4" name="TextBox 3">
            <a:extLst>
              <a:ext uri="{FF2B5EF4-FFF2-40B4-BE49-F238E27FC236}">
                <a16:creationId xmlns:a16="http://schemas.microsoft.com/office/drawing/2014/main" id="{75B7ECDE-4A2E-6B46-B718-F7E7833BE9B9}"/>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3" name="Picture 2">
            <a:extLst>
              <a:ext uri="{FF2B5EF4-FFF2-40B4-BE49-F238E27FC236}">
                <a16:creationId xmlns:a16="http://schemas.microsoft.com/office/drawing/2014/main" id="{AC8A82E6-D17C-1544-A21E-664F63D931D8}"/>
              </a:ext>
            </a:extLst>
          </p:cNvPr>
          <p:cNvPicPr>
            <a:picLocks noChangeAspect="1"/>
          </p:cNvPicPr>
          <p:nvPr/>
        </p:nvPicPr>
        <p:blipFill>
          <a:blip r:embed="rId3"/>
          <a:stretch>
            <a:fillRect/>
          </a:stretch>
        </p:blipFill>
        <p:spPr>
          <a:xfrm>
            <a:off x="116869" y="1557866"/>
            <a:ext cx="11958261" cy="2357967"/>
          </a:xfrm>
          <a:prstGeom prst="rect">
            <a:avLst/>
          </a:prstGeom>
        </p:spPr>
      </p:pic>
    </p:spTree>
    <p:extLst>
      <p:ext uri="{BB962C8B-B14F-4D97-AF65-F5344CB8AC3E}">
        <p14:creationId xmlns:p14="http://schemas.microsoft.com/office/powerpoint/2010/main" val="253588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529A6-83CE-BF4E-82DD-677BB89BB403}"/>
              </a:ext>
            </a:extLst>
          </p:cNvPr>
          <p:cNvSpPr txBox="1"/>
          <p:nvPr/>
        </p:nvSpPr>
        <p:spPr>
          <a:xfrm>
            <a:off x="233987" y="709633"/>
            <a:ext cx="11822546" cy="5262979"/>
          </a:xfrm>
          <a:prstGeom prst="rect">
            <a:avLst/>
          </a:prstGeom>
          <a:solidFill>
            <a:schemeClr val="accent4">
              <a:lumMod val="20000"/>
              <a:lumOff val="80000"/>
            </a:schemeClr>
          </a:solidFill>
        </p:spPr>
        <p:txBody>
          <a:bodyPr wrap="square" rtlCol="0">
            <a:spAutoFit/>
          </a:bodyPr>
          <a:lstStyle/>
          <a:p>
            <a:pPr marL="342900" indent="-342900">
              <a:buAutoNum type="arabicParenR"/>
            </a:pPr>
            <a:r>
              <a:rPr lang="en-US" sz="2400" dirty="0">
                <a:latin typeface="Cavolini" panose="03000502040302020204" pitchFamily="66" charset="0"/>
                <a:cs typeface="Cavolini" panose="03000502040302020204" pitchFamily="66" charset="0"/>
              </a:rPr>
              <a:t>What is collision theory?</a:t>
            </a:r>
          </a:p>
          <a:p>
            <a:r>
              <a:rPr lang="en-US" sz="2400" b="1" dirty="0">
                <a:latin typeface="Cavolini" panose="03000502040302020204" pitchFamily="66" charset="0"/>
                <a:cs typeface="Cavolini" panose="03000502040302020204" pitchFamily="66" charset="0"/>
              </a:rPr>
              <a:t>Chemical reactions will only take place if reacting particles collide with sufficient energy. </a:t>
            </a:r>
          </a:p>
          <a:p>
            <a:r>
              <a:rPr lang="en-US" sz="2400" dirty="0">
                <a:latin typeface="Cavolini" panose="03000502040302020204" pitchFamily="66" charset="0"/>
                <a:cs typeface="Cavolini" panose="03000502040302020204" pitchFamily="66" charset="0"/>
              </a:rPr>
              <a:t>2) How do collisions affect the rate of reaction?</a:t>
            </a:r>
            <a:endParaRPr lang="en-US" sz="2400" b="1"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The rate of reaction is determined by the number of successful collisions.</a:t>
            </a:r>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3) Describe the shape of the graph on the right using collision theory.</a:t>
            </a:r>
          </a:p>
          <a:p>
            <a:r>
              <a:rPr lang="en-US" sz="2400" dirty="0">
                <a:latin typeface="Cavolini" panose="03000502040302020204" pitchFamily="66" charset="0"/>
                <a:cs typeface="Cavolini" panose="03000502040302020204" pitchFamily="66" charset="0"/>
              </a:rPr>
              <a:t>At first there is a fast rate of reaction, there is a large number of reacting particles, therefore there are a large number of collisions. The rate of reaction slows down as the number of reacting particles goes down and the number of collisions falls. Eventually, the reactant particles run out and the number of collisions is zero, the reaction stops.</a:t>
            </a:r>
          </a:p>
        </p:txBody>
      </p:sp>
      <p:sp>
        <p:nvSpPr>
          <p:cNvPr id="3" name="TextBox 2">
            <a:extLst>
              <a:ext uri="{FF2B5EF4-FFF2-40B4-BE49-F238E27FC236}">
                <a16:creationId xmlns:a16="http://schemas.microsoft.com/office/drawing/2014/main" id="{CB7A05B7-0B61-2249-A721-C53059573D70}"/>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concentration on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4" name="Picture 3">
            <a:extLst>
              <a:ext uri="{FF2B5EF4-FFF2-40B4-BE49-F238E27FC236}">
                <a16:creationId xmlns:a16="http://schemas.microsoft.com/office/drawing/2014/main" id="{B0CD255C-F2F4-954A-B26B-8C6942E1D7FA}"/>
              </a:ext>
            </a:extLst>
          </p:cNvPr>
          <p:cNvPicPr>
            <a:picLocks noChangeAspect="1"/>
          </p:cNvPicPr>
          <p:nvPr/>
        </p:nvPicPr>
        <p:blipFill>
          <a:blip r:embed="rId2"/>
          <a:stretch>
            <a:fillRect/>
          </a:stretch>
        </p:blipFill>
        <p:spPr>
          <a:xfrm>
            <a:off x="7171484" y="5881689"/>
            <a:ext cx="1413716" cy="829587"/>
          </a:xfrm>
          <a:prstGeom prst="rect">
            <a:avLst/>
          </a:prstGeom>
        </p:spPr>
      </p:pic>
      <p:pic>
        <p:nvPicPr>
          <p:cNvPr id="5" name="Picture 4">
            <a:extLst>
              <a:ext uri="{FF2B5EF4-FFF2-40B4-BE49-F238E27FC236}">
                <a16:creationId xmlns:a16="http://schemas.microsoft.com/office/drawing/2014/main" id="{3F134F64-A3D5-9E4C-8ED7-1A6DE8F3F104}"/>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090178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529A6-83CE-BF4E-82DD-677BB89BB403}"/>
              </a:ext>
            </a:extLst>
          </p:cNvPr>
          <p:cNvSpPr txBox="1"/>
          <p:nvPr/>
        </p:nvSpPr>
        <p:spPr>
          <a:xfrm>
            <a:off x="369455" y="709633"/>
            <a:ext cx="11551612" cy="5693866"/>
          </a:xfrm>
          <a:prstGeom prst="rect">
            <a:avLst/>
          </a:prstGeom>
          <a:solidFill>
            <a:schemeClr val="accent4">
              <a:lumMod val="20000"/>
              <a:lumOff val="80000"/>
            </a:schemeClr>
          </a:solidFill>
        </p:spPr>
        <p:txBody>
          <a:bodyPr wrap="square" rtlCol="0">
            <a:spAutoFit/>
          </a:bodyPr>
          <a:lstStyle/>
          <a:p>
            <a:r>
              <a:rPr lang="en-US" sz="2800" dirty="0">
                <a:latin typeface="Cavolini" panose="03000502040302020204" pitchFamily="66" charset="0"/>
                <a:cs typeface="Cavolini" panose="03000502040302020204" pitchFamily="66" charset="0"/>
              </a:rPr>
              <a:t>4) Explain using diagrams how concentration affects the rate of reaction.</a:t>
            </a: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r>
              <a:rPr lang="en-US" sz="2800" b="1" dirty="0">
                <a:latin typeface="Cavolini" panose="03000502040302020204" pitchFamily="66" charset="0"/>
                <a:cs typeface="Cavolini" panose="03000502040302020204" pitchFamily="66" charset="0"/>
              </a:rPr>
              <a:t>If you increase the concentration, the number of successful collisions increases. The rate of reaction is proportional to the concentration.</a:t>
            </a:r>
            <a:endParaRPr lang="en-US" sz="2800" dirty="0">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CB7A05B7-0B61-2249-A721-C53059573D70}"/>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concentration on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6" name="Picture 5">
            <a:extLst>
              <a:ext uri="{FF2B5EF4-FFF2-40B4-BE49-F238E27FC236}">
                <a16:creationId xmlns:a16="http://schemas.microsoft.com/office/drawing/2014/main" id="{F57BA689-0F74-8443-9447-DF6E954B95BA}"/>
              </a:ext>
            </a:extLst>
          </p:cNvPr>
          <p:cNvPicPr>
            <a:picLocks noChangeAspect="1"/>
          </p:cNvPicPr>
          <p:nvPr/>
        </p:nvPicPr>
        <p:blipFill>
          <a:blip r:embed="rId2"/>
          <a:stretch>
            <a:fillRect/>
          </a:stretch>
        </p:blipFill>
        <p:spPr>
          <a:xfrm>
            <a:off x="3850218" y="1964267"/>
            <a:ext cx="5211580" cy="2844800"/>
          </a:xfrm>
          <a:prstGeom prst="rect">
            <a:avLst/>
          </a:prstGeom>
        </p:spPr>
      </p:pic>
      <p:sp>
        <p:nvSpPr>
          <p:cNvPr id="7" name="TextBox 6">
            <a:extLst>
              <a:ext uri="{FF2B5EF4-FFF2-40B4-BE49-F238E27FC236}">
                <a16:creationId xmlns:a16="http://schemas.microsoft.com/office/drawing/2014/main" id="{A938CAA3-5852-E847-8B26-978B2A45BCCD}"/>
              </a:ext>
            </a:extLst>
          </p:cNvPr>
          <p:cNvSpPr txBox="1"/>
          <p:nvPr/>
        </p:nvSpPr>
        <p:spPr>
          <a:xfrm>
            <a:off x="6653723" y="1594935"/>
            <a:ext cx="2558473" cy="400110"/>
          </a:xfrm>
          <a:prstGeom prst="rect">
            <a:avLst/>
          </a:prstGeom>
          <a:noFill/>
        </p:spPr>
        <p:txBody>
          <a:bodyPr wrap="square" rtlCol="0">
            <a:spAutoFit/>
          </a:bodyPr>
          <a:lstStyle/>
          <a:p>
            <a:r>
              <a:rPr lang="en-US" sz="2000" b="1" dirty="0">
                <a:latin typeface="Comic Sans MS" panose="030F0902030302020204" pitchFamily="66" charset="0"/>
              </a:rPr>
              <a:t>High concentration</a:t>
            </a:r>
          </a:p>
        </p:txBody>
      </p:sp>
      <p:sp>
        <p:nvSpPr>
          <p:cNvPr id="8" name="TextBox 7">
            <a:extLst>
              <a:ext uri="{FF2B5EF4-FFF2-40B4-BE49-F238E27FC236}">
                <a16:creationId xmlns:a16="http://schemas.microsoft.com/office/drawing/2014/main" id="{A2B0EE26-A755-6E4D-83BC-21184FB347BD}"/>
              </a:ext>
            </a:extLst>
          </p:cNvPr>
          <p:cNvSpPr txBox="1"/>
          <p:nvPr/>
        </p:nvSpPr>
        <p:spPr>
          <a:xfrm>
            <a:off x="3902673" y="1594935"/>
            <a:ext cx="2558473" cy="400110"/>
          </a:xfrm>
          <a:prstGeom prst="rect">
            <a:avLst/>
          </a:prstGeom>
          <a:noFill/>
        </p:spPr>
        <p:txBody>
          <a:bodyPr wrap="square" rtlCol="0">
            <a:spAutoFit/>
          </a:bodyPr>
          <a:lstStyle/>
          <a:p>
            <a:r>
              <a:rPr lang="en-US" sz="2000" b="1" dirty="0">
                <a:latin typeface="Comic Sans MS" panose="030F0902030302020204" pitchFamily="66" charset="0"/>
              </a:rPr>
              <a:t>Low concentration</a:t>
            </a:r>
          </a:p>
        </p:txBody>
      </p:sp>
    </p:spTree>
    <p:extLst>
      <p:ext uri="{BB962C8B-B14F-4D97-AF65-F5344CB8AC3E}">
        <p14:creationId xmlns:p14="http://schemas.microsoft.com/office/powerpoint/2010/main" val="2841280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529A6-83CE-BF4E-82DD-677BB89BB403}"/>
              </a:ext>
            </a:extLst>
          </p:cNvPr>
          <p:cNvSpPr txBox="1"/>
          <p:nvPr/>
        </p:nvSpPr>
        <p:spPr>
          <a:xfrm>
            <a:off x="369455" y="709633"/>
            <a:ext cx="11551612" cy="5693866"/>
          </a:xfrm>
          <a:prstGeom prst="rect">
            <a:avLst/>
          </a:prstGeom>
          <a:solidFill>
            <a:schemeClr val="accent4">
              <a:lumMod val="20000"/>
              <a:lumOff val="80000"/>
            </a:schemeClr>
          </a:solidFill>
        </p:spPr>
        <p:txBody>
          <a:bodyPr wrap="square" rtlCol="0">
            <a:spAutoFit/>
          </a:bodyPr>
          <a:lstStyle/>
          <a:p>
            <a:r>
              <a:rPr lang="en-US" sz="2800" dirty="0">
                <a:latin typeface="Cavolini" panose="03000502040302020204" pitchFamily="66" charset="0"/>
                <a:cs typeface="Cavolini" panose="03000502040302020204" pitchFamily="66" charset="0"/>
              </a:rPr>
              <a:t>How does pressure in a gas affect rate of reaction?</a:t>
            </a:r>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r>
              <a:rPr lang="en-US" sz="2800" b="1" dirty="0">
                <a:latin typeface="Cavolini" panose="03000502040302020204" pitchFamily="66" charset="0"/>
                <a:cs typeface="Cavolini" panose="03000502040302020204" pitchFamily="66" charset="0"/>
              </a:rPr>
              <a:t>If you increase the pressure in a gas, the number of successful collisions increases. The rate of reaction is proportional to gas pressure.</a:t>
            </a:r>
            <a:endParaRPr lang="en-US" sz="2800" dirty="0">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CB7A05B7-0B61-2249-A721-C53059573D70}"/>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concentration on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6" name="Picture 5">
            <a:extLst>
              <a:ext uri="{FF2B5EF4-FFF2-40B4-BE49-F238E27FC236}">
                <a16:creationId xmlns:a16="http://schemas.microsoft.com/office/drawing/2014/main" id="{F57BA689-0F74-8443-9447-DF6E954B95BA}"/>
              </a:ext>
            </a:extLst>
          </p:cNvPr>
          <p:cNvPicPr>
            <a:picLocks noChangeAspect="1"/>
          </p:cNvPicPr>
          <p:nvPr/>
        </p:nvPicPr>
        <p:blipFill>
          <a:blip r:embed="rId2"/>
          <a:stretch>
            <a:fillRect/>
          </a:stretch>
        </p:blipFill>
        <p:spPr>
          <a:xfrm>
            <a:off x="3850218" y="1964267"/>
            <a:ext cx="5211580" cy="2844800"/>
          </a:xfrm>
          <a:prstGeom prst="rect">
            <a:avLst/>
          </a:prstGeom>
        </p:spPr>
      </p:pic>
      <p:sp>
        <p:nvSpPr>
          <p:cNvPr id="7" name="TextBox 6">
            <a:extLst>
              <a:ext uri="{FF2B5EF4-FFF2-40B4-BE49-F238E27FC236}">
                <a16:creationId xmlns:a16="http://schemas.microsoft.com/office/drawing/2014/main" id="{A938CAA3-5852-E847-8B26-978B2A45BCCD}"/>
              </a:ext>
            </a:extLst>
          </p:cNvPr>
          <p:cNvSpPr txBox="1"/>
          <p:nvPr/>
        </p:nvSpPr>
        <p:spPr>
          <a:xfrm>
            <a:off x="6653723" y="1594935"/>
            <a:ext cx="2558473" cy="400110"/>
          </a:xfrm>
          <a:prstGeom prst="rect">
            <a:avLst/>
          </a:prstGeom>
          <a:noFill/>
        </p:spPr>
        <p:txBody>
          <a:bodyPr wrap="square" rtlCol="0">
            <a:spAutoFit/>
          </a:bodyPr>
          <a:lstStyle/>
          <a:p>
            <a:r>
              <a:rPr lang="en-US" sz="2000" b="1" dirty="0">
                <a:latin typeface="Comic Sans MS" panose="030F0902030302020204" pitchFamily="66" charset="0"/>
              </a:rPr>
              <a:t>High pressure</a:t>
            </a:r>
          </a:p>
        </p:txBody>
      </p:sp>
      <p:sp>
        <p:nvSpPr>
          <p:cNvPr id="8" name="TextBox 7">
            <a:extLst>
              <a:ext uri="{FF2B5EF4-FFF2-40B4-BE49-F238E27FC236}">
                <a16:creationId xmlns:a16="http://schemas.microsoft.com/office/drawing/2014/main" id="{A2B0EE26-A755-6E4D-83BC-21184FB347BD}"/>
              </a:ext>
            </a:extLst>
          </p:cNvPr>
          <p:cNvSpPr txBox="1"/>
          <p:nvPr/>
        </p:nvSpPr>
        <p:spPr>
          <a:xfrm>
            <a:off x="3902673" y="1594935"/>
            <a:ext cx="2558473" cy="400110"/>
          </a:xfrm>
          <a:prstGeom prst="rect">
            <a:avLst/>
          </a:prstGeom>
          <a:noFill/>
        </p:spPr>
        <p:txBody>
          <a:bodyPr wrap="square" rtlCol="0">
            <a:spAutoFit/>
          </a:bodyPr>
          <a:lstStyle/>
          <a:p>
            <a:r>
              <a:rPr lang="en-US" sz="2000" b="1" dirty="0">
                <a:latin typeface="Comic Sans MS" panose="030F0902030302020204" pitchFamily="66" charset="0"/>
              </a:rPr>
              <a:t>Low pressure</a:t>
            </a:r>
          </a:p>
        </p:txBody>
      </p:sp>
    </p:spTree>
    <p:extLst>
      <p:ext uri="{BB962C8B-B14F-4D97-AF65-F5344CB8AC3E}">
        <p14:creationId xmlns:p14="http://schemas.microsoft.com/office/powerpoint/2010/main" val="116709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529A6-83CE-BF4E-82DD-677BB89BB403}"/>
              </a:ext>
            </a:extLst>
          </p:cNvPr>
          <p:cNvSpPr txBox="1"/>
          <p:nvPr/>
        </p:nvSpPr>
        <p:spPr>
          <a:xfrm>
            <a:off x="369455" y="709633"/>
            <a:ext cx="11551612" cy="6001643"/>
          </a:xfrm>
          <a:prstGeom prst="rect">
            <a:avLst/>
          </a:prstGeom>
          <a:solidFill>
            <a:schemeClr val="accent4">
              <a:lumMod val="20000"/>
              <a:lumOff val="80000"/>
            </a:schemeClr>
          </a:solidFill>
        </p:spPr>
        <p:txBody>
          <a:bodyPr wrap="square" rtlCol="0">
            <a:spAutoFit/>
          </a:bodyPr>
          <a:lstStyle/>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6) Draw graph to show how concentration affects the rate of reaction</a:t>
            </a: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CB7A05B7-0B61-2249-A721-C53059573D70}"/>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concentration on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5" name="Picture 4">
            <a:extLst>
              <a:ext uri="{FF2B5EF4-FFF2-40B4-BE49-F238E27FC236}">
                <a16:creationId xmlns:a16="http://schemas.microsoft.com/office/drawing/2014/main" id="{394F89B8-407A-E34F-9FB7-58B135724348}"/>
              </a:ext>
            </a:extLst>
          </p:cNvPr>
          <p:cNvPicPr>
            <a:picLocks noChangeAspect="1"/>
          </p:cNvPicPr>
          <p:nvPr/>
        </p:nvPicPr>
        <p:blipFill>
          <a:blip r:embed="rId2"/>
          <a:stretch>
            <a:fillRect/>
          </a:stretch>
        </p:blipFill>
        <p:spPr>
          <a:xfrm>
            <a:off x="3371849" y="1701799"/>
            <a:ext cx="7279217" cy="4615261"/>
          </a:xfrm>
          <a:prstGeom prst="rect">
            <a:avLst/>
          </a:prstGeom>
        </p:spPr>
      </p:pic>
      <p:pic>
        <p:nvPicPr>
          <p:cNvPr id="6" name="Picture 5">
            <a:extLst>
              <a:ext uri="{FF2B5EF4-FFF2-40B4-BE49-F238E27FC236}">
                <a16:creationId xmlns:a16="http://schemas.microsoft.com/office/drawing/2014/main" id="{4B4CEB2D-F0E8-0247-A970-31BEE9CB40C3}"/>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80962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D82ADA-48D8-F144-9FA9-99068E59F68D}"/>
              </a:ext>
            </a:extLst>
          </p:cNvPr>
          <p:cNvSpPr txBox="1"/>
          <p:nvPr/>
        </p:nvSpPr>
        <p:spPr>
          <a:xfrm>
            <a:off x="173952" y="183566"/>
            <a:ext cx="11711651"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Required practical: Rate of reaction</a:t>
            </a:r>
          </a:p>
        </p:txBody>
      </p:sp>
      <p:sp>
        <p:nvSpPr>
          <p:cNvPr id="4" name="Rounded Rectangle 3">
            <a:hlinkClick r:id="rId3"/>
            <a:extLst>
              <a:ext uri="{FF2B5EF4-FFF2-40B4-BE49-F238E27FC236}">
                <a16:creationId xmlns:a16="http://schemas.microsoft.com/office/drawing/2014/main" id="{F3A7A2B8-3EA9-8744-9826-5A639F795840}"/>
              </a:ext>
            </a:extLst>
          </p:cNvPr>
          <p:cNvSpPr/>
          <p:nvPr/>
        </p:nvSpPr>
        <p:spPr>
          <a:xfrm>
            <a:off x="9982200" y="6032885"/>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5" name="TextBox 4">
            <a:extLst>
              <a:ext uri="{FF2B5EF4-FFF2-40B4-BE49-F238E27FC236}">
                <a16:creationId xmlns:a16="http://schemas.microsoft.com/office/drawing/2014/main" id="{69312C00-4BF9-5647-BB9B-51599ABA5A84}"/>
              </a:ext>
            </a:extLst>
          </p:cNvPr>
          <p:cNvSpPr txBox="1"/>
          <p:nvPr/>
        </p:nvSpPr>
        <p:spPr>
          <a:xfrm>
            <a:off x="430089" y="5880940"/>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pic>
        <p:nvPicPr>
          <p:cNvPr id="7" name="Online Media 6" descr="GCSE Science Revision Chemistry &quot;Required Practical 5: Rates of Reaction&quot;">
            <a:hlinkClick r:id="" action="ppaction://media"/>
            <a:extLst>
              <a:ext uri="{FF2B5EF4-FFF2-40B4-BE49-F238E27FC236}">
                <a16:creationId xmlns:a16="http://schemas.microsoft.com/office/drawing/2014/main" id="{5B54A165-6EB7-6343-A80E-4C4BDBB7F9CB}"/>
              </a:ext>
            </a:extLst>
          </p:cNvPr>
          <p:cNvPicPr>
            <a:picLocks noRot="1" noChangeAspect="1"/>
          </p:cNvPicPr>
          <p:nvPr>
            <a:videoFile r:link="rId1"/>
          </p:nvPr>
        </p:nvPicPr>
        <p:blipFill>
          <a:blip r:embed="rId4"/>
          <a:stretch>
            <a:fillRect/>
          </a:stretch>
        </p:blipFill>
        <p:spPr>
          <a:xfrm>
            <a:off x="475606" y="653533"/>
            <a:ext cx="9211733" cy="5181600"/>
          </a:xfrm>
          <a:prstGeom prst="rect">
            <a:avLst/>
          </a:prstGeom>
        </p:spPr>
      </p:pic>
      <p:sp>
        <p:nvSpPr>
          <p:cNvPr id="8" name="Rectangle 7">
            <a:extLst>
              <a:ext uri="{FF2B5EF4-FFF2-40B4-BE49-F238E27FC236}">
                <a16:creationId xmlns:a16="http://schemas.microsoft.com/office/drawing/2014/main" id="{DD156F40-091F-7F44-A171-B6B783171214}"/>
              </a:ext>
            </a:extLst>
          </p:cNvPr>
          <p:cNvSpPr/>
          <p:nvPr/>
        </p:nvSpPr>
        <p:spPr>
          <a:xfrm>
            <a:off x="9753600" y="2901448"/>
            <a:ext cx="2288308" cy="923330"/>
          </a:xfrm>
          <a:prstGeom prst="rect">
            <a:avLst/>
          </a:prstGeom>
        </p:spPr>
        <p:txBody>
          <a:bodyPr wrap="square">
            <a:spAutoFit/>
          </a:bodyPr>
          <a:lstStyle/>
          <a:p>
            <a:r>
              <a:rPr lang="en-US" dirty="0">
                <a:hlinkClick r:id="rId5"/>
              </a:rPr>
              <a:t>https://www.bbc.co.uk/bitesize/guides/z3nbqhv/revision/7</a:t>
            </a:r>
            <a:r>
              <a:rPr lang="en-US" dirty="0"/>
              <a:t> </a:t>
            </a:r>
          </a:p>
        </p:txBody>
      </p:sp>
      <p:sp>
        <p:nvSpPr>
          <p:cNvPr id="9" name="TextBox 8">
            <a:extLst>
              <a:ext uri="{FF2B5EF4-FFF2-40B4-BE49-F238E27FC236}">
                <a16:creationId xmlns:a16="http://schemas.microsoft.com/office/drawing/2014/main" id="{8C396B07-FAB9-F643-82AB-7664AB2C65B8}"/>
              </a:ext>
            </a:extLst>
          </p:cNvPr>
          <p:cNvSpPr txBox="1"/>
          <p:nvPr/>
        </p:nvSpPr>
        <p:spPr>
          <a:xfrm>
            <a:off x="9982200" y="2305878"/>
            <a:ext cx="1925782" cy="369332"/>
          </a:xfrm>
          <a:prstGeom prst="rect">
            <a:avLst/>
          </a:prstGeom>
          <a:noFill/>
        </p:spPr>
        <p:txBody>
          <a:bodyPr wrap="square" rtlCol="0">
            <a:spAutoFit/>
          </a:bodyPr>
          <a:lstStyle/>
          <a:p>
            <a:r>
              <a:rPr lang="en-US" dirty="0"/>
              <a:t>Useful link:</a:t>
            </a:r>
          </a:p>
        </p:txBody>
      </p:sp>
      <p:pic>
        <p:nvPicPr>
          <p:cNvPr id="10" name="Picture 9">
            <a:extLst>
              <a:ext uri="{FF2B5EF4-FFF2-40B4-BE49-F238E27FC236}">
                <a16:creationId xmlns:a16="http://schemas.microsoft.com/office/drawing/2014/main" id="{D90F4673-475F-6343-8293-4B51F697D1E3}"/>
              </a:ext>
            </a:extLst>
          </p:cNvPr>
          <p:cNvPicPr>
            <a:picLocks noChangeAspect="1"/>
          </p:cNvPicPr>
          <p:nvPr/>
        </p:nvPicPr>
        <p:blipFill>
          <a:blip r:embed="rId6"/>
          <a:stretch>
            <a:fillRect/>
          </a:stretch>
        </p:blipFill>
        <p:spPr>
          <a:xfrm>
            <a:off x="33129" y="6122249"/>
            <a:ext cx="642731" cy="600814"/>
          </a:xfrm>
          <a:prstGeom prst="rect">
            <a:avLst/>
          </a:prstGeom>
        </p:spPr>
      </p:pic>
    </p:spTree>
    <p:extLst>
      <p:ext uri="{BB962C8B-B14F-4D97-AF65-F5344CB8AC3E}">
        <p14:creationId xmlns:p14="http://schemas.microsoft.com/office/powerpoint/2010/main" val="3532636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D2E12-289E-A942-989D-DBE9E2E210A3}"/>
              </a:ext>
            </a:extLst>
          </p:cNvPr>
          <p:cNvSpPr txBox="1"/>
          <p:nvPr/>
        </p:nvSpPr>
        <p:spPr>
          <a:xfrm>
            <a:off x="190884" y="871385"/>
            <a:ext cx="11711651" cy="5632311"/>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What is a hypothesis?</a:t>
            </a:r>
          </a:p>
          <a:p>
            <a:r>
              <a:rPr lang="en-US" sz="2400" dirty="0">
                <a:latin typeface="Cavolini" panose="03000502040302020204" pitchFamily="66" charset="0"/>
                <a:cs typeface="Cavolini" panose="03000502040302020204" pitchFamily="66" charset="0"/>
              </a:rPr>
              <a:t>2) for the reaction between sodium thiosulphate and hydrochloric acid.</a:t>
            </a:r>
            <a:r>
              <a:rPr lang="en-US" sz="2400" dirty="0">
                <a:latin typeface="Cavolini" panose="03000502040302020204" pitchFamily="66" charset="0"/>
                <a:cs typeface="Cavolini" panose="03000502040302020204" pitchFamily="66" charset="0"/>
                <a:sym typeface="Wingdings" pitchFamily="2" charset="2"/>
              </a:rPr>
              <a:t> </a:t>
            </a:r>
          </a:p>
          <a:p>
            <a:r>
              <a:rPr lang="en-US" sz="2400" dirty="0">
                <a:latin typeface="Cavolini" panose="03000502040302020204" pitchFamily="66" charset="0"/>
                <a:cs typeface="Cavolini" panose="03000502040302020204" pitchFamily="66" charset="0"/>
                <a:sym typeface="Wingdings" pitchFamily="2" charset="2"/>
              </a:rPr>
              <a:t>3) Why does the solution go cloudy? </a:t>
            </a:r>
          </a:p>
          <a:p>
            <a:r>
              <a:rPr lang="en-US" sz="2400" dirty="0">
                <a:latin typeface="Cavolini" panose="03000502040302020204" pitchFamily="66" charset="0"/>
                <a:cs typeface="Cavolini" panose="03000502040302020204" pitchFamily="66" charset="0"/>
                <a:sym typeface="Wingdings" pitchFamily="2" charset="2"/>
              </a:rPr>
              <a:t>4) What is turbidity?</a:t>
            </a:r>
          </a:p>
          <a:p>
            <a:r>
              <a:rPr lang="en-US" sz="2400" dirty="0">
                <a:latin typeface="Cavolini" panose="03000502040302020204" pitchFamily="66" charset="0"/>
                <a:cs typeface="Cavolini" panose="03000502040302020204" pitchFamily="66" charset="0"/>
                <a:sym typeface="Wingdings" pitchFamily="2" charset="2"/>
              </a:rPr>
              <a:t>5) Describe a method for the disappearing cross </a:t>
            </a:r>
            <a:r>
              <a:rPr lang="en-US" sz="2400" dirty="0" err="1">
                <a:latin typeface="Cavolini" panose="03000502040302020204" pitchFamily="66" charset="0"/>
                <a:cs typeface="Cavolini" panose="03000502040302020204" pitchFamily="66" charset="0"/>
                <a:sym typeface="Wingdings" pitchFamily="2" charset="2"/>
              </a:rPr>
              <a:t>colour</a:t>
            </a:r>
            <a:r>
              <a:rPr lang="en-US" sz="2400" dirty="0">
                <a:latin typeface="Cavolini" panose="03000502040302020204" pitchFamily="66" charset="0"/>
                <a:cs typeface="Cavolini" panose="03000502040302020204" pitchFamily="66" charset="0"/>
                <a:sym typeface="Wingdings" pitchFamily="2" charset="2"/>
              </a:rPr>
              <a:t> change method to measure the rate of reaction.</a:t>
            </a:r>
          </a:p>
          <a:p>
            <a:r>
              <a:rPr lang="en-US" sz="2400" dirty="0">
                <a:latin typeface="Cavolini" panose="03000502040302020204" pitchFamily="66" charset="0"/>
                <a:cs typeface="Cavolini" panose="03000502040302020204" pitchFamily="66" charset="0"/>
                <a:sym typeface="Wingdings" pitchFamily="2" charset="2"/>
              </a:rPr>
              <a:t>6) What is reproducibility?</a:t>
            </a:r>
          </a:p>
          <a:p>
            <a:r>
              <a:rPr lang="en-US" sz="2400" dirty="0">
                <a:latin typeface="Cavolini" panose="03000502040302020204" pitchFamily="66" charset="0"/>
                <a:cs typeface="Cavolini" panose="03000502040302020204" pitchFamily="66" charset="0"/>
                <a:sym typeface="Wingdings" pitchFamily="2" charset="2"/>
              </a:rPr>
              <a:t>7) What is the problem with the disappearing cross experiment?</a:t>
            </a:r>
          </a:p>
          <a:p>
            <a:r>
              <a:rPr lang="en-US" sz="2400" dirty="0">
                <a:latin typeface="Cavolini" panose="03000502040302020204" pitchFamily="66" charset="0"/>
                <a:cs typeface="Cavolini" panose="03000502040302020204" pitchFamily="66" charset="0"/>
                <a:sym typeface="Wingdings" pitchFamily="2" charset="2"/>
              </a:rPr>
              <a:t>8) Explain how the rate of reaction can be measured when a gas is the product.</a:t>
            </a:r>
            <a:endParaRPr lang="en-US" sz="2400" dirty="0"/>
          </a:p>
          <a:p>
            <a:endParaRPr lang="en-US" sz="2400" dirty="0">
              <a:latin typeface="Cavolini" panose="03000502040302020204" pitchFamily="66" charset="0"/>
              <a:cs typeface="Cavolini" panose="03000502040302020204" pitchFamily="66" charset="0"/>
              <a:sym typeface="Wingdings" pitchFamily="2" charset="2"/>
            </a:endParaRPr>
          </a:p>
          <a:p>
            <a:pPr algn="ctr"/>
            <a:endParaRPr lang="en-US" sz="2400" b="1"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85F2EA20-4916-AC49-9B34-F90DED854F24}"/>
              </a:ext>
            </a:extLst>
          </p:cNvPr>
          <p:cNvSpPr txBox="1"/>
          <p:nvPr/>
        </p:nvSpPr>
        <p:spPr>
          <a:xfrm>
            <a:off x="173952" y="183566"/>
            <a:ext cx="11711651"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Required practical: Rate of reaction</a:t>
            </a:r>
          </a:p>
        </p:txBody>
      </p:sp>
      <p:pic>
        <p:nvPicPr>
          <p:cNvPr id="6" name="Picture 5">
            <a:extLst>
              <a:ext uri="{FF2B5EF4-FFF2-40B4-BE49-F238E27FC236}">
                <a16:creationId xmlns:a16="http://schemas.microsoft.com/office/drawing/2014/main" id="{0025051F-7DF7-CF4D-97B2-43CE8A52F13E}"/>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112942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F1AAEA-6004-5844-98FA-3C5EA27E4377}"/>
              </a:ext>
            </a:extLst>
          </p:cNvPr>
          <p:cNvSpPr txBox="1"/>
          <p:nvPr/>
        </p:nvSpPr>
        <p:spPr>
          <a:xfrm>
            <a:off x="166255" y="123765"/>
            <a:ext cx="11907211"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rPr>
              <a:t>Mean rate of reaction</a:t>
            </a:r>
          </a:p>
        </p:txBody>
      </p:sp>
      <p:sp>
        <p:nvSpPr>
          <p:cNvPr id="2" name="TextBox 1">
            <a:extLst>
              <a:ext uri="{FF2B5EF4-FFF2-40B4-BE49-F238E27FC236}">
                <a16:creationId xmlns:a16="http://schemas.microsoft.com/office/drawing/2014/main" id="{06934242-53D9-9541-86DD-CBB45C3613E8}"/>
              </a:ext>
            </a:extLst>
          </p:cNvPr>
          <p:cNvSpPr txBox="1"/>
          <p:nvPr/>
        </p:nvSpPr>
        <p:spPr>
          <a:xfrm>
            <a:off x="47721" y="6282563"/>
            <a:ext cx="12025745" cy="400110"/>
          </a:xfrm>
          <a:prstGeom prst="rect">
            <a:avLst/>
          </a:prstGeom>
          <a:solidFill>
            <a:schemeClr val="accent4">
              <a:lumMod val="20000"/>
              <a:lumOff val="80000"/>
            </a:schemeClr>
          </a:solidFill>
        </p:spPr>
        <p:txBody>
          <a:bodyPr wrap="square" rtlCol="0">
            <a:spAutoFit/>
          </a:bodyPr>
          <a:lstStyle/>
          <a:p>
            <a:pPr algn="ctr"/>
            <a:r>
              <a:rPr lang="en-US" sz="2000" b="1" dirty="0">
                <a:latin typeface="Cavolini" panose="03000502040302020204" pitchFamily="66" charset="0"/>
                <a:cs typeface="Cavolini" panose="03000502040302020204" pitchFamily="66" charset="0"/>
              </a:rPr>
              <a:t>Watch the video and answer the questions on the next slide</a:t>
            </a:r>
          </a:p>
        </p:txBody>
      </p:sp>
      <p:sp>
        <p:nvSpPr>
          <p:cNvPr id="6" name="Rounded Rectangle 5">
            <a:hlinkClick r:id="rId3"/>
            <a:extLst>
              <a:ext uri="{FF2B5EF4-FFF2-40B4-BE49-F238E27FC236}">
                <a16:creationId xmlns:a16="http://schemas.microsoft.com/office/drawing/2014/main" id="{E96E73BF-4DBE-D249-8C20-3F6C6A55D54F}"/>
              </a:ext>
            </a:extLst>
          </p:cNvPr>
          <p:cNvSpPr/>
          <p:nvPr/>
        </p:nvSpPr>
        <p:spPr>
          <a:xfrm>
            <a:off x="10147684" y="266282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pic>
        <p:nvPicPr>
          <p:cNvPr id="7" name="Online Media 6" descr="GCSE Science Revision Chemistry &quot;Mean Rate of Reaction&quot;">
            <a:hlinkClick r:id="" action="ppaction://media"/>
            <a:extLst>
              <a:ext uri="{FF2B5EF4-FFF2-40B4-BE49-F238E27FC236}">
                <a16:creationId xmlns:a16="http://schemas.microsoft.com/office/drawing/2014/main" id="{B2193DDE-D644-9440-98F1-1C665AA6450E}"/>
              </a:ext>
            </a:extLst>
          </p:cNvPr>
          <p:cNvPicPr>
            <a:picLocks noRot="1" noChangeAspect="1"/>
          </p:cNvPicPr>
          <p:nvPr>
            <a:videoFile r:link="rId1"/>
          </p:nvPr>
        </p:nvPicPr>
        <p:blipFill>
          <a:blip r:embed="rId4"/>
          <a:stretch>
            <a:fillRect/>
          </a:stretch>
        </p:blipFill>
        <p:spPr>
          <a:xfrm>
            <a:off x="396323" y="675802"/>
            <a:ext cx="9495822" cy="5341400"/>
          </a:xfrm>
          <a:prstGeom prst="rect">
            <a:avLst/>
          </a:prstGeom>
        </p:spPr>
      </p:pic>
      <p:pic>
        <p:nvPicPr>
          <p:cNvPr id="8" name="Picture 7">
            <a:extLst>
              <a:ext uri="{FF2B5EF4-FFF2-40B4-BE49-F238E27FC236}">
                <a16:creationId xmlns:a16="http://schemas.microsoft.com/office/drawing/2014/main" id="{831E8115-4238-A745-854E-03F88B7477F7}"/>
              </a:ext>
            </a:extLst>
          </p:cNvPr>
          <p:cNvPicPr>
            <a:picLocks noChangeAspect="1"/>
          </p:cNvPicPr>
          <p:nvPr/>
        </p:nvPicPr>
        <p:blipFill>
          <a:blip r:embed="rId5"/>
          <a:stretch>
            <a:fillRect/>
          </a:stretch>
        </p:blipFill>
        <p:spPr>
          <a:xfrm>
            <a:off x="33129" y="6122249"/>
            <a:ext cx="642731" cy="600814"/>
          </a:xfrm>
          <a:prstGeom prst="rect">
            <a:avLst/>
          </a:prstGeom>
        </p:spPr>
      </p:pic>
    </p:spTree>
    <p:extLst>
      <p:ext uri="{BB962C8B-B14F-4D97-AF65-F5344CB8AC3E}">
        <p14:creationId xmlns:p14="http://schemas.microsoft.com/office/powerpoint/2010/main" val="4266201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D2E12-289E-A942-989D-DBE9E2E210A3}"/>
              </a:ext>
            </a:extLst>
          </p:cNvPr>
          <p:cNvSpPr txBox="1"/>
          <p:nvPr/>
        </p:nvSpPr>
        <p:spPr>
          <a:xfrm>
            <a:off x="190884" y="871385"/>
            <a:ext cx="11711651" cy="5816977"/>
          </a:xfrm>
          <a:prstGeom prst="rect">
            <a:avLst/>
          </a:prstGeom>
          <a:solidFill>
            <a:schemeClr val="accent4">
              <a:lumMod val="20000"/>
              <a:lumOff val="80000"/>
            </a:schemeClr>
          </a:solidFill>
        </p:spPr>
        <p:txBody>
          <a:bodyPr wrap="square" rtlCol="0">
            <a:spAutoFit/>
          </a:bodyPr>
          <a:lstStyle/>
          <a:p>
            <a:r>
              <a:rPr lang="en-US" sz="2800" b="1" i="1" dirty="0">
                <a:latin typeface="Cavolini" panose="03000502040302020204" pitchFamily="66" charset="0"/>
                <a:cs typeface="Cavolini" panose="03000502040302020204" pitchFamily="66" charset="0"/>
              </a:rPr>
              <a:t>Watch the video and answer the following questions:</a:t>
            </a:r>
          </a:p>
          <a:p>
            <a:endParaRPr lang="en-US" sz="2800" b="1" i="1" dirty="0">
              <a:latin typeface="Cavolini" panose="03000502040302020204" pitchFamily="66" charset="0"/>
              <a:cs typeface="Cavolini" panose="03000502040302020204" pitchFamily="66" charset="0"/>
            </a:endParaRPr>
          </a:p>
          <a:p>
            <a:pPr marL="342900" indent="-342900">
              <a:buAutoNum type="arabicParenR"/>
            </a:pPr>
            <a:r>
              <a:rPr lang="en-US" sz="2800" dirty="0">
                <a:latin typeface="Cavolini" panose="03000502040302020204" pitchFamily="66" charset="0"/>
                <a:cs typeface="Cavolini" panose="03000502040302020204" pitchFamily="66" charset="0"/>
              </a:rPr>
              <a:t>What is a hypothesis?</a:t>
            </a:r>
          </a:p>
          <a:p>
            <a:r>
              <a:rPr lang="en-US" sz="2800" b="1" dirty="0">
                <a:latin typeface="Cavolini" panose="03000502040302020204" pitchFamily="66" charset="0"/>
                <a:cs typeface="Cavolini" panose="03000502040302020204" pitchFamily="66" charset="0"/>
              </a:rPr>
              <a:t> a proposal that can explain a fact or an observation, it needs to be testable.</a:t>
            </a:r>
          </a:p>
          <a:p>
            <a:endParaRPr lang="en-US" sz="2800" b="1" dirty="0">
              <a:latin typeface="Cavolini" panose="03000502040302020204" pitchFamily="66" charset="0"/>
              <a:cs typeface="Cavolini" panose="03000502040302020204" pitchFamily="66" charset="0"/>
            </a:endParaRPr>
          </a:p>
          <a:p>
            <a:r>
              <a:rPr lang="en-US" sz="2800" dirty="0">
                <a:latin typeface="Cavolini" panose="03000502040302020204" pitchFamily="66" charset="0"/>
                <a:cs typeface="Cavolini" panose="03000502040302020204" pitchFamily="66" charset="0"/>
              </a:rPr>
              <a:t>2) Write the word equation for the reaction between sodium thiosulphate and hydrochloric acid.</a:t>
            </a:r>
          </a:p>
          <a:p>
            <a:endParaRPr lang="en-US" sz="2800" dirty="0">
              <a:latin typeface="Cavolini" panose="03000502040302020204" pitchFamily="66" charset="0"/>
              <a:cs typeface="Cavolini" panose="03000502040302020204" pitchFamily="66" charset="0"/>
            </a:endParaRPr>
          </a:p>
          <a:p>
            <a:pPr algn="ctr"/>
            <a:r>
              <a:rPr lang="en-US" sz="2400" b="1" dirty="0">
                <a:cs typeface="Cavolini" panose="03000502040302020204" pitchFamily="66" charset="0"/>
              </a:rPr>
              <a:t>sodium thiosulphate + hydrochloric acid</a:t>
            </a:r>
            <a:r>
              <a:rPr lang="en-US" sz="2400" b="1" dirty="0">
                <a:cs typeface="Cavolini" panose="03000502040302020204" pitchFamily="66" charset="0"/>
                <a:sym typeface="Wingdings" pitchFamily="2" charset="2"/>
              </a:rPr>
              <a:t> sodium chloride + </a:t>
            </a:r>
            <a:r>
              <a:rPr lang="en-US" sz="2400" b="1" dirty="0" err="1">
                <a:cs typeface="Cavolini" panose="03000502040302020204" pitchFamily="66" charset="0"/>
                <a:sym typeface="Wingdings" pitchFamily="2" charset="2"/>
              </a:rPr>
              <a:t>sulphur</a:t>
            </a:r>
            <a:r>
              <a:rPr lang="en-US" sz="2400" b="1" dirty="0">
                <a:cs typeface="Cavolini" panose="03000502040302020204" pitchFamily="66" charset="0"/>
                <a:sym typeface="Wingdings" pitchFamily="2" charset="2"/>
              </a:rPr>
              <a:t> dioxide + </a:t>
            </a:r>
            <a:r>
              <a:rPr lang="en-US" sz="2400" b="1" dirty="0" err="1">
                <a:cs typeface="Cavolini" panose="03000502040302020204" pitchFamily="66" charset="0"/>
                <a:sym typeface="Wingdings" pitchFamily="2" charset="2"/>
              </a:rPr>
              <a:t>sulphur</a:t>
            </a:r>
            <a:endParaRPr lang="en-US" sz="2400" b="1" dirty="0">
              <a:cs typeface="Cavolini" panose="03000502040302020204" pitchFamily="66" charset="0"/>
              <a:sym typeface="Wingdings" pitchFamily="2" charset="2"/>
            </a:endParaRPr>
          </a:p>
          <a:p>
            <a:pPr algn="ctr"/>
            <a:endParaRPr lang="en-US" sz="2400" b="1" dirty="0">
              <a:cs typeface="Cavolini" panose="03000502040302020204" pitchFamily="66" charset="0"/>
              <a:sym typeface="Wingdings" pitchFamily="2" charset="2"/>
            </a:endParaRPr>
          </a:p>
          <a:p>
            <a:pPr algn="ctr"/>
            <a:endParaRPr lang="en-US" sz="2400" b="1" dirty="0">
              <a:cs typeface="Cavolini" panose="03000502040302020204" pitchFamily="66" charset="0"/>
              <a:sym typeface="Wingdings" pitchFamily="2" charset="2"/>
            </a:endParaRPr>
          </a:p>
          <a:p>
            <a:pPr algn="ctr"/>
            <a:endParaRPr lang="en-US" sz="2400" b="1" dirty="0">
              <a:cs typeface="Cavolini" panose="03000502040302020204" pitchFamily="66" charset="0"/>
              <a:sym typeface="Wingdings" pitchFamily="2" charset="2"/>
            </a:endParaRPr>
          </a:p>
          <a:p>
            <a:pPr algn="ctr"/>
            <a:endParaRPr lang="en-US" sz="2400" b="1" dirty="0">
              <a:cs typeface="Cavolini" panose="03000502040302020204" pitchFamily="66" charset="0"/>
            </a:endParaRPr>
          </a:p>
        </p:txBody>
      </p:sp>
      <p:sp>
        <p:nvSpPr>
          <p:cNvPr id="5" name="TextBox 4">
            <a:extLst>
              <a:ext uri="{FF2B5EF4-FFF2-40B4-BE49-F238E27FC236}">
                <a16:creationId xmlns:a16="http://schemas.microsoft.com/office/drawing/2014/main" id="{85F2EA20-4916-AC49-9B34-F90DED854F24}"/>
              </a:ext>
            </a:extLst>
          </p:cNvPr>
          <p:cNvSpPr txBox="1"/>
          <p:nvPr/>
        </p:nvSpPr>
        <p:spPr>
          <a:xfrm>
            <a:off x="173952" y="183566"/>
            <a:ext cx="11711651"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Required practical: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6" name="Picture 5">
            <a:extLst>
              <a:ext uri="{FF2B5EF4-FFF2-40B4-BE49-F238E27FC236}">
                <a16:creationId xmlns:a16="http://schemas.microsoft.com/office/drawing/2014/main" id="{27E23EF5-3FB2-7144-969F-E4998AB224F8}"/>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80538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D2E12-289E-A942-989D-DBE9E2E210A3}"/>
              </a:ext>
            </a:extLst>
          </p:cNvPr>
          <p:cNvSpPr txBox="1"/>
          <p:nvPr/>
        </p:nvSpPr>
        <p:spPr>
          <a:xfrm>
            <a:off x="190884" y="871385"/>
            <a:ext cx="11711651" cy="5262979"/>
          </a:xfrm>
          <a:prstGeom prst="rect">
            <a:avLst/>
          </a:prstGeom>
          <a:solidFill>
            <a:schemeClr val="accent4">
              <a:lumMod val="20000"/>
              <a:lumOff val="80000"/>
            </a:schemeClr>
          </a:solidFill>
        </p:spPr>
        <p:txBody>
          <a:bodyPr wrap="square" rtlCol="0">
            <a:spAutoFit/>
          </a:bodyPr>
          <a:lstStyle/>
          <a:p>
            <a:r>
              <a:rPr lang="en-US" sz="2800" dirty="0">
                <a:latin typeface="Cavolini" panose="03000502040302020204" pitchFamily="66" charset="0"/>
                <a:cs typeface="Cavolini" panose="03000502040302020204" pitchFamily="66" charset="0"/>
                <a:sym typeface="Wingdings" pitchFamily="2" charset="2"/>
              </a:rPr>
              <a:t>3) Why does the solution go cloudy?</a:t>
            </a:r>
          </a:p>
          <a:p>
            <a:endParaRPr lang="en-US" sz="2800" dirty="0">
              <a:latin typeface="Cavolini" panose="03000502040302020204" pitchFamily="66" charset="0"/>
              <a:cs typeface="Cavolini" panose="03000502040302020204" pitchFamily="66" charset="0"/>
              <a:sym typeface="Wingdings" pitchFamily="2" charset="2"/>
            </a:endParaRPr>
          </a:p>
          <a:p>
            <a:r>
              <a:rPr lang="en-US" sz="2800" b="1" dirty="0">
                <a:latin typeface="Cavolini" panose="03000502040302020204" pitchFamily="66" charset="0"/>
                <a:cs typeface="Cavolini" panose="03000502040302020204" pitchFamily="66" charset="0"/>
                <a:sym typeface="Wingdings" pitchFamily="2" charset="2"/>
              </a:rPr>
              <a:t>A solid </a:t>
            </a:r>
            <a:r>
              <a:rPr lang="en-US" sz="2800" b="1" dirty="0" err="1">
                <a:latin typeface="Cavolini" panose="03000502040302020204" pitchFamily="66" charset="0"/>
                <a:cs typeface="Cavolini" panose="03000502040302020204" pitchFamily="66" charset="0"/>
                <a:sym typeface="Wingdings" pitchFamily="2" charset="2"/>
              </a:rPr>
              <a:t>sulphur</a:t>
            </a:r>
            <a:r>
              <a:rPr lang="en-US" sz="2800" b="1" dirty="0">
                <a:latin typeface="Cavolini" panose="03000502040302020204" pitchFamily="66" charset="0"/>
                <a:cs typeface="Cavolini" panose="03000502040302020204" pitchFamily="66" charset="0"/>
                <a:sym typeface="Wingdings" pitchFamily="2" charset="2"/>
              </a:rPr>
              <a:t> precipitate forms</a:t>
            </a:r>
          </a:p>
          <a:p>
            <a:endParaRPr lang="en-US" sz="2800" b="1" dirty="0">
              <a:latin typeface="Cavolini" panose="03000502040302020204" pitchFamily="66" charset="0"/>
              <a:cs typeface="Cavolini" panose="03000502040302020204" pitchFamily="66" charset="0"/>
              <a:sym typeface="Wingdings" pitchFamily="2" charset="2"/>
            </a:endParaRPr>
          </a:p>
          <a:p>
            <a:r>
              <a:rPr lang="en-US" sz="2800" dirty="0">
                <a:latin typeface="Cavolini" panose="03000502040302020204" pitchFamily="66" charset="0"/>
                <a:cs typeface="Cavolini" panose="03000502040302020204" pitchFamily="66" charset="0"/>
                <a:sym typeface="Wingdings" pitchFamily="2" charset="2"/>
              </a:rPr>
              <a:t>4) What is turbidity?</a:t>
            </a:r>
          </a:p>
          <a:p>
            <a:r>
              <a:rPr lang="en-US" sz="2800" dirty="0">
                <a:latin typeface="Cavolini" panose="03000502040302020204" pitchFamily="66" charset="0"/>
                <a:cs typeface="Cavolini" panose="03000502040302020204" pitchFamily="66" charset="0"/>
                <a:sym typeface="Wingdings" pitchFamily="2" charset="2"/>
              </a:rPr>
              <a:t>Cloudiness</a:t>
            </a:r>
          </a:p>
          <a:p>
            <a:endParaRPr lang="en-US" sz="2800" dirty="0">
              <a:latin typeface="Cavolini" panose="03000502040302020204" pitchFamily="66" charset="0"/>
              <a:cs typeface="Cavolini" panose="03000502040302020204" pitchFamily="66" charset="0"/>
              <a:sym typeface="Wingdings" pitchFamily="2" charset="2"/>
            </a:endParaRPr>
          </a:p>
          <a:p>
            <a:endParaRPr lang="en-US" sz="2800" dirty="0">
              <a:latin typeface="Cavolini" panose="03000502040302020204" pitchFamily="66" charset="0"/>
              <a:cs typeface="Cavolini" panose="03000502040302020204" pitchFamily="66" charset="0"/>
              <a:sym typeface="Wingdings" pitchFamily="2" charset="2"/>
            </a:endParaRPr>
          </a:p>
          <a:p>
            <a:r>
              <a:rPr lang="en-US" sz="2800" dirty="0">
                <a:latin typeface="Cavolini" panose="03000502040302020204" pitchFamily="66" charset="0"/>
                <a:cs typeface="Cavolini" panose="03000502040302020204" pitchFamily="66" charset="0"/>
                <a:sym typeface="Wingdings" pitchFamily="2" charset="2"/>
              </a:rPr>
              <a:t>5) Describe a method for the disappearing cross </a:t>
            </a:r>
            <a:r>
              <a:rPr lang="en-US" sz="2800" dirty="0" err="1">
                <a:latin typeface="Cavolini" panose="03000502040302020204" pitchFamily="66" charset="0"/>
                <a:cs typeface="Cavolini" panose="03000502040302020204" pitchFamily="66" charset="0"/>
                <a:sym typeface="Wingdings" pitchFamily="2" charset="2"/>
              </a:rPr>
              <a:t>colour</a:t>
            </a:r>
            <a:r>
              <a:rPr lang="en-US" sz="2800" dirty="0">
                <a:latin typeface="Cavolini" panose="03000502040302020204" pitchFamily="66" charset="0"/>
                <a:cs typeface="Cavolini" panose="03000502040302020204" pitchFamily="66" charset="0"/>
                <a:sym typeface="Wingdings" pitchFamily="2" charset="2"/>
              </a:rPr>
              <a:t> change method to measure the rate of reaction.</a:t>
            </a:r>
            <a:endParaRPr lang="en-US" sz="2800" b="1" dirty="0">
              <a:latin typeface="Cavolini" panose="03000502040302020204" pitchFamily="66" charset="0"/>
              <a:cs typeface="Cavolini" panose="03000502040302020204" pitchFamily="66" charset="0"/>
              <a:sym typeface="Wingdings" pitchFamily="2" charset="2"/>
            </a:endParaRPr>
          </a:p>
          <a:p>
            <a:r>
              <a:rPr lang="en-US" sz="2800" b="1" dirty="0">
                <a:latin typeface="Cavolini" panose="03000502040302020204" pitchFamily="66" charset="0"/>
                <a:cs typeface="Cavolini" panose="03000502040302020204" pitchFamily="66" charset="0"/>
                <a:sym typeface="Wingdings" pitchFamily="2" charset="2"/>
              </a:rPr>
              <a:t>Go to: </a:t>
            </a:r>
            <a:r>
              <a:rPr lang="en-US" sz="2800" dirty="0">
                <a:hlinkClick r:id="rId2"/>
              </a:rPr>
              <a:t>https://www.bbc.co.uk/bitesize/guides/z3nbqhv/revision/7</a:t>
            </a:r>
            <a:r>
              <a:rPr lang="en-US" sz="2800" dirty="0"/>
              <a:t> </a:t>
            </a:r>
          </a:p>
          <a:p>
            <a:endParaRPr lang="en-US" sz="2800" dirty="0">
              <a:latin typeface="Cavolini" panose="03000502040302020204" pitchFamily="66" charset="0"/>
              <a:cs typeface="Cavolini" panose="03000502040302020204" pitchFamily="66" charset="0"/>
              <a:sym typeface="Wingdings" pitchFamily="2" charset="2"/>
            </a:endParaRPr>
          </a:p>
        </p:txBody>
      </p:sp>
      <p:sp>
        <p:nvSpPr>
          <p:cNvPr id="5" name="TextBox 4">
            <a:extLst>
              <a:ext uri="{FF2B5EF4-FFF2-40B4-BE49-F238E27FC236}">
                <a16:creationId xmlns:a16="http://schemas.microsoft.com/office/drawing/2014/main" id="{85F2EA20-4916-AC49-9B34-F90DED854F24}"/>
              </a:ext>
            </a:extLst>
          </p:cNvPr>
          <p:cNvSpPr txBox="1"/>
          <p:nvPr/>
        </p:nvSpPr>
        <p:spPr>
          <a:xfrm>
            <a:off x="173952" y="183566"/>
            <a:ext cx="11711651"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Required practical: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6" name="Picture 5">
            <a:extLst>
              <a:ext uri="{FF2B5EF4-FFF2-40B4-BE49-F238E27FC236}">
                <a16:creationId xmlns:a16="http://schemas.microsoft.com/office/drawing/2014/main" id="{9731303F-62C0-BC44-A5A6-84D344C4E61C}"/>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21126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2AE7E-4767-354A-89C0-248B9EEBCD27}"/>
              </a:ext>
            </a:extLst>
          </p:cNvPr>
          <p:cNvSpPr/>
          <p:nvPr/>
        </p:nvSpPr>
        <p:spPr>
          <a:xfrm>
            <a:off x="270934" y="176369"/>
            <a:ext cx="11717866" cy="646331"/>
          </a:xfrm>
          <a:prstGeom prst="rect">
            <a:avLst/>
          </a:prstGeom>
          <a:solidFill>
            <a:schemeClr val="accent4">
              <a:lumMod val="20000"/>
              <a:lumOff val="80000"/>
            </a:schemeClr>
          </a:solidFill>
          <a:ln>
            <a:solidFill>
              <a:schemeClr val="tx1"/>
            </a:solidFill>
          </a:ln>
        </p:spPr>
        <p:txBody>
          <a:bodyPr wrap="square">
            <a:spAutoFit/>
          </a:bodyPr>
          <a:lstStyle/>
          <a:p>
            <a:r>
              <a:rPr lang="en-GB" b="1" dirty="0"/>
              <a:t>Required practical:</a:t>
            </a:r>
            <a:r>
              <a:rPr lang="en-GB" dirty="0"/>
              <a:t> Investigate how changes in concentration affect the rates of</a:t>
            </a:r>
          </a:p>
          <a:p>
            <a:r>
              <a:rPr lang="en-GB" dirty="0"/>
              <a:t>reactions by a method involving a change in colour or turbidity.</a:t>
            </a:r>
          </a:p>
        </p:txBody>
      </p:sp>
      <p:sp>
        <p:nvSpPr>
          <p:cNvPr id="3" name="Rectangle 2">
            <a:extLst>
              <a:ext uri="{FF2B5EF4-FFF2-40B4-BE49-F238E27FC236}">
                <a16:creationId xmlns:a16="http://schemas.microsoft.com/office/drawing/2014/main" id="{E89D0807-7819-E34B-A73E-CD7C93CB306B}"/>
              </a:ext>
            </a:extLst>
          </p:cNvPr>
          <p:cNvSpPr/>
          <p:nvPr/>
        </p:nvSpPr>
        <p:spPr>
          <a:xfrm>
            <a:off x="270933" y="1015706"/>
            <a:ext cx="11717865" cy="2031325"/>
          </a:xfrm>
          <a:prstGeom prst="rect">
            <a:avLst/>
          </a:prstGeom>
        </p:spPr>
        <p:txBody>
          <a:bodyPr wrap="square">
            <a:spAutoFit/>
          </a:bodyPr>
          <a:lstStyle/>
          <a:p>
            <a:r>
              <a:rPr lang="en-GB" dirty="0">
                <a:solidFill>
                  <a:srgbClr val="231F20"/>
                </a:solidFill>
                <a:latin typeface="Century Gothic" panose="020B0502020202020204" pitchFamily="34" charset="0"/>
              </a:rPr>
              <a:t>To investigate the effect of changing the temperature on the rate of a reaction.</a:t>
            </a:r>
          </a:p>
          <a:p>
            <a:r>
              <a:rPr lang="en-GB" dirty="0">
                <a:solidFill>
                  <a:srgbClr val="231F20"/>
                </a:solidFill>
                <a:latin typeface="Century Gothic" panose="020B0502020202020204" pitchFamily="34" charset="0"/>
              </a:rPr>
              <a:t>Sodium thiosulfate solution reacts with dilute hydrochloric acid:</a:t>
            </a:r>
          </a:p>
          <a:p>
            <a:r>
              <a:rPr lang="en-GB" dirty="0">
                <a:solidFill>
                  <a:srgbClr val="231F20"/>
                </a:solidFill>
                <a:latin typeface="Century Gothic" panose="020B0502020202020204" pitchFamily="34" charset="0"/>
              </a:rPr>
              <a:t>sodium thiosulfate + hydrochloric acid → sodium chloride + water + </a:t>
            </a:r>
            <a:r>
              <a:rPr lang="en-GB" dirty="0" err="1">
                <a:solidFill>
                  <a:srgbClr val="231F20"/>
                </a:solidFill>
                <a:latin typeface="Century Gothic" panose="020B0502020202020204" pitchFamily="34" charset="0"/>
              </a:rPr>
              <a:t>sulfur</a:t>
            </a:r>
            <a:r>
              <a:rPr lang="en-GB" dirty="0">
                <a:solidFill>
                  <a:srgbClr val="231F20"/>
                </a:solidFill>
                <a:latin typeface="Century Gothic" panose="020B0502020202020204" pitchFamily="34" charset="0"/>
              </a:rPr>
              <a:t> dioxide + </a:t>
            </a:r>
            <a:r>
              <a:rPr lang="en-GB" dirty="0" err="1">
                <a:solidFill>
                  <a:srgbClr val="231F20"/>
                </a:solidFill>
                <a:latin typeface="Century Gothic" panose="020B0502020202020204" pitchFamily="34" charset="0"/>
              </a:rPr>
              <a:t>sulfur</a:t>
            </a:r>
            <a:endParaRPr lang="en-GB" dirty="0">
              <a:solidFill>
                <a:srgbClr val="231F20"/>
              </a:solidFill>
              <a:latin typeface="Century Gothic" panose="020B0502020202020204" pitchFamily="34" charset="0"/>
            </a:endParaRPr>
          </a:p>
          <a:p>
            <a:r>
              <a:rPr lang="en-GB" dirty="0">
                <a:solidFill>
                  <a:srgbClr val="231F20"/>
                </a:solidFill>
                <a:latin typeface="Century Gothic" panose="020B0502020202020204" pitchFamily="34" charset="0"/>
              </a:rPr>
              <a:t>Na</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S</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O</a:t>
            </a:r>
            <a:r>
              <a:rPr lang="en-GB" baseline="-25000" dirty="0">
                <a:solidFill>
                  <a:srgbClr val="231F20"/>
                </a:solidFill>
                <a:latin typeface="Century Gothic" panose="020B0502020202020204" pitchFamily="34" charset="0"/>
              </a:rPr>
              <a:t>3</a:t>
            </a:r>
            <a:r>
              <a:rPr lang="en-GB" dirty="0">
                <a:solidFill>
                  <a:srgbClr val="231F20"/>
                </a:solidFill>
                <a:latin typeface="Century Gothic" panose="020B0502020202020204" pitchFamily="34" charset="0"/>
              </a:rPr>
              <a:t>(s) + 2HCl(</a:t>
            </a:r>
            <a:r>
              <a:rPr lang="en-GB" dirty="0" err="1">
                <a:solidFill>
                  <a:srgbClr val="231F20"/>
                </a:solidFill>
                <a:latin typeface="Century Gothic" panose="020B0502020202020204" pitchFamily="34" charset="0"/>
              </a:rPr>
              <a:t>aq</a:t>
            </a:r>
            <a:r>
              <a:rPr lang="en-GB" dirty="0">
                <a:solidFill>
                  <a:srgbClr val="231F20"/>
                </a:solidFill>
                <a:latin typeface="Century Gothic" panose="020B0502020202020204" pitchFamily="34" charset="0"/>
              </a:rPr>
              <a:t>) → 2NaCl(</a:t>
            </a:r>
            <a:r>
              <a:rPr lang="en-GB" dirty="0" err="1">
                <a:solidFill>
                  <a:srgbClr val="231F20"/>
                </a:solidFill>
                <a:latin typeface="Century Gothic" panose="020B0502020202020204" pitchFamily="34" charset="0"/>
              </a:rPr>
              <a:t>aq</a:t>
            </a:r>
            <a:r>
              <a:rPr lang="en-GB" dirty="0">
                <a:solidFill>
                  <a:srgbClr val="231F20"/>
                </a:solidFill>
                <a:latin typeface="Century Gothic" panose="020B0502020202020204" pitchFamily="34" charset="0"/>
              </a:rPr>
              <a:t>) + H</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O(l) + SO</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(g) + S(s)</a:t>
            </a:r>
          </a:p>
          <a:p>
            <a:endParaRPr lang="en-GB" dirty="0">
              <a:solidFill>
                <a:srgbClr val="231F20"/>
              </a:solidFill>
              <a:latin typeface="Century Gothic" panose="020B0502020202020204" pitchFamily="34" charset="0"/>
            </a:endParaRPr>
          </a:p>
          <a:p>
            <a:r>
              <a:rPr lang="en-GB" dirty="0">
                <a:solidFill>
                  <a:srgbClr val="231F20"/>
                </a:solidFill>
                <a:latin typeface="Century Gothic" panose="020B0502020202020204" pitchFamily="34" charset="0"/>
              </a:rPr>
              <a:t>The </a:t>
            </a:r>
            <a:r>
              <a:rPr lang="en-GB" dirty="0" err="1">
                <a:solidFill>
                  <a:srgbClr val="231F20"/>
                </a:solidFill>
                <a:latin typeface="Century Gothic" panose="020B0502020202020204" pitchFamily="34" charset="0"/>
              </a:rPr>
              <a:t>sulfur</a:t>
            </a:r>
            <a:r>
              <a:rPr lang="en-GB" dirty="0">
                <a:solidFill>
                  <a:srgbClr val="231F20"/>
                </a:solidFill>
                <a:latin typeface="Century Gothic" panose="020B0502020202020204" pitchFamily="34" charset="0"/>
              </a:rPr>
              <a:t> forms a cloudy yellow-white precipitate during the reaction. The time taken for this to achieve a given cloudiness provides a way to measure the reaction time.</a:t>
            </a:r>
            <a:endParaRPr lang="en-GB" b="0" i="0" u="none" strike="noStrike" dirty="0">
              <a:solidFill>
                <a:srgbClr val="231F20"/>
              </a:solidFill>
              <a:effectLst/>
              <a:latin typeface="Century Gothic" panose="020B0502020202020204" pitchFamily="34" charset="0"/>
            </a:endParaRPr>
          </a:p>
        </p:txBody>
      </p:sp>
      <p:pic>
        <p:nvPicPr>
          <p:cNvPr id="4" name="Picture 3">
            <a:extLst>
              <a:ext uri="{FF2B5EF4-FFF2-40B4-BE49-F238E27FC236}">
                <a16:creationId xmlns:a16="http://schemas.microsoft.com/office/drawing/2014/main" id="{2AEC3B0E-57B4-0848-AFCA-1E5302D8F00A}"/>
              </a:ext>
            </a:extLst>
          </p:cNvPr>
          <p:cNvPicPr>
            <a:picLocks noChangeAspect="1"/>
          </p:cNvPicPr>
          <p:nvPr/>
        </p:nvPicPr>
        <p:blipFill>
          <a:blip r:embed="rId2"/>
          <a:stretch>
            <a:fillRect/>
          </a:stretch>
        </p:blipFill>
        <p:spPr>
          <a:xfrm>
            <a:off x="-1" y="3640668"/>
            <a:ext cx="5300133" cy="3198356"/>
          </a:xfrm>
          <a:prstGeom prst="rect">
            <a:avLst/>
          </a:prstGeom>
        </p:spPr>
      </p:pic>
      <p:sp>
        <p:nvSpPr>
          <p:cNvPr id="5" name="Rectangle 4">
            <a:extLst>
              <a:ext uri="{FF2B5EF4-FFF2-40B4-BE49-F238E27FC236}">
                <a16:creationId xmlns:a16="http://schemas.microsoft.com/office/drawing/2014/main" id="{00249180-61C0-C449-BB14-5072F1E990CC}"/>
              </a:ext>
            </a:extLst>
          </p:cNvPr>
          <p:cNvSpPr/>
          <p:nvPr/>
        </p:nvSpPr>
        <p:spPr>
          <a:xfrm>
            <a:off x="5266264" y="3145705"/>
            <a:ext cx="6891868" cy="3693319"/>
          </a:xfrm>
          <a:prstGeom prst="rect">
            <a:avLst/>
          </a:prstGeom>
          <a:solidFill>
            <a:schemeClr val="accent4"/>
          </a:solidFill>
          <a:ln>
            <a:solidFill>
              <a:schemeClr val="tx1"/>
            </a:solidFill>
          </a:ln>
        </p:spPr>
        <p:txBody>
          <a:bodyPr wrap="square">
            <a:spAutoFit/>
          </a:bodyPr>
          <a:lstStyle/>
          <a:p>
            <a:pPr>
              <a:buFont typeface="+mj-lt"/>
              <a:buAutoNum type="arabicPeriod"/>
            </a:pPr>
            <a:r>
              <a:rPr lang="en-GB" dirty="0">
                <a:solidFill>
                  <a:srgbClr val="231F20"/>
                </a:solidFill>
                <a:latin typeface="Century Gothic" panose="020B0502020202020204" pitchFamily="34" charset="0"/>
              </a:rPr>
              <a:t>Using a measuring cylinder, add 50 cm</a:t>
            </a:r>
            <a:r>
              <a:rPr lang="en-GB" baseline="30000" dirty="0">
                <a:solidFill>
                  <a:srgbClr val="231F20"/>
                </a:solidFill>
                <a:latin typeface="Century Gothic" panose="020B0502020202020204" pitchFamily="34" charset="0"/>
              </a:rPr>
              <a:t>3</a:t>
            </a:r>
            <a:r>
              <a:rPr lang="en-GB" dirty="0">
                <a:solidFill>
                  <a:srgbClr val="231F20"/>
                </a:solidFill>
                <a:latin typeface="Century Gothic" panose="020B0502020202020204" pitchFamily="34" charset="0"/>
              </a:rPr>
              <a:t> of dilute sodium thiosulfate solution to a conical flask.</a:t>
            </a:r>
          </a:p>
          <a:p>
            <a:pPr>
              <a:buFont typeface="+mj-lt"/>
              <a:buAutoNum type="arabicPeriod"/>
            </a:pPr>
            <a:r>
              <a:rPr lang="en-GB" dirty="0">
                <a:solidFill>
                  <a:srgbClr val="231F20"/>
                </a:solidFill>
                <a:latin typeface="Century Gothic" panose="020B0502020202020204" pitchFamily="34" charset="0"/>
              </a:rPr>
              <a:t>Place the conical flask on a piece of paper with a black cross drawn on it.</a:t>
            </a:r>
          </a:p>
          <a:p>
            <a:pPr>
              <a:buFont typeface="+mj-lt"/>
              <a:buAutoNum type="arabicPeriod"/>
            </a:pPr>
            <a:r>
              <a:rPr lang="en-GB" dirty="0">
                <a:solidFill>
                  <a:srgbClr val="231F20"/>
                </a:solidFill>
                <a:latin typeface="Century Gothic" panose="020B0502020202020204" pitchFamily="34" charset="0"/>
              </a:rPr>
              <a:t>Using a different measuring cylinder, add 10 cm</a:t>
            </a:r>
            <a:r>
              <a:rPr lang="en-GB" baseline="30000" dirty="0">
                <a:solidFill>
                  <a:srgbClr val="231F20"/>
                </a:solidFill>
                <a:latin typeface="Century Gothic" panose="020B0502020202020204" pitchFamily="34" charset="0"/>
              </a:rPr>
              <a:t>3</a:t>
            </a:r>
            <a:r>
              <a:rPr lang="en-GB" dirty="0">
                <a:solidFill>
                  <a:srgbClr val="231F20"/>
                </a:solidFill>
                <a:latin typeface="Century Gothic" panose="020B0502020202020204" pitchFamily="34" charset="0"/>
              </a:rPr>
              <a:t> of dilute hydrochloric acid to the conical flask. Immediately swirl the flask to mix its contents, and start a stop clock.</a:t>
            </a:r>
          </a:p>
          <a:p>
            <a:pPr>
              <a:buFont typeface="+mj-lt"/>
              <a:buAutoNum type="arabicPeriod"/>
            </a:pPr>
            <a:r>
              <a:rPr lang="en-GB" dirty="0">
                <a:solidFill>
                  <a:srgbClr val="231F20"/>
                </a:solidFill>
                <a:latin typeface="Century Gothic" panose="020B0502020202020204" pitchFamily="34" charset="0"/>
              </a:rPr>
              <a:t>Look down through the reaction mixture. When the cross can no longer be seen, record the time on the stop clock.</a:t>
            </a:r>
          </a:p>
          <a:p>
            <a:pPr>
              <a:buFont typeface="+mj-lt"/>
              <a:buAutoNum type="arabicPeriod"/>
            </a:pPr>
            <a:r>
              <a:rPr lang="en-GB" dirty="0">
                <a:solidFill>
                  <a:srgbClr val="231F20"/>
                </a:solidFill>
                <a:latin typeface="Century Gothic" panose="020B0502020202020204" pitchFamily="34" charset="0"/>
              </a:rPr>
              <a:t>Measure and record the temperature of the reaction mixture, and clean the apparatus as directed by a teacher.</a:t>
            </a:r>
          </a:p>
          <a:p>
            <a:pPr>
              <a:buFont typeface="+mj-lt"/>
              <a:buAutoNum type="arabicPeriod"/>
            </a:pPr>
            <a:r>
              <a:rPr lang="en-GB" dirty="0">
                <a:solidFill>
                  <a:srgbClr val="231F20"/>
                </a:solidFill>
                <a:latin typeface="Century Gothic" panose="020B0502020202020204" pitchFamily="34" charset="0"/>
              </a:rPr>
              <a:t>Repeat steps 1 to 5 with different starting temperatures of sodium thiosulfate solution.</a:t>
            </a:r>
            <a:endParaRPr lang="en-GB" b="0" i="0" u="none" strike="noStrike" dirty="0">
              <a:solidFill>
                <a:srgbClr val="231F20"/>
              </a:solidFill>
              <a:effectLst/>
              <a:latin typeface="Century Gothic" panose="020B0502020202020204" pitchFamily="34" charset="0"/>
            </a:endParaRPr>
          </a:p>
        </p:txBody>
      </p:sp>
    </p:spTree>
    <p:extLst>
      <p:ext uri="{BB962C8B-B14F-4D97-AF65-F5344CB8AC3E}">
        <p14:creationId xmlns:p14="http://schemas.microsoft.com/office/powerpoint/2010/main" val="1020393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2AE7E-4767-354A-89C0-248B9EEBCD27}"/>
              </a:ext>
            </a:extLst>
          </p:cNvPr>
          <p:cNvSpPr/>
          <p:nvPr/>
        </p:nvSpPr>
        <p:spPr>
          <a:xfrm>
            <a:off x="270934" y="176369"/>
            <a:ext cx="11717866" cy="646331"/>
          </a:xfrm>
          <a:prstGeom prst="rect">
            <a:avLst/>
          </a:prstGeom>
          <a:solidFill>
            <a:schemeClr val="accent4">
              <a:lumMod val="20000"/>
              <a:lumOff val="80000"/>
            </a:schemeClr>
          </a:solidFill>
          <a:ln>
            <a:solidFill>
              <a:schemeClr val="tx1"/>
            </a:solidFill>
          </a:ln>
        </p:spPr>
        <p:txBody>
          <a:bodyPr wrap="square">
            <a:spAutoFit/>
          </a:bodyPr>
          <a:lstStyle/>
          <a:p>
            <a:r>
              <a:rPr lang="en-GB" b="1" dirty="0"/>
              <a:t>Required practical:</a:t>
            </a:r>
            <a:r>
              <a:rPr lang="en-GB" dirty="0"/>
              <a:t> Investigate how changes in concentration affect the rates of</a:t>
            </a:r>
          </a:p>
          <a:p>
            <a:r>
              <a:rPr lang="en-GB" dirty="0"/>
              <a:t>reactions by a method involving a change in colour or turbidity.</a:t>
            </a:r>
          </a:p>
        </p:txBody>
      </p:sp>
      <p:sp>
        <p:nvSpPr>
          <p:cNvPr id="3" name="Rectangle 2">
            <a:extLst>
              <a:ext uri="{FF2B5EF4-FFF2-40B4-BE49-F238E27FC236}">
                <a16:creationId xmlns:a16="http://schemas.microsoft.com/office/drawing/2014/main" id="{E89D0807-7819-E34B-A73E-CD7C93CB306B}"/>
              </a:ext>
            </a:extLst>
          </p:cNvPr>
          <p:cNvSpPr/>
          <p:nvPr/>
        </p:nvSpPr>
        <p:spPr>
          <a:xfrm>
            <a:off x="270933" y="1015706"/>
            <a:ext cx="11717865" cy="2031325"/>
          </a:xfrm>
          <a:prstGeom prst="rect">
            <a:avLst/>
          </a:prstGeom>
        </p:spPr>
        <p:txBody>
          <a:bodyPr wrap="square">
            <a:spAutoFit/>
          </a:bodyPr>
          <a:lstStyle/>
          <a:p>
            <a:r>
              <a:rPr lang="en-GB" dirty="0">
                <a:solidFill>
                  <a:srgbClr val="231F20"/>
                </a:solidFill>
                <a:latin typeface="Century Gothic" panose="020B0502020202020204" pitchFamily="34" charset="0"/>
              </a:rPr>
              <a:t>To investigate the effect of changing the temperature on the rate of a reaction.</a:t>
            </a:r>
          </a:p>
          <a:p>
            <a:r>
              <a:rPr lang="en-GB" dirty="0">
                <a:solidFill>
                  <a:srgbClr val="231F20"/>
                </a:solidFill>
                <a:latin typeface="Century Gothic" panose="020B0502020202020204" pitchFamily="34" charset="0"/>
              </a:rPr>
              <a:t>Sodium thiosulfate solution reacts with dilute hydrochloric acid:</a:t>
            </a:r>
          </a:p>
          <a:p>
            <a:r>
              <a:rPr lang="en-GB" dirty="0">
                <a:solidFill>
                  <a:srgbClr val="231F20"/>
                </a:solidFill>
                <a:latin typeface="Century Gothic" panose="020B0502020202020204" pitchFamily="34" charset="0"/>
              </a:rPr>
              <a:t>sodium thiosulfate + hydrochloric acid → sodium chloride + water + </a:t>
            </a:r>
            <a:r>
              <a:rPr lang="en-GB" dirty="0" err="1">
                <a:solidFill>
                  <a:srgbClr val="231F20"/>
                </a:solidFill>
                <a:latin typeface="Century Gothic" panose="020B0502020202020204" pitchFamily="34" charset="0"/>
              </a:rPr>
              <a:t>sulfur</a:t>
            </a:r>
            <a:r>
              <a:rPr lang="en-GB" dirty="0">
                <a:solidFill>
                  <a:srgbClr val="231F20"/>
                </a:solidFill>
                <a:latin typeface="Century Gothic" panose="020B0502020202020204" pitchFamily="34" charset="0"/>
              </a:rPr>
              <a:t> dioxide + </a:t>
            </a:r>
            <a:r>
              <a:rPr lang="en-GB" dirty="0" err="1">
                <a:solidFill>
                  <a:srgbClr val="231F20"/>
                </a:solidFill>
                <a:latin typeface="Century Gothic" panose="020B0502020202020204" pitchFamily="34" charset="0"/>
              </a:rPr>
              <a:t>sulfur</a:t>
            </a:r>
            <a:endParaRPr lang="en-GB" dirty="0">
              <a:solidFill>
                <a:srgbClr val="231F20"/>
              </a:solidFill>
              <a:latin typeface="Century Gothic" panose="020B0502020202020204" pitchFamily="34" charset="0"/>
            </a:endParaRPr>
          </a:p>
          <a:p>
            <a:r>
              <a:rPr lang="en-GB" dirty="0">
                <a:solidFill>
                  <a:srgbClr val="231F20"/>
                </a:solidFill>
                <a:latin typeface="Century Gothic" panose="020B0502020202020204" pitchFamily="34" charset="0"/>
              </a:rPr>
              <a:t>Na</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S</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O</a:t>
            </a:r>
            <a:r>
              <a:rPr lang="en-GB" baseline="-25000" dirty="0">
                <a:solidFill>
                  <a:srgbClr val="231F20"/>
                </a:solidFill>
                <a:latin typeface="Century Gothic" panose="020B0502020202020204" pitchFamily="34" charset="0"/>
              </a:rPr>
              <a:t>3</a:t>
            </a:r>
            <a:r>
              <a:rPr lang="en-GB" dirty="0">
                <a:solidFill>
                  <a:srgbClr val="231F20"/>
                </a:solidFill>
                <a:latin typeface="Century Gothic" panose="020B0502020202020204" pitchFamily="34" charset="0"/>
              </a:rPr>
              <a:t>(s) + 2HCl(</a:t>
            </a:r>
            <a:r>
              <a:rPr lang="en-GB" dirty="0" err="1">
                <a:solidFill>
                  <a:srgbClr val="231F20"/>
                </a:solidFill>
                <a:latin typeface="Century Gothic" panose="020B0502020202020204" pitchFamily="34" charset="0"/>
              </a:rPr>
              <a:t>aq</a:t>
            </a:r>
            <a:r>
              <a:rPr lang="en-GB" dirty="0">
                <a:solidFill>
                  <a:srgbClr val="231F20"/>
                </a:solidFill>
                <a:latin typeface="Century Gothic" panose="020B0502020202020204" pitchFamily="34" charset="0"/>
              </a:rPr>
              <a:t>) → 2NaCl(</a:t>
            </a:r>
            <a:r>
              <a:rPr lang="en-GB" dirty="0" err="1">
                <a:solidFill>
                  <a:srgbClr val="231F20"/>
                </a:solidFill>
                <a:latin typeface="Century Gothic" panose="020B0502020202020204" pitchFamily="34" charset="0"/>
              </a:rPr>
              <a:t>aq</a:t>
            </a:r>
            <a:r>
              <a:rPr lang="en-GB" dirty="0">
                <a:solidFill>
                  <a:srgbClr val="231F20"/>
                </a:solidFill>
                <a:latin typeface="Century Gothic" panose="020B0502020202020204" pitchFamily="34" charset="0"/>
              </a:rPr>
              <a:t>) + H</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O(l) + SO</a:t>
            </a:r>
            <a:r>
              <a:rPr lang="en-GB" baseline="-25000" dirty="0">
                <a:solidFill>
                  <a:srgbClr val="231F20"/>
                </a:solidFill>
                <a:latin typeface="Century Gothic" panose="020B0502020202020204" pitchFamily="34" charset="0"/>
              </a:rPr>
              <a:t>2</a:t>
            </a:r>
            <a:r>
              <a:rPr lang="en-GB" dirty="0">
                <a:solidFill>
                  <a:srgbClr val="231F20"/>
                </a:solidFill>
                <a:latin typeface="Century Gothic" panose="020B0502020202020204" pitchFamily="34" charset="0"/>
              </a:rPr>
              <a:t>(g) + S(s)</a:t>
            </a:r>
          </a:p>
          <a:p>
            <a:endParaRPr lang="en-GB" dirty="0">
              <a:solidFill>
                <a:srgbClr val="231F20"/>
              </a:solidFill>
              <a:latin typeface="Century Gothic" panose="020B0502020202020204" pitchFamily="34" charset="0"/>
            </a:endParaRPr>
          </a:p>
          <a:p>
            <a:r>
              <a:rPr lang="en-GB" dirty="0">
                <a:solidFill>
                  <a:srgbClr val="231F20"/>
                </a:solidFill>
                <a:latin typeface="Century Gothic" panose="020B0502020202020204" pitchFamily="34" charset="0"/>
              </a:rPr>
              <a:t>The </a:t>
            </a:r>
            <a:r>
              <a:rPr lang="en-GB" dirty="0" err="1">
                <a:solidFill>
                  <a:srgbClr val="231F20"/>
                </a:solidFill>
                <a:latin typeface="Century Gothic" panose="020B0502020202020204" pitchFamily="34" charset="0"/>
              </a:rPr>
              <a:t>sulfur</a:t>
            </a:r>
            <a:r>
              <a:rPr lang="en-GB" dirty="0">
                <a:solidFill>
                  <a:srgbClr val="231F20"/>
                </a:solidFill>
                <a:latin typeface="Century Gothic" panose="020B0502020202020204" pitchFamily="34" charset="0"/>
              </a:rPr>
              <a:t> forms a cloudy yellow-white precipitate during the reaction. The time taken for this to achieve a given cloudiness provides a way to measure the reaction time.</a:t>
            </a:r>
            <a:endParaRPr lang="en-GB" b="0" i="0" u="none" strike="noStrike" dirty="0">
              <a:solidFill>
                <a:srgbClr val="231F20"/>
              </a:solidFill>
              <a:effectLst/>
              <a:latin typeface="Century Gothic" panose="020B0502020202020204" pitchFamily="34" charset="0"/>
            </a:endParaRPr>
          </a:p>
        </p:txBody>
      </p:sp>
      <p:pic>
        <p:nvPicPr>
          <p:cNvPr id="4" name="Picture 3">
            <a:extLst>
              <a:ext uri="{FF2B5EF4-FFF2-40B4-BE49-F238E27FC236}">
                <a16:creationId xmlns:a16="http://schemas.microsoft.com/office/drawing/2014/main" id="{2AEC3B0E-57B4-0848-AFCA-1E5302D8F00A}"/>
              </a:ext>
            </a:extLst>
          </p:cNvPr>
          <p:cNvPicPr>
            <a:picLocks noChangeAspect="1"/>
          </p:cNvPicPr>
          <p:nvPr/>
        </p:nvPicPr>
        <p:blipFill>
          <a:blip r:embed="rId2"/>
          <a:stretch>
            <a:fillRect/>
          </a:stretch>
        </p:blipFill>
        <p:spPr>
          <a:xfrm>
            <a:off x="-1" y="3640668"/>
            <a:ext cx="5300133" cy="3198356"/>
          </a:xfrm>
          <a:prstGeom prst="rect">
            <a:avLst/>
          </a:prstGeom>
        </p:spPr>
      </p:pic>
      <p:sp>
        <p:nvSpPr>
          <p:cNvPr id="6" name="TextBox 5">
            <a:extLst>
              <a:ext uri="{FF2B5EF4-FFF2-40B4-BE49-F238E27FC236}">
                <a16:creationId xmlns:a16="http://schemas.microsoft.com/office/drawing/2014/main" id="{4FD18AB4-22B2-864D-B529-AE2A1ECCC89E}"/>
              </a:ext>
            </a:extLst>
          </p:cNvPr>
          <p:cNvSpPr txBox="1"/>
          <p:nvPr/>
        </p:nvSpPr>
        <p:spPr>
          <a:xfrm>
            <a:off x="4491812" y="3190438"/>
            <a:ext cx="7349067" cy="2308324"/>
          </a:xfrm>
          <a:prstGeom prst="rect">
            <a:avLst/>
          </a:prstGeom>
          <a:solidFill>
            <a:schemeClr val="accent4"/>
          </a:solidFill>
          <a:ln>
            <a:solidFill>
              <a:schemeClr val="tx1"/>
            </a:solidFill>
          </a:ln>
        </p:spPr>
        <p:txBody>
          <a:bodyPr wrap="square" rtlCol="0">
            <a:spAutoFit/>
          </a:bodyPr>
          <a:lstStyle/>
          <a:p>
            <a:r>
              <a:rPr lang="en-US" sz="2400" dirty="0"/>
              <a:t>In the required practical you changed the concentration of the acid. </a:t>
            </a:r>
          </a:p>
          <a:p>
            <a:r>
              <a:rPr lang="en-US" sz="2400" dirty="0"/>
              <a:t>You maybe asked to change another factor, such as the temperature of the reactants, you could carry out the test in water baths with different temperatures</a:t>
            </a:r>
          </a:p>
        </p:txBody>
      </p:sp>
    </p:spTree>
    <p:extLst>
      <p:ext uri="{BB962C8B-B14F-4D97-AF65-F5344CB8AC3E}">
        <p14:creationId xmlns:p14="http://schemas.microsoft.com/office/powerpoint/2010/main" val="1106891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CA318-6538-294F-B954-0B40A5C44BC5}"/>
              </a:ext>
            </a:extLst>
          </p:cNvPr>
          <p:cNvPicPr>
            <a:picLocks noChangeAspect="1"/>
          </p:cNvPicPr>
          <p:nvPr/>
        </p:nvPicPr>
        <p:blipFill>
          <a:blip r:embed="rId2"/>
          <a:stretch>
            <a:fillRect/>
          </a:stretch>
        </p:blipFill>
        <p:spPr>
          <a:xfrm>
            <a:off x="0" y="0"/>
            <a:ext cx="9591834" cy="6858000"/>
          </a:xfrm>
          <a:prstGeom prst="rect">
            <a:avLst/>
          </a:prstGeom>
        </p:spPr>
      </p:pic>
      <p:sp>
        <p:nvSpPr>
          <p:cNvPr id="5" name="Rectangle 4">
            <a:extLst>
              <a:ext uri="{FF2B5EF4-FFF2-40B4-BE49-F238E27FC236}">
                <a16:creationId xmlns:a16="http://schemas.microsoft.com/office/drawing/2014/main" id="{FDFC2C8C-2E5C-EE4D-A84D-3486A49D59E4}"/>
              </a:ext>
            </a:extLst>
          </p:cNvPr>
          <p:cNvSpPr/>
          <p:nvPr/>
        </p:nvSpPr>
        <p:spPr>
          <a:xfrm>
            <a:off x="7415900" y="3916333"/>
            <a:ext cx="4351867" cy="961802"/>
          </a:xfrm>
          <a:prstGeom prst="rect">
            <a:avLst/>
          </a:prstGeom>
          <a:solidFill>
            <a:schemeClr val="accent4"/>
          </a:solidFill>
          <a:ln>
            <a:solidFill>
              <a:schemeClr val="tx1"/>
            </a:solidFill>
          </a:ln>
        </p:spPr>
        <p:txBody>
          <a:bodyPr wrap="square">
            <a:spAutoFit/>
          </a:bodyPr>
          <a:lstStyle/>
          <a:p>
            <a:pPr>
              <a:spcBef>
                <a:spcPts val="1200"/>
              </a:spcBef>
            </a:pPr>
            <a:r>
              <a:rPr lang="en-GB" dirty="0" err="1">
                <a:solidFill>
                  <a:srgbClr val="222222"/>
                </a:solidFill>
                <a:latin typeface="Arial" panose="020B0604020202020204" pitchFamily="34" charset="0"/>
              </a:rPr>
              <a:t>sulfur</a:t>
            </a:r>
            <a:r>
              <a:rPr lang="en-GB" dirty="0">
                <a:solidFill>
                  <a:srgbClr val="222222"/>
                </a:solidFill>
                <a:latin typeface="Arial" panose="020B0604020202020204" pitchFamily="34" charset="0"/>
              </a:rPr>
              <a:t> dioxide is produced</a:t>
            </a:r>
          </a:p>
          <a:p>
            <a:pPr marL="1440180" marR="1080135">
              <a:spcBef>
                <a:spcPts val="300"/>
              </a:spcBef>
            </a:pPr>
            <a:r>
              <a:rPr lang="en-GB" i="1" dirty="0">
                <a:solidFill>
                  <a:srgbClr val="222222"/>
                </a:solidFill>
                <a:latin typeface="Arial" panose="020B0604020202020204" pitchFamily="34" charset="0"/>
              </a:rPr>
              <a:t>allow ‘a gas is produced’</a:t>
            </a:r>
          </a:p>
        </p:txBody>
      </p:sp>
      <p:pic>
        <p:nvPicPr>
          <p:cNvPr id="6" name="Picture 5">
            <a:extLst>
              <a:ext uri="{FF2B5EF4-FFF2-40B4-BE49-F238E27FC236}">
                <a16:creationId xmlns:a16="http://schemas.microsoft.com/office/drawing/2014/main" id="{39F35D45-10CD-4E43-8D15-3FDB3255B405}"/>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114114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D2E12-289E-A942-989D-DBE9E2E210A3}"/>
              </a:ext>
            </a:extLst>
          </p:cNvPr>
          <p:cNvSpPr txBox="1"/>
          <p:nvPr/>
        </p:nvSpPr>
        <p:spPr>
          <a:xfrm>
            <a:off x="190884" y="871385"/>
            <a:ext cx="11711651" cy="5509200"/>
          </a:xfrm>
          <a:prstGeom prst="rect">
            <a:avLst/>
          </a:prstGeom>
          <a:solidFill>
            <a:schemeClr val="accent4">
              <a:lumMod val="20000"/>
              <a:lumOff val="80000"/>
            </a:schemeClr>
          </a:solidFill>
        </p:spPr>
        <p:txBody>
          <a:bodyPr wrap="square" rtlCol="0">
            <a:spAutoFit/>
          </a:bodyPr>
          <a:lstStyle/>
          <a:p>
            <a:r>
              <a:rPr lang="en-US" sz="3200" dirty="0">
                <a:latin typeface="Cavolini" panose="03000502040302020204" pitchFamily="66" charset="0"/>
                <a:cs typeface="Cavolini" panose="03000502040302020204" pitchFamily="66" charset="0"/>
                <a:sym typeface="Wingdings" pitchFamily="2" charset="2"/>
              </a:rPr>
              <a:t>6) What is reproducibility?</a:t>
            </a:r>
          </a:p>
          <a:p>
            <a:r>
              <a:rPr lang="en-US" sz="3200" b="1" dirty="0">
                <a:latin typeface="Cavolini" panose="03000502040302020204" pitchFamily="66" charset="0"/>
                <a:cs typeface="Cavolini" panose="03000502040302020204" pitchFamily="66" charset="0"/>
                <a:sym typeface="Wingdings" pitchFamily="2" charset="2"/>
              </a:rPr>
              <a:t>The same result can be achieved when a method is repeated by another person, using a different method of equipment.</a:t>
            </a:r>
          </a:p>
          <a:p>
            <a:endParaRPr lang="en-US" sz="3200" b="1" dirty="0">
              <a:latin typeface="Cavolini" panose="03000502040302020204" pitchFamily="66" charset="0"/>
              <a:cs typeface="Cavolini" panose="03000502040302020204" pitchFamily="66" charset="0"/>
              <a:sym typeface="Wingdings" pitchFamily="2" charset="2"/>
            </a:endParaRPr>
          </a:p>
          <a:p>
            <a:r>
              <a:rPr lang="en-US" sz="3200" dirty="0">
                <a:latin typeface="Cavolini" panose="03000502040302020204" pitchFamily="66" charset="0"/>
                <a:cs typeface="Cavolini" panose="03000502040302020204" pitchFamily="66" charset="0"/>
                <a:sym typeface="Wingdings" pitchFamily="2" charset="2"/>
              </a:rPr>
              <a:t>7) What is the problem with the disappearing cross experiment?</a:t>
            </a:r>
          </a:p>
          <a:p>
            <a:r>
              <a:rPr lang="en-US" sz="3200" b="1" dirty="0">
                <a:latin typeface="Cavolini" panose="03000502040302020204" pitchFamily="66" charset="0"/>
                <a:cs typeface="Cavolini" panose="03000502040302020204" pitchFamily="66" charset="0"/>
                <a:sym typeface="Wingdings" pitchFamily="2" charset="2"/>
              </a:rPr>
              <a:t>Different people have different eyesight, some may see the cross disappear more quickly than others. However, if all students use the same sized cross, this problem may be not as great</a:t>
            </a:r>
            <a:endParaRPr lang="en-US" sz="3200" b="1" dirty="0"/>
          </a:p>
        </p:txBody>
      </p:sp>
      <p:sp>
        <p:nvSpPr>
          <p:cNvPr id="5" name="TextBox 4">
            <a:extLst>
              <a:ext uri="{FF2B5EF4-FFF2-40B4-BE49-F238E27FC236}">
                <a16:creationId xmlns:a16="http://schemas.microsoft.com/office/drawing/2014/main" id="{85F2EA20-4916-AC49-9B34-F90DED854F24}"/>
              </a:ext>
            </a:extLst>
          </p:cNvPr>
          <p:cNvSpPr txBox="1"/>
          <p:nvPr/>
        </p:nvSpPr>
        <p:spPr>
          <a:xfrm>
            <a:off x="173952" y="183566"/>
            <a:ext cx="11711651"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Required practical: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spTree>
    <p:extLst>
      <p:ext uri="{BB962C8B-B14F-4D97-AF65-F5344CB8AC3E}">
        <p14:creationId xmlns:p14="http://schemas.microsoft.com/office/powerpoint/2010/main" val="2637446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D2E12-289E-A942-989D-DBE9E2E210A3}"/>
              </a:ext>
            </a:extLst>
          </p:cNvPr>
          <p:cNvSpPr txBox="1"/>
          <p:nvPr/>
        </p:nvSpPr>
        <p:spPr>
          <a:xfrm>
            <a:off x="190884" y="871385"/>
            <a:ext cx="11711651" cy="2246769"/>
          </a:xfrm>
          <a:prstGeom prst="rect">
            <a:avLst/>
          </a:prstGeom>
          <a:solidFill>
            <a:schemeClr val="accent4">
              <a:lumMod val="20000"/>
              <a:lumOff val="80000"/>
            </a:schemeClr>
          </a:solidFill>
        </p:spPr>
        <p:txBody>
          <a:bodyPr wrap="square" rtlCol="0">
            <a:spAutoFit/>
          </a:bodyPr>
          <a:lstStyle/>
          <a:p>
            <a:r>
              <a:rPr lang="en-US" sz="2800" dirty="0">
                <a:latin typeface="Cavolini" panose="03000502040302020204" pitchFamily="66" charset="0"/>
                <a:cs typeface="Cavolini" panose="03000502040302020204" pitchFamily="66" charset="0"/>
                <a:sym typeface="Wingdings" pitchFamily="2" charset="2"/>
              </a:rPr>
              <a:t>8) Explain how the rate of reaction can be measured when a gas is the product.</a:t>
            </a:r>
          </a:p>
          <a:p>
            <a:r>
              <a:rPr lang="en-US" sz="2800" dirty="0">
                <a:hlinkClick r:id="rId2"/>
              </a:rPr>
              <a:t>https://www.bbc.co.uk/bitesize/guides/z3nbqhv/revision/6</a:t>
            </a:r>
            <a:r>
              <a:rPr lang="en-US" sz="2800" dirty="0"/>
              <a:t> </a:t>
            </a:r>
          </a:p>
          <a:p>
            <a:endParaRPr lang="en-US" sz="2800" dirty="0">
              <a:latin typeface="Cavolini" panose="03000502040302020204" pitchFamily="66" charset="0"/>
              <a:cs typeface="Cavolini" panose="03000502040302020204" pitchFamily="66" charset="0"/>
              <a:sym typeface="Wingdings" pitchFamily="2" charset="2"/>
            </a:endParaRPr>
          </a:p>
          <a:p>
            <a:pPr algn="ctr"/>
            <a:endParaRPr lang="en-US" sz="2800" b="1"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85F2EA20-4916-AC49-9B34-F90DED854F24}"/>
              </a:ext>
            </a:extLst>
          </p:cNvPr>
          <p:cNvSpPr txBox="1"/>
          <p:nvPr/>
        </p:nvSpPr>
        <p:spPr>
          <a:xfrm>
            <a:off x="173952" y="183566"/>
            <a:ext cx="11711651"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Required practical: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6" name="Picture 5">
            <a:extLst>
              <a:ext uri="{FF2B5EF4-FFF2-40B4-BE49-F238E27FC236}">
                <a16:creationId xmlns:a16="http://schemas.microsoft.com/office/drawing/2014/main" id="{7753EEA2-A56E-BD44-8D52-8B69CB21DCEE}"/>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3652236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2AE7E-4767-354A-89C0-248B9EEBCD27}"/>
              </a:ext>
            </a:extLst>
          </p:cNvPr>
          <p:cNvSpPr/>
          <p:nvPr/>
        </p:nvSpPr>
        <p:spPr>
          <a:xfrm>
            <a:off x="270934" y="176369"/>
            <a:ext cx="11717866" cy="646331"/>
          </a:xfrm>
          <a:prstGeom prst="rect">
            <a:avLst/>
          </a:prstGeom>
          <a:solidFill>
            <a:schemeClr val="accent4">
              <a:lumMod val="20000"/>
              <a:lumOff val="80000"/>
            </a:schemeClr>
          </a:solidFill>
          <a:ln>
            <a:solidFill>
              <a:schemeClr val="tx1"/>
            </a:solidFill>
          </a:ln>
        </p:spPr>
        <p:txBody>
          <a:bodyPr wrap="square">
            <a:spAutoFit/>
          </a:bodyPr>
          <a:lstStyle/>
          <a:p>
            <a:r>
              <a:rPr lang="en-GB" b="1" dirty="0"/>
              <a:t>Required practical:</a:t>
            </a:r>
            <a:r>
              <a:rPr lang="en-GB" dirty="0"/>
              <a:t> Investigate how changes in concentration affect the rates of reactions by a method involving measuring the volume of a gas</a:t>
            </a:r>
          </a:p>
        </p:txBody>
      </p:sp>
      <p:sp>
        <p:nvSpPr>
          <p:cNvPr id="4" name="TextBox 3">
            <a:extLst>
              <a:ext uri="{FF2B5EF4-FFF2-40B4-BE49-F238E27FC236}">
                <a16:creationId xmlns:a16="http://schemas.microsoft.com/office/drawing/2014/main" id="{AA5869EF-39DB-9C49-86EB-E65CC5AB9196}"/>
              </a:ext>
            </a:extLst>
          </p:cNvPr>
          <p:cNvSpPr txBox="1"/>
          <p:nvPr/>
        </p:nvSpPr>
        <p:spPr>
          <a:xfrm>
            <a:off x="118533" y="982133"/>
            <a:ext cx="9736961" cy="1200329"/>
          </a:xfrm>
          <a:prstGeom prst="rect">
            <a:avLst/>
          </a:prstGeom>
          <a:noFill/>
        </p:spPr>
        <p:txBody>
          <a:bodyPr wrap="none" rtlCol="0">
            <a:spAutoFit/>
          </a:bodyPr>
          <a:lstStyle/>
          <a:p>
            <a:r>
              <a:rPr lang="en-GB" dirty="0"/>
              <a:t>Calcium carbonate reacts with dilute hydrochloric acid:</a:t>
            </a:r>
          </a:p>
          <a:p>
            <a:r>
              <a:rPr lang="en-GB" dirty="0"/>
              <a:t>calcium carbonate + hydrochloric acid → calcium chloride + water + carbon dioxide</a:t>
            </a:r>
          </a:p>
          <a:p>
            <a:r>
              <a:rPr lang="en-GB" dirty="0"/>
              <a:t>CaCO</a:t>
            </a:r>
            <a:r>
              <a:rPr lang="en-GB" baseline="-25000" dirty="0"/>
              <a:t>3</a:t>
            </a:r>
            <a:r>
              <a:rPr lang="en-GB" dirty="0"/>
              <a:t>(s) + 2HCl(</a:t>
            </a:r>
            <a:r>
              <a:rPr lang="en-GB" dirty="0" err="1"/>
              <a:t>aq</a:t>
            </a:r>
            <a:r>
              <a:rPr lang="en-GB" dirty="0"/>
              <a:t>) → CaCl</a:t>
            </a:r>
            <a:r>
              <a:rPr lang="en-GB" baseline="-25000" dirty="0"/>
              <a:t>2</a:t>
            </a:r>
            <a:r>
              <a:rPr lang="en-GB" dirty="0"/>
              <a:t>(</a:t>
            </a:r>
            <a:r>
              <a:rPr lang="en-GB" dirty="0" err="1"/>
              <a:t>aq</a:t>
            </a:r>
            <a:r>
              <a:rPr lang="en-GB" dirty="0"/>
              <a:t>) + H</a:t>
            </a:r>
            <a:r>
              <a:rPr lang="en-GB" baseline="-25000" dirty="0"/>
              <a:t>2</a:t>
            </a:r>
            <a:r>
              <a:rPr lang="en-GB" dirty="0"/>
              <a:t>O(l) + CO</a:t>
            </a:r>
            <a:r>
              <a:rPr lang="en-GB" baseline="-25000" dirty="0"/>
              <a:t>2</a:t>
            </a:r>
            <a:r>
              <a:rPr lang="en-GB" dirty="0"/>
              <a:t>(g)</a:t>
            </a:r>
          </a:p>
          <a:p>
            <a:endParaRPr lang="en-US" dirty="0"/>
          </a:p>
        </p:txBody>
      </p:sp>
      <p:sp>
        <p:nvSpPr>
          <p:cNvPr id="5" name="Rectangle 4">
            <a:extLst>
              <a:ext uri="{FF2B5EF4-FFF2-40B4-BE49-F238E27FC236}">
                <a16:creationId xmlns:a16="http://schemas.microsoft.com/office/drawing/2014/main" id="{958EEDE8-3F7A-B14A-971E-0B64A267695A}"/>
              </a:ext>
            </a:extLst>
          </p:cNvPr>
          <p:cNvSpPr/>
          <p:nvPr/>
        </p:nvSpPr>
        <p:spPr>
          <a:xfrm>
            <a:off x="270933" y="2341895"/>
            <a:ext cx="11717865" cy="707886"/>
          </a:xfrm>
          <a:prstGeom prst="rect">
            <a:avLst/>
          </a:prstGeom>
        </p:spPr>
        <p:txBody>
          <a:bodyPr wrap="square">
            <a:spAutoFit/>
          </a:bodyPr>
          <a:lstStyle/>
          <a:p>
            <a:r>
              <a:rPr lang="en-GB" sz="2000" b="1" dirty="0">
                <a:solidFill>
                  <a:srgbClr val="231F20"/>
                </a:solidFill>
                <a:latin typeface="Century Gothic" panose="020B0502020202020204" pitchFamily="34" charset="0"/>
              </a:rPr>
              <a:t>Measuring the rate of reaction: </a:t>
            </a:r>
            <a:r>
              <a:rPr lang="en-GB" sz="2000" dirty="0">
                <a:solidFill>
                  <a:srgbClr val="231F20"/>
                </a:solidFill>
                <a:latin typeface="Century Gothic" panose="020B0502020202020204" pitchFamily="34" charset="0"/>
              </a:rPr>
              <a:t>The volume of carbon dioxide gas produced can be measured using a gas syringe.</a:t>
            </a:r>
            <a:endParaRPr lang="en-US" sz="2000" dirty="0">
              <a:latin typeface="Century Gothic" panose="020B0502020202020204" pitchFamily="34" charset="0"/>
            </a:endParaRPr>
          </a:p>
        </p:txBody>
      </p:sp>
      <p:pic>
        <p:nvPicPr>
          <p:cNvPr id="6" name="Picture 5">
            <a:extLst>
              <a:ext uri="{FF2B5EF4-FFF2-40B4-BE49-F238E27FC236}">
                <a16:creationId xmlns:a16="http://schemas.microsoft.com/office/drawing/2014/main" id="{7F0E8350-902B-E242-94C4-72C8D221351E}"/>
              </a:ext>
            </a:extLst>
          </p:cNvPr>
          <p:cNvPicPr>
            <a:picLocks noChangeAspect="1"/>
          </p:cNvPicPr>
          <p:nvPr/>
        </p:nvPicPr>
        <p:blipFill>
          <a:blip r:embed="rId2"/>
          <a:stretch>
            <a:fillRect/>
          </a:stretch>
        </p:blipFill>
        <p:spPr>
          <a:xfrm>
            <a:off x="0" y="4267200"/>
            <a:ext cx="2946400" cy="2590800"/>
          </a:xfrm>
          <a:prstGeom prst="rect">
            <a:avLst/>
          </a:prstGeom>
        </p:spPr>
      </p:pic>
      <p:sp>
        <p:nvSpPr>
          <p:cNvPr id="7" name="TextBox 6">
            <a:extLst>
              <a:ext uri="{FF2B5EF4-FFF2-40B4-BE49-F238E27FC236}">
                <a16:creationId xmlns:a16="http://schemas.microsoft.com/office/drawing/2014/main" id="{4D62D7B0-1781-0B46-A967-45489A9F6C43}"/>
              </a:ext>
            </a:extLst>
          </p:cNvPr>
          <p:cNvSpPr txBox="1"/>
          <p:nvPr/>
        </p:nvSpPr>
        <p:spPr>
          <a:xfrm>
            <a:off x="3539065" y="3380125"/>
            <a:ext cx="8652935" cy="3477875"/>
          </a:xfrm>
          <a:prstGeom prst="rect">
            <a:avLst/>
          </a:prstGeom>
          <a:solidFill>
            <a:schemeClr val="accent4"/>
          </a:solidFill>
          <a:ln>
            <a:solidFill>
              <a:schemeClr val="tx1"/>
            </a:solidFill>
          </a:ln>
        </p:spPr>
        <p:txBody>
          <a:bodyPr wrap="square" rtlCol="0">
            <a:spAutoFit/>
          </a:bodyPr>
          <a:lstStyle/>
          <a:p>
            <a:r>
              <a:rPr lang="en-GB" sz="2000" b="1" dirty="0"/>
              <a:t>Method </a:t>
            </a:r>
          </a:p>
          <a:p>
            <a:pPr marL="342900" indent="-342900">
              <a:buFont typeface="+mj-lt"/>
              <a:buAutoNum type="arabicPeriod"/>
            </a:pPr>
            <a:r>
              <a:rPr lang="en-GB" sz="2000" dirty="0"/>
              <a:t>Set up a a gas syringe with a stand, boss and clamp.</a:t>
            </a:r>
          </a:p>
          <a:p>
            <a:pPr marL="342900" indent="-342900">
              <a:buFont typeface="+mj-lt"/>
              <a:buAutoNum type="arabicPeriod"/>
            </a:pPr>
            <a:r>
              <a:rPr lang="en-GB" sz="2000" dirty="0"/>
              <a:t>Using a measuring cylinder, add 50 cm</a:t>
            </a:r>
            <a:r>
              <a:rPr lang="en-GB" sz="2000" baseline="30000" dirty="0"/>
              <a:t>3</a:t>
            </a:r>
            <a:r>
              <a:rPr lang="en-GB" sz="2000" dirty="0"/>
              <a:t> of dilute hydrochloric acid to a conical flask.</a:t>
            </a:r>
          </a:p>
          <a:p>
            <a:pPr marL="342900" indent="-342900">
              <a:buFont typeface="+mj-lt"/>
              <a:buAutoNum type="arabicPeriod"/>
            </a:pPr>
            <a:r>
              <a:rPr lang="en-GB" sz="2000" dirty="0"/>
              <a:t>Add 0.4 g of calcium carbonate to the flask. Immediately connect the gas syringe and start a stop clock.</a:t>
            </a:r>
          </a:p>
          <a:p>
            <a:pPr marL="342900" indent="-342900">
              <a:buFont typeface="+mj-lt"/>
              <a:buAutoNum type="arabicPeriod"/>
            </a:pPr>
            <a:r>
              <a:rPr lang="en-GB" sz="2000" dirty="0"/>
              <a:t>Every 10 seconds, record the volume of gas produced.</a:t>
            </a:r>
          </a:p>
          <a:p>
            <a:pPr marL="342900" indent="-342900">
              <a:buFont typeface="+mj-lt"/>
              <a:buAutoNum type="arabicPeriod"/>
            </a:pPr>
            <a:r>
              <a:rPr lang="en-GB" sz="2000" dirty="0"/>
              <a:t>When the reaction is complete, clean the apparatus as directed by a teacher.</a:t>
            </a:r>
          </a:p>
          <a:p>
            <a:pPr marL="342900" indent="-342900">
              <a:buFont typeface="+mj-lt"/>
              <a:buAutoNum type="arabicPeriod"/>
            </a:pPr>
            <a:r>
              <a:rPr lang="en-GB" sz="2000" dirty="0"/>
              <a:t>Repeat steps 1 to 5 with different concentrations of hydrochloric acid.</a:t>
            </a:r>
          </a:p>
        </p:txBody>
      </p:sp>
    </p:spTree>
    <p:extLst>
      <p:ext uri="{BB962C8B-B14F-4D97-AF65-F5344CB8AC3E}">
        <p14:creationId xmlns:p14="http://schemas.microsoft.com/office/powerpoint/2010/main" val="1485338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2AE7E-4767-354A-89C0-248B9EEBCD27}"/>
              </a:ext>
            </a:extLst>
          </p:cNvPr>
          <p:cNvSpPr/>
          <p:nvPr/>
        </p:nvSpPr>
        <p:spPr>
          <a:xfrm>
            <a:off x="270934" y="176369"/>
            <a:ext cx="11717866" cy="646331"/>
          </a:xfrm>
          <a:prstGeom prst="rect">
            <a:avLst/>
          </a:prstGeom>
          <a:solidFill>
            <a:schemeClr val="accent4">
              <a:lumMod val="20000"/>
              <a:lumOff val="80000"/>
            </a:schemeClr>
          </a:solidFill>
          <a:ln>
            <a:solidFill>
              <a:schemeClr val="tx1"/>
            </a:solidFill>
          </a:ln>
        </p:spPr>
        <p:txBody>
          <a:bodyPr wrap="square">
            <a:spAutoFit/>
          </a:bodyPr>
          <a:lstStyle/>
          <a:p>
            <a:r>
              <a:rPr lang="en-GB" b="1" dirty="0"/>
              <a:t>Required practical:</a:t>
            </a:r>
            <a:r>
              <a:rPr lang="en-GB" dirty="0"/>
              <a:t> Investigate how changes in concentration affect the rates of</a:t>
            </a:r>
          </a:p>
          <a:p>
            <a:r>
              <a:rPr lang="en-GB" dirty="0"/>
              <a:t>reactions by a method involving measuring the volume of a gas</a:t>
            </a:r>
          </a:p>
        </p:txBody>
      </p:sp>
      <p:sp>
        <p:nvSpPr>
          <p:cNvPr id="4" name="TextBox 3">
            <a:extLst>
              <a:ext uri="{FF2B5EF4-FFF2-40B4-BE49-F238E27FC236}">
                <a16:creationId xmlns:a16="http://schemas.microsoft.com/office/drawing/2014/main" id="{AA5869EF-39DB-9C49-86EB-E65CC5AB9196}"/>
              </a:ext>
            </a:extLst>
          </p:cNvPr>
          <p:cNvSpPr txBox="1"/>
          <p:nvPr/>
        </p:nvSpPr>
        <p:spPr>
          <a:xfrm>
            <a:off x="118533" y="982133"/>
            <a:ext cx="9736961" cy="1200329"/>
          </a:xfrm>
          <a:prstGeom prst="rect">
            <a:avLst/>
          </a:prstGeom>
          <a:noFill/>
        </p:spPr>
        <p:txBody>
          <a:bodyPr wrap="none" rtlCol="0">
            <a:spAutoFit/>
          </a:bodyPr>
          <a:lstStyle/>
          <a:p>
            <a:r>
              <a:rPr lang="en-GB" dirty="0"/>
              <a:t>Calcium carbonate reacts with dilute hydrochloric acid:</a:t>
            </a:r>
          </a:p>
          <a:p>
            <a:r>
              <a:rPr lang="en-GB" dirty="0"/>
              <a:t>calcium carbonate + hydrochloric acid → calcium chloride + water + carbon dioxide</a:t>
            </a:r>
          </a:p>
          <a:p>
            <a:r>
              <a:rPr lang="en-GB" dirty="0"/>
              <a:t>CaCO</a:t>
            </a:r>
            <a:r>
              <a:rPr lang="en-GB" baseline="-25000" dirty="0"/>
              <a:t>3</a:t>
            </a:r>
            <a:r>
              <a:rPr lang="en-GB" dirty="0"/>
              <a:t>(s) + 2HCl(</a:t>
            </a:r>
            <a:r>
              <a:rPr lang="en-GB" dirty="0" err="1"/>
              <a:t>aq</a:t>
            </a:r>
            <a:r>
              <a:rPr lang="en-GB" dirty="0"/>
              <a:t>) → CaCl</a:t>
            </a:r>
            <a:r>
              <a:rPr lang="en-GB" baseline="-25000" dirty="0"/>
              <a:t>2</a:t>
            </a:r>
            <a:r>
              <a:rPr lang="en-GB" dirty="0"/>
              <a:t>(</a:t>
            </a:r>
            <a:r>
              <a:rPr lang="en-GB" dirty="0" err="1"/>
              <a:t>aq</a:t>
            </a:r>
            <a:r>
              <a:rPr lang="en-GB" dirty="0"/>
              <a:t>) + H</a:t>
            </a:r>
            <a:r>
              <a:rPr lang="en-GB" baseline="-25000" dirty="0"/>
              <a:t>2</a:t>
            </a:r>
            <a:r>
              <a:rPr lang="en-GB" dirty="0"/>
              <a:t>O(l) + CO</a:t>
            </a:r>
            <a:r>
              <a:rPr lang="en-GB" baseline="-25000" dirty="0"/>
              <a:t>2</a:t>
            </a:r>
            <a:r>
              <a:rPr lang="en-GB" dirty="0"/>
              <a:t>(g)</a:t>
            </a:r>
          </a:p>
          <a:p>
            <a:endParaRPr lang="en-US" dirty="0"/>
          </a:p>
        </p:txBody>
      </p:sp>
      <p:sp>
        <p:nvSpPr>
          <p:cNvPr id="5" name="Rectangle 4">
            <a:extLst>
              <a:ext uri="{FF2B5EF4-FFF2-40B4-BE49-F238E27FC236}">
                <a16:creationId xmlns:a16="http://schemas.microsoft.com/office/drawing/2014/main" id="{958EEDE8-3F7A-B14A-971E-0B64A267695A}"/>
              </a:ext>
            </a:extLst>
          </p:cNvPr>
          <p:cNvSpPr/>
          <p:nvPr/>
        </p:nvSpPr>
        <p:spPr>
          <a:xfrm>
            <a:off x="270933" y="2341895"/>
            <a:ext cx="11717865" cy="707886"/>
          </a:xfrm>
          <a:prstGeom prst="rect">
            <a:avLst/>
          </a:prstGeom>
        </p:spPr>
        <p:txBody>
          <a:bodyPr wrap="square">
            <a:spAutoFit/>
          </a:bodyPr>
          <a:lstStyle/>
          <a:p>
            <a:r>
              <a:rPr lang="en-GB" sz="2000" b="1" dirty="0">
                <a:solidFill>
                  <a:srgbClr val="231F20"/>
                </a:solidFill>
                <a:latin typeface="Century Gothic" panose="020B0502020202020204" pitchFamily="34" charset="0"/>
              </a:rPr>
              <a:t>Measuring the rate of reaction: </a:t>
            </a:r>
            <a:r>
              <a:rPr lang="en-GB" sz="2000" dirty="0">
                <a:solidFill>
                  <a:srgbClr val="231F20"/>
                </a:solidFill>
                <a:latin typeface="Century Gothic" panose="020B0502020202020204" pitchFamily="34" charset="0"/>
              </a:rPr>
              <a:t>The volume of carbon dioxide gas produced can be measured using a gas syringe.</a:t>
            </a:r>
            <a:endParaRPr lang="en-US" sz="2000" dirty="0">
              <a:latin typeface="Century Gothic" panose="020B0502020202020204" pitchFamily="34" charset="0"/>
            </a:endParaRPr>
          </a:p>
        </p:txBody>
      </p:sp>
      <p:pic>
        <p:nvPicPr>
          <p:cNvPr id="6" name="Picture 5">
            <a:extLst>
              <a:ext uri="{FF2B5EF4-FFF2-40B4-BE49-F238E27FC236}">
                <a16:creationId xmlns:a16="http://schemas.microsoft.com/office/drawing/2014/main" id="{7F0E8350-902B-E242-94C4-72C8D221351E}"/>
              </a:ext>
            </a:extLst>
          </p:cNvPr>
          <p:cNvPicPr>
            <a:picLocks noChangeAspect="1"/>
          </p:cNvPicPr>
          <p:nvPr/>
        </p:nvPicPr>
        <p:blipFill>
          <a:blip r:embed="rId2"/>
          <a:stretch>
            <a:fillRect/>
          </a:stretch>
        </p:blipFill>
        <p:spPr>
          <a:xfrm>
            <a:off x="0" y="4267200"/>
            <a:ext cx="2946400" cy="2590800"/>
          </a:xfrm>
          <a:prstGeom prst="rect">
            <a:avLst/>
          </a:prstGeom>
        </p:spPr>
      </p:pic>
      <p:sp>
        <p:nvSpPr>
          <p:cNvPr id="7" name="TextBox 6">
            <a:extLst>
              <a:ext uri="{FF2B5EF4-FFF2-40B4-BE49-F238E27FC236}">
                <a16:creationId xmlns:a16="http://schemas.microsoft.com/office/drawing/2014/main" id="{4D62D7B0-1781-0B46-A967-45489A9F6C43}"/>
              </a:ext>
            </a:extLst>
          </p:cNvPr>
          <p:cNvSpPr txBox="1"/>
          <p:nvPr/>
        </p:nvSpPr>
        <p:spPr>
          <a:xfrm>
            <a:off x="3375707" y="3429000"/>
            <a:ext cx="7349067" cy="3046988"/>
          </a:xfrm>
          <a:prstGeom prst="rect">
            <a:avLst/>
          </a:prstGeom>
          <a:solidFill>
            <a:schemeClr val="accent4"/>
          </a:solidFill>
          <a:ln>
            <a:solidFill>
              <a:schemeClr val="tx1"/>
            </a:solidFill>
          </a:ln>
        </p:spPr>
        <p:txBody>
          <a:bodyPr wrap="square" rtlCol="0">
            <a:spAutoFit/>
          </a:bodyPr>
          <a:lstStyle/>
          <a:p>
            <a:r>
              <a:rPr lang="en-US" sz="2400" dirty="0"/>
              <a:t>In the required practical you changed the concentration of the acid. </a:t>
            </a:r>
          </a:p>
          <a:p>
            <a:r>
              <a:rPr lang="en-US" sz="2400" dirty="0"/>
              <a:t>You maybe asked to change another factor, such as the surface area to volume ratio of the calcium carbonate (different chip sizes) or potentially the temperature of the reactants (you could carry out the test in water baths with different temperatures</a:t>
            </a:r>
          </a:p>
        </p:txBody>
      </p:sp>
    </p:spTree>
    <p:extLst>
      <p:ext uri="{BB962C8B-B14F-4D97-AF65-F5344CB8AC3E}">
        <p14:creationId xmlns:p14="http://schemas.microsoft.com/office/powerpoint/2010/main" val="1187453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415837" y="5872537"/>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6" name="TextBox 5">
            <a:extLst>
              <a:ext uri="{FF2B5EF4-FFF2-40B4-BE49-F238E27FC236}">
                <a16:creationId xmlns:a16="http://schemas.microsoft.com/office/drawing/2014/main" id="{39729A32-0498-B74A-8808-92679E82B472}"/>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Effects of surface area on rate of reaction</a:t>
            </a:r>
          </a:p>
        </p:txBody>
      </p:sp>
      <p:pic>
        <p:nvPicPr>
          <p:cNvPr id="8" name="Online Media 7" descr="GCSE Science Revision Chemistry &quot;Effect of Surface Area on Rate&quot;">
            <a:hlinkClick r:id="" action="ppaction://media"/>
            <a:extLst>
              <a:ext uri="{FF2B5EF4-FFF2-40B4-BE49-F238E27FC236}">
                <a16:creationId xmlns:a16="http://schemas.microsoft.com/office/drawing/2014/main" id="{E7A50B48-E0FE-054D-AE82-A9941A5255D0}"/>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pic>
        <p:nvPicPr>
          <p:cNvPr id="9" name="Online Media 8" descr="GCSE Science Revision Chemistry &quot;Effect of Surface Area on Rate&quot;">
            <a:hlinkClick r:id="" action="ppaction://media"/>
            <a:extLst>
              <a:ext uri="{FF2B5EF4-FFF2-40B4-BE49-F238E27FC236}">
                <a16:creationId xmlns:a16="http://schemas.microsoft.com/office/drawing/2014/main" id="{12EC5244-6837-D245-82E2-F51DD4C77C5C}"/>
              </a:ext>
            </a:extLst>
          </p:cNvPr>
          <p:cNvPicPr>
            <a:picLocks noRot="1" noChangeAspect="1"/>
          </p:cNvPicPr>
          <p:nvPr>
            <a:videoFile r:link="rId1"/>
          </p:nvPr>
        </p:nvPicPr>
        <p:blipFill>
          <a:blip r:embed="rId4"/>
          <a:stretch>
            <a:fillRect/>
          </a:stretch>
        </p:blipFill>
        <p:spPr>
          <a:xfrm>
            <a:off x="1431235" y="805070"/>
            <a:ext cx="9005860" cy="5065796"/>
          </a:xfrm>
          <a:prstGeom prst="rect">
            <a:avLst/>
          </a:prstGeom>
        </p:spPr>
      </p:pic>
      <p:pic>
        <p:nvPicPr>
          <p:cNvPr id="10" name="Picture 9">
            <a:extLst>
              <a:ext uri="{FF2B5EF4-FFF2-40B4-BE49-F238E27FC236}">
                <a16:creationId xmlns:a16="http://schemas.microsoft.com/office/drawing/2014/main" id="{47EA556D-F848-044D-A6D1-855457C27742}"/>
              </a:ext>
            </a:extLst>
          </p:cNvPr>
          <p:cNvPicPr>
            <a:picLocks noChangeAspect="1"/>
          </p:cNvPicPr>
          <p:nvPr/>
        </p:nvPicPr>
        <p:blipFill>
          <a:blip r:embed="rId5"/>
          <a:stretch>
            <a:fillRect/>
          </a:stretch>
        </p:blipFill>
        <p:spPr>
          <a:xfrm>
            <a:off x="33129" y="6122249"/>
            <a:ext cx="642731" cy="600814"/>
          </a:xfrm>
          <a:prstGeom prst="rect">
            <a:avLst/>
          </a:prstGeom>
        </p:spPr>
      </p:pic>
    </p:spTree>
    <p:extLst>
      <p:ext uri="{BB962C8B-B14F-4D97-AF65-F5344CB8AC3E}">
        <p14:creationId xmlns:p14="http://schemas.microsoft.com/office/powerpoint/2010/main" val="3936162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8C50A-F3E2-0642-B21D-9A2C3216C424}"/>
              </a:ext>
            </a:extLst>
          </p:cNvPr>
          <p:cNvPicPr>
            <a:picLocks noChangeAspect="1"/>
          </p:cNvPicPr>
          <p:nvPr/>
        </p:nvPicPr>
        <p:blipFill>
          <a:blip r:embed="rId2"/>
          <a:stretch>
            <a:fillRect/>
          </a:stretch>
        </p:blipFill>
        <p:spPr>
          <a:xfrm>
            <a:off x="-96982" y="0"/>
            <a:ext cx="2844800" cy="6858000"/>
          </a:xfrm>
          <a:prstGeom prst="rect">
            <a:avLst/>
          </a:prstGeom>
        </p:spPr>
      </p:pic>
      <p:pic>
        <p:nvPicPr>
          <p:cNvPr id="6" name="Picture 5">
            <a:extLst>
              <a:ext uri="{FF2B5EF4-FFF2-40B4-BE49-F238E27FC236}">
                <a16:creationId xmlns:a16="http://schemas.microsoft.com/office/drawing/2014/main" id="{3575B667-186B-1A40-9E58-28F519CEB270}"/>
              </a:ext>
            </a:extLst>
          </p:cNvPr>
          <p:cNvPicPr>
            <a:picLocks noChangeAspect="1"/>
          </p:cNvPicPr>
          <p:nvPr/>
        </p:nvPicPr>
        <p:blipFill>
          <a:blip r:embed="rId3"/>
          <a:stretch>
            <a:fillRect/>
          </a:stretch>
        </p:blipFill>
        <p:spPr>
          <a:xfrm>
            <a:off x="2747818" y="899273"/>
            <a:ext cx="3567545" cy="5613637"/>
          </a:xfrm>
          <a:prstGeom prst="rect">
            <a:avLst/>
          </a:prstGeom>
          <a:ln w="38100">
            <a:solidFill>
              <a:schemeClr val="accent1"/>
            </a:solidFill>
          </a:ln>
        </p:spPr>
      </p:pic>
      <p:sp>
        <p:nvSpPr>
          <p:cNvPr id="7" name="TextBox 6">
            <a:extLst>
              <a:ext uri="{FF2B5EF4-FFF2-40B4-BE49-F238E27FC236}">
                <a16:creationId xmlns:a16="http://schemas.microsoft.com/office/drawing/2014/main" id="{9D316899-2772-FB4B-9D6C-DC115A7B618A}"/>
              </a:ext>
            </a:extLst>
          </p:cNvPr>
          <p:cNvSpPr txBox="1"/>
          <p:nvPr/>
        </p:nvSpPr>
        <p:spPr>
          <a:xfrm>
            <a:off x="6426201" y="856357"/>
            <a:ext cx="5627254" cy="5632311"/>
          </a:xfrm>
          <a:prstGeom prst="rect">
            <a:avLst/>
          </a:prstGeom>
          <a:solidFill>
            <a:schemeClr val="accent4">
              <a:lumMod val="20000"/>
              <a:lumOff val="80000"/>
            </a:schemeClr>
          </a:solidFill>
        </p:spPr>
        <p:txBody>
          <a:bodyPr wrap="square" rtlCol="0">
            <a:spAutoFit/>
          </a:bodyPr>
          <a:lstStyle/>
          <a:p>
            <a:pPr marL="342900" indent="-342900">
              <a:buAutoNum type="arabicPeriod"/>
            </a:pPr>
            <a:r>
              <a:rPr lang="en-US" sz="2000" dirty="0">
                <a:latin typeface="Cavolini" panose="03000502040302020204" pitchFamily="66" charset="0"/>
                <a:cs typeface="Cavolini" panose="03000502040302020204" pitchFamily="66" charset="0"/>
              </a:rPr>
              <a:t>Give two ways in which we can measure the rate of reaction.</a:t>
            </a:r>
          </a:p>
          <a:p>
            <a:pPr marL="342900" indent="-342900">
              <a:buAutoNum type="arabicPeriod"/>
            </a:pPr>
            <a:r>
              <a:rPr lang="en-US" sz="2000" dirty="0">
                <a:latin typeface="Cavolini" panose="03000502040302020204" pitchFamily="66" charset="0"/>
                <a:cs typeface="Cavolini" panose="03000502040302020204" pitchFamily="66" charset="0"/>
              </a:rPr>
              <a:t>What does a steep line on a rate of reaction graph tell you?</a:t>
            </a:r>
          </a:p>
          <a:p>
            <a:pPr marL="342900" indent="-342900">
              <a:buAutoNum type="arabicPeriod"/>
            </a:pPr>
            <a:r>
              <a:rPr lang="en-US" sz="2000" dirty="0">
                <a:latin typeface="Cavolini" panose="03000502040302020204" pitchFamily="66" charset="0"/>
                <a:cs typeface="Cavolini" panose="03000502040302020204" pitchFamily="66" charset="0"/>
              </a:rPr>
              <a:t>Why does the slope of a rate of reaction graph flatten out?</a:t>
            </a:r>
          </a:p>
          <a:p>
            <a:pPr marL="342900" indent="-342900">
              <a:buAutoNum type="arabicPeriod"/>
            </a:pPr>
            <a:r>
              <a:rPr lang="en-US" sz="2000" dirty="0">
                <a:latin typeface="Cavolini" panose="03000502040302020204" pitchFamily="66" charset="0"/>
                <a:cs typeface="Cavolini" panose="03000502040302020204" pitchFamily="66" charset="0"/>
              </a:rPr>
              <a:t>Write the equation to calculate the rate of reaction using the quantity of reactant used..</a:t>
            </a:r>
          </a:p>
          <a:p>
            <a:pPr marL="342900" indent="-342900">
              <a:buFontTx/>
              <a:buAutoNum type="arabicPeriod"/>
            </a:pPr>
            <a:r>
              <a:rPr lang="en-US" sz="2000" dirty="0">
                <a:latin typeface="Cavolini" panose="03000502040302020204" pitchFamily="66" charset="0"/>
                <a:cs typeface="Cavolini" panose="03000502040302020204" pitchFamily="66" charset="0"/>
              </a:rPr>
              <a:t>Write the equation to calculate the rate of reaction using the quantity of product formed.</a:t>
            </a:r>
          </a:p>
          <a:p>
            <a:pPr marL="342900" indent="-342900">
              <a:buAutoNum type="arabicPeriod"/>
            </a:pPr>
            <a:r>
              <a:rPr lang="en-US" sz="2000" dirty="0">
                <a:latin typeface="Cavolini" panose="03000502040302020204" pitchFamily="66" charset="0"/>
                <a:cs typeface="Cavolini" panose="03000502040302020204" pitchFamily="66" charset="0"/>
              </a:rPr>
              <a:t>In a chemical reaction 70g of product formed in 50s. Calculate the rate of reaction.</a:t>
            </a:r>
          </a:p>
          <a:p>
            <a:pPr marL="342900" indent="-342900">
              <a:buFontTx/>
              <a:buAutoNum type="arabicPeriod"/>
            </a:pPr>
            <a:r>
              <a:rPr lang="en-US" sz="2000" dirty="0">
                <a:latin typeface="Cavolini" panose="03000502040302020204" pitchFamily="66" charset="0"/>
                <a:cs typeface="Cavolini" panose="03000502040302020204" pitchFamily="66" charset="0"/>
              </a:rPr>
              <a:t>In a chemical reaction 50g of reactant was used up in 100s. Calculate the rate of reaction.</a:t>
            </a:r>
          </a:p>
        </p:txBody>
      </p:sp>
      <p:sp>
        <p:nvSpPr>
          <p:cNvPr id="8" name="Rectangle 7">
            <a:extLst>
              <a:ext uri="{FF2B5EF4-FFF2-40B4-BE49-F238E27FC236}">
                <a16:creationId xmlns:a16="http://schemas.microsoft.com/office/drawing/2014/main" id="{C593E3D4-0503-684A-860A-7EB2F86516E2}"/>
              </a:ext>
            </a:extLst>
          </p:cNvPr>
          <p:cNvSpPr/>
          <p:nvPr/>
        </p:nvSpPr>
        <p:spPr>
          <a:xfrm>
            <a:off x="3055171" y="184851"/>
            <a:ext cx="8998284" cy="523220"/>
          </a:xfrm>
          <a:prstGeom prst="rect">
            <a:avLst/>
          </a:prstGeom>
          <a:solidFill>
            <a:schemeClr val="accent4"/>
          </a:solidFill>
          <a:ln>
            <a:solidFill>
              <a:schemeClr val="tx1"/>
            </a:solidFill>
          </a:ln>
        </p:spPr>
        <p:txBody>
          <a:bodyPr wrap="square">
            <a:spAutoFit/>
          </a:bodyPr>
          <a:lstStyle/>
          <a:p>
            <a:r>
              <a:rPr lang="en-US" sz="2800" b="1" dirty="0">
                <a:latin typeface="Cavolini" panose="03000502040302020204" pitchFamily="66" charset="0"/>
                <a:cs typeface="Cavolini" panose="03000502040302020204" pitchFamily="66" charset="0"/>
              </a:rPr>
              <a:t>Copy and answer the following questions:</a:t>
            </a:r>
          </a:p>
        </p:txBody>
      </p:sp>
    </p:spTree>
    <p:extLst>
      <p:ext uri="{BB962C8B-B14F-4D97-AF65-F5344CB8AC3E}">
        <p14:creationId xmlns:p14="http://schemas.microsoft.com/office/powerpoint/2010/main" val="4146099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6001643"/>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If you had a solid in a solution, which particles in a solid are able to react?</a:t>
            </a:r>
          </a:p>
          <a:p>
            <a:r>
              <a:rPr lang="en-US" sz="2400" b="1" dirty="0">
                <a:latin typeface="Cavolini" panose="03000502040302020204" pitchFamily="66" charset="0"/>
                <a:cs typeface="Cavolini" panose="03000502040302020204" pitchFamily="66" charset="0"/>
              </a:rPr>
              <a:t>The particles on the surface of the solid will react with the solution</a:t>
            </a:r>
          </a:p>
          <a:p>
            <a:endParaRPr lang="en-US" sz="2400" b="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2) How does surface area affect the rate of reaction?</a:t>
            </a:r>
          </a:p>
          <a:p>
            <a:r>
              <a:rPr lang="en-US" sz="2400" b="1" dirty="0">
                <a:latin typeface="Cavolini" panose="03000502040302020204" pitchFamily="66" charset="0"/>
                <a:cs typeface="Cavolini" panose="03000502040302020204" pitchFamily="66" charset="0"/>
              </a:rPr>
              <a:t>If you increase the surface area, the number of particles exposed and able to react increases, this mean that there will be more collisions per second and the rate of reaction increases.</a:t>
            </a:r>
          </a:p>
          <a:p>
            <a:r>
              <a:rPr lang="en-US" sz="2400" dirty="0">
                <a:latin typeface="Cavolini" panose="03000502040302020204" pitchFamily="66" charset="0"/>
                <a:cs typeface="Cavolini" panose="03000502040302020204" pitchFamily="66" charset="0"/>
              </a:rPr>
              <a:t>3) Give three ways in which you can measure the rate of reaction if a gas?</a:t>
            </a:r>
          </a:p>
          <a:p>
            <a:r>
              <a:rPr lang="en-US" sz="2400" b="1" dirty="0">
                <a:latin typeface="Cavolini" panose="03000502040302020204" pitchFamily="66" charset="0"/>
                <a:cs typeface="Cavolini" panose="03000502040302020204" pitchFamily="66" charset="0"/>
              </a:rPr>
              <a:t>Mass loss</a:t>
            </a:r>
          </a:p>
          <a:p>
            <a:r>
              <a:rPr lang="en-US" sz="2400" b="1" dirty="0">
                <a:latin typeface="Cavolini" panose="03000502040302020204" pitchFamily="66" charset="0"/>
                <a:cs typeface="Cavolini" panose="03000502040302020204" pitchFamily="66" charset="0"/>
              </a:rPr>
              <a:t>Water displacement</a:t>
            </a:r>
          </a:p>
          <a:p>
            <a:r>
              <a:rPr lang="en-US" sz="2400" b="1" dirty="0">
                <a:latin typeface="Cavolini" panose="03000502040302020204" pitchFamily="66" charset="0"/>
                <a:cs typeface="Cavolini" panose="03000502040302020204" pitchFamily="66" charset="0"/>
              </a:rPr>
              <a:t>Gas syringe</a:t>
            </a:r>
          </a:p>
          <a:p>
            <a:endParaRPr lang="en-US" sz="2400" b="1"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CE1548C6-E8C1-814F-8F82-B69F6475F840}"/>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Effects of surface area on rate of reaction</a:t>
            </a:r>
          </a:p>
        </p:txBody>
      </p:sp>
      <p:pic>
        <p:nvPicPr>
          <p:cNvPr id="7" name="Picture 6">
            <a:extLst>
              <a:ext uri="{FF2B5EF4-FFF2-40B4-BE49-F238E27FC236}">
                <a16:creationId xmlns:a16="http://schemas.microsoft.com/office/drawing/2014/main" id="{9F5496ED-EDFA-8C41-9CD0-D1B1B5269F9B}"/>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1744985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83D232-929D-7047-84CF-B78FFFA0A1D6}"/>
              </a:ext>
            </a:extLst>
          </p:cNvPr>
          <p:cNvSpPr/>
          <p:nvPr/>
        </p:nvSpPr>
        <p:spPr>
          <a:xfrm>
            <a:off x="152399" y="908608"/>
            <a:ext cx="6163734" cy="3785652"/>
          </a:xfrm>
          <a:prstGeom prst="rect">
            <a:avLst/>
          </a:prstGeom>
          <a:solidFill>
            <a:schemeClr val="accent4">
              <a:lumMod val="20000"/>
              <a:lumOff val="80000"/>
            </a:schemeClr>
          </a:solidFill>
          <a:ln>
            <a:solidFill>
              <a:schemeClr val="tx1"/>
            </a:solidFill>
          </a:ln>
        </p:spPr>
        <p:txBody>
          <a:bodyPr wrap="square">
            <a:spAutoFit/>
          </a:bodyPr>
          <a:lstStyle/>
          <a:p>
            <a:r>
              <a:rPr lang="en-GB" sz="2400" dirty="0">
                <a:solidFill>
                  <a:srgbClr val="231F20"/>
                </a:solidFill>
                <a:latin typeface="Century Gothic" panose="020B0502020202020204" pitchFamily="34" charset="0"/>
              </a:rPr>
              <a:t>For a given mass of a solid, large lumps have smaller surface area to volume ratios than smaller lumps or powders. </a:t>
            </a:r>
          </a:p>
          <a:p>
            <a:r>
              <a:rPr lang="en-GB" sz="2400" dirty="0">
                <a:solidFill>
                  <a:srgbClr val="231F20"/>
                </a:solidFill>
                <a:latin typeface="Century Gothic" panose="020B0502020202020204" pitchFamily="34" charset="0"/>
              </a:rPr>
              <a:t>If a large lump is divided or ground into a powder:</a:t>
            </a:r>
          </a:p>
          <a:p>
            <a:pPr>
              <a:buFont typeface="Arial" panose="020B0604020202020204" pitchFamily="34" charset="0"/>
              <a:buChar char="•"/>
            </a:pPr>
            <a:r>
              <a:rPr lang="en-GB" sz="2400" dirty="0">
                <a:solidFill>
                  <a:srgbClr val="231F20"/>
                </a:solidFill>
                <a:latin typeface="Century Gothic" panose="020B0502020202020204" pitchFamily="34" charset="0"/>
              </a:rPr>
              <a:t>its total volume stays the same</a:t>
            </a:r>
          </a:p>
          <a:p>
            <a:pPr>
              <a:buFont typeface="Arial" panose="020B0604020202020204" pitchFamily="34" charset="0"/>
              <a:buChar char="•"/>
            </a:pPr>
            <a:r>
              <a:rPr lang="en-GB" sz="2400" dirty="0">
                <a:solidFill>
                  <a:srgbClr val="231F20"/>
                </a:solidFill>
                <a:latin typeface="Century Gothic" panose="020B0502020202020204" pitchFamily="34" charset="0"/>
              </a:rPr>
              <a:t>the area of exposed surface increases</a:t>
            </a:r>
          </a:p>
          <a:p>
            <a:pPr>
              <a:buFont typeface="Arial" panose="020B0604020202020204" pitchFamily="34" charset="0"/>
              <a:buChar char="•"/>
            </a:pPr>
            <a:r>
              <a:rPr lang="en-GB" sz="2400" b="1" dirty="0">
                <a:solidFill>
                  <a:srgbClr val="231F20"/>
                </a:solidFill>
                <a:latin typeface="Century Gothic" panose="020B0502020202020204" pitchFamily="34" charset="0"/>
              </a:rPr>
              <a:t>the surface area to volume ratio increases</a:t>
            </a:r>
            <a:endParaRPr lang="en-GB" sz="2400" b="1" i="0" u="none" strike="noStrike" dirty="0">
              <a:solidFill>
                <a:srgbClr val="231F20"/>
              </a:solidFill>
              <a:effectLst/>
              <a:latin typeface="Century Gothic" panose="020B0502020202020204" pitchFamily="34" charset="0"/>
            </a:endParaRPr>
          </a:p>
        </p:txBody>
      </p:sp>
      <p:sp>
        <p:nvSpPr>
          <p:cNvPr id="3" name="Rectangle 2">
            <a:extLst>
              <a:ext uri="{FF2B5EF4-FFF2-40B4-BE49-F238E27FC236}">
                <a16:creationId xmlns:a16="http://schemas.microsoft.com/office/drawing/2014/main" id="{ED3EB669-7553-6B4E-89B3-E9BEECB82CC5}"/>
              </a:ext>
            </a:extLst>
          </p:cNvPr>
          <p:cNvSpPr/>
          <p:nvPr/>
        </p:nvSpPr>
        <p:spPr>
          <a:xfrm>
            <a:off x="0" y="5288340"/>
            <a:ext cx="12192000" cy="1569660"/>
          </a:xfrm>
          <a:prstGeom prst="rect">
            <a:avLst/>
          </a:prstGeom>
          <a:solidFill>
            <a:schemeClr val="accent2">
              <a:lumMod val="20000"/>
              <a:lumOff val="80000"/>
            </a:schemeClr>
          </a:solidFill>
          <a:ln>
            <a:solidFill>
              <a:schemeClr val="tx1"/>
            </a:solidFill>
          </a:ln>
        </p:spPr>
        <p:txBody>
          <a:bodyPr wrap="square">
            <a:spAutoFit/>
          </a:bodyPr>
          <a:lstStyle/>
          <a:p>
            <a:r>
              <a:rPr lang="en-GB" sz="2400" dirty="0">
                <a:solidFill>
                  <a:srgbClr val="231F20"/>
                </a:solidFill>
                <a:latin typeface="Century Gothic" panose="020B0502020202020204" pitchFamily="34" charset="0"/>
              </a:rPr>
              <a:t>If the surface area to volume ratio of a reacting solid is increased:</a:t>
            </a:r>
          </a:p>
          <a:p>
            <a:pPr>
              <a:buFont typeface="Arial" panose="020B0604020202020204" pitchFamily="34" charset="0"/>
              <a:buChar char="•"/>
            </a:pPr>
            <a:r>
              <a:rPr lang="en-GB" sz="2400" dirty="0">
                <a:solidFill>
                  <a:srgbClr val="231F20"/>
                </a:solidFill>
                <a:latin typeface="Century Gothic" panose="020B0502020202020204" pitchFamily="34" charset="0"/>
              </a:rPr>
              <a:t>more reactant particles are exposed at the surface</a:t>
            </a:r>
          </a:p>
          <a:p>
            <a:pPr>
              <a:buFont typeface="Arial" panose="020B0604020202020204" pitchFamily="34" charset="0"/>
              <a:buChar char="•"/>
            </a:pPr>
            <a:r>
              <a:rPr lang="en-GB" sz="2400" dirty="0">
                <a:solidFill>
                  <a:srgbClr val="231F20"/>
                </a:solidFill>
                <a:latin typeface="Century Gothic" panose="020B0502020202020204" pitchFamily="34" charset="0"/>
              </a:rPr>
              <a:t>the frequency of collisions between reactant particles increases</a:t>
            </a:r>
          </a:p>
          <a:p>
            <a:pPr>
              <a:buFont typeface="Arial" panose="020B0604020202020204" pitchFamily="34" charset="0"/>
              <a:buChar char="•"/>
            </a:pPr>
            <a:r>
              <a:rPr lang="en-GB" sz="2400" dirty="0">
                <a:solidFill>
                  <a:srgbClr val="231F20"/>
                </a:solidFill>
                <a:latin typeface="Century Gothic" panose="020B0502020202020204" pitchFamily="34" charset="0"/>
              </a:rPr>
              <a:t>the rate of reaction increases</a:t>
            </a:r>
            <a:endParaRPr lang="en-GB" sz="2400" b="0" i="0" u="none" strike="noStrike" dirty="0">
              <a:solidFill>
                <a:srgbClr val="231F20"/>
              </a:solidFill>
              <a:effectLst/>
              <a:latin typeface="Century Gothic" panose="020B0502020202020204" pitchFamily="34" charset="0"/>
            </a:endParaRPr>
          </a:p>
        </p:txBody>
      </p:sp>
      <p:pic>
        <p:nvPicPr>
          <p:cNvPr id="4" name="Picture 3">
            <a:extLst>
              <a:ext uri="{FF2B5EF4-FFF2-40B4-BE49-F238E27FC236}">
                <a16:creationId xmlns:a16="http://schemas.microsoft.com/office/drawing/2014/main" id="{217B68F5-2DB7-334E-BAD4-DC5F3DF8A2B2}"/>
              </a:ext>
            </a:extLst>
          </p:cNvPr>
          <p:cNvPicPr>
            <a:picLocks noChangeAspect="1"/>
          </p:cNvPicPr>
          <p:nvPr/>
        </p:nvPicPr>
        <p:blipFill>
          <a:blip r:embed="rId2"/>
          <a:stretch>
            <a:fillRect/>
          </a:stretch>
        </p:blipFill>
        <p:spPr>
          <a:xfrm>
            <a:off x="6527378" y="643465"/>
            <a:ext cx="5512223" cy="3801533"/>
          </a:xfrm>
          <a:prstGeom prst="rect">
            <a:avLst/>
          </a:prstGeom>
        </p:spPr>
      </p:pic>
      <p:sp>
        <p:nvSpPr>
          <p:cNvPr id="5" name="Rectangle 4">
            <a:extLst>
              <a:ext uri="{FF2B5EF4-FFF2-40B4-BE49-F238E27FC236}">
                <a16:creationId xmlns:a16="http://schemas.microsoft.com/office/drawing/2014/main" id="{E0664C9A-0B40-3D4F-ABEA-B31EE7750CD6}"/>
              </a:ext>
            </a:extLst>
          </p:cNvPr>
          <p:cNvSpPr/>
          <p:nvPr/>
        </p:nvSpPr>
        <p:spPr>
          <a:xfrm>
            <a:off x="152399" y="74640"/>
            <a:ext cx="11667068" cy="523220"/>
          </a:xfrm>
          <a:prstGeom prst="rect">
            <a:avLst/>
          </a:prstGeom>
          <a:solidFill>
            <a:schemeClr val="accent4">
              <a:lumMod val="20000"/>
              <a:lumOff val="80000"/>
            </a:schemeClr>
          </a:solidFill>
          <a:ln>
            <a:solidFill>
              <a:schemeClr val="tx1"/>
            </a:solidFill>
          </a:ln>
        </p:spPr>
        <p:txBody>
          <a:bodyPr wrap="square">
            <a:spAutoFit/>
          </a:bodyPr>
          <a:lstStyle/>
          <a:p>
            <a:pPr algn="ctr"/>
            <a:r>
              <a:rPr lang="en-GB" sz="2800" b="1" u="sng" dirty="0">
                <a:solidFill>
                  <a:srgbClr val="231F20"/>
                </a:solidFill>
                <a:latin typeface="Century Gothic" panose="020B0502020202020204" pitchFamily="34" charset="0"/>
              </a:rPr>
              <a:t>Effects of surface area: volume ratio on the rate of reaction</a:t>
            </a:r>
          </a:p>
        </p:txBody>
      </p:sp>
    </p:spTree>
    <p:extLst>
      <p:ext uri="{BB962C8B-B14F-4D97-AF65-F5344CB8AC3E}">
        <p14:creationId xmlns:p14="http://schemas.microsoft.com/office/powerpoint/2010/main" val="4278370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5632311"/>
          </a:xfrm>
          <a:prstGeom prst="rect">
            <a:avLst/>
          </a:prstGeom>
          <a:solidFill>
            <a:schemeClr val="accent4">
              <a:lumMod val="20000"/>
              <a:lumOff val="80000"/>
            </a:schemeClr>
          </a:solidFill>
        </p:spPr>
        <p:txBody>
          <a:bodyPr wrap="square" rtlCol="0">
            <a:spAutoFit/>
          </a:bodyPr>
          <a:lstStyle/>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If you had a solid in a solution, which particles in a solid are able to react?</a:t>
            </a:r>
          </a:p>
          <a:p>
            <a:r>
              <a:rPr lang="en-US" sz="2400" b="1" dirty="0">
                <a:latin typeface="Cavolini" panose="03000502040302020204" pitchFamily="66" charset="0"/>
                <a:cs typeface="Cavolini" panose="03000502040302020204" pitchFamily="66" charset="0"/>
              </a:rPr>
              <a:t>The particles on the surface of the solid will react with the solution</a:t>
            </a:r>
          </a:p>
          <a:p>
            <a:endParaRPr lang="en-US" sz="2400" b="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2) How does surface area affect the rate of reaction?</a:t>
            </a:r>
          </a:p>
          <a:p>
            <a:r>
              <a:rPr lang="en-US" sz="2400" b="1" dirty="0">
                <a:latin typeface="Cavolini" panose="03000502040302020204" pitchFamily="66" charset="0"/>
                <a:cs typeface="Cavolini" panose="03000502040302020204" pitchFamily="66" charset="0"/>
              </a:rPr>
              <a:t>If you increase the surface area, the number of particles exposed and able to react increases, this mean that there will be more collisions per second and the rate of reaction increases.</a:t>
            </a:r>
          </a:p>
          <a:p>
            <a:r>
              <a:rPr lang="en-US" sz="2400" dirty="0">
                <a:latin typeface="Cavolini" panose="03000502040302020204" pitchFamily="66" charset="0"/>
                <a:cs typeface="Cavolini" panose="03000502040302020204" pitchFamily="66" charset="0"/>
              </a:rPr>
              <a:t>3) Give three ways in which you can measure the rate of reaction if a gas?</a:t>
            </a:r>
          </a:p>
          <a:p>
            <a:r>
              <a:rPr lang="en-US" sz="2400" b="1" dirty="0">
                <a:latin typeface="Cavolini" panose="03000502040302020204" pitchFamily="66" charset="0"/>
                <a:cs typeface="Cavolini" panose="03000502040302020204" pitchFamily="66" charset="0"/>
              </a:rPr>
              <a:t>Mass loss</a:t>
            </a:r>
          </a:p>
          <a:p>
            <a:r>
              <a:rPr lang="en-US" sz="2400" b="1" dirty="0">
                <a:latin typeface="Cavolini" panose="03000502040302020204" pitchFamily="66" charset="0"/>
                <a:cs typeface="Cavolini" panose="03000502040302020204" pitchFamily="66" charset="0"/>
              </a:rPr>
              <a:t>Water displacement</a:t>
            </a:r>
          </a:p>
          <a:p>
            <a:r>
              <a:rPr lang="en-US" sz="2400" b="1" dirty="0">
                <a:latin typeface="Cavolini" panose="03000502040302020204" pitchFamily="66" charset="0"/>
                <a:cs typeface="Cavolini" panose="03000502040302020204" pitchFamily="66" charset="0"/>
              </a:rPr>
              <a:t>Gas syringe</a:t>
            </a:r>
          </a:p>
          <a:p>
            <a:endParaRPr lang="en-US" sz="2400" b="1"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CE1548C6-E8C1-814F-8F82-B69F6475F840}"/>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surface area on rate of reaction </a:t>
            </a:r>
            <a:r>
              <a:rPr lang="en-US" sz="2800" b="1" dirty="0">
                <a:latin typeface="Cavolini" panose="03000502040302020204" pitchFamily="66" charset="0"/>
                <a:cs typeface="Cavolini" panose="03000502040302020204" pitchFamily="66" charset="0"/>
              </a:rPr>
              <a:t>ANSWERS</a:t>
            </a:r>
            <a:endParaRPr lang="en-GB" sz="2800" b="1" dirty="0">
              <a:latin typeface="Cavolini" panose="03000502040302020204" pitchFamily="66" charset="0"/>
              <a:ea typeface="Calibri" panose="020F0502020204030204" pitchFamily="34" charset="0"/>
              <a:cs typeface="Cavolini" panose="03000502040302020204" pitchFamily="66" charset="0"/>
            </a:endParaRPr>
          </a:p>
        </p:txBody>
      </p:sp>
      <p:pic>
        <p:nvPicPr>
          <p:cNvPr id="4" name="Picture 3">
            <a:extLst>
              <a:ext uri="{FF2B5EF4-FFF2-40B4-BE49-F238E27FC236}">
                <a16:creationId xmlns:a16="http://schemas.microsoft.com/office/drawing/2014/main" id="{92FB9482-D0F2-0E45-9A22-8C4B3B9E7064}"/>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338967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512618" y="5870866"/>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6" name="TextBox 5">
            <a:extLst>
              <a:ext uri="{FF2B5EF4-FFF2-40B4-BE49-F238E27FC236}">
                <a16:creationId xmlns:a16="http://schemas.microsoft.com/office/drawing/2014/main" id="{39729A32-0498-B74A-8808-92679E82B472}"/>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Effects of temperature on rate of reaction</a:t>
            </a:r>
          </a:p>
        </p:txBody>
      </p:sp>
      <p:pic>
        <p:nvPicPr>
          <p:cNvPr id="3" name="Online Media 2" descr="GCSE Science Revision Chemistry &quot;Effect of Temperature on Rate&quot;">
            <a:hlinkClick r:id="" action="ppaction://media"/>
            <a:extLst>
              <a:ext uri="{FF2B5EF4-FFF2-40B4-BE49-F238E27FC236}">
                <a16:creationId xmlns:a16="http://schemas.microsoft.com/office/drawing/2014/main" id="{DF418F1D-946B-3D41-B18B-11E866832687}"/>
              </a:ext>
            </a:extLst>
          </p:cNvPr>
          <p:cNvPicPr>
            <a:picLocks noRot="1" noChangeAspect="1"/>
          </p:cNvPicPr>
          <p:nvPr>
            <a:videoFile r:link="rId1"/>
          </p:nvPr>
        </p:nvPicPr>
        <p:blipFill>
          <a:blip r:embed="rId4"/>
          <a:stretch>
            <a:fillRect/>
          </a:stretch>
        </p:blipFill>
        <p:spPr>
          <a:xfrm>
            <a:off x="1278835" y="980305"/>
            <a:ext cx="8694330" cy="4890561"/>
          </a:xfrm>
          <a:prstGeom prst="rect">
            <a:avLst/>
          </a:prstGeom>
        </p:spPr>
      </p:pic>
      <p:pic>
        <p:nvPicPr>
          <p:cNvPr id="8" name="Picture 7">
            <a:extLst>
              <a:ext uri="{FF2B5EF4-FFF2-40B4-BE49-F238E27FC236}">
                <a16:creationId xmlns:a16="http://schemas.microsoft.com/office/drawing/2014/main" id="{0456A089-E47A-6841-943A-F39615400197}"/>
              </a:ext>
            </a:extLst>
          </p:cNvPr>
          <p:cNvPicPr>
            <a:picLocks noChangeAspect="1"/>
          </p:cNvPicPr>
          <p:nvPr/>
        </p:nvPicPr>
        <p:blipFill>
          <a:blip r:embed="rId5"/>
          <a:stretch>
            <a:fillRect/>
          </a:stretch>
        </p:blipFill>
        <p:spPr>
          <a:xfrm>
            <a:off x="33129" y="6122249"/>
            <a:ext cx="642731" cy="600814"/>
          </a:xfrm>
          <a:prstGeom prst="rect">
            <a:avLst/>
          </a:prstGeom>
        </p:spPr>
      </p:pic>
    </p:spTree>
    <p:extLst>
      <p:ext uri="{BB962C8B-B14F-4D97-AF65-F5344CB8AC3E}">
        <p14:creationId xmlns:p14="http://schemas.microsoft.com/office/powerpoint/2010/main" val="1336399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22392" y="859270"/>
            <a:ext cx="11645735" cy="2246769"/>
          </a:xfrm>
          <a:prstGeom prst="rect">
            <a:avLst/>
          </a:prstGeom>
          <a:solidFill>
            <a:schemeClr val="accent4">
              <a:lumMod val="20000"/>
              <a:lumOff val="80000"/>
            </a:schemeClr>
          </a:solidFill>
        </p:spPr>
        <p:txBody>
          <a:bodyPr wrap="square" rtlCol="0">
            <a:spAutoFit/>
          </a:bodyPr>
          <a:lstStyle/>
          <a:p>
            <a:r>
              <a:rPr lang="en-US" sz="2800" dirty="0">
                <a:latin typeface="Cavolini" panose="03000502040302020204" pitchFamily="66" charset="0"/>
                <a:cs typeface="Cavolini" panose="03000502040302020204" pitchFamily="66" charset="0"/>
              </a:rPr>
              <a:t>Watch the video and answer the following questions</a:t>
            </a:r>
          </a:p>
          <a:p>
            <a:pPr marL="457200" indent="-457200">
              <a:buAutoNum type="arabicParenR"/>
            </a:pPr>
            <a:r>
              <a:rPr lang="en-US" sz="2800" dirty="0">
                <a:latin typeface="Cavolini" panose="03000502040302020204" pitchFamily="66" charset="0"/>
                <a:cs typeface="Cavolini" panose="03000502040302020204" pitchFamily="66" charset="0"/>
              </a:rPr>
              <a:t>What is collision theory?</a:t>
            </a:r>
          </a:p>
          <a:p>
            <a:r>
              <a:rPr lang="en-US" sz="2800" dirty="0">
                <a:latin typeface="Cavolini" panose="03000502040302020204" pitchFamily="66" charset="0"/>
                <a:cs typeface="Cavolini" panose="03000502040302020204" pitchFamily="66" charset="0"/>
              </a:rPr>
              <a:t>2) What is the activation energy?</a:t>
            </a:r>
          </a:p>
          <a:p>
            <a:r>
              <a:rPr lang="en-US" sz="2800" dirty="0">
                <a:latin typeface="Cavolini" panose="03000502040302020204" pitchFamily="66" charset="0"/>
                <a:cs typeface="Cavolini" panose="03000502040302020204" pitchFamily="66" charset="0"/>
              </a:rPr>
              <a:t>3) How does the temperature affect the frequency of collisions between particles?</a:t>
            </a: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Effects of temperature on rate of reaction</a:t>
            </a:r>
          </a:p>
        </p:txBody>
      </p:sp>
      <p:pic>
        <p:nvPicPr>
          <p:cNvPr id="5" name="Picture 4">
            <a:extLst>
              <a:ext uri="{FF2B5EF4-FFF2-40B4-BE49-F238E27FC236}">
                <a16:creationId xmlns:a16="http://schemas.microsoft.com/office/drawing/2014/main" id="{7B72560A-3C27-AD40-9B49-90B4A62F1A3A}"/>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698038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9D618D-FA0F-0C4E-B24F-9486E13A1EDC}"/>
              </a:ext>
            </a:extLst>
          </p:cNvPr>
          <p:cNvSpPr/>
          <p:nvPr/>
        </p:nvSpPr>
        <p:spPr>
          <a:xfrm>
            <a:off x="152399" y="74640"/>
            <a:ext cx="11667068" cy="523220"/>
          </a:xfrm>
          <a:prstGeom prst="rect">
            <a:avLst/>
          </a:prstGeom>
          <a:solidFill>
            <a:schemeClr val="accent4">
              <a:lumMod val="20000"/>
              <a:lumOff val="80000"/>
            </a:schemeClr>
          </a:solidFill>
          <a:ln>
            <a:solidFill>
              <a:schemeClr val="tx1"/>
            </a:solidFill>
          </a:ln>
        </p:spPr>
        <p:txBody>
          <a:bodyPr wrap="square">
            <a:spAutoFit/>
          </a:bodyPr>
          <a:lstStyle/>
          <a:p>
            <a:pPr algn="ctr"/>
            <a:r>
              <a:rPr lang="en-GB" sz="2800" b="1" u="sng" dirty="0">
                <a:solidFill>
                  <a:srgbClr val="231F20"/>
                </a:solidFill>
                <a:latin typeface="Century Gothic" panose="020B0502020202020204" pitchFamily="34" charset="0"/>
              </a:rPr>
              <a:t>Effects of temperature on the rate of reaction</a:t>
            </a:r>
          </a:p>
        </p:txBody>
      </p:sp>
      <p:sp>
        <p:nvSpPr>
          <p:cNvPr id="3" name="Rectangle 2">
            <a:extLst>
              <a:ext uri="{FF2B5EF4-FFF2-40B4-BE49-F238E27FC236}">
                <a16:creationId xmlns:a16="http://schemas.microsoft.com/office/drawing/2014/main" id="{1D94EC2A-48BE-734C-A8F2-5632562E7650}"/>
              </a:ext>
            </a:extLst>
          </p:cNvPr>
          <p:cNvSpPr/>
          <p:nvPr/>
        </p:nvSpPr>
        <p:spPr>
          <a:xfrm>
            <a:off x="5985933" y="1454950"/>
            <a:ext cx="5957612" cy="5262979"/>
          </a:xfrm>
          <a:prstGeom prst="rect">
            <a:avLst/>
          </a:prstGeom>
          <a:solidFill>
            <a:schemeClr val="accent4">
              <a:lumMod val="20000"/>
              <a:lumOff val="80000"/>
            </a:schemeClr>
          </a:solidFill>
        </p:spPr>
        <p:txBody>
          <a:bodyPr wrap="square">
            <a:spAutoFit/>
          </a:bodyPr>
          <a:lstStyle/>
          <a:p>
            <a:r>
              <a:rPr lang="en-GB" sz="2800" dirty="0">
                <a:solidFill>
                  <a:srgbClr val="231F20"/>
                </a:solidFill>
                <a:latin typeface="Century Gothic" panose="020B0502020202020204" pitchFamily="34" charset="0"/>
              </a:rPr>
              <a:t>If the temperature of the reaction mixture is increased:</a:t>
            </a:r>
          </a:p>
          <a:p>
            <a:pPr>
              <a:buFont typeface="Arial" panose="020B0604020202020204" pitchFamily="34" charset="0"/>
              <a:buChar char="•"/>
            </a:pPr>
            <a:r>
              <a:rPr lang="en-GB" sz="2800" dirty="0">
                <a:solidFill>
                  <a:srgbClr val="231F20"/>
                </a:solidFill>
                <a:latin typeface="Century Gothic" panose="020B0502020202020204" pitchFamily="34" charset="0"/>
              </a:rPr>
              <a:t>reactant particles move more quickly</a:t>
            </a:r>
          </a:p>
          <a:p>
            <a:pPr>
              <a:buFont typeface="Arial" panose="020B0604020202020204" pitchFamily="34" charset="0"/>
              <a:buChar char="•"/>
            </a:pPr>
            <a:r>
              <a:rPr lang="en-GB" sz="2800" dirty="0">
                <a:solidFill>
                  <a:srgbClr val="231F20"/>
                </a:solidFill>
                <a:latin typeface="Century Gothic" panose="020B0502020202020204" pitchFamily="34" charset="0"/>
              </a:rPr>
              <a:t>the energy of the particles increases</a:t>
            </a:r>
          </a:p>
          <a:p>
            <a:pPr>
              <a:buFont typeface="Arial" panose="020B0604020202020204" pitchFamily="34" charset="0"/>
              <a:buChar char="•"/>
            </a:pPr>
            <a:r>
              <a:rPr lang="en-GB" sz="2800" dirty="0">
                <a:solidFill>
                  <a:srgbClr val="231F20"/>
                </a:solidFill>
                <a:latin typeface="Century Gothic" panose="020B0502020202020204" pitchFamily="34" charset="0"/>
              </a:rPr>
              <a:t>the frequency of successful collisions between reactant particles increases</a:t>
            </a:r>
          </a:p>
          <a:p>
            <a:pPr>
              <a:buFont typeface="Arial" panose="020B0604020202020204" pitchFamily="34" charset="0"/>
              <a:buChar char="•"/>
            </a:pPr>
            <a:r>
              <a:rPr lang="en-GB" sz="2800" dirty="0">
                <a:solidFill>
                  <a:srgbClr val="231F20"/>
                </a:solidFill>
                <a:latin typeface="Century Gothic" panose="020B0502020202020204" pitchFamily="34" charset="0"/>
              </a:rPr>
              <a:t>the proportion of collisions which are successful increases</a:t>
            </a:r>
          </a:p>
          <a:p>
            <a:pPr>
              <a:buFont typeface="Arial" panose="020B0604020202020204" pitchFamily="34" charset="0"/>
              <a:buChar char="•"/>
            </a:pPr>
            <a:r>
              <a:rPr lang="en-GB" sz="2800" dirty="0">
                <a:solidFill>
                  <a:srgbClr val="231F20"/>
                </a:solidFill>
                <a:latin typeface="Century Gothic" panose="020B0502020202020204" pitchFamily="34" charset="0"/>
              </a:rPr>
              <a:t>the rate of reaction increases</a:t>
            </a:r>
            <a:endParaRPr lang="en-GB" sz="2800" i="0" strike="noStrike" dirty="0">
              <a:solidFill>
                <a:srgbClr val="231F20"/>
              </a:solidFill>
              <a:effectLst/>
              <a:latin typeface="Century Gothic" panose="020B0502020202020204" pitchFamily="34" charset="0"/>
            </a:endParaRPr>
          </a:p>
        </p:txBody>
      </p:sp>
      <p:pic>
        <p:nvPicPr>
          <p:cNvPr id="4" name="Picture 3">
            <a:extLst>
              <a:ext uri="{FF2B5EF4-FFF2-40B4-BE49-F238E27FC236}">
                <a16:creationId xmlns:a16="http://schemas.microsoft.com/office/drawing/2014/main" id="{11FE59A2-040B-704A-8AB9-8FDC991A3762}"/>
              </a:ext>
            </a:extLst>
          </p:cNvPr>
          <p:cNvPicPr>
            <a:picLocks noChangeAspect="1"/>
          </p:cNvPicPr>
          <p:nvPr/>
        </p:nvPicPr>
        <p:blipFill>
          <a:blip r:embed="rId2"/>
          <a:stretch>
            <a:fillRect/>
          </a:stretch>
        </p:blipFill>
        <p:spPr>
          <a:xfrm>
            <a:off x="152399" y="1704396"/>
            <a:ext cx="5557056" cy="3449207"/>
          </a:xfrm>
          <a:prstGeom prst="rect">
            <a:avLst/>
          </a:prstGeom>
        </p:spPr>
      </p:pic>
      <p:sp>
        <p:nvSpPr>
          <p:cNvPr id="5" name="Rectangle 4">
            <a:extLst>
              <a:ext uri="{FF2B5EF4-FFF2-40B4-BE49-F238E27FC236}">
                <a16:creationId xmlns:a16="http://schemas.microsoft.com/office/drawing/2014/main" id="{395A7D40-996A-2440-AB2E-89FBD925DD1C}"/>
              </a:ext>
            </a:extLst>
          </p:cNvPr>
          <p:cNvSpPr/>
          <p:nvPr/>
        </p:nvSpPr>
        <p:spPr>
          <a:xfrm>
            <a:off x="-1" y="706636"/>
            <a:ext cx="11819467" cy="830997"/>
          </a:xfrm>
          <a:prstGeom prst="rect">
            <a:avLst/>
          </a:prstGeom>
        </p:spPr>
        <p:txBody>
          <a:bodyPr wrap="square">
            <a:spAutoFit/>
          </a:bodyPr>
          <a:lstStyle/>
          <a:p>
            <a:pPr algn="ctr"/>
            <a:r>
              <a:rPr lang="en-GB" sz="2400" dirty="0">
                <a:solidFill>
                  <a:srgbClr val="231F20"/>
                </a:solidFill>
                <a:latin typeface="Century Gothic" panose="020B0502020202020204" pitchFamily="34" charset="0"/>
              </a:rPr>
              <a:t>The greater the frequency of successful collisions, the greater the rate of reaction. </a:t>
            </a:r>
          </a:p>
        </p:txBody>
      </p:sp>
      <p:pic>
        <p:nvPicPr>
          <p:cNvPr id="6" name="Picture 5">
            <a:extLst>
              <a:ext uri="{FF2B5EF4-FFF2-40B4-BE49-F238E27FC236}">
                <a16:creationId xmlns:a16="http://schemas.microsoft.com/office/drawing/2014/main" id="{C077D8B7-1E51-8B47-84A0-2641F286FBEC}"/>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2545689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C950833-37F3-1E42-9007-444989AFC33E}"/>
              </a:ext>
            </a:extLst>
          </p:cNvPr>
          <p:cNvPicPr>
            <a:picLocks noChangeAspect="1"/>
          </p:cNvPicPr>
          <p:nvPr/>
        </p:nvPicPr>
        <p:blipFill>
          <a:blip r:embed="rId2"/>
          <a:stretch>
            <a:fillRect/>
          </a:stretch>
        </p:blipFill>
        <p:spPr>
          <a:xfrm>
            <a:off x="10365317" y="177800"/>
            <a:ext cx="1587500" cy="508000"/>
          </a:xfrm>
          <a:prstGeom prst="rect">
            <a:avLst/>
          </a:prstGeom>
        </p:spPr>
      </p:pic>
      <p:sp>
        <p:nvSpPr>
          <p:cNvPr id="4" name="TextBox 3">
            <a:extLst>
              <a:ext uri="{FF2B5EF4-FFF2-40B4-BE49-F238E27FC236}">
                <a16:creationId xmlns:a16="http://schemas.microsoft.com/office/drawing/2014/main" id="{75B7ECDE-4A2E-6B46-B718-F7E7833BE9B9}"/>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6" name="Picture 5">
            <a:extLst>
              <a:ext uri="{FF2B5EF4-FFF2-40B4-BE49-F238E27FC236}">
                <a16:creationId xmlns:a16="http://schemas.microsoft.com/office/drawing/2014/main" id="{F54F24C3-4C0F-2B45-8E07-AA3C68C67AB8}"/>
              </a:ext>
            </a:extLst>
          </p:cNvPr>
          <p:cNvPicPr>
            <a:picLocks noChangeAspect="1"/>
          </p:cNvPicPr>
          <p:nvPr/>
        </p:nvPicPr>
        <p:blipFill>
          <a:blip r:embed="rId3"/>
          <a:stretch>
            <a:fillRect/>
          </a:stretch>
        </p:blipFill>
        <p:spPr>
          <a:xfrm>
            <a:off x="0" y="1583162"/>
            <a:ext cx="11934839" cy="2617500"/>
          </a:xfrm>
          <a:prstGeom prst="rect">
            <a:avLst/>
          </a:prstGeom>
        </p:spPr>
      </p:pic>
      <p:pic>
        <p:nvPicPr>
          <p:cNvPr id="7" name="Picture 6">
            <a:extLst>
              <a:ext uri="{FF2B5EF4-FFF2-40B4-BE49-F238E27FC236}">
                <a16:creationId xmlns:a16="http://schemas.microsoft.com/office/drawing/2014/main" id="{C936857D-565D-C34F-A046-DEF75C4B4DD7}"/>
              </a:ext>
            </a:extLst>
          </p:cNvPr>
          <p:cNvPicPr>
            <a:picLocks noChangeAspect="1"/>
          </p:cNvPicPr>
          <p:nvPr/>
        </p:nvPicPr>
        <p:blipFill>
          <a:blip r:embed="rId4"/>
          <a:stretch>
            <a:fillRect/>
          </a:stretch>
        </p:blipFill>
        <p:spPr>
          <a:xfrm>
            <a:off x="33129" y="6122249"/>
            <a:ext cx="642731" cy="600814"/>
          </a:xfrm>
          <a:prstGeom prst="rect">
            <a:avLst/>
          </a:prstGeom>
        </p:spPr>
      </p:pic>
    </p:spTree>
    <p:extLst>
      <p:ext uri="{BB962C8B-B14F-4D97-AF65-F5344CB8AC3E}">
        <p14:creationId xmlns:p14="http://schemas.microsoft.com/office/powerpoint/2010/main" val="1324013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22392" y="859270"/>
            <a:ext cx="11645735" cy="5262979"/>
          </a:xfrm>
          <a:prstGeom prst="rect">
            <a:avLst/>
          </a:prstGeom>
          <a:solidFill>
            <a:schemeClr val="accent4">
              <a:lumMod val="20000"/>
              <a:lumOff val="80000"/>
            </a:schemeClr>
          </a:solidFill>
        </p:spPr>
        <p:txBody>
          <a:bodyPr wrap="square" rtlCol="0">
            <a:spAutoFit/>
          </a:bodyPr>
          <a:lstStyle/>
          <a:p>
            <a:pPr marL="457200" indent="-457200">
              <a:buAutoNum type="arabicParenR"/>
            </a:pPr>
            <a:r>
              <a:rPr lang="en-US" sz="2400" dirty="0">
                <a:latin typeface="Cavolini" panose="03000502040302020204" pitchFamily="66" charset="0"/>
                <a:cs typeface="Cavolini" panose="03000502040302020204" pitchFamily="66" charset="0"/>
              </a:rPr>
              <a:t>What is collision theory?</a:t>
            </a:r>
          </a:p>
          <a:p>
            <a:r>
              <a:rPr lang="en-US" sz="2400" b="1" dirty="0">
                <a:latin typeface="Cavolini" panose="03000502040302020204" pitchFamily="66" charset="0"/>
                <a:cs typeface="Cavolini" panose="03000502040302020204" pitchFamily="66" charset="0"/>
              </a:rPr>
              <a:t>Chemical reactions can only occur when reacting particles collide with each other. The collisions must have sufficient energy.</a:t>
            </a:r>
          </a:p>
          <a:p>
            <a:r>
              <a:rPr lang="en-US" sz="2400" dirty="0">
                <a:latin typeface="Cavolini" panose="03000502040302020204" pitchFamily="66" charset="0"/>
                <a:cs typeface="Cavolini" panose="03000502040302020204" pitchFamily="66" charset="0"/>
              </a:rPr>
              <a:t>2) What is the activation energy?</a:t>
            </a:r>
          </a:p>
          <a:p>
            <a:r>
              <a:rPr lang="en-US" sz="2400" b="1" dirty="0">
                <a:latin typeface="Cavolini" panose="03000502040302020204" pitchFamily="66" charset="0"/>
                <a:cs typeface="Cavolini" panose="03000502040302020204" pitchFamily="66" charset="0"/>
              </a:rPr>
              <a:t>The activation energy is the minimum amount of energy that particles must have to react (collide successfully)</a:t>
            </a:r>
          </a:p>
          <a:p>
            <a:r>
              <a:rPr lang="en-US" sz="2400" dirty="0">
                <a:latin typeface="Cavolini" panose="03000502040302020204" pitchFamily="66" charset="0"/>
                <a:cs typeface="Cavolini" panose="03000502040302020204" pitchFamily="66" charset="0"/>
              </a:rPr>
              <a:t>3) How does the temperature affect the frequency of collisions between particles?</a:t>
            </a: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The higher the temperature the faster the rate of reaction, this is because the particles have more energy and move faster, increasing the frequency of collision. The particles collide with more energy, the rate of reaction is proportionate to change in temperature</a:t>
            </a: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Effects of temperature on rate of reaction ANSWERS</a:t>
            </a:r>
          </a:p>
        </p:txBody>
      </p:sp>
      <p:pic>
        <p:nvPicPr>
          <p:cNvPr id="5" name="Picture 4">
            <a:extLst>
              <a:ext uri="{FF2B5EF4-FFF2-40B4-BE49-F238E27FC236}">
                <a16:creationId xmlns:a16="http://schemas.microsoft.com/office/drawing/2014/main" id="{7B72560A-3C27-AD40-9B49-90B4A62F1A3A}"/>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1361871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201489" y="6274319"/>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6" name="TextBox 5">
            <a:extLst>
              <a:ext uri="{FF2B5EF4-FFF2-40B4-BE49-F238E27FC236}">
                <a16:creationId xmlns:a16="http://schemas.microsoft.com/office/drawing/2014/main" id="{39729A32-0498-B74A-8808-92679E82B472}"/>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Catalysts </a:t>
            </a:r>
          </a:p>
        </p:txBody>
      </p:sp>
      <p:pic>
        <p:nvPicPr>
          <p:cNvPr id="3" name="Online Media 2" descr="GCSE Science Revision Chemistry &quot;Catalysts&quot;">
            <a:hlinkClick r:id="" action="ppaction://media"/>
            <a:extLst>
              <a:ext uri="{FF2B5EF4-FFF2-40B4-BE49-F238E27FC236}">
                <a16:creationId xmlns:a16="http://schemas.microsoft.com/office/drawing/2014/main" id="{A1A06E85-60D7-5245-8DBC-593669EE7E40}"/>
              </a:ext>
            </a:extLst>
          </p:cNvPr>
          <p:cNvPicPr>
            <a:picLocks noRot="1" noChangeAspect="1"/>
          </p:cNvPicPr>
          <p:nvPr>
            <a:videoFile r:link="rId1"/>
          </p:nvPr>
        </p:nvPicPr>
        <p:blipFill>
          <a:blip r:embed="rId4"/>
          <a:stretch>
            <a:fillRect/>
          </a:stretch>
        </p:blipFill>
        <p:spPr>
          <a:xfrm>
            <a:off x="1051644" y="801006"/>
            <a:ext cx="9013085" cy="5069860"/>
          </a:xfrm>
          <a:prstGeom prst="rect">
            <a:avLst/>
          </a:prstGeom>
        </p:spPr>
      </p:pic>
    </p:spTree>
    <p:extLst>
      <p:ext uri="{BB962C8B-B14F-4D97-AF65-F5344CB8AC3E}">
        <p14:creationId xmlns:p14="http://schemas.microsoft.com/office/powerpoint/2010/main" val="2380485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22392" y="791075"/>
            <a:ext cx="11645735" cy="3539430"/>
          </a:xfrm>
          <a:prstGeom prst="rect">
            <a:avLst/>
          </a:prstGeom>
          <a:solidFill>
            <a:schemeClr val="accent4">
              <a:lumMod val="20000"/>
              <a:lumOff val="80000"/>
            </a:schemeClr>
          </a:solidFill>
        </p:spPr>
        <p:txBody>
          <a:bodyPr wrap="square" rtlCol="0">
            <a:spAutoFit/>
          </a:bodyPr>
          <a:lstStyle/>
          <a:p>
            <a:r>
              <a:rPr lang="en-US" sz="2800" b="1" i="1" dirty="0">
                <a:latin typeface="Cavolini" panose="03000502040302020204" pitchFamily="66" charset="0"/>
                <a:cs typeface="Cavolini" panose="03000502040302020204" pitchFamily="66" charset="0"/>
              </a:rPr>
              <a:t>Watch the video and answer the following questions:</a:t>
            </a:r>
          </a:p>
          <a:p>
            <a:endParaRPr lang="en-US" sz="2800" b="1" i="1" dirty="0">
              <a:latin typeface="Cavolini" panose="03000502040302020204" pitchFamily="66" charset="0"/>
              <a:cs typeface="Cavolini" panose="03000502040302020204" pitchFamily="66" charset="0"/>
            </a:endParaRPr>
          </a:p>
          <a:p>
            <a:pPr marL="342900" indent="-342900">
              <a:buAutoNum type="arabicParenR"/>
            </a:pPr>
            <a:r>
              <a:rPr lang="en-US" sz="2800" dirty="0">
                <a:latin typeface="Cavolini" panose="03000502040302020204" pitchFamily="66" charset="0"/>
                <a:cs typeface="Cavolini" panose="03000502040302020204" pitchFamily="66" charset="0"/>
              </a:rPr>
              <a:t>What is a catalyst?</a:t>
            </a:r>
          </a:p>
          <a:p>
            <a:r>
              <a:rPr lang="en-US" sz="2800" dirty="0">
                <a:latin typeface="Cavolini" panose="03000502040302020204" pitchFamily="66" charset="0"/>
                <a:cs typeface="Cavolini" panose="03000502040302020204" pitchFamily="66" charset="0"/>
              </a:rPr>
              <a:t>2) Why are catalysts useful to industry?</a:t>
            </a:r>
          </a:p>
          <a:p>
            <a:r>
              <a:rPr lang="en-US" sz="2800" dirty="0">
                <a:latin typeface="Cavolini" panose="03000502040302020204" pitchFamily="66" charset="0"/>
                <a:cs typeface="Cavolini" panose="03000502040302020204" pitchFamily="66" charset="0"/>
              </a:rPr>
              <a:t>3) How do catalysts work?</a:t>
            </a:r>
          </a:p>
          <a:p>
            <a:r>
              <a:rPr lang="en-US" sz="2800" dirty="0">
                <a:latin typeface="Cavolini" panose="03000502040302020204" pitchFamily="66" charset="0"/>
                <a:cs typeface="Cavolini" panose="03000502040302020204" pitchFamily="66" charset="0"/>
              </a:rPr>
              <a:t>4) Why aren’t catalyst put in a reaction equation?</a:t>
            </a:r>
          </a:p>
          <a:p>
            <a:r>
              <a:rPr lang="en-US" sz="2800" dirty="0">
                <a:latin typeface="Cavolini" panose="03000502040302020204" pitchFamily="66" charset="0"/>
                <a:cs typeface="Cavolini" panose="03000502040302020204" pitchFamily="66" charset="0"/>
              </a:rPr>
              <a:t>5) What are enzymes?</a:t>
            </a:r>
          </a:p>
          <a:p>
            <a:endParaRPr lang="en-US" sz="2800"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46624622-9CA8-8249-97E8-939576174F7E}"/>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Catalysts </a:t>
            </a:r>
          </a:p>
        </p:txBody>
      </p:sp>
      <p:pic>
        <p:nvPicPr>
          <p:cNvPr id="7" name="Picture 6">
            <a:extLst>
              <a:ext uri="{FF2B5EF4-FFF2-40B4-BE49-F238E27FC236}">
                <a16:creationId xmlns:a16="http://schemas.microsoft.com/office/drawing/2014/main" id="{90009EEB-4CA1-8147-83EE-6E406E44F9A6}"/>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2230041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9C480-2FE7-464E-9A08-9A5458D004EC}"/>
              </a:ext>
            </a:extLst>
          </p:cNvPr>
          <p:cNvSpPr txBox="1"/>
          <p:nvPr/>
        </p:nvSpPr>
        <p:spPr>
          <a:xfrm>
            <a:off x="320023" y="75660"/>
            <a:ext cx="11871977"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rPr>
              <a:t>Using tangents to work out rate of reaction</a:t>
            </a:r>
          </a:p>
        </p:txBody>
      </p:sp>
      <p:sp>
        <p:nvSpPr>
          <p:cNvPr id="5" name="Rounded Rectangle 4">
            <a:hlinkClick r:id="rId3"/>
            <a:extLst>
              <a:ext uri="{FF2B5EF4-FFF2-40B4-BE49-F238E27FC236}">
                <a16:creationId xmlns:a16="http://schemas.microsoft.com/office/drawing/2014/main" id="{4CE596F4-285B-714F-A543-E93219A3B7FD}"/>
              </a:ext>
            </a:extLst>
          </p:cNvPr>
          <p:cNvSpPr/>
          <p:nvPr/>
        </p:nvSpPr>
        <p:spPr>
          <a:xfrm>
            <a:off x="10147684" y="5823385"/>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6" name="TextBox 5">
            <a:extLst>
              <a:ext uri="{FF2B5EF4-FFF2-40B4-BE49-F238E27FC236}">
                <a16:creationId xmlns:a16="http://schemas.microsoft.com/office/drawing/2014/main" id="{DA964E8F-C353-8D46-98CC-4CA05828A949}"/>
              </a:ext>
            </a:extLst>
          </p:cNvPr>
          <p:cNvSpPr txBox="1"/>
          <p:nvPr/>
        </p:nvSpPr>
        <p:spPr>
          <a:xfrm>
            <a:off x="360851" y="4286174"/>
            <a:ext cx="9552111" cy="1938992"/>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following questions:</a:t>
            </a:r>
          </a:p>
          <a:p>
            <a:pPr marL="457200" indent="-457200">
              <a:buAutoNum type="arabicParenR"/>
            </a:pPr>
            <a:r>
              <a:rPr lang="en-US" sz="2000" dirty="0">
                <a:latin typeface="Cavolini" panose="03000502040302020204" pitchFamily="66" charset="0"/>
                <a:cs typeface="Cavolini" panose="03000502040302020204" pitchFamily="66" charset="0"/>
              </a:rPr>
              <a:t>Copy the rate of reaction graph shown on the right. Explain how you could use a tangent to work out the rate of reaction at a given point. </a:t>
            </a:r>
          </a:p>
          <a:p>
            <a:pPr marL="457200" indent="-457200">
              <a:buAutoNum type="arabicParenR"/>
            </a:pPr>
            <a:r>
              <a:rPr lang="en-US" sz="2000" dirty="0">
                <a:latin typeface="Cavolini" panose="03000502040302020204" pitchFamily="66" charset="0"/>
                <a:cs typeface="Cavolini" panose="03000502040302020204" pitchFamily="66" charset="0"/>
              </a:rPr>
              <a:t>HIGHER TIER: Copy the rate of reaction graph shown on the right. Calculate the rate of reaction at 40 seconds.</a:t>
            </a:r>
          </a:p>
        </p:txBody>
      </p:sp>
      <p:pic>
        <p:nvPicPr>
          <p:cNvPr id="9" name="Picture 8">
            <a:extLst>
              <a:ext uri="{FF2B5EF4-FFF2-40B4-BE49-F238E27FC236}">
                <a16:creationId xmlns:a16="http://schemas.microsoft.com/office/drawing/2014/main" id="{57E2D3E9-8335-A34B-B10C-306A488312F0}"/>
              </a:ext>
            </a:extLst>
          </p:cNvPr>
          <p:cNvPicPr>
            <a:picLocks noChangeAspect="1"/>
          </p:cNvPicPr>
          <p:nvPr/>
        </p:nvPicPr>
        <p:blipFill>
          <a:blip r:embed="rId4"/>
          <a:stretch>
            <a:fillRect/>
          </a:stretch>
        </p:blipFill>
        <p:spPr>
          <a:xfrm>
            <a:off x="6566319" y="755073"/>
            <a:ext cx="5465670" cy="3207327"/>
          </a:xfrm>
          <a:prstGeom prst="rect">
            <a:avLst/>
          </a:prstGeom>
        </p:spPr>
      </p:pic>
      <p:pic>
        <p:nvPicPr>
          <p:cNvPr id="11" name="Online Media 10" descr="GCSE Science Revision Chemistry &quot;Using Tangents to Determine Rate&quot;">
            <a:hlinkClick r:id="" action="ppaction://media"/>
            <a:extLst>
              <a:ext uri="{FF2B5EF4-FFF2-40B4-BE49-F238E27FC236}">
                <a16:creationId xmlns:a16="http://schemas.microsoft.com/office/drawing/2014/main" id="{BE51FFE2-5098-9941-B41D-6F7A4A747D03}"/>
              </a:ext>
            </a:extLst>
          </p:cNvPr>
          <p:cNvPicPr>
            <a:picLocks noRot="1" noChangeAspect="1"/>
          </p:cNvPicPr>
          <p:nvPr>
            <a:videoFile r:link="rId1"/>
          </p:nvPr>
        </p:nvPicPr>
        <p:blipFill>
          <a:blip r:embed="rId5"/>
          <a:stretch>
            <a:fillRect/>
          </a:stretch>
        </p:blipFill>
        <p:spPr>
          <a:xfrm>
            <a:off x="470319" y="632834"/>
            <a:ext cx="6096000" cy="3429000"/>
          </a:xfrm>
          <a:prstGeom prst="rect">
            <a:avLst/>
          </a:prstGeom>
        </p:spPr>
      </p:pic>
      <p:pic>
        <p:nvPicPr>
          <p:cNvPr id="12" name="Picture 11">
            <a:extLst>
              <a:ext uri="{FF2B5EF4-FFF2-40B4-BE49-F238E27FC236}">
                <a16:creationId xmlns:a16="http://schemas.microsoft.com/office/drawing/2014/main" id="{EA4C0A8D-B936-E449-9CB2-7366C5100EA1}"/>
              </a:ext>
            </a:extLst>
          </p:cNvPr>
          <p:cNvPicPr>
            <a:picLocks noChangeAspect="1"/>
          </p:cNvPicPr>
          <p:nvPr/>
        </p:nvPicPr>
        <p:blipFill>
          <a:blip r:embed="rId6"/>
          <a:stretch>
            <a:fillRect/>
          </a:stretch>
        </p:blipFill>
        <p:spPr>
          <a:xfrm>
            <a:off x="33129" y="6122249"/>
            <a:ext cx="642731" cy="600814"/>
          </a:xfrm>
          <a:prstGeom prst="rect">
            <a:avLst/>
          </a:prstGeom>
        </p:spPr>
      </p:pic>
    </p:spTree>
    <p:extLst>
      <p:ext uri="{BB962C8B-B14F-4D97-AF65-F5344CB8AC3E}">
        <p14:creationId xmlns:p14="http://schemas.microsoft.com/office/powerpoint/2010/main" val="4114030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8EFD3-65DF-DE4D-AC33-C707A72EB2FC}"/>
              </a:ext>
            </a:extLst>
          </p:cNvPr>
          <p:cNvSpPr/>
          <p:nvPr/>
        </p:nvSpPr>
        <p:spPr>
          <a:xfrm>
            <a:off x="152399" y="829439"/>
            <a:ext cx="11667068" cy="1569660"/>
          </a:xfrm>
          <a:prstGeom prst="rect">
            <a:avLst/>
          </a:prstGeom>
        </p:spPr>
        <p:txBody>
          <a:bodyPr wrap="square">
            <a:spAutoFit/>
          </a:bodyPr>
          <a:lstStyle/>
          <a:p>
            <a:r>
              <a:rPr lang="en-GB" sz="2400" dirty="0">
                <a:solidFill>
                  <a:srgbClr val="231F20"/>
                </a:solidFill>
                <a:latin typeface="Century Gothic" panose="020B0502020202020204" pitchFamily="34" charset="0"/>
              </a:rPr>
              <a:t>A </a:t>
            </a:r>
            <a:r>
              <a:rPr lang="en-GB" sz="2400" b="1" u="sng" dirty="0">
                <a:solidFill>
                  <a:srgbClr val="231F20"/>
                </a:solidFill>
                <a:latin typeface="Century Gothic" panose="020B0502020202020204" pitchFamily="34" charset="0"/>
              </a:rPr>
              <a:t>catalyst</a:t>
            </a:r>
            <a:r>
              <a:rPr lang="en-GB" sz="2400" dirty="0">
                <a:solidFill>
                  <a:srgbClr val="231F20"/>
                </a:solidFill>
                <a:latin typeface="Century Gothic" panose="020B0502020202020204" pitchFamily="34" charset="0"/>
              </a:rPr>
              <a:t>:</a:t>
            </a:r>
          </a:p>
          <a:p>
            <a:pPr>
              <a:buFont typeface="Arial" panose="020B0604020202020204" pitchFamily="34" charset="0"/>
              <a:buChar char="•"/>
            </a:pPr>
            <a:r>
              <a:rPr lang="en-GB" sz="2400" dirty="0">
                <a:solidFill>
                  <a:srgbClr val="231F20"/>
                </a:solidFill>
                <a:latin typeface="Century Gothic" panose="020B0502020202020204" pitchFamily="34" charset="0"/>
              </a:rPr>
              <a:t>Speeds up the rate of a reaction</a:t>
            </a:r>
          </a:p>
          <a:p>
            <a:pPr>
              <a:buFont typeface="Arial" panose="020B0604020202020204" pitchFamily="34" charset="0"/>
              <a:buChar char="•"/>
            </a:pPr>
            <a:r>
              <a:rPr lang="en-GB" sz="2400" dirty="0">
                <a:solidFill>
                  <a:srgbClr val="231F20"/>
                </a:solidFill>
                <a:latin typeface="Century Gothic" panose="020B0502020202020204" pitchFamily="34" charset="0"/>
              </a:rPr>
              <a:t>Does not alter the </a:t>
            </a:r>
            <a:r>
              <a:rPr lang="en-GB" sz="2400" b="1" u="sng" dirty="0">
                <a:solidFill>
                  <a:srgbClr val="231F20"/>
                </a:solidFill>
                <a:latin typeface="Century Gothic" panose="020B0502020202020204" pitchFamily="34" charset="0"/>
              </a:rPr>
              <a:t>products</a:t>
            </a:r>
            <a:r>
              <a:rPr lang="en-GB" sz="2400" dirty="0">
                <a:solidFill>
                  <a:srgbClr val="231F20"/>
                </a:solidFill>
                <a:latin typeface="Century Gothic" panose="020B0502020202020204" pitchFamily="34" charset="0"/>
              </a:rPr>
              <a:t> of the reaction</a:t>
            </a:r>
          </a:p>
          <a:p>
            <a:pPr>
              <a:buFont typeface="Arial" panose="020B0604020202020204" pitchFamily="34" charset="0"/>
              <a:buChar char="•"/>
            </a:pPr>
            <a:r>
              <a:rPr lang="en-GB" sz="2400" dirty="0">
                <a:solidFill>
                  <a:srgbClr val="231F20"/>
                </a:solidFill>
                <a:latin typeface="Century Gothic" panose="020B0502020202020204" pitchFamily="34" charset="0"/>
              </a:rPr>
              <a:t>Is not chemically changed or used up at the end of the reaction</a:t>
            </a:r>
          </a:p>
        </p:txBody>
      </p:sp>
      <p:sp>
        <p:nvSpPr>
          <p:cNvPr id="3" name="Rectangle 2">
            <a:extLst>
              <a:ext uri="{FF2B5EF4-FFF2-40B4-BE49-F238E27FC236}">
                <a16:creationId xmlns:a16="http://schemas.microsoft.com/office/drawing/2014/main" id="{D950F7FD-3071-5441-8107-3D3674FAB464}"/>
              </a:ext>
            </a:extLst>
          </p:cNvPr>
          <p:cNvSpPr/>
          <p:nvPr/>
        </p:nvSpPr>
        <p:spPr>
          <a:xfrm>
            <a:off x="152399" y="74640"/>
            <a:ext cx="11667068" cy="523220"/>
          </a:xfrm>
          <a:prstGeom prst="rect">
            <a:avLst/>
          </a:prstGeom>
          <a:solidFill>
            <a:schemeClr val="accent4">
              <a:lumMod val="20000"/>
              <a:lumOff val="80000"/>
            </a:schemeClr>
          </a:solidFill>
          <a:ln>
            <a:solidFill>
              <a:schemeClr val="tx1"/>
            </a:solidFill>
          </a:ln>
        </p:spPr>
        <p:txBody>
          <a:bodyPr wrap="square">
            <a:spAutoFit/>
          </a:bodyPr>
          <a:lstStyle/>
          <a:p>
            <a:pPr algn="ctr"/>
            <a:r>
              <a:rPr lang="en-GB" sz="2800" b="1" u="sng" dirty="0">
                <a:solidFill>
                  <a:srgbClr val="231F20"/>
                </a:solidFill>
                <a:latin typeface="Century Gothic" panose="020B0502020202020204" pitchFamily="34" charset="0"/>
              </a:rPr>
              <a:t>Effects of a catalyst on the rate of reaction</a:t>
            </a:r>
          </a:p>
        </p:txBody>
      </p:sp>
      <p:sp>
        <p:nvSpPr>
          <p:cNvPr id="5" name="Rectangle 4">
            <a:extLst>
              <a:ext uri="{FF2B5EF4-FFF2-40B4-BE49-F238E27FC236}">
                <a16:creationId xmlns:a16="http://schemas.microsoft.com/office/drawing/2014/main" id="{D74B6556-3C94-B941-BC22-FCC0FAACA4ED}"/>
              </a:ext>
            </a:extLst>
          </p:cNvPr>
          <p:cNvSpPr/>
          <p:nvPr/>
        </p:nvSpPr>
        <p:spPr>
          <a:xfrm>
            <a:off x="152399" y="2519910"/>
            <a:ext cx="11311467" cy="830997"/>
          </a:xfrm>
          <a:prstGeom prst="rect">
            <a:avLst/>
          </a:prstGeom>
          <a:solidFill>
            <a:schemeClr val="accent4">
              <a:lumMod val="20000"/>
              <a:lumOff val="80000"/>
            </a:schemeClr>
          </a:solidFill>
        </p:spPr>
        <p:txBody>
          <a:bodyPr wrap="square">
            <a:spAutoFit/>
          </a:bodyPr>
          <a:lstStyle/>
          <a:p>
            <a:r>
              <a:rPr lang="en-GB" sz="2400" dirty="0">
                <a:solidFill>
                  <a:srgbClr val="231F20"/>
                </a:solidFill>
                <a:latin typeface="Century Gothic" panose="020B0502020202020204" pitchFamily="34" charset="0"/>
              </a:rPr>
              <a:t>Only a very small mass of catalyst is needed to increase the rate of a reaction. Different substances catalyse different reactions.</a:t>
            </a:r>
          </a:p>
        </p:txBody>
      </p:sp>
      <p:pic>
        <p:nvPicPr>
          <p:cNvPr id="6" name="Picture 5">
            <a:extLst>
              <a:ext uri="{FF2B5EF4-FFF2-40B4-BE49-F238E27FC236}">
                <a16:creationId xmlns:a16="http://schemas.microsoft.com/office/drawing/2014/main" id="{B9AEF948-9827-264A-A853-E266E45C5EA6}"/>
              </a:ext>
            </a:extLst>
          </p:cNvPr>
          <p:cNvPicPr>
            <a:picLocks noChangeAspect="1"/>
          </p:cNvPicPr>
          <p:nvPr/>
        </p:nvPicPr>
        <p:blipFill>
          <a:blip r:embed="rId2"/>
          <a:stretch>
            <a:fillRect/>
          </a:stretch>
        </p:blipFill>
        <p:spPr>
          <a:xfrm>
            <a:off x="7840133" y="3809660"/>
            <a:ext cx="4351867" cy="3001287"/>
          </a:xfrm>
          <a:prstGeom prst="rect">
            <a:avLst/>
          </a:prstGeom>
        </p:spPr>
      </p:pic>
      <p:sp>
        <p:nvSpPr>
          <p:cNvPr id="7" name="Rectangle 6">
            <a:extLst>
              <a:ext uri="{FF2B5EF4-FFF2-40B4-BE49-F238E27FC236}">
                <a16:creationId xmlns:a16="http://schemas.microsoft.com/office/drawing/2014/main" id="{7C6933C5-5DA9-1649-B6E8-096BA46CC35D}"/>
              </a:ext>
            </a:extLst>
          </p:cNvPr>
          <p:cNvSpPr/>
          <p:nvPr/>
        </p:nvSpPr>
        <p:spPr>
          <a:xfrm>
            <a:off x="237067" y="4135735"/>
            <a:ext cx="7365999" cy="1323439"/>
          </a:xfrm>
          <a:prstGeom prst="rect">
            <a:avLst/>
          </a:prstGeom>
          <a:solidFill>
            <a:srgbClr val="92D050"/>
          </a:solidFill>
        </p:spPr>
        <p:txBody>
          <a:bodyPr wrap="square">
            <a:spAutoFit/>
          </a:bodyPr>
          <a:lstStyle/>
          <a:p>
            <a:r>
              <a:rPr lang="en-GB" sz="2000" b="1" u="sng" dirty="0">
                <a:solidFill>
                  <a:srgbClr val="231F20"/>
                </a:solidFill>
                <a:latin typeface="Century Gothic" panose="020B0502020202020204" pitchFamily="34" charset="0"/>
              </a:rPr>
              <a:t>IMPORTANT</a:t>
            </a:r>
          </a:p>
          <a:p>
            <a:r>
              <a:rPr lang="en-GB" sz="2000" dirty="0">
                <a:solidFill>
                  <a:srgbClr val="231F20"/>
                </a:solidFill>
                <a:latin typeface="Century Gothic" panose="020B0502020202020204" pitchFamily="34" charset="0"/>
              </a:rPr>
              <a:t>A catalyst provides an alternative </a:t>
            </a:r>
            <a:r>
              <a:rPr lang="en-GB" sz="2000" b="1" u="sng" dirty="0">
                <a:solidFill>
                  <a:srgbClr val="231F20"/>
                </a:solidFill>
                <a:latin typeface="Century Gothic" panose="020B0502020202020204" pitchFamily="34" charset="0"/>
              </a:rPr>
              <a:t>reaction pathway</a:t>
            </a:r>
            <a:r>
              <a:rPr lang="en-GB" sz="2000" dirty="0">
                <a:solidFill>
                  <a:srgbClr val="231F20"/>
                </a:solidFill>
                <a:latin typeface="Century Gothic" panose="020B0502020202020204" pitchFamily="34" charset="0"/>
              </a:rPr>
              <a:t> that has a lower </a:t>
            </a:r>
            <a:r>
              <a:rPr lang="en-GB" sz="2000" b="1" u="sng" dirty="0">
                <a:solidFill>
                  <a:srgbClr val="231F20"/>
                </a:solidFill>
                <a:latin typeface="Century Gothic" panose="020B0502020202020204" pitchFamily="34" charset="0"/>
              </a:rPr>
              <a:t>activation energy</a:t>
            </a:r>
            <a:r>
              <a:rPr lang="en-GB" sz="2000" dirty="0">
                <a:solidFill>
                  <a:srgbClr val="231F20"/>
                </a:solidFill>
                <a:latin typeface="Century Gothic" panose="020B0502020202020204" pitchFamily="34" charset="0"/>
              </a:rPr>
              <a:t> than the </a:t>
            </a:r>
            <a:r>
              <a:rPr lang="en-GB" sz="2000" dirty="0" err="1">
                <a:solidFill>
                  <a:srgbClr val="231F20"/>
                </a:solidFill>
                <a:latin typeface="Century Gothic" panose="020B0502020202020204" pitchFamily="34" charset="0"/>
              </a:rPr>
              <a:t>uncatalysed</a:t>
            </a:r>
            <a:r>
              <a:rPr lang="en-GB" sz="2000" dirty="0">
                <a:solidFill>
                  <a:srgbClr val="231F20"/>
                </a:solidFill>
                <a:latin typeface="Century Gothic" panose="020B0502020202020204" pitchFamily="34" charset="0"/>
              </a:rPr>
              <a:t> reaction. </a:t>
            </a:r>
            <a:endParaRPr lang="en-US" sz="2000" dirty="0">
              <a:latin typeface="Century Gothic" panose="020B0502020202020204" pitchFamily="34" charset="0"/>
            </a:endParaRPr>
          </a:p>
        </p:txBody>
      </p:sp>
      <p:pic>
        <p:nvPicPr>
          <p:cNvPr id="8" name="Picture 7">
            <a:extLst>
              <a:ext uri="{FF2B5EF4-FFF2-40B4-BE49-F238E27FC236}">
                <a16:creationId xmlns:a16="http://schemas.microsoft.com/office/drawing/2014/main" id="{E99BDF85-E905-474F-9EA1-C59E389561CB}"/>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4252604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22392" y="791075"/>
            <a:ext cx="11645735" cy="5170646"/>
          </a:xfrm>
          <a:prstGeom prst="rect">
            <a:avLst/>
          </a:prstGeom>
          <a:solidFill>
            <a:schemeClr val="accent4">
              <a:lumMod val="20000"/>
              <a:lumOff val="80000"/>
            </a:schemeClr>
          </a:solidFill>
        </p:spPr>
        <p:txBody>
          <a:bodyPr wrap="square" rtlCol="0">
            <a:spAutoFit/>
          </a:bodyPr>
          <a:lstStyle/>
          <a:p>
            <a:r>
              <a:rPr lang="en-US" sz="2200" b="1" i="1" dirty="0">
                <a:latin typeface="Cavolini" panose="03000502040302020204" pitchFamily="66" charset="0"/>
                <a:cs typeface="Cavolini" panose="03000502040302020204" pitchFamily="66" charset="0"/>
              </a:rPr>
              <a:t>Watch the video and answer the following questions:</a:t>
            </a:r>
          </a:p>
          <a:p>
            <a:endParaRPr lang="en-US" sz="2200" b="1" i="1" dirty="0">
              <a:latin typeface="Cavolini" panose="03000502040302020204" pitchFamily="66" charset="0"/>
              <a:cs typeface="Cavolini" panose="03000502040302020204" pitchFamily="66" charset="0"/>
            </a:endParaRPr>
          </a:p>
          <a:p>
            <a:pPr marL="342900" indent="-342900">
              <a:buAutoNum type="arabicParenR"/>
            </a:pPr>
            <a:r>
              <a:rPr lang="en-US" sz="2200" dirty="0">
                <a:latin typeface="Cavolini" panose="03000502040302020204" pitchFamily="66" charset="0"/>
                <a:cs typeface="Cavolini" panose="03000502040302020204" pitchFamily="66" charset="0"/>
              </a:rPr>
              <a:t>What is a catalyst?</a:t>
            </a:r>
          </a:p>
          <a:p>
            <a:r>
              <a:rPr lang="en-US" sz="2200" b="1" dirty="0">
                <a:latin typeface="Cavolini" panose="03000502040302020204" pitchFamily="66" charset="0"/>
                <a:cs typeface="Cavolini" panose="03000502040302020204" pitchFamily="66" charset="0"/>
              </a:rPr>
              <a:t>Catalysts increase the rate of reaction but are not used up</a:t>
            </a:r>
          </a:p>
          <a:p>
            <a:r>
              <a:rPr lang="en-US" sz="2200" dirty="0">
                <a:latin typeface="Cavolini" panose="03000502040302020204" pitchFamily="66" charset="0"/>
                <a:cs typeface="Cavolini" panose="03000502040302020204" pitchFamily="66" charset="0"/>
              </a:rPr>
              <a:t>2) Why are catalysts useful to industry?</a:t>
            </a:r>
          </a:p>
          <a:p>
            <a:r>
              <a:rPr lang="en-US" sz="2200" b="1" dirty="0">
                <a:latin typeface="Cavolini" panose="03000502040302020204" pitchFamily="66" charset="0"/>
                <a:cs typeface="Cavolini" panose="03000502040302020204" pitchFamily="66" charset="0"/>
              </a:rPr>
              <a:t>Catalyst carry out reactions quickly, without needing to raise the temperature, saving money (lower energy costs). They can also be used again and again.</a:t>
            </a:r>
          </a:p>
          <a:p>
            <a:r>
              <a:rPr lang="en-US" sz="2200" dirty="0">
                <a:latin typeface="Cavolini" panose="03000502040302020204" pitchFamily="66" charset="0"/>
                <a:cs typeface="Cavolini" panose="03000502040302020204" pitchFamily="66" charset="0"/>
              </a:rPr>
              <a:t>3) How do catalysts work?</a:t>
            </a:r>
          </a:p>
          <a:p>
            <a:r>
              <a:rPr lang="en-US" sz="2200" b="1" dirty="0">
                <a:latin typeface="Cavolini" panose="03000502040302020204" pitchFamily="66" charset="0"/>
                <a:cs typeface="Cavolini" panose="03000502040302020204" pitchFamily="66" charset="0"/>
              </a:rPr>
              <a:t>Catalysts increase the rate of reaction by providing a different reaction pathway requiring less energy to cross the activation energy barrier.</a:t>
            </a:r>
          </a:p>
          <a:p>
            <a:r>
              <a:rPr lang="en-US" sz="2200" dirty="0">
                <a:latin typeface="Cavolini" panose="03000502040302020204" pitchFamily="66" charset="0"/>
                <a:cs typeface="Cavolini" panose="03000502040302020204" pitchFamily="66" charset="0"/>
              </a:rPr>
              <a:t>4) Why aren’t catalyst put in a reaction equation?</a:t>
            </a:r>
          </a:p>
          <a:p>
            <a:r>
              <a:rPr lang="en-US" sz="2200" b="1" dirty="0">
                <a:latin typeface="Cavolini" panose="03000502040302020204" pitchFamily="66" charset="0"/>
                <a:cs typeface="Cavolini" panose="03000502040302020204" pitchFamily="66" charset="0"/>
              </a:rPr>
              <a:t>Catalysts aren’t used up in a chemical reaction.</a:t>
            </a:r>
          </a:p>
          <a:p>
            <a:r>
              <a:rPr lang="en-US" sz="2200" dirty="0">
                <a:latin typeface="Cavolini" panose="03000502040302020204" pitchFamily="66" charset="0"/>
                <a:cs typeface="Cavolini" panose="03000502040302020204" pitchFamily="66" charset="0"/>
              </a:rPr>
              <a:t>5) What are enzymes?</a:t>
            </a:r>
          </a:p>
          <a:p>
            <a:r>
              <a:rPr lang="en-US" sz="2200" b="1" dirty="0">
                <a:latin typeface="Cavolini" panose="03000502040302020204" pitchFamily="66" charset="0"/>
                <a:cs typeface="Cavolini" panose="03000502040302020204" pitchFamily="66" charset="0"/>
              </a:rPr>
              <a:t>Catalysts found in living things (biological catalysts).</a:t>
            </a:r>
          </a:p>
        </p:txBody>
      </p:sp>
      <p:sp>
        <p:nvSpPr>
          <p:cNvPr id="5" name="TextBox 4">
            <a:extLst>
              <a:ext uri="{FF2B5EF4-FFF2-40B4-BE49-F238E27FC236}">
                <a16:creationId xmlns:a16="http://schemas.microsoft.com/office/drawing/2014/main" id="{46624622-9CA8-8249-97E8-939576174F7E}"/>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Catalysts ANSWERS </a:t>
            </a:r>
          </a:p>
        </p:txBody>
      </p:sp>
      <p:pic>
        <p:nvPicPr>
          <p:cNvPr id="7" name="Picture 6">
            <a:extLst>
              <a:ext uri="{FF2B5EF4-FFF2-40B4-BE49-F238E27FC236}">
                <a16:creationId xmlns:a16="http://schemas.microsoft.com/office/drawing/2014/main" id="{90009EEB-4CA1-8147-83EE-6E406E44F9A6}"/>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1860560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505E-86B8-1144-B5BA-FD97F9F19223}"/>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6" name="Picture 5">
            <a:extLst>
              <a:ext uri="{FF2B5EF4-FFF2-40B4-BE49-F238E27FC236}">
                <a16:creationId xmlns:a16="http://schemas.microsoft.com/office/drawing/2014/main" id="{ACEF4A4E-DD8A-6D4A-895C-E570AED22C45}"/>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A6DB2298-78AC-CA48-AA51-070E2259AC5A}"/>
              </a:ext>
            </a:extLst>
          </p:cNvPr>
          <p:cNvPicPr>
            <a:picLocks noChangeAspect="1"/>
          </p:cNvPicPr>
          <p:nvPr/>
        </p:nvPicPr>
        <p:blipFill>
          <a:blip r:embed="rId3"/>
          <a:stretch>
            <a:fillRect/>
          </a:stretch>
        </p:blipFill>
        <p:spPr>
          <a:xfrm>
            <a:off x="874643" y="659944"/>
            <a:ext cx="10862492" cy="5760734"/>
          </a:xfrm>
          <a:prstGeom prst="rect">
            <a:avLst/>
          </a:prstGeom>
        </p:spPr>
      </p:pic>
    </p:spTree>
    <p:extLst>
      <p:ext uri="{BB962C8B-B14F-4D97-AF65-F5344CB8AC3E}">
        <p14:creationId xmlns:p14="http://schemas.microsoft.com/office/powerpoint/2010/main" val="23733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505E-86B8-1144-B5BA-FD97F9F19223}"/>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6" name="Picture 5">
            <a:extLst>
              <a:ext uri="{FF2B5EF4-FFF2-40B4-BE49-F238E27FC236}">
                <a16:creationId xmlns:a16="http://schemas.microsoft.com/office/drawing/2014/main" id="{ACEF4A4E-DD8A-6D4A-895C-E570AED22C45}"/>
              </a:ext>
            </a:extLst>
          </p:cNvPr>
          <p:cNvPicPr>
            <a:picLocks noChangeAspect="1"/>
          </p:cNvPicPr>
          <p:nvPr/>
        </p:nvPicPr>
        <p:blipFill>
          <a:blip r:embed="rId2"/>
          <a:stretch>
            <a:fillRect/>
          </a:stretch>
        </p:blipFill>
        <p:spPr>
          <a:xfrm>
            <a:off x="33129" y="6122249"/>
            <a:ext cx="642731" cy="600814"/>
          </a:xfrm>
          <a:prstGeom prst="rect">
            <a:avLst/>
          </a:prstGeom>
        </p:spPr>
      </p:pic>
      <p:pic>
        <p:nvPicPr>
          <p:cNvPr id="7" name="Picture 6">
            <a:extLst>
              <a:ext uri="{FF2B5EF4-FFF2-40B4-BE49-F238E27FC236}">
                <a16:creationId xmlns:a16="http://schemas.microsoft.com/office/drawing/2014/main" id="{97D24F37-7870-4C47-9F19-C965FDDB0645}"/>
              </a:ext>
            </a:extLst>
          </p:cNvPr>
          <p:cNvPicPr>
            <a:picLocks noChangeAspect="1"/>
          </p:cNvPicPr>
          <p:nvPr/>
        </p:nvPicPr>
        <p:blipFill>
          <a:blip r:embed="rId3"/>
          <a:stretch>
            <a:fillRect/>
          </a:stretch>
        </p:blipFill>
        <p:spPr>
          <a:xfrm>
            <a:off x="854765" y="649402"/>
            <a:ext cx="10495722" cy="5566224"/>
          </a:xfrm>
          <a:prstGeom prst="rect">
            <a:avLst/>
          </a:prstGeom>
        </p:spPr>
      </p:pic>
    </p:spTree>
    <p:extLst>
      <p:ext uri="{BB962C8B-B14F-4D97-AF65-F5344CB8AC3E}">
        <p14:creationId xmlns:p14="http://schemas.microsoft.com/office/powerpoint/2010/main" val="1262712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275380" y="5620238"/>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5" name="TextBox 4">
            <a:extLst>
              <a:ext uri="{FF2B5EF4-FFF2-40B4-BE49-F238E27FC236}">
                <a16:creationId xmlns:a16="http://schemas.microsoft.com/office/drawing/2014/main" id="{0ABD9E82-8595-7842-9803-AE7AA7C77FD8}"/>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Reversible reactions</a:t>
            </a:r>
          </a:p>
        </p:txBody>
      </p:sp>
      <p:pic>
        <p:nvPicPr>
          <p:cNvPr id="8" name="Picture 7">
            <a:extLst>
              <a:ext uri="{FF2B5EF4-FFF2-40B4-BE49-F238E27FC236}">
                <a16:creationId xmlns:a16="http://schemas.microsoft.com/office/drawing/2014/main" id="{EE3B160D-B7D1-7340-B9AB-BA45C524BE76}"/>
              </a:ext>
            </a:extLst>
          </p:cNvPr>
          <p:cNvPicPr>
            <a:picLocks noChangeAspect="1"/>
          </p:cNvPicPr>
          <p:nvPr/>
        </p:nvPicPr>
        <p:blipFill>
          <a:blip r:embed="rId4"/>
          <a:stretch>
            <a:fillRect/>
          </a:stretch>
        </p:blipFill>
        <p:spPr>
          <a:xfrm>
            <a:off x="33129" y="6122249"/>
            <a:ext cx="642731" cy="600814"/>
          </a:xfrm>
          <a:prstGeom prst="rect">
            <a:avLst/>
          </a:prstGeom>
        </p:spPr>
      </p:pic>
      <p:pic>
        <p:nvPicPr>
          <p:cNvPr id="3" name="Online Media 2" descr="GCSE Science Revision Chemistry &quot;Reversible Reactions&quot;">
            <a:hlinkClick r:id="" action="ppaction://media"/>
            <a:extLst>
              <a:ext uri="{FF2B5EF4-FFF2-40B4-BE49-F238E27FC236}">
                <a16:creationId xmlns:a16="http://schemas.microsoft.com/office/drawing/2014/main" id="{5BE377EE-2CF8-6C4E-96F0-A540DCB1FDB0}"/>
              </a:ext>
            </a:extLst>
          </p:cNvPr>
          <p:cNvPicPr>
            <a:picLocks noRot="1" noChangeAspect="1"/>
          </p:cNvPicPr>
          <p:nvPr>
            <a:videoFile r:link="rId1"/>
          </p:nvPr>
        </p:nvPicPr>
        <p:blipFill>
          <a:blip r:embed="rId5"/>
          <a:stretch>
            <a:fillRect/>
          </a:stretch>
        </p:blipFill>
        <p:spPr>
          <a:xfrm>
            <a:off x="1570383" y="883340"/>
            <a:ext cx="8030817" cy="4517335"/>
          </a:xfrm>
          <a:prstGeom prst="rect">
            <a:avLst/>
          </a:prstGeom>
        </p:spPr>
      </p:pic>
    </p:spTree>
    <p:extLst>
      <p:ext uri="{BB962C8B-B14F-4D97-AF65-F5344CB8AC3E}">
        <p14:creationId xmlns:p14="http://schemas.microsoft.com/office/powerpoint/2010/main" val="1130125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6001643"/>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What is the symbol for a reversible reaction?</a:t>
            </a:r>
          </a:p>
          <a:p>
            <a:pPr marL="342900" indent="-342900">
              <a:buAutoNum type="arabicParenR"/>
            </a:pPr>
            <a:r>
              <a:rPr lang="en-US" sz="2400" dirty="0">
                <a:latin typeface="Cavolini" panose="03000502040302020204" pitchFamily="66" charset="0"/>
                <a:cs typeface="Cavolini" panose="03000502040302020204" pitchFamily="66" charset="0"/>
              </a:rPr>
              <a:t>What is a reversible reaction?</a:t>
            </a:r>
          </a:p>
          <a:p>
            <a:r>
              <a:rPr lang="en-US" sz="2400" b="1" dirty="0">
                <a:latin typeface="Cavolini" panose="03000502040302020204" pitchFamily="66" charset="0"/>
                <a:cs typeface="Cavolini" panose="03000502040302020204" pitchFamily="66" charset="0"/>
              </a:rPr>
              <a:t>t</a:t>
            </a:r>
            <a:r>
              <a:rPr lang="en-GB" sz="2400" b="1" dirty="0">
                <a:latin typeface="Cavolini" panose="03000502040302020204" pitchFamily="66" charset="0"/>
                <a:cs typeface="Cavolini" panose="03000502040302020204" pitchFamily="66" charset="0"/>
              </a:rPr>
              <a:t>he products of the reaction can react to produce the original reactants.</a:t>
            </a:r>
          </a:p>
          <a:p>
            <a:r>
              <a:rPr lang="en-GB" sz="2400" dirty="0">
                <a:latin typeface="Cavolini" panose="03000502040302020204" pitchFamily="66" charset="0"/>
                <a:cs typeface="Cavolini" panose="03000502040302020204" pitchFamily="66" charset="0"/>
              </a:rPr>
              <a:t>3) How can we change the direction of reversible reaction?</a:t>
            </a:r>
          </a:p>
          <a:p>
            <a:r>
              <a:rPr lang="en-GB" sz="2400" dirty="0">
                <a:latin typeface="Cavolini" panose="03000502040302020204" pitchFamily="66" charset="0"/>
                <a:cs typeface="Cavolini" panose="03000502040302020204" pitchFamily="66" charset="0"/>
              </a:rPr>
              <a:t>We can change the reaction conditions</a:t>
            </a:r>
          </a:p>
          <a:p>
            <a:r>
              <a:rPr lang="en-GB" sz="2400" dirty="0">
                <a:latin typeface="Cavolini" panose="03000502040302020204" pitchFamily="66" charset="0"/>
                <a:cs typeface="Cavolini" panose="03000502040302020204" pitchFamily="66" charset="0"/>
              </a:rPr>
              <a:t>4) How will heating and cooling affect the following reversible reaction:</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Ammonium chloride                ammonia     +    hydrogen chloride</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Heating it will make the reaction go in the forward direction</a:t>
            </a:r>
          </a:p>
          <a:p>
            <a:r>
              <a:rPr lang="en-GB" sz="2400" dirty="0">
                <a:latin typeface="Cavolini" panose="03000502040302020204" pitchFamily="66" charset="0"/>
                <a:cs typeface="Cavolini" panose="03000502040302020204" pitchFamily="66" charset="0"/>
              </a:rPr>
              <a:t>Cooling it will make the reaction go in the backward direction</a:t>
            </a:r>
          </a:p>
          <a:p>
            <a:endParaRPr lang="en-US" sz="2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Reversible reactions</a:t>
            </a:r>
          </a:p>
        </p:txBody>
      </p:sp>
      <p:pic>
        <p:nvPicPr>
          <p:cNvPr id="5" name="Picture 4">
            <a:extLst>
              <a:ext uri="{FF2B5EF4-FFF2-40B4-BE49-F238E27FC236}">
                <a16:creationId xmlns:a16="http://schemas.microsoft.com/office/drawing/2014/main" id="{D2D2B0DC-8078-E448-83F6-B25A502A5F03}"/>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666F247C-DA98-9041-A0F4-4DAF45C0938A}"/>
              </a:ext>
            </a:extLst>
          </p:cNvPr>
          <p:cNvPicPr>
            <a:picLocks noChangeAspect="1"/>
          </p:cNvPicPr>
          <p:nvPr/>
        </p:nvPicPr>
        <p:blipFill>
          <a:blip r:embed="rId3"/>
          <a:stretch>
            <a:fillRect/>
          </a:stretch>
        </p:blipFill>
        <p:spPr>
          <a:xfrm>
            <a:off x="8835335" y="1410528"/>
            <a:ext cx="1041400" cy="419100"/>
          </a:xfrm>
          <a:prstGeom prst="rect">
            <a:avLst/>
          </a:prstGeom>
        </p:spPr>
      </p:pic>
      <p:pic>
        <p:nvPicPr>
          <p:cNvPr id="7" name="Picture 6">
            <a:extLst>
              <a:ext uri="{FF2B5EF4-FFF2-40B4-BE49-F238E27FC236}">
                <a16:creationId xmlns:a16="http://schemas.microsoft.com/office/drawing/2014/main" id="{1E67AC0D-102F-874F-B2D2-AC9D8269B7B7}"/>
              </a:ext>
            </a:extLst>
          </p:cNvPr>
          <p:cNvPicPr>
            <a:picLocks noChangeAspect="1"/>
          </p:cNvPicPr>
          <p:nvPr/>
        </p:nvPicPr>
        <p:blipFill>
          <a:blip r:embed="rId3"/>
          <a:stretch>
            <a:fillRect/>
          </a:stretch>
        </p:blipFill>
        <p:spPr>
          <a:xfrm>
            <a:off x="4236830" y="4604302"/>
            <a:ext cx="1041400" cy="419100"/>
          </a:xfrm>
          <a:prstGeom prst="rect">
            <a:avLst/>
          </a:prstGeom>
        </p:spPr>
      </p:pic>
    </p:spTree>
    <p:extLst>
      <p:ext uri="{BB962C8B-B14F-4D97-AF65-F5344CB8AC3E}">
        <p14:creationId xmlns:p14="http://schemas.microsoft.com/office/powerpoint/2010/main" val="3465456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2677656"/>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5) Describe the energy in reversible reactions.</a:t>
            </a:r>
          </a:p>
          <a:p>
            <a:endParaRPr lang="en-US" sz="2400" dirty="0">
              <a:latin typeface="Cavolini" panose="03000502040302020204" pitchFamily="66" charset="0"/>
              <a:cs typeface="Cavolini" panose="03000502040302020204" pitchFamily="66" charset="0"/>
            </a:endParaRPr>
          </a:p>
          <a:p>
            <a:endParaRPr lang="en-US" sz="2400" b="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6) What is equilibrium?</a:t>
            </a:r>
          </a:p>
          <a:p>
            <a:endParaRPr lang="en-US" sz="2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Reversible reactions</a:t>
            </a:r>
          </a:p>
        </p:txBody>
      </p:sp>
      <p:pic>
        <p:nvPicPr>
          <p:cNvPr id="5" name="Picture 4">
            <a:extLst>
              <a:ext uri="{FF2B5EF4-FFF2-40B4-BE49-F238E27FC236}">
                <a16:creationId xmlns:a16="http://schemas.microsoft.com/office/drawing/2014/main" id="{D2D2B0DC-8078-E448-83F6-B25A502A5F03}"/>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2108937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3CF5E6-8ECC-7846-9FD0-6F9919B263C0}"/>
              </a:ext>
            </a:extLst>
          </p:cNvPr>
          <p:cNvPicPr>
            <a:picLocks noChangeAspect="1"/>
          </p:cNvPicPr>
          <p:nvPr/>
        </p:nvPicPr>
        <p:blipFill>
          <a:blip r:embed="rId2"/>
          <a:stretch>
            <a:fillRect/>
          </a:stretch>
        </p:blipFill>
        <p:spPr>
          <a:xfrm>
            <a:off x="4235450" y="1605281"/>
            <a:ext cx="4603749" cy="784045"/>
          </a:xfrm>
          <a:prstGeom prst="rect">
            <a:avLst/>
          </a:prstGeom>
        </p:spPr>
      </p:pic>
      <p:pic>
        <p:nvPicPr>
          <p:cNvPr id="11" name="Picture 10">
            <a:extLst>
              <a:ext uri="{FF2B5EF4-FFF2-40B4-BE49-F238E27FC236}">
                <a16:creationId xmlns:a16="http://schemas.microsoft.com/office/drawing/2014/main" id="{B6A0421F-D725-0F4B-843D-3770EE54177D}"/>
              </a:ext>
            </a:extLst>
          </p:cNvPr>
          <p:cNvPicPr>
            <a:picLocks noChangeAspect="1"/>
          </p:cNvPicPr>
          <p:nvPr/>
        </p:nvPicPr>
        <p:blipFill>
          <a:blip r:embed="rId3"/>
          <a:stretch>
            <a:fillRect/>
          </a:stretch>
        </p:blipFill>
        <p:spPr>
          <a:xfrm>
            <a:off x="2474167" y="2878653"/>
            <a:ext cx="8126313" cy="1168490"/>
          </a:xfrm>
          <a:prstGeom prst="rect">
            <a:avLst/>
          </a:prstGeom>
          <a:ln>
            <a:noFill/>
          </a:ln>
        </p:spPr>
      </p:pic>
      <p:sp>
        <p:nvSpPr>
          <p:cNvPr id="2" name="Title 1">
            <a:extLst>
              <a:ext uri="{FF2B5EF4-FFF2-40B4-BE49-F238E27FC236}">
                <a16:creationId xmlns:a16="http://schemas.microsoft.com/office/drawing/2014/main" id="{7755C2E8-E347-8C41-90A8-9992F43FDCA4}"/>
              </a:ext>
            </a:extLst>
          </p:cNvPr>
          <p:cNvSpPr>
            <a:spLocks noGrp="1"/>
          </p:cNvSpPr>
          <p:nvPr>
            <p:ph type="title"/>
          </p:nvPr>
        </p:nvSpPr>
        <p:spPr>
          <a:xfrm>
            <a:off x="208807" y="136526"/>
            <a:ext cx="11773395" cy="429744"/>
          </a:xfrm>
        </p:spPr>
        <p:txBody>
          <a:bodyPr>
            <a:normAutofit fontScale="90000"/>
          </a:bodyPr>
          <a:lstStyle/>
          <a:p>
            <a:r>
              <a:rPr lang="en-US" dirty="0"/>
              <a:t>Reversible reactions</a:t>
            </a:r>
          </a:p>
        </p:txBody>
      </p:sp>
      <p:sp>
        <p:nvSpPr>
          <p:cNvPr id="4" name="Rectangle 3">
            <a:extLst>
              <a:ext uri="{FF2B5EF4-FFF2-40B4-BE49-F238E27FC236}">
                <a16:creationId xmlns:a16="http://schemas.microsoft.com/office/drawing/2014/main" id="{6217E1D1-4F48-874C-BD7C-7060903B4C4C}"/>
              </a:ext>
            </a:extLst>
          </p:cNvPr>
          <p:cNvSpPr/>
          <p:nvPr/>
        </p:nvSpPr>
        <p:spPr>
          <a:xfrm>
            <a:off x="208806" y="657577"/>
            <a:ext cx="11983194" cy="1107996"/>
          </a:xfrm>
          <a:prstGeom prst="rect">
            <a:avLst/>
          </a:prstGeom>
          <a:solidFill>
            <a:schemeClr val="accent2">
              <a:lumMod val="20000"/>
              <a:lumOff val="80000"/>
            </a:schemeClr>
          </a:solidFill>
        </p:spPr>
        <p:txBody>
          <a:bodyPr wrap="square">
            <a:spAutoFit/>
          </a:bodyPr>
          <a:lstStyle/>
          <a:p>
            <a:r>
              <a:rPr lang="en-GB" sz="2200" dirty="0">
                <a:latin typeface="Century Gothic" panose="020B0502020202020204" pitchFamily="34" charset="0"/>
              </a:rPr>
              <a:t>In some chemical reactions, the products of the reaction can react to produce the original reactants. </a:t>
            </a:r>
          </a:p>
          <a:p>
            <a:r>
              <a:rPr lang="en-GB" sz="2200" dirty="0">
                <a:latin typeface="Century Gothic" panose="020B0502020202020204" pitchFamily="34" charset="0"/>
              </a:rPr>
              <a:t>Such reactions are called reversible reactions and are represented:</a:t>
            </a:r>
            <a:endParaRPr lang="en-GB" sz="2200" dirty="0">
              <a:effectLst/>
              <a:latin typeface="Century Gothic" panose="020B0502020202020204" pitchFamily="34" charset="0"/>
            </a:endParaRPr>
          </a:p>
        </p:txBody>
      </p:sp>
      <p:sp>
        <p:nvSpPr>
          <p:cNvPr id="7" name="Rectangle 6">
            <a:extLst>
              <a:ext uri="{FF2B5EF4-FFF2-40B4-BE49-F238E27FC236}">
                <a16:creationId xmlns:a16="http://schemas.microsoft.com/office/drawing/2014/main" id="{F784AF28-EBFE-3D45-8210-D299430225AF}"/>
              </a:ext>
            </a:extLst>
          </p:cNvPr>
          <p:cNvSpPr/>
          <p:nvPr/>
        </p:nvSpPr>
        <p:spPr>
          <a:xfrm>
            <a:off x="51858" y="2268601"/>
            <a:ext cx="12140142" cy="769441"/>
          </a:xfrm>
          <a:prstGeom prst="rect">
            <a:avLst/>
          </a:prstGeom>
          <a:solidFill>
            <a:srgbClr val="92D050"/>
          </a:solidFill>
        </p:spPr>
        <p:txBody>
          <a:bodyPr wrap="square">
            <a:spAutoFit/>
          </a:bodyPr>
          <a:lstStyle/>
          <a:p>
            <a:r>
              <a:rPr lang="en-GB" sz="2200" dirty="0">
                <a:latin typeface="Century Gothic" panose="020B0502020202020204" pitchFamily="34" charset="0"/>
              </a:rPr>
              <a:t>The direction of reversible reactions can be changed by changing the conditions.</a:t>
            </a:r>
          </a:p>
          <a:p>
            <a:r>
              <a:rPr lang="en-GB" sz="2200" dirty="0">
                <a:latin typeface="Century Gothic" panose="020B0502020202020204" pitchFamily="34" charset="0"/>
              </a:rPr>
              <a:t>For example:</a:t>
            </a:r>
            <a:endParaRPr lang="en-GB" sz="2200" dirty="0">
              <a:effectLst/>
              <a:latin typeface="Century Gothic" panose="020B0502020202020204" pitchFamily="34" charset="0"/>
            </a:endParaRPr>
          </a:p>
        </p:txBody>
      </p:sp>
      <p:sp>
        <p:nvSpPr>
          <p:cNvPr id="12" name="Rectangle 11">
            <a:extLst>
              <a:ext uri="{FF2B5EF4-FFF2-40B4-BE49-F238E27FC236}">
                <a16:creationId xmlns:a16="http://schemas.microsoft.com/office/drawing/2014/main" id="{AA2303F2-658D-AA4E-AF07-AAD535A74D72}"/>
              </a:ext>
            </a:extLst>
          </p:cNvPr>
          <p:cNvSpPr/>
          <p:nvPr/>
        </p:nvSpPr>
        <p:spPr>
          <a:xfrm>
            <a:off x="51858" y="3887754"/>
            <a:ext cx="12140142" cy="769441"/>
          </a:xfrm>
          <a:prstGeom prst="rect">
            <a:avLst/>
          </a:prstGeom>
          <a:solidFill>
            <a:schemeClr val="accent4"/>
          </a:solidFill>
        </p:spPr>
        <p:txBody>
          <a:bodyPr wrap="square">
            <a:spAutoFit/>
          </a:bodyPr>
          <a:lstStyle/>
          <a:p>
            <a:r>
              <a:rPr lang="en-GB" sz="2200" dirty="0">
                <a:latin typeface="Century Gothic" panose="020B0502020202020204" pitchFamily="34" charset="0"/>
              </a:rPr>
              <a:t>If a reversible reaction is exothermic in one direction, it is endothermic in the opposite direction. The same amount of energy is transferred in each case. For example:</a:t>
            </a:r>
            <a:endParaRPr lang="en-GB" sz="2200" dirty="0">
              <a:effectLst/>
              <a:latin typeface="Century Gothic" panose="020B0502020202020204" pitchFamily="34" charset="0"/>
            </a:endParaRPr>
          </a:p>
        </p:txBody>
      </p:sp>
      <p:pic>
        <p:nvPicPr>
          <p:cNvPr id="13" name="Picture 12">
            <a:extLst>
              <a:ext uri="{FF2B5EF4-FFF2-40B4-BE49-F238E27FC236}">
                <a16:creationId xmlns:a16="http://schemas.microsoft.com/office/drawing/2014/main" id="{A4D500CC-389D-C348-A705-ABE8285293BA}"/>
              </a:ext>
            </a:extLst>
          </p:cNvPr>
          <p:cNvPicPr>
            <a:picLocks noChangeAspect="1"/>
          </p:cNvPicPr>
          <p:nvPr/>
        </p:nvPicPr>
        <p:blipFill>
          <a:blip r:embed="rId4"/>
          <a:stretch>
            <a:fillRect/>
          </a:stretch>
        </p:blipFill>
        <p:spPr>
          <a:xfrm>
            <a:off x="3100917" y="4685132"/>
            <a:ext cx="5230284" cy="1135173"/>
          </a:xfrm>
          <a:prstGeom prst="rect">
            <a:avLst/>
          </a:prstGeom>
        </p:spPr>
      </p:pic>
      <p:sp>
        <p:nvSpPr>
          <p:cNvPr id="14" name="Rectangle 13">
            <a:extLst>
              <a:ext uri="{FF2B5EF4-FFF2-40B4-BE49-F238E27FC236}">
                <a16:creationId xmlns:a16="http://schemas.microsoft.com/office/drawing/2014/main" id="{D0A14567-F976-F146-8655-BA9E28A23CA1}"/>
              </a:ext>
            </a:extLst>
          </p:cNvPr>
          <p:cNvSpPr/>
          <p:nvPr/>
        </p:nvSpPr>
        <p:spPr>
          <a:xfrm>
            <a:off x="-496" y="5825741"/>
            <a:ext cx="12192000" cy="1107996"/>
          </a:xfrm>
          <a:prstGeom prst="rect">
            <a:avLst/>
          </a:prstGeom>
          <a:solidFill>
            <a:schemeClr val="accent1">
              <a:lumMod val="20000"/>
              <a:lumOff val="80000"/>
            </a:schemeClr>
          </a:solidFill>
        </p:spPr>
        <p:txBody>
          <a:bodyPr wrap="square">
            <a:spAutoFit/>
          </a:bodyPr>
          <a:lstStyle/>
          <a:p>
            <a:r>
              <a:rPr lang="en-GB" sz="2200" dirty="0">
                <a:latin typeface="Century Gothic" panose="020B0502020202020204" pitchFamily="34" charset="0"/>
              </a:rPr>
              <a:t>When a reversible reaction occurs in apparatus which prevents the escape of reactants and products, equilibrium is reached when the forward and reverse reactions occur at exactly the same rate.</a:t>
            </a:r>
            <a:endParaRPr lang="en-GB" sz="2200" dirty="0">
              <a:effectLst/>
              <a:latin typeface="Century Gothic" panose="020B0502020202020204" pitchFamily="34" charset="0"/>
            </a:endParaRPr>
          </a:p>
        </p:txBody>
      </p:sp>
    </p:spTree>
    <p:extLst>
      <p:ext uri="{BB962C8B-B14F-4D97-AF65-F5344CB8AC3E}">
        <p14:creationId xmlns:p14="http://schemas.microsoft.com/office/powerpoint/2010/main" val="1480148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505E-86B8-1144-B5BA-FD97F9F19223}"/>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6" name="Picture 5">
            <a:extLst>
              <a:ext uri="{FF2B5EF4-FFF2-40B4-BE49-F238E27FC236}">
                <a16:creationId xmlns:a16="http://schemas.microsoft.com/office/drawing/2014/main" id="{8084E591-3EC7-984B-8F58-CFA4A0A156E1}"/>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11DA4F7E-67FA-C545-803E-0537426AFFEA}"/>
              </a:ext>
            </a:extLst>
          </p:cNvPr>
          <p:cNvPicPr>
            <a:picLocks noChangeAspect="1"/>
          </p:cNvPicPr>
          <p:nvPr/>
        </p:nvPicPr>
        <p:blipFill>
          <a:blip r:embed="rId3"/>
          <a:stretch>
            <a:fillRect/>
          </a:stretch>
        </p:blipFill>
        <p:spPr>
          <a:xfrm>
            <a:off x="999107" y="480168"/>
            <a:ext cx="10193786" cy="6001020"/>
          </a:xfrm>
          <a:prstGeom prst="rect">
            <a:avLst/>
          </a:prstGeom>
        </p:spPr>
      </p:pic>
    </p:spTree>
    <p:extLst>
      <p:ext uri="{BB962C8B-B14F-4D97-AF65-F5344CB8AC3E}">
        <p14:creationId xmlns:p14="http://schemas.microsoft.com/office/powerpoint/2010/main" val="3485383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6001643"/>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What is the symbol for a reversible reaction?</a:t>
            </a:r>
          </a:p>
          <a:p>
            <a:pPr marL="342900" indent="-342900">
              <a:buAutoNum type="arabicParenR"/>
            </a:pPr>
            <a:r>
              <a:rPr lang="en-US" sz="2400" dirty="0">
                <a:latin typeface="Cavolini" panose="03000502040302020204" pitchFamily="66" charset="0"/>
                <a:cs typeface="Cavolini" panose="03000502040302020204" pitchFamily="66" charset="0"/>
              </a:rPr>
              <a:t>What is a reversible reaction?</a:t>
            </a:r>
          </a:p>
          <a:p>
            <a:r>
              <a:rPr lang="en-US" sz="2400" b="1" dirty="0">
                <a:latin typeface="Cavolini" panose="03000502040302020204" pitchFamily="66" charset="0"/>
                <a:cs typeface="Cavolini" panose="03000502040302020204" pitchFamily="66" charset="0"/>
              </a:rPr>
              <a:t>t</a:t>
            </a:r>
            <a:r>
              <a:rPr lang="en-GB" sz="2400" b="1" dirty="0">
                <a:latin typeface="Cavolini" panose="03000502040302020204" pitchFamily="66" charset="0"/>
                <a:cs typeface="Cavolini" panose="03000502040302020204" pitchFamily="66" charset="0"/>
              </a:rPr>
              <a:t>he products of the reaction can react to produce the original reactants.</a:t>
            </a:r>
          </a:p>
          <a:p>
            <a:r>
              <a:rPr lang="en-GB" sz="2400" dirty="0">
                <a:latin typeface="Cavolini" panose="03000502040302020204" pitchFamily="66" charset="0"/>
                <a:cs typeface="Cavolini" panose="03000502040302020204" pitchFamily="66" charset="0"/>
              </a:rPr>
              <a:t>3) How can we change the direction of reversible reaction?</a:t>
            </a:r>
          </a:p>
          <a:p>
            <a:r>
              <a:rPr lang="en-GB" sz="2400" dirty="0">
                <a:latin typeface="Cavolini" panose="03000502040302020204" pitchFamily="66" charset="0"/>
                <a:cs typeface="Cavolini" panose="03000502040302020204" pitchFamily="66" charset="0"/>
              </a:rPr>
              <a:t>We can change the reaction conditions</a:t>
            </a:r>
          </a:p>
          <a:p>
            <a:r>
              <a:rPr lang="en-GB" sz="2400" dirty="0">
                <a:latin typeface="Cavolini" panose="03000502040302020204" pitchFamily="66" charset="0"/>
                <a:cs typeface="Cavolini" panose="03000502040302020204" pitchFamily="66" charset="0"/>
              </a:rPr>
              <a:t>4) How will heating and cooling affect the following reversible reaction:</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Ammonium chloride                ammonia     +    hydrogen chloride</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Heating it will make the reaction go in the forward direction</a:t>
            </a:r>
          </a:p>
          <a:p>
            <a:r>
              <a:rPr lang="en-GB" sz="2400" dirty="0">
                <a:latin typeface="Cavolini" panose="03000502040302020204" pitchFamily="66" charset="0"/>
                <a:cs typeface="Cavolini" panose="03000502040302020204" pitchFamily="66" charset="0"/>
              </a:rPr>
              <a:t>Cooling it will make the reaction go in the backward direction</a:t>
            </a:r>
          </a:p>
          <a:p>
            <a:endParaRPr lang="en-US" sz="2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Reversible reactions ANSWERS</a:t>
            </a:r>
          </a:p>
        </p:txBody>
      </p:sp>
      <p:pic>
        <p:nvPicPr>
          <p:cNvPr id="5" name="Picture 4">
            <a:extLst>
              <a:ext uri="{FF2B5EF4-FFF2-40B4-BE49-F238E27FC236}">
                <a16:creationId xmlns:a16="http://schemas.microsoft.com/office/drawing/2014/main" id="{D2D2B0DC-8078-E448-83F6-B25A502A5F03}"/>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666F247C-DA98-9041-A0F4-4DAF45C0938A}"/>
              </a:ext>
            </a:extLst>
          </p:cNvPr>
          <p:cNvPicPr>
            <a:picLocks noChangeAspect="1"/>
          </p:cNvPicPr>
          <p:nvPr/>
        </p:nvPicPr>
        <p:blipFill>
          <a:blip r:embed="rId3"/>
          <a:stretch>
            <a:fillRect/>
          </a:stretch>
        </p:blipFill>
        <p:spPr>
          <a:xfrm>
            <a:off x="8835335" y="1410528"/>
            <a:ext cx="1041400" cy="419100"/>
          </a:xfrm>
          <a:prstGeom prst="rect">
            <a:avLst/>
          </a:prstGeom>
        </p:spPr>
      </p:pic>
      <p:pic>
        <p:nvPicPr>
          <p:cNvPr id="7" name="Picture 6">
            <a:extLst>
              <a:ext uri="{FF2B5EF4-FFF2-40B4-BE49-F238E27FC236}">
                <a16:creationId xmlns:a16="http://schemas.microsoft.com/office/drawing/2014/main" id="{1E67AC0D-102F-874F-B2D2-AC9D8269B7B7}"/>
              </a:ext>
            </a:extLst>
          </p:cNvPr>
          <p:cNvPicPr>
            <a:picLocks noChangeAspect="1"/>
          </p:cNvPicPr>
          <p:nvPr/>
        </p:nvPicPr>
        <p:blipFill>
          <a:blip r:embed="rId3"/>
          <a:stretch>
            <a:fillRect/>
          </a:stretch>
        </p:blipFill>
        <p:spPr>
          <a:xfrm>
            <a:off x="4236830" y="4604302"/>
            <a:ext cx="1041400" cy="419100"/>
          </a:xfrm>
          <a:prstGeom prst="rect">
            <a:avLst/>
          </a:prstGeom>
        </p:spPr>
      </p:pic>
    </p:spTree>
    <p:extLst>
      <p:ext uri="{BB962C8B-B14F-4D97-AF65-F5344CB8AC3E}">
        <p14:creationId xmlns:p14="http://schemas.microsoft.com/office/powerpoint/2010/main" val="850792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33EE8-7AFF-CE44-A59C-A84A216911C9}"/>
              </a:ext>
            </a:extLst>
          </p:cNvPr>
          <p:cNvSpPr txBox="1"/>
          <p:nvPr/>
        </p:nvSpPr>
        <p:spPr>
          <a:xfrm>
            <a:off x="768928" y="94673"/>
            <a:ext cx="9303326" cy="400110"/>
          </a:xfrm>
          <a:prstGeom prst="rect">
            <a:avLst/>
          </a:prstGeom>
          <a:noFill/>
        </p:spPr>
        <p:txBody>
          <a:bodyPr wrap="square" rtlCol="0">
            <a:spAutoFit/>
          </a:bodyPr>
          <a:lstStyle/>
          <a:p>
            <a:pPr algn="ctr"/>
            <a:r>
              <a:rPr lang="en-US" sz="2000"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9" name="Picture 8">
            <a:extLst>
              <a:ext uri="{FF2B5EF4-FFF2-40B4-BE49-F238E27FC236}">
                <a16:creationId xmlns:a16="http://schemas.microsoft.com/office/drawing/2014/main" id="{D22922DD-18B0-0C4F-B7AE-39F3849EF0D5}"/>
              </a:ext>
            </a:extLst>
          </p:cNvPr>
          <p:cNvPicPr>
            <a:picLocks noChangeAspect="1"/>
          </p:cNvPicPr>
          <p:nvPr/>
        </p:nvPicPr>
        <p:blipFill>
          <a:blip r:embed="rId2"/>
          <a:stretch>
            <a:fillRect/>
          </a:stretch>
        </p:blipFill>
        <p:spPr>
          <a:xfrm>
            <a:off x="241010" y="521190"/>
            <a:ext cx="11151177" cy="6159010"/>
          </a:xfrm>
          <a:prstGeom prst="rect">
            <a:avLst/>
          </a:prstGeom>
        </p:spPr>
      </p:pic>
    </p:spTree>
    <p:extLst>
      <p:ext uri="{BB962C8B-B14F-4D97-AF65-F5344CB8AC3E}">
        <p14:creationId xmlns:p14="http://schemas.microsoft.com/office/powerpoint/2010/main" val="2280423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5331" y="648078"/>
            <a:ext cx="11645735" cy="4154984"/>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5) Describe the energy in reversible reactions.</a:t>
            </a:r>
          </a:p>
          <a:p>
            <a:endParaRPr lang="en-US" sz="2400"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If the reaction is endothermic in one direction, the reaction will be exothermic in the reverse direction.</a:t>
            </a:r>
          </a:p>
          <a:p>
            <a:endParaRPr lang="en-US" sz="2400" b="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6) What is equilibrium?</a:t>
            </a:r>
          </a:p>
          <a:p>
            <a:endParaRPr lang="en-US" sz="2400"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Equilibrium is when the forward and reverse reactions are taking place at the same rate</a:t>
            </a:r>
          </a:p>
        </p:txBody>
      </p:sp>
      <p:sp>
        <p:nvSpPr>
          <p:cNvPr id="4" name="TextBox 3">
            <a:extLst>
              <a:ext uri="{FF2B5EF4-FFF2-40B4-BE49-F238E27FC236}">
                <a16:creationId xmlns:a16="http://schemas.microsoft.com/office/drawing/2014/main" id="{0D39E192-64EC-B449-858A-4988108C9783}"/>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Reversible reactions ANSWERS</a:t>
            </a:r>
          </a:p>
        </p:txBody>
      </p:sp>
      <p:pic>
        <p:nvPicPr>
          <p:cNvPr id="5" name="Picture 4">
            <a:extLst>
              <a:ext uri="{FF2B5EF4-FFF2-40B4-BE49-F238E27FC236}">
                <a16:creationId xmlns:a16="http://schemas.microsoft.com/office/drawing/2014/main" id="{D2D2B0DC-8078-E448-83F6-B25A502A5F03}"/>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201256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675860" y="5670811"/>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5" name="TextBox 4">
            <a:extLst>
              <a:ext uri="{FF2B5EF4-FFF2-40B4-BE49-F238E27FC236}">
                <a16:creationId xmlns:a16="http://schemas.microsoft.com/office/drawing/2014/main" id="{0ABD9E82-8595-7842-9803-AE7AA7C77FD8}"/>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Concentration and reversible reactions HIGHER TIER</a:t>
            </a:r>
          </a:p>
        </p:txBody>
      </p:sp>
      <p:pic>
        <p:nvPicPr>
          <p:cNvPr id="6" name="Picture 5">
            <a:extLst>
              <a:ext uri="{FF2B5EF4-FFF2-40B4-BE49-F238E27FC236}">
                <a16:creationId xmlns:a16="http://schemas.microsoft.com/office/drawing/2014/main" id="{D7FA6CF9-2FB4-F44D-B62E-A727880239EE}"/>
              </a:ext>
            </a:extLst>
          </p:cNvPr>
          <p:cNvPicPr>
            <a:picLocks noChangeAspect="1"/>
          </p:cNvPicPr>
          <p:nvPr/>
        </p:nvPicPr>
        <p:blipFill>
          <a:blip r:embed="rId4"/>
          <a:stretch>
            <a:fillRect/>
          </a:stretch>
        </p:blipFill>
        <p:spPr>
          <a:xfrm>
            <a:off x="33129" y="6122249"/>
            <a:ext cx="642731" cy="600814"/>
          </a:xfrm>
          <a:prstGeom prst="rect">
            <a:avLst/>
          </a:prstGeom>
        </p:spPr>
      </p:pic>
      <p:pic>
        <p:nvPicPr>
          <p:cNvPr id="8" name="Online Media 7" descr="GCSE Science Revision Chemistry &quot;Concentration and Reversible Reactions&quot;">
            <a:hlinkClick r:id="" action="ppaction://media"/>
            <a:extLst>
              <a:ext uri="{FF2B5EF4-FFF2-40B4-BE49-F238E27FC236}">
                <a16:creationId xmlns:a16="http://schemas.microsoft.com/office/drawing/2014/main" id="{8A1EB96D-8D0B-C448-9C88-B735C77752CA}"/>
              </a:ext>
            </a:extLst>
          </p:cNvPr>
          <p:cNvPicPr>
            <a:picLocks noRot="1" noChangeAspect="1"/>
          </p:cNvPicPr>
          <p:nvPr>
            <a:videoFile r:link="rId1"/>
          </p:nvPr>
        </p:nvPicPr>
        <p:blipFill>
          <a:blip r:embed="rId5"/>
          <a:stretch>
            <a:fillRect/>
          </a:stretch>
        </p:blipFill>
        <p:spPr>
          <a:xfrm>
            <a:off x="1172817" y="659710"/>
            <a:ext cx="8647044" cy="4863962"/>
          </a:xfrm>
          <a:prstGeom prst="rect">
            <a:avLst/>
          </a:prstGeom>
        </p:spPr>
      </p:pic>
    </p:spTree>
    <p:extLst>
      <p:ext uri="{BB962C8B-B14F-4D97-AF65-F5344CB8AC3E}">
        <p14:creationId xmlns:p14="http://schemas.microsoft.com/office/powerpoint/2010/main" val="2045615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513137" y="977721"/>
            <a:ext cx="11407930" cy="3539430"/>
          </a:xfrm>
          <a:prstGeom prst="rect">
            <a:avLst/>
          </a:prstGeom>
          <a:solidFill>
            <a:schemeClr val="accent4">
              <a:lumMod val="20000"/>
              <a:lumOff val="80000"/>
            </a:schemeClr>
          </a:solidFill>
        </p:spPr>
        <p:txBody>
          <a:bodyPr wrap="square" rtlCol="0">
            <a:spAutoFit/>
          </a:bodyPr>
          <a:lstStyle/>
          <a:p>
            <a:r>
              <a:rPr lang="en-US" sz="2800" b="1" i="1" dirty="0">
                <a:latin typeface="Cavolini" panose="03000502040302020204" pitchFamily="66" charset="0"/>
                <a:cs typeface="Cavolini" panose="03000502040302020204" pitchFamily="66" charset="0"/>
              </a:rPr>
              <a:t>Watch the video and answer the following questions:</a:t>
            </a:r>
          </a:p>
          <a:p>
            <a:endParaRPr lang="en-US" sz="2800" b="1" i="1" dirty="0">
              <a:latin typeface="Cavolini" panose="03000502040302020204" pitchFamily="66" charset="0"/>
              <a:cs typeface="Cavolini" panose="03000502040302020204" pitchFamily="66" charset="0"/>
            </a:endParaRPr>
          </a:p>
          <a:p>
            <a:pPr marL="342900" indent="-342900">
              <a:buAutoNum type="arabicParenR"/>
            </a:pPr>
            <a:r>
              <a:rPr lang="en-US" sz="2800" dirty="0">
                <a:latin typeface="Cavolini" panose="03000502040302020204" pitchFamily="66" charset="0"/>
                <a:cs typeface="Cavolini" panose="03000502040302020204" pitchFamily="66" charset="0"/>
              </a:rPr>
              <a:t>What is Le </a:t>
            </a:r>
            <a:r>
              <a:rPr lang="en-US" sz="2800" dirty="0" err="1">
                <a:latin typeface="Cavolini" panose="03000502040302020204" pitchFamily="66" charset="0"/>
                <a:cs typeface="Cavolini" panose="03000502040302020204" pitchFamily="66" charset="0"/>
              </a:rPr>
              <a:t>Chatelier’s</a:t>
            </a:r>
            <a:r>
              <a:rPr lang="en-US" sz="2800" dirty="0">
                <a:latin typeface="Cavolini" panose="03000502040302020204" pitchFamily="66" charset="0"/>
                <a:cs typeface="Cavolini" panose="03000502040302020204" pitchFamily="66" charset="0"/>
              </a:rPr>
              <a:t> principle?</a:t>
            </a:r>
          </a:p>
          <a:p>
            <a:endParaRPr lang="en-US" sz="2800" dirty="0">
              <a:latin typeface="Cavolini" panose="03000502040302020204" pitchFamily="66" charset="0"/>
              <a:cs typeface="Cavolini" panose="03000502040302020204" pitchFamily="66" charset="0"/>
            </a:endParaRPr>
          </a:p>
          <a:p>
            <a:endParaRPr lang="en-US" sz="2800" b="1" dirty="0">
              <a:latin typeface="Cavolini" panose="03000502040302020204" pitchFamily="66" charset="0"/>
              <a:cs typeface="Cavolini" panose="03000502040302020204" pitchFamily="66" charset="0"/>
            </a:endParaRPr>
          </a:p>
          <a:p>
            <a:r>
              <a:rPr lang="en-US" sz="2800" dirty="0">
                <a:latin typeface="Cavolini" panose="03000502040302020204" pitchFamily="66" charset="0"/>
                <a:cs typeface="Cavolini" panose="03000502040302020204" pitchFamily="66" charset="0"/>
              </a:rPr>
              <a:t>2) How does concentration affect the position of the equilibrium?</a:t>
            </a:r>
          </a:p>
          <a:p>
            <a:endParaRPr lang="en-US" sz="2800"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C921F303-A7E5-4A4B-80F5-ADAB78921851}"/>
              </a:ext>
            </a:extLst>
          </p:cNvPr>
          <p:cNvSpPr txBox="1"/>
          <p:nvPr/>
        </p:nvSpPr>
        <p:spPr>
          <a:xfrm>
            <a:off x="369454" y="186413"/>
            <a:ext cx="11551612" cy="58477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3200" b="1" dirty="0">
                <a:latin typeface="Century Gothic" panose="020B0502020202020204" pitchFamily="34" charset="0"/>
                <a:ea typeface="Calibri" panose="020F0502020204030204" pitchFamily="34" charset="0"/>
                <a:cs typeface="Times New Roman" panose="02020603050405020304" pitchFamily="18" charset="0"/>
              </a:rPr>
              <a:t>Concentration and reversible reactions HIGHER TIER</a:t>
            </a:r>
          </a:p>
        </p:txBody>
      </p:sp>
      <p:pic>
        <p:nvPicPr>
          <p:cNvPr id="7" name="Picture 6">
            <a:extLst>
              <a:ext uri="{FF2B5EF4-FFF2-40B4-BE49-F238E27FC236}">
                <a16:creationId xmlns:a16="http://schemas.microsoft.com/office/drawing/2014/main" id="{AF56A9BF-9333-C045-851B-741324132776}"/>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569008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08573"/>
            <a:ext cx="11848518" cy="546336"/>
          </a:xfrm>
          <a:solidFill>
            <a:schemeClr val="accent4">
              <a:lumMod val="40000"/>
              <a:lumOff val="60000"/>
            </a:schemeClr>
          </a:solidFill>
          <a:ln>
            <a:solidFill>
              <a:schemeClr val="tx1"/>
            </a:solidFill>
          </a:ln>
        </p:spPr>
        <p:txBody>
          <a:bodyPr>
            <a:noAutofit/>
          </a:bodyPr>
          <a:lstStyle/>
          <a:p>
            <a:r>
              <a:rPr lang="en-GB" sz="3600" b="1" dirty="0">
                <a:latin typeface="Century Gothic" panose="020B0502020202020204" pitchFamily="34" charset="0"/>
              </a:rPr>
              <a:t>What is a dynamic equilibrium?</a:t>
            </a:r>
          </a:p>
        </p:txBody>
      </p:sp>
      <p:sp>
        <p:nvSpPr>
          <p:cNvPr id="3" name="Rectangle 2">
            <a:extLst>
              <a:ext uri="{FF2B5EF4-FFF2-40B4-BE49-F238E27FC236}">
                <a16:creationId xmlns:a16="http://schemas.microsoft.com/office/drawing/2014/main" id="{C9DF4C8E-8CCB-2249-9778-BA86E076D4B8}"/>
              </a:ext>
            </a:extLst>
          </p:cNvPr>
          <p:cNvSpPr>
            <a:spLocks noChangeArrowheads="1"/>
          </p:cNvSpPr>
          <p:nvPr/>
        </p:nvSpPr>
        <p:spPr bwMode="auto">
          <a:xfrm>
            <a:off x="637953" y="11483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398B876B-AD1C-7A45-8700-7265B663DDDE}"/>
              </a:ext>
            </a:extLst>
          </p:cNvPr>
          <p:cNvSpPr>
            <a:spLocks noChangeArrowheads="1"/>
          </p:cNvSpPr>
          <p:nvPr/>
        </p:nvSpPr>
        <p:spPr bwMode="auto">
          <a:xfrm>
            <a:off x="637953" y="47043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FDFECADF-FEA4-694B-B1AA-7860ECA00FD1}"/>
              </a:ext>
            </a:extLst>
          </p:cNvPr>
          <p:cNvSpPr/>
          <p:nvPr/>
        </p:nvSpPr>
        <p:spPr>
          <a:xfrm>
            <a:off x="197707" y="748566"/>
            <a:ext cx="11961751" cy="3970318"/>
          </a:xfrm>
          <a:prstGeom prst="rect">
            <a:avLst/>
          </a:prstGeom>
        </p:spPr>
        <p:txBody>
          <a:bodyPr wrap="square">
            <a:spAutoFit/>
          </a:bodyPr>
          <a:lstStyle/>
          <a:p>
            <a:r>
              <a:rPr lang="en-GB" sz="2800" dirty="0">
                <a:latin typeface="Century Gothic" panose="020B0502020202020204" pitchFamily="34" charset="0"/>
              </a:rPr>
              <a:t>When a reversible reaction happens in apparatus that prevents the escape of products or reactants (a closed system), it reaches a dynamic </a:t>
            </a:r>
            <a:r>
              <a:rPr lang="en-GB" sz="2800" b="1" dirty="0">
                <a:latin typeface="Century Gothic" panose="020B0502020202020204" pitchFamily="34" charset="0"/>
              </a:rPr>
              <a:t>equilibrium</a:t>
            </a:r>
            <a:r>
              <a:rPr lang="en-GB" sz="2800" dirty="0">
                <a:latin typeface="Century Gothic" panose="020B0502020202020204" pitchFamily="34" charset="0"/>
              </a:rPr>
              <a:t>. </a:t>
            </a:r>
          </a:p>
          <a:p>
            <a:endParaRPr lang="en-GB" sz="2800" dirty="0">
              <a:latin typeface="Century Gothic" panose="020B0502020202020204" pitchFamily="34" charset="0"/>
            </a:endParaRPr>
          </a:p>
          <a:p>
            <a:r>
              <a:rPr lang="en-GB" sz="2800" dirty="0">
                <a:latin typeface="Century Gothic" panose="020B0502020202020204" pitchFamily="34" charset="0"/>
              </a:rPr>
              <a:t>At equilibrium:</a:t>
            </a:r>
          </a:p>
          <a:p>
            <a:pPr marL="285750" indent="-285750">
              <a:buFont typeface="Arial" panose="020B0604020202020204" pitchFamily="34" charset="0"/>
              <a:buChar char="•"/>
            </a:pPr>
            <a:r>
              <a:rPr lang="en-GB" sz="2800" dirty="0">
                <a:latin typeface="Century Gothic" panose="020B0502020202020204" pitchFamily="34" charset="0"/>
              </a:rPr>
              <a:t>the forward and backward reactions are still happening</a:t>
            </a:r>
          </a:p>
          <a:p>
            <a:pPr marL="285750" indent="-285750">
              <a:buFont typeface="Arial" panose="020B0604020202020204" pitchFamily="34" charset="0"/>
              <a:buChar char="•"/>
            </a:pPr>
            <a:r>
              <a:rPr lang="en-GB" sz="2800" dirty="0">
                <a:latin typeface="Century Gothic" panose="020B0502020202020204" pitchFamily="34" charset="0"/>
              </a:rPr>
              <a:t>the forward and backward reactions have the same rate of reaction</a:t>
            </a:r>
          </a:p>
          <a:p>
            <a:pPr marL="285750" indent="-285750">
              <a:buFont typeface="Arial" panose="020B0604020202020204" pitchFamily="34" charset="0"/>
              <a:buChar char="•"/>
            </a:pPr>
            <a:r>
              <a:rPr lang="en-GB" sz="2800" dirty="0">
                <a:latin typeface="Century Gothic" panose="020B0502020202020204" pitchFamily="34" charset="0"/>
              </a:rPr>
              <a:t>the </a:t>
            </a:r>
            <a:r>
              <a:rPr lang="en-GB" sz="2800" b="1" dirty="0">
                <a:latin typeface="Century Gothic" panose="020B0502020202020204" pitchFamily="34" charset="0"/>
              </a:rPr>
              <a:t>concentrations</a:t>
            </a:r>
            <a:r>
              <a:rPr lang="en-GB" sz="2800" dirty="0">
                <a:latin typeface="Century Gothic" panose="020B0502020202020204" pitchFamily="34" charset="0"/>
              </a:rPr>
              <a:t> of all the reacting substances remain constant</a:t>
            </a:r>
          </a:p>
        </p:txBody>
      </p:sp>
    </p:spTree>
    <p:extLst>
      <p:ext uri="{BB962C8B-B14F-4D97-AF65-F5344CB8AC3E}">
        <p14:creationId xmlns:p14="http://schemas.microsoft.com/office/powerpoint/2010/main" val="346334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EF202CA-3FC0-0C48-A661-908AA312B09B}"/>
              </a:ext>
            </a:extLst>
          </p:cNvPr>
          <p:cNvPicPr>
            <a:picLocks noChangeAspect="1"/>
          </p:cNvPicPr>
          <p:nvPr/>
        </p:nvPicPr>
        <p:blipFill>
          <a:blip r:embed="rId2"/>
          <a:stretch>
            <a:fillRect/>
          </a:stretch>
        </p:blipFill>
        <p:spPr>
          <a:xfrm>
            <a:off x="10365317" y="177800"/>
            <a:ext cx="1587500" cy="508000"/>
          </a:xfrm>
          <a:prstGeom prst="rect">
            <a:avLst/>
          </a:prstGeom>
        </p:spPr>
      </p:pic>
      <p:sp>
        <p:nvSpPr>
          <p:cNvPr id="5" name="TextBox 4">
            <a:extLst>
              <a:ext uri="{FF2B5EF4-FFF2-40B4-BE49-F238E27FC236}">
                <a16:creationId xmlns:a16="http://schemas.microsoft.com/office/drawing/2014/main" id="{7B77505E-86B8-1144-B5BA-FD97F9F19223}"/>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6" name="Picture 5">
            <a:extLst>
              <a:ext uri="{FF2B5EF4-FFF2-40B4-BE49-F238E27FC236}">
                <a16:creationId xmlns:a16="http://schemas.microsoft.com/office/drawing/2014/main" id="{CAA0FCD2-8FF1-E448-8B5C-57BA5882C7AA}"/>
              </a:ext>
            </a:extLst>
          </p:cNvPr>
          <p:cNvPicPr>
            <a:picLocks noChangeAspect="1"/>
          </p:cNvPicPr>
          <p:nvPr/>
        </p:nvPicPr>
        <p:blipFill>
          <a:blip r:embed="rId3"/>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3145C215-3EC4-1A46-8C09-8D7C3395F9FA}"/>
              </a:ext>
            </a:extLst>
          </p:cNvPr>
          <p:cNvPicPr>
            <a:picLocks noChangeAspect="1"/>
          </p:cNvPicPr>
          <p:nvPr/>
        </p:nvPicPr>
        <p:blipFill>
          <a:blip r:embed="rId4"/>
          <a:stretch>
            <a:fillRect/>
          </a:stretch>
        </p:blipFill>
        <p:spPr>
          <a:xfrm>
            <a:off x="437322" y="917625"/>
            <a:ext cx="11190252" cy="4966340"/>
          </a:xfrm>
          <a:prstGeom prst="rect">
            <a:avLst/>
          </a:prstGeom>
        </p:spPr>
      </p:pic>
    </p:spTree>
    <p:extLst>
      <p:ext uri="{BB962C8B-B14F-4D97-AF65-F5344CB8AC3E}">
        <p14:creationId xmlns:p14="http://schemas.microsoft.com/office/powerpoint/2010/main" val="1542047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201489" y="6274319"/>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5" name="TextBox 4">
            <a:extLst>
              <a:ext uri="{FF2B5EF4-FFF2-40B4-BE49-F238E27FC236}">
                <a16:creationId xmlns:a16="http://schemas.microsoft.com/office/drawing/2014/main" id="{0ABD9E82-8595-7842-9803-AE7AA7C77FD8}"/>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Temperature and reversible reactions</a:t>
            </a:r>
          </a:p>
        </p:txBody>
      </p:sp>
      <p:pic>
        <p:nvPicPr>
          <p:cNvPr id="2" name="Online Media 1" descr="GCSE Science Revision Chemistry &quot;Temperature and reversible reactions&quot;">
            <a:hlinkClick r:id="" action="ppaction://media"/>
            <a:extLst>
              <a:ext uri="{FF2B5EF4-FFF2-40B4-BE49-F238E27FC236}">
                <a16:creationId xmlns:a16="http://schemas.microsoft.com/office/drawing/2014/main" id="{E7675A57-A4FB-A94B-AF07-DB94B454720C}"/>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262366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67255" y="916165"/>
            <a:ext cx="11551611" cy="4278094"/>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Look at the reaction below. What will happen if the temperature of the system is a) increased b) decreased</a:t>
            </a:r>
          </a:p>
          <a:p>
            <a:endParaRPr lang="en-US" sz="2400" dirty="0">
              <a:latin typeface="Cavolini" panose="03000502040302020204" pitchFamily="66" charset="0"/>
              <a:cs typeface="Cavolini" panose="03000502040302020204" pitchFamily="66" charset="0"/>
            </a:endParaRPr>
          </a:p>
          <a:p>
            <a:pPr algn="ctr"/>
            <a:r>
              <a:rPr lang="en-US" sz="3200" dirty="0">
                <a:latin typeface="Cavolini" panose="03000502040302020204" pitchFamily="66" charset="0"/>
                <a:cs typeface="Cavolini" panose="03000502040302020204" pitchFamily="66" charset="0"/>
              </a:rPr>
              <a:t>2NO</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              N</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O</a:t>
            </a:r>
            <a:r>
              <a:rPr lang="en-US" sz="3200" baseline="-25000" dirty="0">
                <a:latin typeface="Cavolini" panose="03000502040302020204" pitchFamily="66" charset="0"/>
                <a:cs typeface="Cavolini" panose="03000502040302020204" pitchFamily="66" charset="0"/>
              </a:rPr>
              <a:t>4</a:t>
            </a:r>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This reaction is exothermic in the forward reaction</a:t>
            </a:r>
          </a:p>
          <a:p>
            <a:r>
              <a:rPr lang="en-US" sz="2400" dirty="0">
                <a:latin typeface="Cavolini" panose="03000502040302020204" pitchFamily="66" charset="0"/>
                <a:cs typeface="Cavolini" panose="03000502040302020204" pitchFamily="66" charset="0"/>
              </a:rPr>
              <a:t>This reaction is endothermic in the reverse reaction.</a:t>
            </a: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5B0E5423-29A8-4640-8D53-586D328AA5E1}"/>
              </a:ext>
            </a:extLst>
          </p:cNvPr>
          <p:cNvSpPr txBox="1"/>
          <p:nvPr/>
        </p:nvSpPr>
        <p:spPr>
          <a:xfrm>
            <a:off x="369454" y="186413"/>
            <a:ext cx="11551612" cy="46166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400" b="1" dirty="0">
                <a:latin typeface="Century Gothic" panose="020B0502020202020204" pitchFamily="34" charset="0"/>
                <a:ea typeface="Calibri" panose="020F0502020204030204" pitchFamily="34" charset="0"/>
                <a:cs typeface="Times New Roman" panose="02020603050405020304" pitchFamily="18" charset="0"/>
              </a:rPr>
              <a:t>Temperature and reversible reactions HIGHER</a:t>
            </a:r>
          </a:p>
        </p:txBody>
      </p:sp>
      <p:pic>
        <p:nvPicPr>
          <p:cNvPr id="7" name="Picture 6">
            <a:extLst>
              <a:ext uri="{FF2B5EF4-FFF2-40B4-BE49-F238E27FC236}">
                <a16:creationId xmlns:a16="http://schemas.microsoft.com/office/drawing/2014/main" id="{027F0665-0A4A-D144-A58A-026413979669}"/>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D19E39ED-CAB8-414A-AD1A-123000070850}"/>
              </a:ext>
            </a:extLst>
          </p:cNvPr>
          <p:cNvPicPr>
            <a:picLocks noChangeAspect="1"/>
          </p:cNvPicPr>
          <p:nvPr/>
        </p:nvPicPr>
        <p:blipFill>
          <a:blip r:embed="rId3"/>
          <a:stretch>
            <a:fillRect/>
          </a:stretch>
        </p:blipFill>
        <p:spPr>
          <a:xfrm>
            <a:off x="5622361" y="2745792"/>
            <a:ext cx="1041400" cy="419100"/>
          </a:xfrm>
          <a:prstGeom prst="rect">
            <a:avLst/>
          </a:prstGeom>
        </p:spPr>
      </p:pic>
    </p:spTree>
    <p:extLst>
      <p:ext uri="{BB962C8B-B14F-4D97-AF65-F5344CB8AC3E}">
        <p14:creationId xmlns:p14="http://schemas.microsoft.com/office/powerpoint/2010/main" val="3713188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08573"/>
            <a:ext cx="11848518" cy="1154170"/>
          </a:xfrm>
          <a:solidFill>
            <a:schemeClr val="accent4">
              <a:lumMod val="40000"/>
              <a:lumOff val="60000"/>
            </a:schemeClr>
          </a:solidFill>
          <a:ln>
            <a:solidFill>
              <a:schemeClr val="tx1"/>
            </a:solidFill>
          </a:ln>
        </p:spPr>
        <p:txBody>
          <a:bodyPr>
            <a:noAutofit/>
          </a:bodyPr>
          <a:lstStyle/>
          <a:p>
            <a:r>
              <a:rPr lang="en-GB" sz="3600" b="1" dirty="0">
                <a:latin typeface="Century Gothic" panose="020B0502020202020204" pitchFamily="34" charset="0"/>
              </a:rPr>
              <a:t>What factors affect the direction of a reversible reaction?</a:t>
            </a:r>
          </a:p>
        </p:txBody>
      </p:sp>
      <p:sp>
        <p:nvSpPr>
          <p:cNvPr id="3" name="Rectangle 2">
            <a:extLst>
              <a:ext uri="{FF2B5EF4-FFF2-40B4-BE49-F238E27FC236}">
                <a16:creationId xmlns:a16="http://schemas.microsoft.com/office/drawing/2014/main" id="{C9DF4C8E-8CCB-2249-9778-BA86E076D4B8}"/>
              </a:ext>
            </a:extLst>
          </p:cNvPr>
          <p:cNvSpPr>
            <a:spLocks noChangeArrowheads="1"/>
          </p:cNvSpPr>
          <p:nvPr/>
        </p:nvSpPr>
        <p:spPr bwMode="auto">
          <a:xfrm>
            <a:off x="637953" y="11483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398B876B-AD1C-7A45-8700-7265B663DDDE}"/>
              </a:ext>
            </a:extLst>
          </p:cNvPr>
          <p:cNvSpPr>
            <a:spLocks noChangeArrowheads="1"/>
          </p:cNvSpPr>
          <p:nvPr/>
        </p:nvSpPr>
        <p:spPr bwMode="auto">
          <a:xfrm>
            <a:off x="637953" y="47043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2C0B2811-5649-4E40-9832-7911FF0D9FE5}"/>
              </a:ext>
            </a:extLst>
          </p:cNvPr>
          <p:cNvSpPr/>
          <p:nvPr/>
        </p:nvSpPr>
        <p:spPr>
          <a:xfrm>
            <a:off x="197707" y="1444379"/>
            <a:ext cx="11848519" cy="954107"/>
          </a:xfrm>
          <a:prstGeom prst="rect">
            <a:avLst/>
          </a:prstGeom>
        </p:spPr>
        <p:txBody>
          <a:bodyPr wrap="square">
            <a:spAutoFit/>
          </a:bodyPr>
          <a:lstStyle/>
          <a:p>
            <a:r>
              <a:rPr lang="en-GB" sz="2800" dirty="0">
                <a:latin typeface="Century Gothic" panose="020B0502020202020204" pitchFamily="34" charset="0"/>
              </a:rPr>
              <a:t>If a reaction is exothermic in one direction, it will be endothermic in the opposite direction. For example:</a:t>
            </a:r>
            <a:endParaRPr lang="en-GB" sz="2800" dirty="0">
              <a:effectLst/>
              <a:latin typeface="Century Gothic" panose="020B0502020202020204" pitchFamily="34" charset="0"/>
            </a:endParaRPr>
          </a:p>
        </p:txBody>
      </p:sp>
      <p:sp>
        <p:nvSpPr>
          <p:cNvPr id="9" name="Rectangle 8">
            <a:extLst>
              <a:ext uri="{FF2B5EF4-FFF2-40B4-BE49-F238E27FC236}">
                <a16:creationId xmlns:a16="http://schemas.microsoft.com/office/drawing/2014/main" id="{F4291822-F4D2-8343-9C33-936235392BE2}"/>
              </a:ext>
            </a:extLst>
          </p:cNvPr>
          <p:cNvSpPr/>
          <p:nvPr/>
        </p:nvSpPr>
        <p:spPr>
          <a:xfrm>
            <a:off x="0" y="2711352"/>
            <a:ext cx="11901714" cy="769441"/>
          </a:xfrm>
          <a:prstGeom prst="rect">
            <a:avLst/>
          </a:prstGeom>
        </p:spPr>
        <p:txBody>
          <a:bodyPr wrap="square">
            <a:spAutoFit/>
          </a:bodyPr>
          <a:lstStyle/>
          <a:p>
            <a:pPr algn="ctr"/>
            <a:r>
              <a:rPr lang="en-GB" sz="3200" dirty="0">
                <a:latin typeface="Century Gothic" panose="020B0502020202020204" pitchFamily="34" charset="0"/>
              </a:rPr>
              <a:t>oxygen + glucose    </a:t>
            </a:r>
            <a:r>
              <a:rPr lang="en-GB" sz="4400" dirty="0">
                <a:solidFill>
                  <a:srgbClr val="C00000"/>
                </a:solidFill>
                <a:latin typeface="Century Gothic" panose="020B0502020202020204" pitchFamily="34" charset="0"/>
              </a:rPr>
              <a:t>⇌</a:t>
            </a:r>
            <a:r>
              <a:rPr lang="en-GB" sz="4400" dirty="0">
                <a:latin typeface="Century Gothic" panose="020B0502020202020204" pitchFamily="34" charset="0"/>
              </a:rPr>
              <a:t>     </a:t>
            </a:r>
            <a:r>
              <a:rPr lang="en-GB" sz="3200" dirty="0">
                <a:latin typeface="Century Gothic" panose="020B0502020202020204" pitchFamily="34" charset="0"/>
              </a:rPr>
              <a:t>carbon dioxide + water</a:t>
            </a:r>
            <a:endParaRPr lang="en-GB" sz="3200" dirty="0">
              <a:effectLst/>
              <a:latin typeface="Century Gothic" panose="020B0502020202020204" pitchFamily="34" charset="0"/>
            </a:endParaRPr>
          </a:p>
        </p:txBody>
      </p:sp>
      <p:sp>
        <p:nvSpPr>
          <p:cNvPr id="7" name="TextBox 6">
            <a:extLst>
              <a:ext uri="{FF2B5EF4-FFF2-40B4-BE49-F238E27FC236}">
                <a16:creationId xmlns:a16="http://schemas.microsoft.com/office/drawing/2014/main" id="{D6649BA1-0EF5-4145-BD53-58459986942F}"/>
              </a:ext>
            </a:extLst>
          </p:cNvPr>
          <p:cNvSpPr txBox="1"/>
          <p:nvPr/>
        </p:nvSpPr>
        <p:spPr>
          <a:xfrm>
            <a:off x="4252683" y="2329487"/>
            <a:ext cx="2409371" cy="584775"/>
          </a:xfrm>
          <a:prstGeom prst="rect">
            <a:avLst/>
          </a:prstGeom>
          <a:noFill/>
        </p:spPr>
        <p:txBody>
          <a:bodyPr wrap="square" rtlCol="0">
            <a:spAutoFit/>
          </a:bodyPr>
          <a:lstStyle/>
          <a:p>
            <a:pPr algn="ctr"/>
            <a:r>
              <a:rPr lang="en-US" sz="3200" b="1" dirty="0">
                <a:solidFill>
                  <a:srgbClr val="C00000"/>
                </a:solidFill>
              </a:rPr>
              <a:t>Exothermic </a:t>
            </a:r>
          </a:p>
        </p:txBody>
      </p:sp>
      <p:sp>
        <p:nvSpPr>
          <p:cNvPr id="12" name="TextBox 11">
            <a:extLst>
              <a:ext uri="{FF2B5EF4-FFF2-40B4-BE49-F238E27FC236}">
                <a16:creationId xmlns:a16="http://schemas.microsoft.com/office/drawing/2014/main" id="{F661A3FC-A699-AA46-8FAE-FFCA867648A6}"/>
              </a:ext>
            </a:extLst>
          </p:cNvPr>
          <p:cNvSpPr txBox="1"/>
          <p:nvPr/>
        </p:nvSpPr>
        <p:spPr>
          <a:xfrm>
            <a:off x="4020453" y="3475327"/>
            <a:ext cx="2641601" cy="584775"/>
          </a:xfrm>
          <a:prstGeom prst="rect">
            <a:avLst/>
          </a:prstGeom>
          <a:noFill/>
        </p:spPr>
        <p:txBody>
          <a:bodyPr wrap="square" rtlCol="0">
            <a:spAutoFit/>
          </a:bodyPr>
          <a:lstStyle/>
          <a:p>
            <a:pPr algn="ctr"/>
            <a:r>
              <a:rPr lang="en-US" sz="3200" b="1" dirty="0">
                <a:solidFill>
                  <a:srgbClr val="C00000"/>
                </a:solidFill>
              </a:rPr>
              <a:t>Endothermic </a:t>
            </a:r>
          </a:p>
        </p:txBody>
      </p:sp>
      <p:sp>
        <p:nvSpPr>
          <p:cNvPr id="6" name="Rectangle 5">
            <a:extLst>
              <a:ext uri="{FF2B5EF4-FFF2-40B4-BE49-F238E27FC236}">
                <a16:creationId xmlns:a16="http://schemas.microsoft.com/office/drawing/2014/main" id="{3517A899-E04D-3741-B7A3-B81EBD12B931}"/>
              </a:ext>
            </a:extLst>
          </p:cNvPr>
          <p:cNvSpPr/>
          <p:nvPr/>
        </p:nvSpPr>
        <p:spPr>
          <a:xfrm>
            <a:off x="144513" y="4195296"/>
            <a:ext cx="11901713" cy="1384995"/>
          </a:xfrm>
          <a:prstGeom prst="rect">
            <a:avLst/>
          </a:prstGeom>
        </p:spPr>
        <p:txBody>
          <a:bodyPr wrap="square">
            <a:spAutoFit/>
          </a:bodyPr>
          <a:lstStyle/>
          <a:p>
            <a:r>
              <a:rPr lang="en-GB" sz="2800" dirty="0">
                <a:solidFill>
                  <a:srgbClr val="000000"/>
                </a:solidFill>
                <a:latin typeface="Century Gothic" panose="020B0502020202020204" pitchFamily="34" charset="0"/>
              </a:rPr>
              <a:t>The amount of </a:t>
            </a:r>
            <a:r>
              <a:rPr lang="en-GB" sz="2800" dirty="0">
                <a:latin typeface="Century Gothic" panose="020B0502020202020204" pitchFamily="34" charset="0"/>
              </a:rPr>
              <a:t>heat</a:t>
            </a:r>
            <a:r>
              <a:rPr lang="en-GB" sz="2800" dirty="0">
                <a:solidFill>
                  <a:srgbClr val="000000"/>
                </a:solidFill>
                <a:latin typeface="Century Gothic" panose="020B0502020202020204" pitchFamily="34" charset="0"/>
              </a:rPr>
              <a:t> (</a:t>
            </a:r>
            <a:r>
              <a:rPr lang="en-GB" sz="2800" dirty="0">
                <a:latin typeface="Century Gothic" panose="020B0502020202020204" pitchFamily="34" charset="0"/>
              </a:rPr>
              <a:t>energy</a:t>
            </a:r>
            <a:r>
              <a:rPr lang="en-GB" sz="2800" dirty="0">
                <a:solidFill>
                  <a:srgbClr val="000000"/>
                </a:solidFill>
                <a:latin typeface="Century Gothic" panose="020B0502020202020204" pitchFamily="34" charset="0"/>
              </a:rPr>
              <a:t>) </a:t>
            </a:r>
            <a:r>
              <a:rPr lang="en-GB" sz="2800" dirty="0">
                <a:latin typeface="Century Gothic" panose="020B0502020202020204" pitchFamily="34" charset="0"/>
              </a:rPr>
              <a:t>transferred</a:t>
            </a:r>
            <a:r>
              <a:rPr lang="en-GB" sz="2800" dirty="0">
                <a:solidFill>
                  <a:srgbClr val="000000"/>
                </a:solidFill>
                <a:latin typeface="Century Gothic" panose="020B0502020202020204" pitchFamily="34" charset="0"/>
              </a:rPr>
              <a:t> in the </a:t>
            </a:r>
            <a:r>
              <a:rPr lang="en-GB" sz="2800" dirty="0">
                <a:latin typeface="Century Gothic" panose="020B0502020202020204" pitchFamily="34" charset="0"/>
              </a:rPr>
              <a:t>forward reaction</a:t>
            </a:r>
            <a:r>
              <a:rPr lang="en-GB" sz="2800" dirty="0">
                <a:solidFill>
                  <a:srgbClr val="000000"/>
                </a:solidFill>
                <a:latin typeface="Century Gothic" panose="020B0502020202020204" pitchFamily="34" charset="0"/>
              </a:rPr>
              <a:t> is the </a:t>
            </a:r>
            <a:r>
              <a:rPr lang="en-GB" sz="2800" dirty="0">
                <a:latin typeface="Century Gothic" panose="020B0502020202020204" pitchFamily="34" charset="0"/>
              </a:rPr>
              <a:t>same</a:t>
            </a:r>
            <a:r>
              <a:rPr lang="en-GB" sz="2800" dirty="0">
                <a:solidFill>
                  <a:srgbClr val="000000"/>
                </a:solidFill>
                <a:latin typeface="Century Gothic" panose="020B0502020202020204" pitchFamily="34" charset="0"/>
              </a:rPr>
              <a:t> as the amount of </a:t>
            </a:r>
            <a:r>
              <a:rPr lang="en-GB" sz="2800" dirty="0">
                <a:latin typeface="Century Gothic" panose="020B0502020202020204" pitchFamily="34" charset="0"/>
              </a:rPr>
              <a:t>heat</a:t>
            </a:r>
            <a:r>
              <a:rPr lang="en-GB" sz="2800" dirty="0">
                <a:solidFill>
                  <a:srgbClr val="000000"/>
                </a:solidFill>
                <a:latin typeface="Century Gothic" panose="020B0502020202020204" pitchFamily="34" charset="0"/>
              </a:rPr>
              <a:t> (</a:t>
            </a:r>
            <a:r>
              <a:rPr lang="en-GB" sz="2800" dirty="0">
                <a:latin typeface="Century Gothic" panose="020B0502020202020204" pitchFamily="34" charset="0"/>
              </a:rPr>
              <a:t>energy</a:t>
            </a:r>
            <a:r>
              <a:rPr lang="en-GB" sz="2800" dirty="0">
                <a:solidFill>
                  <a:srgbClr val="000000"/>
                </a:solidFill>
                <a:latin typeface="Century Gothic" panose="020B0502020202020204" pitchFamily="34" charset="0"/>
              </a:rPr>
              <a:t>) </a:t>
            </a:r>
            <a:r>
              <a:rPr lang="en-GB" sz="2800" dirty="0">
                <a:latin typeface="Century Gothic" panose="020B0502020202020204" pitchFamily="34" charset="0"/>
              </a:rPr>
              <a:t>transferred</a:t>
            </a:r>
            <a:r>
              <a:rPr lang="en-GB" sz="2800" dirty="0">
                <a:solidFill>
                  <a:srgbClr val="000000"/>
                </a:solidFill>
                <a:latin typeface="Century Gothic" panose="020B0502020202020204" pitchFamily="34" charset="0"/>
              </a:rPr>
              <a:t> in the </a:t>
            </a:r>
            <a:r>
              <a:rPr lang="en-GB" sz="2800" dirty="0">
                <a:latin typeface="Century Gothic" panose="020B0502020202020204" pitchFamily="34" charset="0"/>
              </a:rPr>
              <a:t>backward</a:t>
            </a:r>
            <a:r>
              <a:rPr lang="en-GB" sz="2800" dirty="0">
                <a:solidFill>
                  <a:srgbClr val="000000"/>
                </a:solidFill>
                <a:latin typeface="Century Gothic" panose="020B0502020202020204" pitchFamily="34" charset="0"/>
              </a:rPr>
              <a:t> </a:t>
            </a:r>
            <a:r>
              <a:rPr lang="en-GB" sz="2800" dirty="0">
                <a:latin typeface="Century Gothic" panose="020B0502020202020204" pitchFamily="34" charset="0"/>
              </a:rPr>
              <a:t>reaction</a:t>
            </a:r>
            <a:r>
              <a:rPr lang="en-GB" sz="2800" dirty="0">
                <a:solidFill>
                  <a:srgbClr val="000000"/>
                </a:solidFill>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104713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08573"/>
            <a:ext cx="11848518" cy="546336"/>
          </a:xfrm>
          <a:solidFill>
            <a:schemeClr val="accent4">
              <a:lumMod val="40000"/>
              <a:lumOff val="60000"/>
            </a:schemeClr>
          </a:solidFill>
          <a:ln>
            <a:solidFill>
              <a:schemeClr val="tx1"/>
            </a:solidFill>
          </a:ln>
        </p:spPr>
        <p:txBody>
          <a:bodyPr>
            <a:noAutofit/>
          </a:bodyPr>
          <a:lstStyle/>
          <a:p>
            <a:r>
              <a:rPr lang="en-GB" sz="3600" b="1" dirty="0">
                <a:latin typeface="Century Gothic" panose="020B0502020202020204" pitchFamily="34" charset="0"/>
              </a:rPr>
              <a:t>Le </a:t>
            </a:r>
            <a:r>
              <a:rPr lang="en-GB" sz="3600" b="1" dirty="0" err="1">
                <a:latin typeface="Century Gothic" panose="020B0502020202020204" pitchFamily="34" charset="0"/>
              </a:rPr>
              <a:t>Chatelier’s</a:t>
            </a:r>
            <a:r>
              <a:rPr lang="en-GB" sz="3600" b="1" dirty="0">
                <a:latin typeface="Century Gothic" panose="020B0502020202020204" pitchFamily="34" charset="0"/>
              </a:rPr>
              <a:t> principle</a:t>
            </a:r>
          </a:p>
        </p:txBody>
      </p:sp>
      <p:sp>
        <p:nvSpPr>
          <p:cNvPr id="3" name="Rectangle 2">
            <a:extLst>
              <a:ext uri="{FF2B5EF4-FFF2-40B4-BE49-F238E27FC236}">
                <a16:creationId xmlns:a16="http://schemas.microsoft.com/office/drawing/2014/main" id="{C9DF4C8E-8CCB-2249-9778-BA86E076D4B8}"/>
              </a:ext>
            </a:extLst>
          </p:cNvPr>
          <p:cNvSpPr>
            <a:spLocks noChangeArrowheads="1"/>
          </p:cNvSpPr>
          <p:nvPr/>
        </p:nvSpPr>
        <p:spPr bwMode="auto">
          <a:xfrm>
            <a:off x="637953" y="11483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398B876B-AD1C-7A45-8700-7265B663DDDE}"/>
              </a:ext>
            </a:extLst>
          </p:cNvPr>
          <p:cNvSpPr>
            <a:spLocks noChangeArrowheads="1"/>
          </p:cNvSpPr>
          <p:nvPr/>
        </p:nvSpPr>
        <p:spPr bwMode="auto">
          <a:xfrm>
            <a:off x="637953" y="47043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FDFECADF-FEA4-694B-B1AA-7860ECA00FD1}"/>
              </a:ext>
            </a:extLst>
          </p:cNvPr>
          <p:cNvSpPr/>
          <p:nvPr/>
        </p:nvSpPr>
        <p:spPr>
          <a:xfrm>
            <a:off x="141091" y="802496"/>
            <a:ext cx="11961751" cy="2492990"/>
          </a:xfrm>
          <a:prstGeom prst="rect">
            <a:avLst/>
          </a:prstGeom>
        </p:spPr>
        <p:txBody>
          <a:bodyPr wrap="square">
            <a:spAutoFit/>
          </a:bodyPr>
          <a:lstStyle/>
          <a:p>
            <a:pPr marL="457200" indent="-457200">
              <a:buFont typeface="Arial" panose="020B0604020202020204" pitchFamily="34" charset="0"/>
              <a:buChar char="•"/>
            </a:pPr>
            <a:r>
              <a:rPr lang="en-GB" sz="2600" dirty="0">
                <a:latin typeface="Century Gothic" panose="020B0502020202020204" pitchFamily="34" charset="0"/>
              </a:rPr>
              <a:t>The equilibrium position of a reversible reaction is a measure of the concentrations of the reacting substances at equilibrium.</a:t>
            </a:r>
          </a:p>
          <a:p>
            <a:pPr marL="457200" indent="-457200">
              <a:buFont typeface="Arial" panose="020B0604020202020204" pitchFamily="34" charset="0"/>
              <a:buChar char="•"/>
            </a:pPr>
            <a:r>
              <a:rPr lang="en-GB" sz="2600" dirty="0">
                <a:latin typeface="Century Gothic" panose="020B0502020202020204" pitchFamily="34" charset="0"/>
              </a:rPr>
              <a:t>At equilibrium, the concentrations and rate of reaction are constant.</a:t>
            </a:r>
          </a:p>
          <a:p>
            <a:pPr marL="457200" indent="-457200">
              <a:buFont typeface="Arial" panose="020B0604020202020204" pitchFamily="34" charset="0"/>
              <a:buChar char="•"/>
            </a:pPr>
            <a:r>
              <a:rPr lang="en-GB" sz="2600" dirty="0">
                <a:latin typeface="Century Gothic" panose="020B0502020202020204" pitchFamily="34" charset="0"/>
              </a:rPr>
              <a:t>Le </a:t>
            </a:r>
            <a:r>
              <a:rPr lang="en-GB" sz="2600" dirty="0" err="1">
                <a:latin typeface="Century Gothic" panose="020B0502020202020204" pitchFamily="34" charset="0"/>
              </a:rPr>
              <a:t>Chatelier’s</a:t>
            </a:r>
            <a:r>
              <a:rPr lang="en-GB" sz="2600" dirty="0">
                <a:latin typeface="Century Gothic" panose="020B0502020202020204" pitchFamily="34" charset="0"/>
              </a:rPr>
              <a:t> principle states that when you change the reaction conditions, the position of the equilibrium will change to minimise the change made. </a:t>
            </a:r>
          </a:p>
        </p:txBody>
      </p:sp>
      <p:sp>
        <p:nvSpPr>
          <p:cNvPr id="18" name="Rounded Rectangle 17">
            <a:extLst>
              <a:ext uri="{FF2B5EF4-FFF2-40B4-BE49-F238E27FC236}">
                <a16:creationId xmlns:a16="http://schemas.microsoft.com/office/drawing/2014/main" id="{677FF816-5652-5F46-A03B-5A81B9616F49}"/>
              </a:ext>
            </a:extLst>
          </p:cNvPr>
          <p:cNvSpPr/>
          <p:nvPr/>
        </p:nvSpPr>
        <p:spPr>
          <a:xfrm>
            <a:off x="6178582" y="4812541"/>
            <a:ext cx="5498728" cy="1403011"/>
          </a:xfrm>
          <a:prstGeom prst="roundRect">
            <a:avLst/>
          </a:prstGeom>
          <a:solidFill>
            <a:schemeClr val="accent4">
              <a:lumMod val="40000"/>
              <a:lumOff val="60000"/>
              <a:alpha val="67843"/>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u="sng" dirty="0">
                <a:solidFill>
                  <a:schemeClr val="tx1"/>
                </a:solidFill>
                <a:latin typeface="Century Gothic" panose="020B0502020202020204" pitchFamily="34" charset="0"/>
              </a:rPr>
              <a:t>Extending </a:t>
            </a:r>
          </a:p>
          <a:p>
            <a:pPr algn="ctr"/>
            <a:r>
              <a:rPr lang="en-GB" sz="2400" dirty="0">
                <a:solidFill>
                  <a:schemeClr val="tx1"/>
                </a:solidFill>
                <a:latin typeface="Century Gothic" panose="020B0502020202020204" pitchFamily="34" charset="0"/>
              </a:rPr>
              <a:t>What is Le </a:t>
            </a:r>
            <a:r>
              <a:rPr lang="en-GB" sz="2400" dirty="0" err="1">
                <a:solidFill>
                  <a:schemeClr val="tx1"/>
                </a:solidFill>
                <a:latin typeface="Century Gothic" panose="020B0502020202020204" pitchFamily="34" charset="0"/>
              </a:rPr>
              <a:t>Chatelier’s</a:t>
            </a:r>
            <a:r>
              <a:rPr lang="en-GB" sz="2400" dirty="0">
                <a:solidFill>
                  <a:schemeClr val="tx1"/>
                </a:solidFill>
                <a:latin typeface="Century Gothic" panose="020B0502020202020204" pitchFamily="34" charset="0"/>
              </a:rPr>
              <a:t> principle?</a:t>
            </a:r>
          </a:p>
        </p:txBody>
      </p:sp>
      <p:sp>
        <p:nvSpPr>
          <p:cNvPr id="5" name="Rectangle 4">
            <a:extLst>
              <a:ext uri="{FF2B5EF4-FFF2-40B4-BE49-F238E27FC236}">
                <a16:creationId xmlns:a16="http://schemas.microsoft.com/office/drawing/2014/main" id="{5D14DEE0-BF5F-7A4A-A1F9-9BD57A732AB3}"/>
              </a:ext>
            </a:extLst>
          </p:cNvPr>
          <p:cNvSpPr/>
          <p:nvPr/>
        </p:nvSpPr>
        <p:spPr>
          <a:xfrm>
            <a:off x="139198" y="3861721"/>
            <a:ext cx="11963644" cy="3108543"/>
          </a:xfrm>
          <a:prstGeom prst="rect">
            <a:avLst/>
          </a:prstGeom>
        </p:spPr>
        <p:txBody>
          <a:bodyPr wrap="square">
            <a:spAutoFit/>
          </a:bodyPr>
          <a:lstStyle/>
          <a:p>
            <a:r>
              <a:rPr lang="en-GB" sz="2800" dirty="0">
                <a:latin typeface="Century Gothic" panose="020B0502020202020204" pitchFamily="34" charset="0"/>
              </a:rPr>
              <a:t>The equilibrium position can be changed by changing the reaction conditions through:</a:t>
            </a:r>
          </a:p>
          <a:p>
            <a:pPr>
              <a:buFont typeface="Arial" panose="020B0604020202020204" pitchFamily="34" charset="0"/>
              <a:buChar char="•"/>
            </a:pPr>
            <a:r>
              <a:rPr lang="en-GB" sz="2800" dirty="0">
                <a:latin typeface="Century Gothic" panose="020B0502020202020204" pitchFamily="34" charset="0"/>
              </a:rPr>
              <a:t>changing the </a:t>
            </a:r>
            <a:r>
              <a:rPr lang="en-GB" sz="2800" b="1" dirty="0">
                <a:latin typeface="Century Gothic" panose="020B0502020202020204" pitchFamily="34" charset="0"/>
              </a:rPr>
              <a:t>pressure</a:t>
            </a:r>
            <a:endParaRPr lang="en-GB" sz="2800" dirty="0">
              <a:latin typeface="Century Gothic" panose="020B0502020202020204" pitchFamily="34" charset="0"/>
            </a:endParaRPr>
          </a:p>
          <a:p>
            <a:pPr>
              <a:buFont typeface="Arial" panose="020B0604020202020204" pitchFamily="34" charset="0"/>
              <a:buChar char="•"/>
            </a:pPr>
            <a:r>
              <a:rPr lang="en-GB" sz="2800" dirty="0">
                <a:latin typeface="Century Gothic" panose="020B0502020202020204" pitchFamily="34" charset="0"/>
              </a:rPr>
              <a:t>changing the </a:t>
            </a:r>
            <a:r>
              <a:rPr lang="en-GB" sz="2800" b="1" dirty="0">
                <a:latin typeface="Century Gothic" panose="020B0502020202020204" pitchFamily="34" charset="0"/>
              </a:rPr>
              <a:t>concentration</a:t>
            </a:r>
            <a:endParaRPr lang="en-GB" sz="2800" dirty="0">
              <a:latin typeface="Century Gothic" panose="020B0502020202020204" pitchFamily="34" charset="0"/>
            </a:endParaRPr>
          </a:p>
          <a:p>
            <a:pPr>
              <a:buFont typeface="Arial" panose="020B0604020202020204" pitchFamily="34" charset="0"/>
              <a:buChar char="•"/>
            </a:pPr>
            <a:r>
              <a:rPr lang="en-GB" sz="2800" dirty="0">
                <a:latin typeface="Century Gothic" panose="020B0502020202020204" pitchFamily="34" charset="0"/>
              </a:rPr>
              <a:t>changing the </a:t>
            </a:r>
            <a:r>
              <a:rPr lang="en-GB" sz="2800" b="1" dirty="0">
                <a:latin typeface="Century Gothic" panose="020B0502020202020204" pitchFamily="34" charset="0"/>
              </a:rPr>
              <a:t>temperature</a:t>
            </a:r>
            <a:endParaRPr lang="en-GB" sz="2800" dirty="0">
              <a:latin typeface="Century Gothic" panose="020B0502020202020204" pitchFamily="34" charset="0"/>
            </a:endParaRPr>
          </a:p>
          <a:p>
            <a:br>
              <a:rPr lang="en-GB" sz="2800" dirty="0">
                <a:latin typeface="Century Gothic" panose="020B0502020202020204" pitchFamily="34" charset="0"/>
              </a:rPr>
            </a:br>
            <a:endParaRPr lang="en-US" sz="2800" dirty="0">
              <a:latin typeface="Century Gothic" panose="020B0502020202020204" pitchFamily="34" charset="0"/>
            </a:endParaRPr>
          </a:p>
        </p:txBody>
      </p:sp>
    </p:spTree>
    <p:extLst>
      <p:ext uri="{BB962C8B-B14F-4D97-AF65-F5344CB8AC3E}">
        <p14:creationId xmlns:p14="http://schemas.microsoft.com/office/powerpoint/2010/main" val="98152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DF4C8E-8CCB-2249-9778-BA86E076D4B8}"/>
              </a:ext>
            </a:extLst>
          </p:cNvPr>
          <p:cNvSpPr>
            <a:spLocks noChangeArrowheads="1"/>
          </p:cNvSpPr>
          <p:nvPr/>
        </p:nvSpPr>
        <p:spPr bwMode="auto">
          <a:xfrm>
            <a:off x="637953" y="11483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398B876B-AD1C-7A45-8700-7265B663DDDE}"/>
              </a:ext>
            </a:extLst>
          </p:cNvPr>
          <p:cNvSpPr>
            <a:spLocks noChangeArrowheads="1"/>
          </p:cNvSpPr>
          <p:nvPr/>
        </p:nvSpPr>
        <p:spPr bwMode="auto">
          <a:xfrm>
            <a:off x="637953" y="47043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ounded Rectangle 17">
            <a:extLst>
              <a:ext uri="{FF2B5EF4-FFF2-40B4-BE49-F238E27FC236}">
                <a16:creationId xmlns:a16="http://schemas.microsoft.com/office/drawing/2014/main" id="{677FF816-5652-5F46-A03B-5A81B9616F49}"/>
              </a:ext>
            </a:extLst>
          </p:cNvPr>
          <p:cNvSpPr/>
          <p:nvPr/>
        </p:nvSpPr>
        <p:spPr>
          <a:xfrm>
            <a:off x="637953" y="5778775"/>
            <a:ext cx="11118618" cy="961526"/>
          </a:xfrm>
          <a:prstGeom prst="roundRect">
            <a:avLst/>
          </a:prstGeom>
          <a:solidFill>
            <a:schemeClr val="accent4">
              <a:lumMod val="40000"/>
              <a:lumOff val="60000"/>
              <a:alpha val="67843"/>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u="sng" dirty="0">
                <a:solidFill>
                  <a:schemeClr val="tx1"/>
                </a:solidFill>
                <a:latin typeface="Century Gothic" panose="020B0502020202020204" pitchFamily="34" charset="0"/>
              </a:rPr>
              <a:t>Extending </a:t>
            </a:r>
          </a:p>
          <a:p>
            <a:pPr algn="ctr"/>
            <a:r>
              <a:rPr lang="en-GB" sz="2800" dirty="0">
                <a:solidFill>
                  <a:schemeClr val="tx1"/>
                </a:solidFill>
                <a:latin typeface="Century Gothic" panose="020B0502020202020204" pitchFamily="34" charset="0"/>
              </a:rPr>
              <a:t>What is Le </a:t>
            </a:r>
            <a:r>
              <a:rPr lang="en-GB" sz="2800" dirty="0" err="1">
                <a:solidFill>
                  <a:schemeClr val="tx1"/>
                </a:solidFill>
                <a:latin typeface="Century Gothic" panose="020B0502020202020204" pitchFamily="34" charset="0"/>
              </a:rPr>
              <a:t>Chatelier’s</a:t>
            </a:r>
            <a:r>
              <a:rPr lang="en-GB" sz="2800" dirty="0">
                <a:solidFill>
                  <a:schemeClr val="tx1"/>
                </a:solidFill>
                <a:latin typeface="Century Gothic" panose="020B0502020202020204" pitchFamily="34" charset="0"/>
              </a:rPr>
              <a:t> principle?</a:t>
            </a:r>
          </a:p>
        </p:txBody>
      </p:sp>
      <p:sp>
        <p:nvSpPr>
          <p:cNvPr id="5" name="Rectangle 4">
            <a:extLst>
              <a:ext uri="{FF2B5EF4-FFF2-40B4-BE49-F238E27FC236}">
                <a16:creationId xmlns:a16="http://schemas.microsoft.com/office/drawing/2014/main" id="{2C0B2811-5649-4E40-9832-7911FF0D9FE5}"/>
              </a:ext>
            </a:extLst>
          </p:cNvPr>
          <p:cNvSpPr/>
          <p:nvPr/>
        </p:nvSpPr>
        <p:spPr>
          <a:xfrm>
            <a:off x="171109" y="859189"/>
            <a:ext cx="11848519" cy="954107"/>
          </a:xfrm>
          <a:prstGeom prst="rect">
            <a:avLst/>
          </a:prstGeom>
        </p:spPr>
        <p:txBody>
          <a:bodyPr wrap="square">
            <a:spAutoFit/>
          </a:bodyPr>
          <a:lstStyle/>
          <a:p>
            <a:r>
              <a:rPr lang="en-GB" sz="2800" dirty="0">
                <a:solidFill>
                  <a:srgbClr val="333333"/>
                </a:solidFill>
                <a:latin typeface="Century Gothic" panose="020B0502020202020204" pitchFamily="34" charset="0"/>
              </a:rPr>
              <a:t>If a change is made to a system at equilibrium, the position of the equilibrium  will move to counteract the change that was made.</a:t>
            </a:r>
            <a:endParaRPr lang="en-GB" sz="2800" dirty="0">
              <a:effectLst/>
              <a:latin typeface="Century Gothic" panose="020B0502020202020204" pitchFamily="34" charset="0"/>
            </a:endParaRPr>
          </a:p>
        </p:txBody>
      </p:sp>
      <p:sp>
        <p:nvSpPr>
          <p:cNvPr id="9" name="Rectangle 8">
            <a:extLst>
              <a:ext uri="{FF2B5EF4-FFF2-40B4-BE49-F238E27FC236}">
                <a16:creationId xmlns:a16="http://schemas.microsoft.com/office/drawing/2014/main" id="{F4291822-F4D2-8343-9C33-936235392BE2}"/>
              </a:ext>
            </a:extLst>
          </p:cNvPr>
          <p:cNvSpPr/>
          <p:nvPr/>
        </p:nvSpPr>
        <p:spPr>
          <a:xfrm>
            <a:off x="144512" y="2382104"/>
            <a:ext cx="11901714" cy="830997"/>
          </a:xfrm>
          <a:prstGeom prst="rect">
            <a:avLst/>
          </a:prstGeom>
        </p:spPr>
        <p:txBody>
          <a:bodyPr wrap="square">
            <a:spAutoFit/>
          </a:bodyPr>
          <a:lstStyle/>
          <a:p>
            <a:pPr algn="ctr"/>
            <a:r>
              <a:rPr lang="en-GB" sz="2800" dirty="0">
                <a:latin typeface="Century Gothic" panose="020B0502020202020204" pitchFamily="34" charset="0"/>
              </a:rPr>
              <a:t>Hydrated copper </a:t>
            </a:r>
            <a:r>
              <a:rPr lang="en-GB" sz="2800" dirty="0" err="1">
                <a:latin typeface="Century Gothic" panose="020B0502020202020204" pitchFamily="34" charset="0"/>
              </a:rPr>
              <a:t>sulfate</a:t>
            </a:r>
            <a:r>
              <a:rPr lang="en-GB" sz="2800" dirty="0">
                <a:latin typeface="Century Gothic" panose="020B0502020202020204" pitchFamily="34" charset="0"/>
              </a:rPr>
              <a:t>  </a:t>
            </a:r>
            <a:r>
              <a:rPr lang="en-GB" sz="4800" b="1" dirty="0">
                <a:solidFill>
                  <a:srgbClr val="C00000"/>
                </a:solidFill>
                <a:latin typeface="Century Gothic" panose="020B0502020202020204" pitchFamily="34" charset="0"/>
              </a:rPr>
              <a:t>⇌</a:t>
            </a:r>
            <a:r>
              <a:rPr lang="en-GB" sz="4000" dirty="0">
                <a:latin typeface="Century Gothic" panose="020B0502020202020204" pitchFamily="34" charset="0"/>
              </a:rPr>
              <a:t>   </a:t>
            </a:r>
            <a:r>
              <a:rPr lang="en-GB" sz="2800" dirty="0">
                <a:latin typeface="Century Gothic" panose="020B0502020202020204" pitchFamily="34" charset="0"/>
              </a:rPr>
              <a:t>anhydrous copper </a:t>
            </a:r>
            <a:r>
              <a:rPr lang="en-GB" sz="2800" dirty="0" err="1">
                <a:latin typeface="Century Gothic" panose="020B0502020202020204" pitchFamily="34" charset="0"/>
              </a:rPr>
              <a:t>sulfate</a:t>
            </a:r>
            <a:r>
              <a:rPr lang="en-GB" sz="2800" dirty="0">
                <a:latin typeface="Century Gothic" panose="020B0502020202020204" pitchFamily="34" charset="0"/>
              </a:rPr>
              <a:t> + water</a:t>
            </a:r>
            <a:endParaRPr lang="en-GB" sz="2800" dirty="0">
              <a:effectLst/>
              <a:latin typeface="Century Gothic" panose="020B0502020202020204" pitchFamily="34" charset="0"/>
            </a:endParaRPr>
          </a:p>
        </p:txBody>
      </p:sp>
      <p:sp>
        <p:nvSpPr>
          <p:cNvPr id="7" name="TextBox 6">
            <a:extLst>
              <a:ext uri="{FF2B5EF4-FFF2-40B4-BE49-F238E27FC236}">
                <a16:creationId xmlns:a16="http://schemas.microsoft.com/office/drawing/2014/main" id="{D6649BA1-0EF5-4145-BD53-58459986942F}"/>
              </a:ext>
            </a:extLst>
          </p:cNvPr>
          <p:cNvSpPr txBox="1"/>
          <p:nvPr/>
        </p:nvSpPr>
        <p:spPr>
          <a:xfrm>
            <a:off x="4092352" y="3000660"/>
            <a:ext cx="2409371" cy="584775"/>
          </a:xfrm>
          <a:prstGeom prst="rect">
            <a:avLst/>
          </a:prstGeom>
          <a:noFill/>
        </p:spPr>
        <p:txBody>
          <a:bodyPr wrap="square" rtlCol="0">
            <a:spAutoFit/>
          </a:bodyPr>
          <a:lstStyle/>
          <a:p>
            <a:pPr algn="ctr"/>
            <a:r>
              <a:rPr lang="en-US" sz="3200" b="1" dirty="0">
                <a:solidFill>
                  <a:srgbClr val="C00000"/>
                </a:solidFill>
              </a:rPr>
              <a:t>Exothermic </a:t>
            </a:r>
          </a:p>
        </p:txBody>
      </p:sp>
      <p:sp>
        <p:nvSpPr>
          <p:cNvPr id="12" name="TextBox 11">
            <a:extLst>
              <a:ext uri="{FF2B5EF4-FFF2-40B4-BE49-F238E27FC236}">
                <a16:creationId xmlns:a16="http://schemas.microsoft.com/office/drawing/2014/main" id="{F661A3FC-A699-AA46-8FAE-FFCA867648A6}"/>
              </a:ext>
            </a:extLst>
          </p:cNvPr>
          <p:cNvSpPr txBox="1"/>
          <p:nvPr/>
        </p:nvSpPr>
        <p:spPr>
          <a:xfrm>
            <a:off x="4092352" y="1979113"/>
            <a:ext cx="2641601" cy="584775"/>
          </a:xfrm>
          <a:prstGeom prst="rect">
            <a:avLst/>
          </a:prstGeom>
          <a:noFill/>
        </p:spPr>
        <p:txBody>
          <a:bodyPr wrap="square" rtlCol="0">
            <a:spAutoFit/>
          </a:bodyPr>
          <a:lstStyle/>
          <a:p>
            <a:pPr algn="ctr"/>
            <a:r>
              <a:rPr lang="en-US" sz="3200" b="1" dirty="0">
                <a:solidFill>
                  <a:srgbClr val="C00000"/>
                </a:solidFill>
              </a:rPr>
              <a:t>Endothermic </a:t>
            </a:r>
          </a:p>
        </p:txBody>
      </p:sp>
      <p:sp>
        <p:nvSpPr>
          <p:cNvPr id="13" name="Title 1">
            <a:extLst>
              <a:ext uri="{FF2B5EF4-FFF2-40B4-BE49-F238E27FC236}">
                <a16:creationId xmlns:a16="http://schemas.microsoft.com/office/drawing/2014/main" id="{9A2B0404-9C32-854E-99E4-B0E128B809AC}"/>
              </a:ext>
            </a:extLst>
          </p:cNvPr>
          <p:cNvSpPr>
            <a:spLocks noGrp="1"/>
          </p:cNvSpPr>
          <p:nvPr>
            <p:ph type="ctrTitle"/>
          </p:nvPr>
        </p:nvSpPr>
        <p:spPr>
          <a:xfrm>
            <a:off x="197708" y="108573"/>
            <a:ext cx="11848518" cy="546336"/>
          </a:xfrm>
          <a:solidFill>
            <a:schemeClr val="accent4">
              <a:lumMod val="40000"/>
              <a:lumOff val="60000"/>
            </a:schemeClr>
          </a:solidFill>
          <a:ln>
            <a:solidFill>
              <a:schemeClr val="tx1"/>
            </a:solidFill>
          </a:ln>
        </p:spPr>
        <p:txBody>
          <a:bodyPr>
            <a:noAutofit/>
          </a:bodyPr>
          <a:lstStyle/>
          <a:p>
            <a:r>
              <a:rPr lang="en-GB" sz="3200" b="1" dirty="0">
                <a:latin typeface="Century Gothic" panose="020B0502020202020204" pitchFamily="34" charset="0"/>
              </a:rPr>
              <a:t>How does temperature affect the position of equilibrium?</a:t>
            </a:r>
          </a:p>
        </p:txBody>
      </p:sp>
      <p:sp>
        <p:nvSpPr>
          <p:cNvPr id="11" name="Rectangle 10">
            <a:extLst>
              <a:ext uri="{FF2B5EF4-FFF2-40B4-BE49-F238E27FC236}">
                <a16:creationId xmlns:a16="http://schemas.microsoft.com/office/drawing/2014/main" id="{7486289E-0D4E-344B-A351-88CE56B2529A}"/>
              </a:ext>
            </a:extLst>
          </p:cNvPr>
          <p:cNvSpPr/>
          <p:nvPr/>
        </p:nvSpPr>
        <p:spPr>
          <a:xfrm>
            <a:off x="171109" y="3743285"/>
            <a:ext cx="11118618" cy="954107"/>
          </a:xfrm>
          <a:prstGeom prst="rect">
            <a:avLst/>
          </a:prstGeom>
        </p:spPr>
        <p:txBody>
          <a:bodyPr wrap="square">
            <a:spAutoFit/>
          </a:bodyPr>
          <a:lstStyle/>
          <a:p>
            <a:r>
              <a:rPr lang="en-GB" sz="2800" dirty="0">
                <a:solidFill>
                  <a:srgbClr val="333333"/>
                </a:solidFill>
                <a:latin typeface="Century Gothic" panose="020B0502020202020204" pitchFamily="34" charset="0"/>
              </a:rPr>
              <a:t>If the temperature is increased, the position of equilibrium moves in the endothermic direction to </a:t>
            </a:r>
            <a:r>
              <a:rPr lang="en-GB" sz="2800" b="1" dirty="0">
                <a:solidFill>
                  <a:srgbClr val="333333"/>
                </a:solidFill>
                <a:latin typeface="Century Gothic" panose="020B0502020202020204" pitchFamily="34" charset="0"/>
              </a:rPr>
              <a:t>reduce the temperature</a:t>
            </a:r>
            <a:r>
              <a:rPr lang="en-GB" sz="2800" dirty="0">
                <a:solidFill>
                  <a:srgbClr val="333333"/>
                </a:solidFill>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427200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9343B8-05B7-0C48-84BA-17845AB2558B}"/>
              </a:ext>
            </a:extLst>
          </p:cNvPr>
          <p:cNvSpPr txBox="1"/>
          <p:nvPr/>
        </p:nvSpPr>
        <p:spPr>
          <a:xfrm>
            <a:off x="187280" y="808683"/>
            <a:ext cx="11893884" cy="5940088"/>
          </a:xfrm>
          <a:prstGeom prst="rect">
            <a:avLst/>
          </a:prstGeom>
          <a:solidFill>
            <a:schemeClr val="accent4">
              <a:lumMod val="20000"/>
              <a:lumOff val="80000"/>
            </a:schemeClr>
          </a:solidFill>
        </p:spPr>
        <p:txBody>
          <a:bodyPr wrap="square" rtlCol="0">
            <a:spAutoFit/>
          </a:bodyPr>
          <a:lstStyle/>
          <a:p>
            <a:pPr marL="457200" indent="-457200">
              <a:buAutoNum type="arabicParenR"/>
            </a:pPr>
            <a:r>
              <a:rPr lang="en-US" sz="2000" dirty="0">
                <a:latin typeface="Cavolini" panose="03000502040302020204" pitchFamily="66" charset="0"/>
                <a:cs typeface="Cavolini" panose="03000502040302020204" pitchFamily="66" charset="0"/>
              </a:rPr>
              <a:t>Copy the rate of reaction graph shown on the right. Explain how you could use a tangent to work out the rate of reaction at a given point. </a:t>
            </a:r>
          </a:p>
          <a:p>
            <a:pPr marL="457200" indent="-457200">
              <a:buAutoNum type="arabicParenR"/>
            </a:pPr>
            <a:endParaRPr lang="en-US" sz="2000" dirty="0">
              <a:latin typeface="Cavolini" panose="03000502040302020204" pitchFamily="66" charset="0"/>
              <a:cs typeface="Cavolini" panose="03000502040302020204" pitchFamily="66" charset="0"/>
            </a:endParaRPr>
          </a:p>
          <a:p>
            <a:pPr marL="457200" indent="-457200">
              <a:buAutoNum type="arabicParenR"/>
            </a:pPr>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B432AD76-AB0A-7545-B728-511FA12CBAE5}"/>
              </a:ext>
            </a:extLst>
          </p:cNvPr>
          <p:cNvSpPr/>
          <p:nvPr/>
        </p:nvSpPr>
        <p:spPr>
          <a:xfrm>
            <a:off x="187280" y="170996"/>
            <a:ext cx="11755338" cy="523220"/>
          </a:xfrm>
          <a:prstGeom prst="rect">
            <a:avLst/>
          </a:prstGeom>
          <a:solidFill>
            <a:schemeClr val="accent4"/>
          </a:solidFill>
          <a:ln>
            <a:solidFill>
              <a:schemeClr val="tx1"/>
            </a:solidFill>
          </a:ln>
        </p:spPr>
        <p:txBody>
          <a:bodyPr wrap="square">
            <a:spAutoFit/>
          </a:bodyPr>
          <a:lstStyle/>
          <a:p>
            <a:pPr algn="ctr"/>
            <a:r>
              <a:rPr lang="en-US" sz="2800" b="1" dirty="0">
                <a:latin typeface="Cavolini" panose="03000502040302020204" pitchFamily="66" charset="0"/>
                <a:cs typeface="Cavolini" panose="03000502040302020204" pitchFamily="66" charset="0"/>
              </a:rPr>
              <a:t>Using  tangents to work out rate of reaction ANSWERS</a:t>
            </a:r>
          </a:p>
        </p:txBody>
      </p:sp>
      <p:pic>
        <p:nvPicPr>
          <p:cNvPr id="5" name="Picture 4">
            <a:extLst>
              <a:ext uri="{FF2B5EF4-FFF2-40B4-BE49-F238E27FC236}">
                <a16:creationId xmlns:a16="http://schemas.microsoft.com/office/drawing/2014/main" id="{1443799A-4172-3F4A-BF0E-2F268260D532}"/>
              </a:ext>
            </a:extLst>
          </p:cNvPr>
          <p:cNvPicPr>
            <a:picLocks noChangeAspect="1"/>
          </p:cNvPicPr>
          <p:nvPr/>
        </p:nvPicPr>
        <p:blipFill>
          <a:blip r:embed="rId2"/>
          <a:stretch>
            <a:fillRect/>
          </a:stretch>
        </p:blipFill>
        <p:spPr>
          <a:xfrm>
            <a:off x="910998" y="2273877"/>
            <a:ext cx="5778500" cy="3390900"/>
          </a:xfrm>
          <a:prstGeom prst="rect">
            <a:avLst/>
          </a:prstGeom>
        </p:spPr>
      </p:pic>
      <p:cxnSp>
        <p:nvCxnSpPr>
          <p:cNvPr id="6" name="Straight Connector 5">
            <a:extLst>
              <a:ext uri="{FF2B5EF4-FFF2-40B4-BE49-F238E27FC236}">
                <a16:creationId xmlns:a16="http://schemas.microsoft.com/office/drawing/2014/main" id="{8039D0A0-E207-6142-9B74-220954B6E9AF}"/>
              </a:ext>
            </a:extLst>
          </p:cNvPr>
          <p:cNvCxnSpPr/>
          <p:nvPr/>
        </p:nvCxnSpPr>
        <p:spPr>
          <a:xfrm flipV="1">
            <a:off x="3072367" y="2826327"/>
            <a:ext cx="1884219" cy="1143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0B77D06-FE19-C84D-AF22-6B784D355539}"/>
              </a:ext>
            </a:extLst>
          </p:cNvPr>
          <p:cNvSpPr txBox="1"/>
          <p:nvPr/>
        </p:nvSpPr>
        <p:spPr>
          <a:xfrm>
            <a:off x="6816437" y="2064327"/>
            <a:ext cx="5126182" cy="4524315"/>
          </a:xfrm>
          <a:prstGeom prst="rect">
            <a:avLst/>
          </a:prstGeom>
          <a:solidFill>
            <a:schemeClr val="accent4">
              <a:lumMod val="40000"/>
              <a:lumOff val="60000"/>
            </a:schemeClr>
          </a:solidFill>
        </p:spPr>
        <p:txBody>
          <a:bodyPr wrap="square" rtlCol="0">
            <a:spAutoFit/>
          </a:bodyPr>
          <a:lstStyle/>
          <a:p>
            <a:r>
              <a:rPr lang="en-US" sz="2400" b="1" dirty="0">
                <a:latin typeface="Cavolini" panose="03000502040302020204" pitchFamily="66" charset="0"/>
                <a:cs typeface="Cavolini" panose="03000502040302020204" pitchFamily="66" charset="0"/>
              </a:rPr>
              <a:t>Draw a straight line that just touches the curve (in the area of the graph under study), this is called a tangent.</a:t>
            </a:r>
          </a:p>
          <a:p>
            <a:r>
              <a:rPr lang="en-US" sz="2400" b="1" dirty="0">
                <a:latin typeface="Cavolini" panose="03000502040302020204" pitchFamily="66" charset="0"/>
                <a:cs typeface="Cavolini" panose="03000502040302020204" pitchFamily="66" charset="0"/>
              </a:rPr>
              <a:t>The slope of the tangent will tell you the rate of reaction.</a:t>
            </a:r>
          </a:p>
          <a:p>
            <a:endParaRPr lang="en-US" sz="2400" b="1" dirty="0">
              <a:latin typeface="Cavolini" panose="03000502040302020204" pitchFamily="66" charset="0"/>
              <a:cs typeface="Cavolini" panose="03000502040302020204" pitchFamily="66" charset="0"/>
            </a:endParaRPr>
          </a:p>
          <a:p>
            <a:endParaRPr lang="en-US" sz="2400" b="1"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FOUNDATION students will not be expected to calculate the slope (gradient) of the tangent</a:t>
            </a:r>
          </a:p>
        </p:txBody>
      </p:sp>
      <p:pic>
        <p:nvPicPr>
          <p:cNvPr id="8" name="Picture 7">
            <a:extLst>
              <a:ext uri="{FF2B5EF4-FFF2-40B4-BE49-F238E27FC236}">
                <a16:creationId xmlns:a16="http://schemas.microsoft.com/office/drawing/2014/main" id="{966B7EF0-3699-C046-B72F-BE3B1E9C350A}"/>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3779649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89318" y="863727"/>
            <a:ext cx="11645735" cy="5693866"/>
          </a:xfrm>
          <a:prstGeom prst="rect">
            <a:avLst/>
          </a:prstGeom>
          <a:solidFill>
            <a:schemeClr val="accent4">
              <a:lumMod val="20000"/>
              <a:lumOff val="80000"/>
            </a:schemeClr>
          </a:solidFill>
        </p:spPr>
        <p:txBody>
          <a:bodyPr wrap="square" rtlCol="0">
            <a:spAutoFit/>
          </a:bodyPr>
          <a:lstStyle/>
          <a:p>
            <a:r>
              <a:rPr lang="en-US" sz="2800" b="1" i="1" dirty="0">
                <a:latin typeface="Cavolini" panose="03000502040302020204" pitchFamily="66" charset="0"/>
                <a:cs typeface="Cavolini" panose="03000502040302020204" pitchFamily="66" charset="0"/>
              </a:rPr>
              <a:t>Watch the video and answer the following questions:</a:t>
            </a:r>
          </a:p>
          <a:p>
            <a:endParaRPr lang="en-US" sz="2800" b="1" i="1" dirty="0">
              <a:latin typeface="Cavolini" panose="03000502040302020204" pitchFamily="66" charset="0"/>
              <a:cs typeface="Cavolini" panose="03000502040302020204" pitchFamily="66" charset="0"/>
            </a:endParaRPr>
          </a:p>
          <a:p>
            <a:pPr marL="342900" indent="-342900">
              <a:buAutoNum type="arabicParenR"/>
            </a:pPr>
            <a:r>
              <a:rPr lang="en-US" sz="2800" dirty="0">
                <a:latin typeface="Cavolini" panose="03000502040302020204" pitchFamily="66" charset="0"/>
                <a:cs typeface="Cavolini" panose="03000502040302020204" pitchFamily="66" charset="0"/>
              </a:rPr>
              <a:t>What is Le </a:t>
            </a:r>
            <a:r>
              <a:rPr lang="en-US" sz="2800" dirty="0" err="1">
                <a:latin typeface="Cavolini" panose="03000502040302020204" pitchFamily="66" charset="0"/>
                <a:cs typeface="Cavolini" panose="03000502040302020204" pitchFamily="66" charset="0"/>
              </a:rPr>
              <a:t>Chatelier’s</a:t>
            </a:r>
            <a:r>
              <a:rPr lang="en-US" sz="2800" dirty="0">
                <a:latin typeface="Cavolini" panose="03000502040302020204" pitchFamily="66" charset="0"/>
                <a:cs typeface="Cavolini" panose="03000502040302020204" pitchFamily="66" charset="0"/>
              </a:rPr>
              <a:t> principle?</a:t>
            </a:r>
          </a:p>
          <a:p>
            <a:endParaRPr lang="en-US" sz="2800" dirty="0">
              <a:latin typeface="Cavolini" panose="03000502040302020204" pitchFamily="66" charset="0"/>
              <a:cs typeface="Cavolini" panose="03000502040302020204" pitchFamily="66" charset="0"/>
            </a:endParaRPr>
          </a:p>
          <a:p>
            <a:r>
              <a:rPr lang="en-US" sz="2800" b="1" dirty="0">
                <a:latin typeface="Cavolini" panose="03000502040302020204" pitchFamily="66" charset="0"/>
                <a:cs typeface="Cavolini" panose="03000502040302020204" pitchFamily="66" charset="0"/>
              </a:rPr>
              <a:t>If the conditions are changed in system at equilibrium, the system (the reaction) will respond to counteract the change</a:t>
            </a:r>
          </a:p>
          <a:p>
            <a:endParaRPr lang="en-US" sz="2800" b="1" dirty="0">
              <a:latin typeface="Cavolini" panose="03000502040302020204" pitchFamily="66" charset="0"/>
              <a:cs typeface="Cavolini" panose="03000502040302020204" pitchFamily="66" charset="0"/>
            </a:endParaRPr>
          </a:p>
          <a:p>
            <a:r>
              <a:rPr lang="en-US" sz="2800" dirty="0">
                <a:latin typeface="Cavolini" panose="03000502040302020204" pitchFamily="66" charset="0"/>
                <a:cs typeface="Cavolini" panose="03000502040302020204" pitchFamily="66" charset="0"/>
              </a:rPr>
              <a:t>2) How does concentration affect the position of the equilibrium?</a:t>
            </a:r>
          </a:p>
          <a:p>
            <a:endParaRPr lang="en-US" sz="2800" dirty="0">
              <a:latin typeface="Cavolini" panose="03000502040302020204" pitchFamily="66" charset="0"/>
              <a:cs typeface="Cavolini" panose="03000502040302020204" pitchFamily="66" charset="0"/>
            </a:endParaRPr>
          </a:p>
          <a:p>
            <a:r>
              <a:rPr lang="en-US" sz="2800" b="1" dirty="0">
                <a:latin typeface="Cavolini" panose="03000502040302020204" pitchFamily="66" charset="0"/>
                <a:cs typeface="Cavolini" panose="03000502040302020204" pitchFamily="66" charset="0"/>
              </a:rPr>
              <a:t>The concentrations of all the chemicals will change until equilibrium is achieved again.</a:t>
            </a:r>
          </a:p>
        </p:txBody>
      </p:sp>
      <p:sp>
        <p:nvSpPr>
          <p:cNvPr id="5" name="TextBox 4">
            <a:extLst>
              <a:ext uri="{FF2B5EF4-FFF2-40B4-BE49-F238E27FC236}">
                <a16:creationId xmlns:a16="http://schemas.microsoft.com/office/drawing/2014/main" id="{C921F303-A7E5-4A4B-80F5-ADAB78921851}"/>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Concentration and reversible reactions HT ANSWERS</a:t>
            </a:r>
          </a:p>
        </p:txBody>
      </p:sp>
      <p:pic>
        <p:nvPicPr>
          <p:cNvPr id="7" name="Picture 6">
            <a:extLst>
              <a:ext uri="{FF2B5EF4-FFF2-40B4-BE49-F238E27FC236}">
                <a16:creationId xmlns:a16="http://schemas.microsoft.com/office/drawing/2014/main" id="{AF56A9BF-9333-C045-851B-741324132776}"/>
              </a:ext>
            </a:extLst>
          </p:cNvPr>
          <p:cNvPicPr>
            <a:picLocks noChangeAspect="1"/>
          </p:cNvPicPr>
          <p:nvPr/>
        </p:nvPicPr>
        <p:blipFill>
          <a:blip r:embed="rId2"/>
          <a:stretch>
            <a:fillRect/>
          </a:stretch>
        </p:blipFill>
        <p:spPr>
          <a:xfrm>
            <a:off x="11599700" y="6257186"/>
            <a:ext cx="642731" cy="600814"/>
          </a:xfrm>
          <a:prstGeom prst="rect">
            <a:avLst/>
          </a:prstGeom>
        </p:spPr>
      </p:pic>
    </p:spTree>
    <p:extLst>
      <p:ext uri="{BB962C8B-B14F-4D97-AF65-F5344CB8AC3E}">
        <p14:creationId xmlns:p14="http://schemas.microsoft.com/office/powerpoint/2010/main" val="3689673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67255" y="916165"/>
            <a:ext cx="11551611" cy="6124754"/>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Look at the reaction below. What will happen if the temperature of the system is a) increased b) decreased</a:t>
            </a:r>
          </a:p>
          <a:p>
            <a:endParaRPr lang="en-US" sz="2400" dirty="0">
              <a:latin typeface="Cavolini" panose="03000502040302020204" pitchFamily="66" charset="0"/>
              <a:cs typeface="Cavolini" panose="03000502040302020204" pitchFamily="66" charset="0"/>
            </a:endParaRPr>
          </a:p>
          <a:p>
            <a:pPr algn="ctr"/>
            <a:r>
              <a:rPr lang="en-US" sz="3200" dirty="0">
                <a:latin typeface="Cavolini" panose="03000502040302020204" pitchFamily="66" charset="0"/>
                <a:cs typeface="Cavolini" panose="03000502040302020204" pitchFamily="66" charset="0"/>
              </a:rPr>
              <a:t>2NO</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              N</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O</a:t>
            </a:r>
            <a:r>
              <a:rPr lang="en-US" sz="3200" baseline="-25000" dirty="0">
                <a:latin typeface="Cavolini" panose="03000502040302020204" pitchFamily="66" charset="0"/>
                <a:cs typeface="Cavolini" panose="03000502040302020204" pitchFamily="66" charset="0"/>
              </a:rPr>
              <a:t>4</a:t>
            </a:r>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a)This reaction is exothermic in the forward reaction</a:t>
            </a:r>
          </a:p>
          <a:p>
            <a:r>
              <a:rPr lang="en-US" sz="2400" dirty="0">
                <a:latin typeface="Cavolini" panose="03000502040302020204" pitchFamily="66" charset="0"/>
                <a:cs typeface="Cavolini" panose="03000502040302020204" pitchFamily="66" charset="0"/>
              </a:rPr>
              <a:t>This reaction is endothermic in the reverse reaction.</a:t>
            </a: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If the temperature is increased, the equilibrium will shift in the direction of the endothermic reaction to the left, to reduce the temperature (as energy is taken in) . The amount of NO</a:t>
            </a:r>
            <a:r>
              <a:rPr lang="en-US" sz="2400" baseline="-25000" dirty="0">
                <a:latin typeface="Cavolini" panose="03000502040302020204" pitchFamily="66" charset="0"/>
                <a:cs typeface="Cavolini" panose="03000502040302020204" pitchFamily="66" charset="0"/>
              </a:rPr>
              <a:t>2</a:t>
            </a:r>
            <a:r>
              <a:rPr lang="en-US" sz="2400" dirty="0">
                <a:latin typeface="Cavolini" panose="03000502040302020204" pitchFamily="66" charset="0"/>
                <a:cs typeface="Cavolini" panose="03000502040302020204" pitchFamily="66" charset="0"/>
              </a:rPr>
              <a:t> produced will increase and the        </a:t>
            </a:r>
          </a:p>
          <a:p>
            <a:r>
              <a:rPr lang="en-US" sz="2400" dirty="0">
                <a:latin typeface="Cavolini" panose="03000502040302020204" pitchFamily="66" charset="0"/>
                <a:cs typeface="Cavolini" panose="03000502040302020204" pitchFamily="66" charset="0"/>
              </a:rPr>
              <a:t>   amount of N</a:t>
            </a:r>
            <a:r>
              <a:rPr lang="en-US" sz="2400" baseline="-25000" dirty="0">
                <a:latin typeface="Cavolini" panose="03000502040302020204" pitchFamily="66" charset="0"/>
                <a:cs typeface="Cavolini" panose="03000502040302020204" pitchFamily="66" charset="0"/>
              </a:rPr>
              <a:t>2</a:t>
            </a:r>
            <a:r>
              <a:rPr lang="en-US" sz="2400" dirty="0">
                <a:latin typeface="Cavolini" panose="03000502040302020204" pitchFamily="66" charset="0"/>
                <a:cs typeface="Cavolini" panose="03000502040302020204" pitchFamily="66" charset="0"/>
              </a:rPr>
              <a:t>O</a:t>
            </a:r>
            <a:r>
              <a:rPr lang="en-US" sz="2400" baseline="-25000" dirty="0">
                <a:latin typeface="Cavolini" panose="03000502040302020204" pitchFamily="66" charset="0"/>
                <a:cs typeface="Cavolini" panose="03000502040302020204" pitchFamily="66" charset="0"/>
              </a:rPr>
              <a:t>4</a:t>
            </a:r>
            <a:r>
              <a:rPr lang="en-US" sz="2400" dirty="0">
                <a:latin typeface="Cavolini" panose="03000502040302020204" pitchFamily="66" charset="0"/>
                <a:cs typeface="Cavolini" panose="03000502040302020204" pitchFamily="66" charset="0"/>
              </a:rPr>
              <a:t> will decrease.</a:t>
            </a:r>
          </a:p>
          <a:p>
            <a:endParaRPr lang="en-US" sz="2400" dirty="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5B0E5423-29A8-4640-8D53-586D328AA5E1}"/>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Temperature and reversible reactions ANSWERS</a:t>
            </a:r>
          </a:p>
        </p:txBody>
      </p:sp>
      <p:pic>
        <p:nvPicPr>
          <p:cNvPr id="7" name="Picture 6">
            <a:extLst>
              <a:ext uri="{FF2B5EF4-FFF2-40B4-BE49-F238E27FC236}">
                <a16:creationId xmlns:a16="http://schemas.microsoft.com/office/drawing/2014/main" id="{027F0665-0A4A-D144-A58A-026413979669}"/>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D19E39ED-CAB8-414A-AD1A-123000070850}"/>
              </a:ext>
            </a:extLst>
          </p:cNvPr>
          <p:cNvPicPr>
            <a:picLocks noChangeAspect="1"/>
          </p:cNvPicPr>
          <p:nvPr/>
        </p:nvPicPr>
        <p:blipFill>
          <a:blip r:embed="rId3"/>
          <a:stretch>
            <a:fillRect/>
          </a:stretch>
        </p:blipFill>
        <p:spPr>
          <a:xfrm>
            <a:off x="5622361" y="2745792"/>
            <a:ext cx="1041400" cy="419100"/>
          </a:xfrm>
          <a:prstGeom prst="rect">
            <a:avLst/>
          </a:prstGeom>
        </p:spPr>
      </p:pic>
    </p:spTree>
    <p:extLst>
      <p:ext uri="{BB962C8B-B14F-4D97-AF65-F5344CB8AC3E}">
        <p14:creationId xmlns:p14="http://schemas.microsoft.com/office/powerpoint/2010/main" val="1704701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367255" y="916165"/>
            <a:ext cx="11551611" cy="5755422"/>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Look at the reaction below. What will happen if the temperature of the system is a) increased b) decreased</a:t>
            </a:r>
          </a:p>
          <a:p>
            <a:endParaRPr lang="en-US" sz="2400" dirty="0">
              <a:latin typeface="Cavolini" panose="03000502040302020204" pitchFamily="66" charset="0"/>
              <a:cs typeface="Cavolini" panose="03000502040302020204" pitchFamily="66" charset="0"/>
            </a:endParaRPr>
          </a:p>
          <a:p>
            <a:pPr algn="ctr"/>
            <a:r>
              <a:rPr lang="en-US" sz="3200" dirty="0">
                <a:latin typeface="Cavolini" panose="03000502040302020204" pitchFamily="66" charset="0"/>
                <a:cs typeface="Cavolini" panose="03000502040302020204" pitchFamily="66" charset="0"/>
              </a:rPr>
              <a:t>2NO</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              N</a:t>
            </a:r>
            <a:r>
              <a:rPr lang="en-US" sz="3200" baseline="-25000" dirty="0">
                <a:latin typeface="Cavolini" panose="03000502040302020204" pitchFamily="66" charset="0"/>
                <a:cs typeface="Cavolini" panose="03000502040302020204" pitchFamily="66" charset="0"/>
              </a:rPr>
              <a:t>2</a:t>
            </a:r>
            <a:r>
              <a:rPr lang="en-US" sz="3200" dirty="0">
                <a:latin typeface="Cavolini" panose="03000502040302020204" pitchFamily="66" charset="0"/>
                <a:cs typeface="Cavolini" panose="03000502040302020204" pitchFamily="66" charset="0"/>
              </a:rPr>
              <a:t>O</a:t>
            </a:r>
            <a:r>
              <a:rPr lang="en-US" sz="3200" baseline="-25000" dirty="0">
                <a:latin typeface="Cavolini" panose="03000502040302020204" pitchFamily="66" charset="0"/>
                <a:cs typeface="Cavolini" panose="03000502040302020204" pitchFamily="66" charset="0"/>
              </a:rPr>
              <a:t>4</a:t>
            </a:r>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a)This reaction is exothermic in the forward reaction</a:t>
            </a:r>
          </a:p>
          <a:p>
            <a:r>
              <a:rPr lang="en-US" sz="2400" dirty="0">
                <a:latin typeface="Cavolini" panose="03000502040302020204" pitchFamily="66" charset="0"/>
                <a:cs typeface="Cavolini" panose="03000502040302020204" pitchFamily="66" charset="0"/>
              </a:rPr>
              <a:t>This reaction is endothermic in the reverse reaction.</a:t>
            </a: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If the temperature is decreased, the equilibrium will shift in the direction of the exothermic reaction to the right, to increase the temperature (as energy is released) . The amount of N</a:t>
            </a:r>
            <a:r>
              <a:rPr lang="en-US" sz="2400" baseline="-25000" dirty="0">
                <a:latin typeface="Cavolini" panose="03000502040302020204" pitchFamily="66" charset="0"/>
                <a:cs typeface="Cavolini" panose="03000502040302020204" pitchFamily="66" charset="0"/>
              </a:rPr>
              <a:t>2</a:t>
            </a:r>
            <a:r>
              <a:rPr lang="en-US" sz="2400" dirty="0">
                <a:latin typeface="Cavolini" panose="03000502040302020204" pitchFamily="66" charset="0"/>
                <a:cs typeface="Cavolini" panose="03000502040302020204" pitchFamily="66" charset="0"/>
              </a:rPr>
              <a:t>O</a:t>
            </a:r>
            <a:r>
              <a:rPr lang="en-US" sz="2400" baseline="-25000" dirty="0">
                <a:latin typeface="Cavolini" panose="03000502040302020204" pitchFamily="66" charset="0"/>
                <a:cs typeface="Cavolini" panose="03000502040302020204" pitchFamily="66" charset="0"/>
              </a:rPr>
              <a:t>4 </a:t>
            </a:r>
            <a:r>
              <a:rPr lang="en-US" sz="2400" dirty="0">
                <a:latin typeface="Cavolini" panose="03000502040302020204" pitchFamily="66" charset="0"/>
                <a:cs typeface="Cavolini" panose="03000502040302020204" pitchFamily="66" charset="0"/>
              </a:rPr>
              <a:t>produced will increase and the amount of NO</a:t>
            </a:r>
            <a:r>
              <a:rPr lang="en-US" sz="2400" baseline="-25000" dirty="0">
                <a:latin typeface="Cavolini" panose="03000502040302020204" pitchFamily="66" charset="0"/>
                <a:cs typeface="Cavolini" panose="03000502040302020204" pitchFamily="66" charset="0"/>
              </a:rPr>
              <a:t>2</a:t>
            </a:r>
            <a:r>
              <a:rPr lang="en-US" sz="2400" dirty="0">
                <a:latin typeface="Cavolini" panose="03000502040302020204" pitchFamily="66" charset="0"/>
                <a:cs typeface="Cavolini" panose="03000502040302020204" pitchFamily="66" charset="0"/>
              </a:rPr>
              <a:t> will decrease.</a:t>
            </a:r>
          </a:p>
          <a:p>
            <a:endParaRPr lang="en-US" sz="2400" dirty="0">
              <a:latin typeface="Cavolini" panose="03000502040302020204" pitchFamily="66" charset="0"/>
              <a:cs typeface="Cavolini" panose="03000502040302020204" pitchFamily="66" charset="0"/>
            </a:endParaRPr>
          </a:p>
        </p:txBody>
      </p:sp>
      <p:pic>
        <p:nvPicPr>
          <p:cNvPr id="7" name="Picture 6">
            <a:extLst>
              <a:ext uri="{FF2B5EF4-FFF2-40B4-BE49-F238E27FC236}">
                <a16:creationId xmlns:a16="http://schemas.microsoft.com/office/drawing/2014/main" id="{027F0665-0A4A-D144-A58A-026413979669}"/>
              </a:ext>
            </a:extLst>
          </p:cNvPr>
          <p:cNvPicPr>
            <a:picLocks noChangeAspect="1"/>
          </p:cNvPicPr>
          <p:nvPr/>
        </p:nvPicPr>
        <p:blipFill>
          <a:blip r:embed="rId2"/>
          <a:stretch>
            <a:fillRect/>
          </a:stretch>
        </p:blipFill>
        <p:spPr>
          <a:xfrm>
            <a:off x="33129" y="6122249"/>
            <a:ext cx="642731" cy="600814"/>
          </a:xfrm>
          <a:prstGeom prst="rect">
            <a:avLst/>
          </a:prstGeom>
        </p:spPr>
      </p:pic>
      <p:pic>
        <p:nvPicPr>
          <p:cNvPr id="3" name="Picture 2">
            <a:extLst>
              <a:ext uri="{FF2B5EF4-FFF2-40B4-BE49-F238E27FC236}">
                <a16:creationId xmlns:a16="http://schemas.microsoft.com/office/drawing/2014/main" id="{D19E39ED-CAB8-414A-AD1A-123000070850}"/>
              </a:ext>
            </a:extLst>
          </p:cNvPr>
          <p:cNvPicPr>
            <a:picLocks noChangeAspect="1"/>
          </p:cNvPicPr>
          <p:nvPr/>
        </p:nvPicPr>
        <p:blipFill>
          <a:blip r:embed="rId3"/>
          <a:stretch>
            <a:fillRect/>
          </a:stretch>
        </p:blipFill>
        <p:spPr>
          <a:xfrm>
            <a:off x="5622361" y="2745792"/>
            <a:ext cx="1041400" cy="419100"/>
          </a:xfrm>
          <a:prstGeom prst="rect">
            <a:avLst/>
          </a:prstGeom>
        </p:spPr>
      </p:pic>
      <p:sp>
        <p:nvSpPr>
          <p:cNvPr id="8" name="TextBox 7">
            <a:extLst>
              <a:ext uri="{FF2B5EF4-FFF2-40B4-BE49-F238E27FC236}">
                <a16:creationId xmlns:a16="http://schemas.microsoft.com/office/drawing/2014/main" id="{6E613AC9-3364-7E49-A39E-167B9EEFE471}"/>
              </a:ext>
            </a:extLst>
          </p:cNvPr>
          <p:cNvSpPr txBox="1"/>
          <p:nvPr/>
        </p:nvSpPr>
        <p:spPr>
          <a:xfrm>
            <a:off x="369454" y="186413"/>
            <a:ext cx="11551612" cy="523220"/>
          </a:xfrm>
          <a:prstGeom prst="rect">
            <a:avLst/>
          </a:prstGeom>
          <a:solidFill>
            <a:schemeClr val="accent4"/>
          </a:solidFill>
          <a:ln w="28575">
            <a:solidFill>
              <a:schemeClr val="tx1"/>
            </a:solidFill>
          </a:ln>
        </p:spPr>
        <p:txBody>
          <a:bodyPr wrap="square" rtlCol="0">
            <a:spAutoFit/>
          </a:bodyPr>
          <a:lstStyle/>
          <a:p>
            <a:pPr algn="ctr"/>
            <a:r>
              <a:rPr lang="en-GB" sz="2800" b="1" dirty="0">
                <a:latin typeface="Cavolini" panose="03000502040302020204" pitchFamily="66" charset="0"/>
                <a:ea typeface="Calibri" panose="020F0502020204030204" pitchFamily="34" charset="0"/>
                <a:cs typeface="Cavolini" panose="03000502040302020204" pitchFamily="66" charset="0"/>
              </a:rPr>
              <a:t>Temperature and reversible reactions ANSWERS</a:t>
            </a:r>
          </a:p>
        </p:txBody>
      </p:sp>
    </p:spTree>
    <p:extLst>
      <p:ext uri="{BB962C8B-B14F-4D97-AF65-F5344CB8AC3E}">
        <p14:creationId xmlns:p14="http://schemas.microsoft.com/office/powerpoint/2010/main" val="3629829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3"/>
            <a:extLst>
              <a:ext uri="{FF2B5EF4-FFF2-40B4-BE49-F238E27FC236}">
                <a16:creationId xmlns:a16="http://schemas.microsoft.com/office/drawing/2014/main" id="{B7B5D008-BA5A-0242-879C-BB5D2F17F1CC}"/>
              </a:ext>
            </a:extLst>
          </p:cNvPr>
          <p:cNvSpPr/>
          <p:nvPr/>
        </p:nvSpPr>
        <p:spPr>
          <a:xfrm>
            <a:off x="10064729" y="5870866"/>
            <a:ext cx="1925782" cy="80356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volini" panose="03000502040302020204" pitchFamily="66" charset="0"/>
                <a:cs typeface="Cavolini" panose="03000502040302020204" pitchFamily="66" charset="0"/>
              </a:rPr>
              <a:t>Click here if the video doesn’t play</a:t>
            </a:r>
          </a:p>
        </p:txBody>
      </p:sp>
      <p:sp>
        <p:nvSpPr>
          <p:cNvPr id="7" name="TextBox 6">
            <a:extLst>
              <a:ext uri="{FF2B5EF4-FFF2-40B4-BE49-F238E27FC236}">
                <a16:creationId xmlns:a16="http://schemas.microsoft.com/office/drawing/2014/main" id="{299C235B-C90C-4B42-BCBB-CACD20BD7E7A}"/>
              </a:ext>
            </a:extLst>
          </p:cNvPr>
          <p:cNvSpPr txBox="1"/>
          <p:nvPr/>
        </p:nvSpPr>
        <p:spPr>
          <a:xfrm>
            <a:off x="201489" y="6274319"/>
            <a:ext cx="9552111" cy="400110"/>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Watch the video and answer the questions on the next slide</a:t>
            </a:r>
          </a:p>
        </p:txBody>
      </p:sp>
      <p:sp>
        <p:nvSpPr>
          <p:cNvPr id="6" name="TextBox 5">
            <a:extLst>
              <a:ext uri="{FF2B5EF4-FFF2-40B4-BE49-F238E27FC236}">
                <a16:creationId xmlns:a16="http://schemas.microsoft.com/office/drawing/2014/main" id="{FCD05EC4-480B-F54C-AA52-31AC929B0373}"/>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Pressure and reversible reactions HIGHER TIER</a:t>
            </a:r>
          </a:p>
        </p:txBody>
      </p:sp>
      <p:pic>
        <p:nvPicPr>
          <p:cNvPr id="3" name="Online Media 2" descr="GCSE Science Revision Chemistry &quot;Pressure and Reversible Reactions&quot;">
            <a:hlinkClick r:id="" action="ppaction://media"/>
            <a:extLst>
              <a:ext uri="{FF2B5EF4-FFF2-40B4-BE49-F238E27FC236}">
                <a16:creationId xmlns:a16="http://schemas.microsoft.com/office/drawing/2014/main" id="{B142A090-D1D9-394A-83CD-67A18F5448A5}"/>
              </a:ext>
            </a:extLst>
          </p:cNvPr>
          <p:cNvPicPr>
            <a:picLocks noRot="1" noChangeAspect="1"/>
          </p:cNvPicPr>
          <p:nvPr>
            <a:videoFile r:link="rId1"/>
          </p:nvPr>
        </p:nvPicPr>
        <p:blipFill>
          <a:blip r:embed="rId4"/>
          <a:stretch>
            <a:fillRect/>
          </a:stretch>
        </p:blipFill>
        <p:spPr>
          <a:xfrm>
            <a:off x="1371600" y="771525"/>
            <a:ext cx="9065495" cy="5099341"/>
          </a:xfrm>
          <a:prstGeom prst="rect">
            <a:avLst/>
          </a:prstGeom>
        </p:spPr>
      </p:pic>
    </p:spTree>
    <p:extLst>
      <p:ext uri="{BB962C8B-B14F-4D97-AF65-F5344CB8AC3E}">
        <p14:creationId xmlns:p14="http://schemas.microsoft.com/office/powerpoint/2010/main" val="4277037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3132" y="1228397"/>
            <a:ext cx="11645735" cy="2677656"/>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Watch the video and answer the following questions:</a:t>
            </a:r>
          </a:p>
          <a:p>
            <a:endParaRPr lang="en-US" sz="2400" b="1" i="1" dirty="0">
              <a:latin typeface="Cavolini" panose="03000502040302020204" pitchFamily="66" charset="0"/>
              <a:cs typeface="Cavolini" panose="03000502040302020204" pitchFamily="66" charset="0"/>
            </a:endParaRPr>
          </a:p>
          <a:p>
            <a:pPr marL="342900" indent="-342900">
              <a:buAutoNum type="arabicParenR"/>
            </a:pPr>
            <a:r>
              <a:rPr lang="en-US" sz="2400" dirty="0">
                <a:latin typeface="Cavolini" panose="03000502040302020204" pitchFamily="66" charset="0"/>
                <a:cs typeface="Cavolini" panose="03000502040302020204" pitchFamily="66" charset="0"/>
              </a:rPr>
              <a:t>What does the pressure in a gas depend on?</a:t>
            </a:r>
            <a:endParaRPr lang="en-US" sz="2400" b="1" dirty="0">
              <a:latin typeface="Cavolini" panose="03000502040302020204" pitchFamily="66" charset="0"/>
              <a:cs typeface="Cavolini" panose="03000502040302020204" pitchFamily="66" charset="0"/>
            </a:endParaRPr>
          </a:p>
          <a:p>
            <a:endParaRPr lang="en-US" sz="2400" b="1"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2) Write a balanced equation for the production of ammonia.</a:t>
            </a:r>
            <a:endParaRPr lang="en-US" sz="2400" b="1" baseline="-250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3) Which side of this equation has the most molecules?</a:t>
            </a:r>
          </a:p>
          <a:p>
            <a:r>
              <a:rPr lang="en-US" sz="2400" dirty="0">
                <a:latin typeface="Cavolini" panose="03000502040302020204" pitchFamily="66" charset="0"/>
                <a:cs typeface="Cavolini" panose="03000502040302020204" pitchFamily="66" charset="0"/>
              </a:rPr>
              <a:t>4) What effect will increasing the pressure have on this reaction?</a:t>
            </a:r>
          </a:p>
        </p:txBody>
      </p:sp>
      <p:sp>
        <p:nvSpPr>
          <p:cNvPr id="5" name="TextBox 4">
            <a:extLst>
              <a:ext uri="{FF2B5EF4-FFF2-40B4-BE49-F238E27FC236}">
                <a16:creationId xmlns:a16="http://schemas.microsoft.com/office/drawing/2014/main" id="{867D2BDE-D028-4745-B5EB-1282DB41C28F}"/>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Pressure and reversible reactions HIGHER TIER</a:t>
            </a:r>
          </a:p>
        </p:txBody>
      </p:sp>
      <p:pic>
        <p:nvPicPr>
          <p:cNvPr id="7" name="Picture 6">
            <a:extLst>
              <a:ext uri="{FF2B5EF4-FFF2-40B4-BE49-F238E27FC236}">
                <a16:creationId xmlns:a16="http://schemas.microsoft.com/office/drawing/2014/main" id="{96BE2EEA-BA40-B848-9964-74B63904CBE2}"/>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409201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505E-86B8-1144-B5BA-FD97F9F19223}"/>
              </a:ext>
            </a:extLst>
          </p:cNvPr>
          <p:cNvSpPr txBox="1"/>
          <p:nvPr/>
        </p:nvSpPr>
        <p:spPr>
          <a:xfrm>
            <a:off x="173183" y="110836"/>
            <a:ext cx="9303326" cy="369332"/>
          </a:xfrm>
          <a:prstGeom prst="rect">
            <a:avLst/>
          </a:prstGeom>
          <a:noFill/>
        </p:spPr>
        <p:txBody>
          <a:bodyPr wrap="square" rtlCol="0">
            <a:spAutoFit/>
          </a:bodyPr>
          <a:lstStyle/>
          <a:p>
            <a:pPr algn="ctr"/>
            <a:r>
              <a:rPr lang="en-US" b="1" i="1" dirty="0">
                <a:solidFill>
                  <a:srgbClr val="FF0000"/>
                </a:solidFill>
                <a:latin typeface="Cavolini" panose="03000502040302020204" pitchFamily="66" charset="0"/>
                <a:cs typeface="Cavolini" panose="03000502040302020204" pitchFamily="66" charset="0"/>
              </a:rPr>
              <a:t>Check your learning: Rate your confidence </a:t>
            </a:r>
          </a:p>
        </p:txBody>
      </p:sp>
      <p:pic>
        <p:nvPicPr>
          <p:cNvPr id="8" name="Picture 7">
            <a:extLst>
              <a:ext uri="{FF2B5EF4-FFF2-40B4-BE49-F238E27FC236}">
                <a16:creationId xmlns:a16="http://schemas.microsoft.com/office/drawing/2014/main" id="{5DBE1A99-4E65-E84E-A14F-FBB2F89E9331}"/>
              </a:ext>
            </a:extLst>
          </p:cNvPr>
          <p:cNvPicPr>
            <a:picLocks noChangeAspect="1"/>
          </p:cNvPicPr>
          <p:nvPr/>
        </p:nvPicPr>
        <p:blipFill>
          <a:blip r:embed="rId2"/>
          <a:stretch>
            <a:fillRect/>
          </a:stretch>
        </p:blipFill>
        <p:spPr>
          <a:xfrm>
            <a:off x="2895600" y="450849"/>
            <a:ext cx="6983896" cy="6498903"/>
          </a:xfrm>
          <a:prstGeom prst="rect">
            <a:avLst/>
          </a:prstGeom>
        </p:spPr>
      </p:pic>
    </p:spTree>
    <p:extLst>
      <p:ext uri="{BB962C8B-B14F-4D97-AF65-F5344CB8AC3E}">
        <p14:creationId xmlns:p14="http://schemas.microsoft.com/office/powerpoint/2010/main" val="3066238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3132" y="1228397"/>
            <a:ext cx="11645735" cy="4667945"/>
          </a:xfrm>
          <a:prstGeom prst="rect">
            <a:avLst/>
          </a:prstGeom>
          <a:solidFill>
            <a:schemeClr val="accent4">
              <a:lumMod val="20000"/>
              <a:lumOff val="80000"/>
            </a:schemeClr>
          </a:solidFill>
        </p:spPr>
        <p:txBody>
          <a:bodyPr wrap="square" rtlCol="0">
            <a:spAutoFit/>
          </a:bodyPr>
          <a:lstStyle/>
          <a:p>
            <a:r>
              <a:rPr lang="en-US" sz="2400" b="1" i="1" dirty="0">
                <a:latin typeface="Cavolini" panose="03000502040302020204" pitchFamily="66" charset="0"/>
                <a:cs typeface="Cavolini" panose="03000502040302020204" pitchFamily="66" charset="0"/>
              </a:rPr>
              <a:t>1</a:t>
            </a:r>
            <a:r>
              <a:rPr lang="en-US" sz="2800" b="1" i="1" dirty="0">
                <a:latin typeface="Cavolini" panose="03000502040302020204" pitchFamily="66" charset="0"/>
                <a:cs typeface="Cavolini" panose="03000502040302020204" pitchFamily="66" charset="0"/>
              </a:rPr>
              <a:t>) </a:t>
            </a:r>
            <a:r>
              <a:rPr lang="en-US" sz="2800" dirty="0">
                <a:latin typeface="Cavolini" panose="03000502040302020204" pitchFamily="66" charset="0"/>
                <a:cs typeface="Cavolini" panose="03000502040302020204" pitchFamily="66" charset="0"/>
              </a:rPr>
              <a:t>What does the pressure in a gas depend on?</a:t>
            </a:r>
          </a:p>
          <a:p>
            <a:r>
              <a:rPr lang="en-US" sz="2800" b="1" dirty="0">
                <a:latin typeface="Cavolini" panose="03000502040302020204" pitchFamily="66" charset="0"/>
                <a:cs typeface="Cavolini" panose="03000502040302020204" pitchFamily="66" charset="0"/>
              </a:rPr>
              <a:t>The number of molecules in a given volume</a:t>
            </a:r>
          </a:p>
          <a:p>
            <a:endParaRPr lang="en-US" sz="2800" b="1" dirty="0">
              <a:latin typeface="Cavolini" panose="03000502040302020204" pitchFamily="66" charset="0"/>
              <a:cs typeface="Cavolini" panose="03000502040302020204" pitchFamily="66" charset="0"/>
            </a:endParaRPr>
          </a:p>
          <a:p>
            <a:r>
              <a:rPr lang="en-US" sz="2800" dirty="0">
                <a:latin typeface="Cavolini" panose="03000502040302020204" pitchFamily="66" charset="0"/>
                <a:cs typeface="Cavolini" panose="03000502040302020204" pitchFamily="66" charset="0"/>
              </a:rPr>
              <a:t>2) Write a balanced equation for the production of ammonia.</a:t>
            </a:r>
          </a:p>
          <a:p>
            <a:endParaRPr lang="en-US" sz="2400" dirty="0">
              <a:latin typeface="Cavolini" panose="03000502040302020204" pitchFamily="66" charset="0"/>
              <a:cs typeface="Cavolini" panose="03000502040302020204" pitchFamily="66" charset="0"/>
            </a:endParaRPr>
          </a:p>
          <a:p>
            <a:endParaRPr lang="en-US" sz="2400" dirty="0">
              <a:latin typeface="Cavolini" panose="03000502040302020204" pitchFamily="66" charset="0"/>
              <a:cs typeface="Cavolini" panose="03000502040302020204" pitchFamily="66" charset="0"/>
            </a:endParaRPr>
          </a:p>
          <a:p>
            <a:pPr algn="ctr"/>
            <a:r>
              <a:rPr lang="en-US" sz="3200" b="1" dirty="0">
                <a:latin typeface="Cavolini" panose="03000502040302020204" pitchFamily="66" charset="0"/>
                <a:cs typeface="Cavolini" panose="03000502040302020204" pitchFamily="66" charset="0"/>
              </a:rPr>
              <a:t>N</a:t>
            </a:r>
            <a:r>
              <a:rPr lang="en-US" sz="3200" b="1" baseline="-25000" dirty="0">
                <a:latin typeface="Cavolini" panose="03000502040302020204" pitchFamily="66" charset="0"/>
                <a:cs typeface="Cavolini" panose="03000502040302020204" pitchFamily="66" charset="0"/>
              </a:rPr>
              <a:t>2</a:t>
            </a:r>
            <a:r>
              <a:rPr lang="en-US" sz="3200" b="1" dirty="0">
                <a:latin typeface="Cavolini" panose="03000502040302020204" pitchFamily="66" charset="0"/>
                <a:cs typeface="Cavolini" panose="03000502040302020204" pitchFamily="66" charset="0"/>
              </a:rPr>
              <a:t> + 3H</a:t>
            </a:r>
            <a:r>
              <a:rPr lang="en-US" sz="3200" b="1" baseline="-25000" dirty="0">
                <a:latin typeface="Cavolini" panose="03000502040302020204" pitchFamily="66" charset="0"/>
                <a:cs typeface="Cavolini" panose="03000502040302020204" pitchFamily="66" charset="0"/>
              </a:rPr>
              <a:t>2</a:t>
            </a:r>
            <a:r>
              <a:rPr lang="en-US" sz="3200" b="1" dirty="0">
                <a:latin typeface="Cavolini" panose="03000502040302020204" pitchFamily="66" charset="0"/>
                <a:cs typeface="Cavolini" panose="03000502040302020204" pitchFamily="66" charset="0"/>
              </a:rPr>
              <a:t>          2N</a:t>
            </a:r>
            <a:r>
              <a:rPr lang="en-US" sz="3200" b="1" baseline="-25000" dirty="0">
                <a:latin typeface="Cavolini" panose="03000502040302020204" pitchFamily="66" charset="0"/>
                <a:cs typeface="Cavolini" panose="03000502040302020204" pitchFamily="66" charset="0"/>
              </a:rPr>
              <a:t>3</a:t>
            </a:r>
          </a:p>
          <a:p>
            <a:pPr algn="ctr"/>
            <a:endParaRPr lang="en-US" sz="3200" b="1" baseline="-25000" dirty="0">
              <a:latin typeface="Cavolini" panose="03000502040302020204" pitchFamily="66" charset="0"/>
              <a:cs typeface="Cavolini" panose="03000502040302020204" pitchFamily="66" charset="0"/>
            </a:endParaRPr>
          </a:p>
          <a:p>
            <a:r>
              <a:rPr lang="en-US" sz="2800" dirty="0">
                <a:latin typeface="Cavolini" panose="03000502040302020204" pitchFamily="66" charset="0"/>
                <a:cs typeface="Cavolini" panose="03000502040302020204" pitchFamily="66" charset="0"/>
              </a:rPr>
              <a:t>3) Which side of this equation has the most molecules?</a:t>
            </a:r>
          </a:p>
          <a:p>
            <a:r>
              <a:rPr lang="en-US" sz="2800" b="1" dirty="0">
                <a:latin typeface="Cavolini" panose="03000502040302020204" pitchFamily="66" charset="0"/>
                <a:cs typeface="Cavolini" panose="03000502040302020204" pitchFamily="66" charset="0"/>
              </a:rPr>
              <a:t>Left = 4 molecules compared to 2 molecules =right</a:t>
            </a:r>
          </a:p>
        </p:txBody>
      </p:sp>
      <p:sp>
        <p:nvSpPr>
          <p:cNvPr id="5" name="TextBox 4">
            <a:extLst>
              <a:ext uri="{FF2B5EF4-FFF2-40B4-BE49-F238E27FC236}">
                <a16:creationId xmlns:a16="http://schemas.microsoft.com/office/drawing/2014/main" id="{867D2BDE-D028-4745-B5EB-1282DB41C28F}"/>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Pressure and reversible reactions HIGHER TIER</a:t>
            </a:r>
          </a:p>
        </p:txBody>
      </p:sp>
      <p:pic>
        <p:nvPicPr>
          <p:cNvPr id="7" name="Picture 6">
            <a:extLst>
              <a:ext uri="{FF2B5EF4-FFF2-40B4-BE49-F238E27FC236}">
                <a16:creationId xmlns:a16="http://schemas.microsoft.com/office/drawing/2014/main" id="{96BE2EEA-BA40-B848-9964-74B63904CBE2}"/>
              </a:ext>
            </a:extLst>
          </p:cNvPr>
          <p:cNvPicPr>
            <a:picLocks noChangeAspect="1"/>
          </p:cNvPicPr>
          <p:nvPr/>
        </p:nvPicPr>
        <p:blipFill>
          <a:blip r:embed="rId2"/>
          <a:stretch>
            <a:fillRect/>
          </a:stretch>
        </p:blipFill>
        <p:spPr>
          <a:xfrm>
            <a:off x="33129" y="6122249"/>
            <a:ext cx="642731" cy="600814"/>
          </a:xfrm>
          <a:prstGeom prst="rect">
            <a:avLst/>
          </a:prstGeom>
        </p:spPr>
      </p:pic>
      <p:pic>
        <p:nvPicPr>
          <p:cNvPr id="8" name="Picture 7">
            <a:extLst>
              <a:ext uri="{FF2B5EF4-FFF2-40B4-BE49-F238E27FC236}">
                <a16:creationId xmlns:a16="http://schemas.microsoft.com/office/drawing/2014/main" id="{91D21F85-A27D-AF49-BF55-D319D414AF4F}"/>
              </a:ext>
            </a:extLst>
          </p:cNvPr>
          <p:cNvPicPr>
            <a:picLocks noChangeAspect="1"/>
          </p:cNvPicPr>
          <p:nvPr/>
        </p:nvPicPr>
        <p:blipFill>
          <a:blip r:embed="rId3"/>
          <a:stretch>
            <a:fillRect/>
          </a:stretch>
        </p:blipFill>
        <p:spPr>
          <a:xfrm>
            <a:off x="6095999" y="4164496"/>
            <a:ext cx="1041400" cy="419100"/>
          </a:xfrm>
          <a:prstGeom prst="rect">
            <a:avLst/>
          </a:prstGeom>
        </p:spPr>
      </p:pic>
    </p:spTree>
    <p:extLst>
      <p:ext uri="{BB962C8B-B14F-4D97-AF65-F5344CB8AC3E}">
        <p14:creationId xmlns:p14="http://schemas.microsoft.com/office/powerpoint/2010/main" val="1288460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A6589-8FBD-7146-9E09-0640F925ECCF}"/>
              </a:ext>
            </a:extLst>
          </p:cNvPr>
          <p:cNvSpPr txBox="1"/>
          <p:nvPr/>
        </p:nvSpPr>
        <p:spPr>
          <a:xfrm>
            <a:off x="273132" y="1228397"/>
            <a:ext cx="11645735" cy="4052391"/>
          </a:xfrm>
          <a:prstGeom prst="rect">
            <a:avLst/>
          </a:prstGeom>
          <a:solidFill>
            <a:schemeClr val="accent4">
              <a:lumMod val="20000"/>
              <a:lumOff val="80000"/>
            </a:schemeClr>
          </a:solidFill>
        </p:spPr>
        <p:txBody>
          <a:bodyPr wrap="square" rtlCol="0">
            <a:spAutoFit/>
          </a:bodyPr>
          <a:lstStyle/>
          <a:p>
            <a:r>
              <a:rPr lang="en-US" sz="2400" dirty="0">
                <a:latin typeface="Cavolini" panose="03000502040302020204" pitchFamily="66" charset="0"/>
                <a:cs typeface="Cavolini" panose="03000502040302020204" pitchFamily="66" charset="0"/>
              </a:rPr>
              <a:t>4) What effect will increasing the pressure have on this reaction?</a:t>
            </a:r>
          </a:p>
          <a:p>
            <a:r>
              <a:rPr lang="en-US" sz="2400" b="1" dirty="0">
                <a:latin typeface="Cavolini" panose="03000502040302020204" pitchFamily="66" charset="0"/>
                <a:cs typeface="Cavolini" panose="03000502040302020204" pitchFamily="66" charset="0"/>
              </a:rPr>
              <a:t>Increasing the pressure on a reversible reaction causes the equilibrium to shift in the direction of the side with the smallest number of molecules. </a:t>
            </a:r>
          </a:p>
          <a:p>
            <a:endParaRPr lang="en-US" sz="2400" b="1"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In this reaction, an increase in pressure will cause more ammonia to be made</a:t>
            </a:r>
          </a:p>
          <a:p>
            <a:pPr algn="ctr"/>
            <a:r>
              <a:rPr lang="en-US" sz="2800" b="1" dirty="0">
                <a:latin typeface="Cavolini" panose="03000502040302020204" pitchFamily="66" charset="0"/>
                <a:cs typeface="Cavolini" panose="03000502040302020204" pitchFamily="66" charset="0"/>
              </a:rPr>
              <a:t>N</a:t>
            </a:r>
            <a:r>
              <a:rPr lang="en-US" sz="2800" b="1" baseline="-25000" dirty="0">
                <a:latin typeface="Cavolini" panose="03000502040302020204" pitchFamily="66" charset="0"/>
                <a:cs typeface="Cavolini" panose="03000502040302020204" pitchFamily="66" charset="0"/>
              </a:rPr>
              <a:t>2</a:t>
            </a:r>
            <a:r>
              <a:rPr lang="en-US" sz="2800" b="1" dirty="0">
                <a:latin typeface="Cavolini" panose="03000502040302020204" pitchFamily="66" charset="0"/>
                <a:cs typeface="Cavolini" panose="03000502040302020204" pitchFamily="66" charset="0"/>
              </a:rPr>
              <a:t> + 3H</a:t>
            </a:r>
            <a:r>
              <a:rPr lang="en-US" sz="2800" b="1" baseline="-25000" dirty="0">
                <a:latin typeface="Cavolini" panose="03000502040302020204" pitchFamily="66" charset="0"/>
                <a:cs typeface="Cavolini" panose="03000502040302020204" pitchFamily="66" charset="0"/>
              </a:rPr>
              <a:t>2  </a:t>
            </a:r>
            <a:r>
              <a:rPr lang="en-US" sz="2800" b="1" dirty="0">
                <a:latin typeface="Cavolini" panose="03000502040302020204" pitchFamily="66" charset="0"/>
                <a:cs typeface="Cavolini" panose="03000502040302020204" pitchFamily="66" charset="0"/>
              </a:rPr>
              <a:t>          2N</a:t>
            </a:r>
            <a:r>
              <a:rPr lang="en-US" sz="2800" b="1" baseline="-25000" dirty="0">
                <a:latin typeface="Cavolini" panose="03000502040302020204" pitchFamily="66" charset="0"/>
                <a:cs typeface="Cavolini" panose="03000502040302020204" pitchFamily="66" charset="0"/>
              </a:rPr>
              <a:t>3</a:t>
            </a:r>
          </a:p>
          <a:p>
            <a:pPr algn="ctr"/>
            <a:endParaRPr lang="en-US" sz="2800" b="1" baseline="-25000" dirty="0">
              <a:latin typeface="Cavolini" panose="03000502040302020204" pitchFamily="66" charset="0"/>
              <a:cs typeface="Cavolini" panose="03000502040302020204" pitchFamily="66" charset="0"/>
            </a:endParaRPr>
          </a:p>
          <a:p>
            <a:pPr algn="ctr"/>
            <a:endParaRPr lang="en-US" sz="2800" b="1" baseline="-25000" dirty="0">
              <a:latin typeface="Cavolini" panose="03000502040302020204" pitchFamily="66" charset="0"/>
              <a:cs typeface="Cavolini" panose="03000502040302020204" pitchFamily="66" charset="0"/>
            </a:endParaRPr>
          </a:p>
          <a:p>
            <a:endParaRPr lang="en-US" sz="2400" b="1" dirty="0">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867D2BDE-D028-4745-B5EB-1282DB41C28F}"/>
              </a:ext>
            </a:extLst>
          </p:cNvPr>
          <p:cNvSpPr txBox="1"/>
          <p:nvPr/>
        </p:nvSpPr>
        <p:spPr>
          <a:xfrm>
            <a:off x="369454" y="186413"/>
            <a:ext cx="11551612"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n-GB" sz="2800" b="1" dirty="0">
                <a:latin typeface="Century Gothic" panose="020B0502020202020204" pitchFamily="34" charset="0"/>
                <a:ea typeface="Calibri" panose="020F0502020204030204" pitchFamily="34" charset="0"/>
                <a:cs typeface="Times New Roman" panose="02020603050405020304" pitchFamily="18" charset="0"/>
              </a:rPr>
              <a:t>Pressure and reversible reactions HIGHER TIER</a:t>
            </a:r>
          </a:p>
        </p:txBody>
      </p:sp>
      <p:pic>
        <p:nvPicPr>
          <p:cNvPr id="7" name="Picture 6">
            <a:extLst>
              <a:ext uri="{FF2B5EF4-FFF2-40B4-BE49-F238E27FC236}">
                <a16:creationId xmlns:a16="http://schemas.microsoft.com/office/drawing/2014/main" id="{96BE2EEA-BA40-B848-9964-74B63904CBE2}"/>
              </a:ext>
            </a:extLst>
          </p:cNvPr>
          <p:cNvPicPr>
            <a:picLocks noChangeAspect="1"/>
          </p:cNvPicPr>
          <p:nvPr/>
        </p:nvPicPr>
        <p:blipFill>
          <a:blip r:embed="rId2"/>
          <a:stretch>
            <a:fillRect/>
          </a:stretch>
        </p:blipFill>
        <p:spPr>
          <a:xfrm>
            <a:off x="33129" y="6122249"/>
            <a:ext cx="642731" cy="600814"/>
          </a:xfrm>
          <a:prstGeom prst="rect">
            <a:avLst/>
          </a:prstGeom>
        </p:spPr>
      </p:pic>
      <p:pic>
        <p:nvPicPr>
          <p:cNvPr id="8" name="Picture 7">
            <a:extLst>
              <a:ext uri="{FF2B5EF4-FFF2-40B4-BE49-F238E27FC236}">
                <a16:creationId xmlns:a16="http://schemas.microsoft.com/office/drawing/2014/main" id="{91D21F85-A27D-AF49-BF55-D319D414AF4F}"/>
              </a:ext>
            </a:extLst>
          </p:cNvPr>
          <p:cNvPicPr>
            <a:picLocks noChangeAspect="1"/>
          </p:cNvPicPr>
          <p:nvPr/>
        </p:nvPicPr>
        <p:blipFill>
          <a:blip r:embed="rId3"/>
          <a:stretch>
            <a:fillRect/>
          </a:stretch>
        </p:blipFill>
        <p:spPr>
          <a:xfrm>
            <a:off x="6095999" y="3863967"/>
            <a:ext cx="1041400" cy="419100"/>
          </a:xfrm>
          <a:prstGeom prst="rect">
            <a:avLst/>
          </a:prstGeom>
        </p:spPr>
      </p:pic>
    </p:spTree>
    <p:extLst>
      <p:ext uri="{BB962C8B-B14F-4D97-AF65-F5344CB8AC3E}">
        <p14:creationId xmlns:p14="http://schemas.microsoft.com/office/powerpoint/2010/main" val="1899950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9343B8-05B7-0C48-84BA-17845AB2558B}"/>
              </a:ext>
            </a:extLst>
          </p:cNvPr>
          <p:cNvSpPr txBox="1"/>
          <p:nvPr/>
        </p:nvSpPr>
        <p:spPr>
          <a:xfrm>
            <a:off x="187280" y="808683"/>
            <a:ext cx="11893884" cy="5940088"/>
          </a:xfrm>
          <a:prstGeom prst="rect">
            <a:avLst/>
          </a:prstGeom>
          <a:solidFill>
            <a:schemeClr val="accent4">
              <a:lumMod val="20000"/>
              <a:lumOff val="80000"/>
            </a:schemeClr>
          </a:solidFill>
        </p:spPr>
        <p:txBody>
          <a:bodyPr wrap="square" rtlCol="0">
            <a:spAutoFit/>
          </a:bodyPr>
          <a:lstStyle/>
          <a:p>
            <a:r>
              <a:rPr lang="en-US" sz="2000" dirty="0">
                <a:latin typeface="Cavolini" panose="03000502040302020204" pitchFamily="66" charset="0"/>
                <a:cs typeface="Cavolini" panose="03000502040302020204" pitchFamily="66" charset="0"/>
              </a:rPr>
              <a:t>2) HIGHER TIER: Copy the rate of reaction graph shown on the right. Calculate the rate of reaction at 40 seconds.</a:t>
            </a: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a:p>
            <a:endParaRPr lang="en-US" sz="2000" dirty="0">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B432AD76-AB0A-7545-B728-511FA12CBAE5}"/>
              </a:ext>
            </a:extLst>
          </p:cNvPr>
          <p:cNvSpPr/>
          <p:nvPr/>
        </p:nvSpPr>
        <p:spPr>
          <a:xfrm>
            <a:off x="187280" y="170996"/>
            <a:ext cx="11755338" cy="523220"/>
          </a:xfrm>
          <a:prstGeom prst="rect">
            <a:avLst/>
          </a:prstGeom>
          <a:solidFill>
            <a:schemeClr val="accent4"/>
          </a:solidFill>
          <a:ln>
            <a:solidFill>
              <a:schemeClr val="tx1"/>
            </a:solidFill>
          </a:ln>
        </p:spPr>
        <p:txBody>
          <a:bodyPr wrap="square">
            <a:spAutoFit/>
          </a:bodyPr>
          <a:lstStyle/>
          <a:p>
            <a:pPr algn="ctr"/>
            <a:r>
              <a:rPr lang="en-US" sz="2800" b="1" dirty="0">
                <a:latin typeface="Cavolini" panose="03000502040302020204" pitchFamily="66" charset="0"/>
                <a:cs typeface="Cavolini" panose="03000502040302020204" pitchFamily="66" charset="0"/>
              </a:rPr>
              <a:t>Using  tangents to work out rate of reaction ANSWERS</a:t>
            </a:r>
          </a:p>
        </p:txBody>
      </p:sp>
      <p:pic>
        <p:nvPicPr>
          <p:cNvPr id="5" name="Picture 4">
            <a:extLst>
              <a:ext uri="{FF2B5EF4-FFF2-40B4-BE49-F238E27FC236}">
                <a16:creationId xmlns:a16="http://schemas.microsoft.com/office/drawing/2014/main" id="{1443799A-4172-3F4A-BF0E-2F268260D532}"/>
              </a:ext>
            </a:extLst>
          </p:cNvPr>
          <p:cNvPicPr>
            <a:picLocks noChangeAspect="1"/>
          </p:cNvPicPr>
          <p:nvPr/>
        </p:nvPicPr>
        <p:blipFill>
          <a:blip r:embed="rId2"/>
          <a:stretch>
            <a:fillRect/>
          </a:stretch>
        </p:blipFill>
        <p:spPr>
          <a:xfrm>
            <a:off x="491259" y="1899805"/>
            <a:ext cx="5778500" cy="3390900"/>
          </a:xfrm>
          <a:prstGeom prst="rect">
            <a:avLst/>
          </a:prstGeom>
        </p:spPr>
      </p:pic>
      <p:cxnSp>
        <p:nvCxnSpPr>
          <p:cNvPr id="6" name="Straight Connector 5">
            <a:extLst>
              <a:ext uri="{FF2B5EF4-FFF2-40B4-BE49-F238E27FC236}">
                <a16:creationId xmlns:a16="http://schemas.microsoft.com/office/drawing/2014/main" id="{20F5F5E1-8C59-4849-877D-C9804ABDFED4}"/>
              </a:ext>
            </a:extLst>
          </p:cNvPr>
          <p:cNvCxnSpPr>
            <a:cxnSpLocks/>
          </p:cNvCxnSpPr>
          <p:nvPr/>
        </p:nvCxnSpPr>
        <p:spPr>
          <a:xfrm flipV="1">
            <a:off x="3879273" y="2251089"/>
            <a:ext cx="2185676" cy="5957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F867E3-B2A9-9646-BC27-97DAB942B65A}"/>
              </a:ext>
            </a:extLst>
          </p:cNvPr>
          <p:cNvSpPr txBox="1"/>
          <p:nvPr/>
        </p:nvSpPr>
        <p:spPr>
          <a:xfrm>
            <a:off x="6757675" y="1784543"/>
            <a:ext cx="5126182" cy="4524315"/>
          </a:xfrm>
          <a:prstGeom prst="rect">
            <a:avLst/>
          </a:prstGeom>
          <a:solidFill>
            <a:schemeClr val="accent4">
              <a:lumMod val="40000"/>
              <a:lumOff val="60000"/>
            </a:schemeClr>
          </a:solidFill>
        </p:spPr>
        <p:txBody>
          <a:bodyPr wrap="square" rtlCol="0">
            <a:spAutoFit/>
          </a:bodyPr>
          <a:lstStyle/>
          <a:p>
            <a:r>
              <a:rPr lang="en-US" sz="2400" b="1" dirty="0">
                <a:latin typeface="Cavolini" panose="03000502040302020204" pitchFamily="66" charset="0"/>
                <a:cs typeface="Cavolini" panose="03000502040302020204" pitchFamily="66" charset="0"/>
              </a:rPr>
              <a:t>Draw a straight line that just touches the curve (in the area of the graph under study), this is called a tangent.</a:t>
            </a:r>
          </a:p>
          <a:p>
            <a:r>
              <a:rPr lang="en-US" sz="2400" b="1" dirty="0">
                <a:latin typeface="Cavolini" panose="03000502040302020204" pitchFamily="66" charset="0"/>
                <a:cs typeface="Cavolini" panose="03000502040302020204" pitchFamily="66" charset="0"/>
              </a:rPr>
              <a:t>The slope of the tangent will tell you the rate of reaction.</a:t>
            </a:r>
          </a:p>
          <a:p>
            <a:r>
              <a:rPr lang="en-US" sz="2400" b="1" dirty="0">
                <a:latin typeface="Cavolini" panose="03000502040302020204" pitchFamily="66" charset="0"/>
                <a:cs typeface="Cavolini" panose="03000502040302020204" pitchFamily="66" charset="0"/>
              </a:rPr>
              <a:t>To calculate the gradient of the slope:</a:t>
            </a:r>
          </a:p>
          <a:p>
            <a:endParaRPr lang="en-US" sz="2400" b="1" dirty="0">
              <a:latin typeface="Cavolini" panose="03000502040302020204" pitchFamily="66" charset="0"/>
              <a:cs typeface="Cavolini" panose="03000502040302020204" pitchFamily="66" charset="0"/>
            </a:endParaRPr>
          </a:p>
          <a:p>
            <a:r>
              <a:rPr lang="en-US" sz="2400" b="1" dirty="0">
                <a:latin typeface="Cavolini" panose="03000502040302020204" pitchFamily="66" charset="0"/>
                <a:cs typeface="Cavolini" panose="03000502040302020204" pitchFamily="66" charset="0"/>
              </a:rPr>
              <a:t>y/x </a:t>
            </a:r>
          </a:p>
          <a:p>
            <a:r>
              <a:rPr lang="en-US" sz="2400" b="1" dirty="0">
                <a:latin typeface="Cavolini" panose="03000502040302020204" pitchFamily="66" charset="0"/>
                <a:cs typeface="Cavolini" panose="03000502040302020204" pitchFamily="66" charset="0"/>
              </a:rPr>
              <a:t>= 10/60 </a:t>
            </a:r>
          </a:p>
          <a:p>
            <a:r>
              <a:rPr lang="en-US" sz="2400" b="1" dirty="0">
                <a:latin typeface="Cavolini" panose="03000502040302020204" pitchFamily="66" charset="0"/>
                <a:cs typeface="Cavolini" panose="03000502040302020204" pitchFamily="66" charset="0"/>
              </a:rPr>
              <a:t>0.17g/s</a:t>
            </a:r>
          </a:p>
        </p:txBody>
      </p:sp>
      <p:cxnSp>
        <p:nvCxnSpPr>
          <p:cNvPr id="13" name="Straight Arrow Connector 12">
            <a:extLst>
              <a:ext uri="{FF2B5EF4-FFF2-40B4-BE49-F238E27FC236}">
                <a16:creationId xmlns:a16="http://schemas.microsoft.com/office/drawing/2014/main" id="{8433E8A8-10E1-9D4C-8D48-8202833CBB60}"/>
              </a:ext>
            </a:extLst>
          </p:cNvPr>
          <p:cNvCxnSpPr>
            <a:cxnSpLocks/>
          </p:cNvCxnSpPr>
          <p:nvPr/>
        </p:nvCxnSpPr>
        <p:spPr>
          <a:xfrm flipV="1">
            <a:off x="4656666" y="2675467"/>
            <a:ext cx="0" cy="17949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80D7AF-9DC7-784E-AC6D-0F303B7D1BD8}"/>
              </a:ext>
            </a:extLst>
          </p:cNvPr>
          <p:cNvCxnSpPr>
            <a:cxnSpLocks/>
          </p:cNvCxnSpPr>
          <p:nvPr/>
        </p:nvCxnSpPr>
        <p:spPr>
          <a:xfrm flipV="1">
            <a:off x="3963940" y="2846834"/>
            <a:ext cx="2101009" cy="122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328A79-136F-8B41-A362-9B06C96E8194}"/>
              </a:ext>
            </a:extLst>
          </p:cNvPr>
          <p:cNvCxnSpPr>
            <a:cxnSpLocks/>
          </p:cNvCxnSpPr>
          <p:nvPr/>
        </p:nvCxnSpPr>
        <p:spPr>
          <a:xfrm flipV="1">
            <a:off x="6064949" y="2251090"/>
            <a:ext cx="0" cy="5957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CE6406F-BF64-F141-A3FA-8B4BA6389BB3}"/>
              </a:ext>
            </a:extLst>
          </p:cNvPr>
          <p:cNvPicPr>
            <a:picLocks noChangeAspect="1"/>
          </p:cNvPicPr>
          <p:nvPr/>
        </p:nvPicPr>
        <p:blipFill>
          <a:blip r:embed="rId3"/>
          <a:stretch>
            <a:fillRect/>
          </a:stretch>
        </p:blipFill>
        <p:spPr>
          <a:xfrm>
            <a:off x="33129" y="6122249"/>
            <a:ext cx="642731" cy="600814"/>
          </a:xfrm>
          <a:prstGeom prst="rect">
            <a:avLst/>
          </a:prstGeom>
        </p:spPr>
      </p:pic>
    </p:spTree>
    <p:extLst>
      <p:ext uri="{BB962C8B-B14F-4D97-AF65-F5344CB8AC3E}">
        <p14:creationId xmlns:p14="http://schemas.microsoft.com/office/powerpoint/2010/main" val="1743421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16899-2772-FB4B-9D6C-DC115A7B618A}"/>
              </a:ext>
            </a:extLst>
          </p:cNvPr>
          <p:cNvSpPr txBox="1"/>
          <p:nvPr/>
        </p:nvSpPr>
        <p:spPr>
          <a:xfrm>
            <a:off x="187281" y="856357"/>
            <a:ext cx="11755338" cy="5509200"/>
          </a:xfrm>
          <a:prstGeom prst="rect">
            <a:avLst/>
          </a:prstGeom>
          <a:solidFill>
            <a:schemeClr val="accent4">
              <a:lumMod val="20000"/>
              <a:lumOff val="80000"/>
            </a:schemeClr>
          </a:solidFill>
        </p:spPr>
        <p:txBody>
          <a:bodyPr wrap="square" rtlCol="0">
            <a:spAutoFit/>
          </a:bodyPr>
          <a:lstStyle/>
          <a:p>
            <a:pPr marL="342900" indent="-342900">
              <a:buAutoNum type="arabicPeriod"/>
            </a:pPr>
            <a:r>
              <a:rPr lang="en-US" sz="2200" dirty="0">
                <a:latin typeface="Cavolini" panose="03000502040302020204" pitchFamily="66" charset="0"/>
                <a:cs typeface="Cavolini" panose="03000502040302020204" pitchFamily="66" charset="0"/>
              </a:rPr>
              <a:t>Give two ways in which we can measure the rate of reaction.</a:t>
            </a:r>
          </a:p>
          <a:p>
            <a:r>
              <a:rPr lang="en-US" sz="2200" b="1" dirty="0">
                <a:latin typeface="Cavolini" panose="03000502040302020204" pitchFamily="66" charset="0"/>
                <a:cs typeface="Cavolini" panose="03000502040302020204" pitchFamily="66" charset="0"/>
              </a:rPr>
              <a:t>Measure how quickly a product is formed.</a:t>
            </a:r>
          </a:p>
          <a:p>
            <a:r>
              <a:rPr lang="en-US" sz="2200" b="1" dirty="0">
                <a:latin typeface="Cavolini" panose="03000502040302020204" pitchFamily="66" charset="0"/>
                <a:cs typeface="Cavolini" panose="03000502040302020204" pitchFamily="66" charset="0"/>
              </a:rPr>
              <a:t>Measure how quickly a reactant is used up.</a:t>
            </a:r>
          </a:p>
          <a:p>
            <a:endParaRPr lang="en-US" sz="2200" b="1" dirty="0">
              <a:latin typeface="Cavolini" panose="03000502040302020204" pitchFamily="66" charset="0"/>
              <a:cs typeface="Cavolini" panose="03000502040302020204" pitchFamily="66" charset="0"/>
            </a:endParaRPr>
          </a:p>
          <a:p>
            <a:r>
              <a:rPr lang="en-US" sz="2200" dirty="0">
                <a:latin typeface="Cavolini" panose="03000502040302020204" pitchFamily="66" charset="0"/>
                <a:cs typeface="Cavolini" panose="03000502040302020204" pitchFamily="66" charset="0"/>
              </a:rPr>
              <a:t>2.What does a steep line on a rate of reaction graph tell you?</a:t>
            </a:r>
          </a:p>
          <a:p>
            <a:r>
              <a:rPr lang="en-US" sz="2200" b="1" dirty="0">
                <a:latin typeface="Cavolini" panose="03000502040302020204" pitchFamily="66" charset="0"/>
                <a:cs typeface="Cavolini" panose="03000502040302020204" pitchFamily="66" charset="0"/>
              </a:rPr>
              <a:t>Fast rate of reaction, more reactant particles are available to collide for a reaction to take place.</a:t>
            </a:r>
          </a:p>
          <a:p>
            <a:r>
              <a:rPr lang="en-US" sz="2200" dirty="0">
                <a:latin typeface="Cavolini" panose="03000502040302020204" pitchFamily="66" charset="0"/>
                <a:cs typeface="Cavolini" panose="03000502040302020204" pitchFamily="66" charset="0"/>
              </a:rPr>
              <a:t>3. Why does the slope of a rate of reaction graph flatten out?</a:t>
            </a:r>
          </a:p>
          <a:p>
            <a:r>
              <a:rPr lang="en-US" sz="2200" b="1" dirty="0">
                <a:latin typeface="Cavolini" panose="03000502040302020204" pitchFamily="66" charset="0"/>
                <a:cs typeface="Cavolini" panose="03000502040302020204" pitchFamily="66" charset="0"/>
              </a:rPr>
              <a:t>The rate of reaction slows down as there are less reactant particles available to collide, to allow a reaction take place.</a:t>
            </a:r>
          </a:p>
          <a:p>
            <a:r>
              <a:rPr lang="en-US" sz="2200" dirty="0">
                <a:latin typeface="Cavolini" panose="03000502040302020204" pitchFamily="66" charset="0"/>
                <a:cs typeface="Cavolini" panose="03000502040302020204" pitchFamily="66" charset="0"/>
              </a:rPr>
              <a:t>4. Write the equation to calculate the rate of reaction using the quantity of reactant used.</a:t>
            </a:r>
          </a:p>
          <a:p>
            <a:endParaRPr lang="en-US" sz="2200" dirty="0">
              <a:latin typeface="Cavolini" panose="03000502040302020204" pitchFamily="66" charset="0"/>
              <a:cs typeface="Cavolini" panose="03000502040302020204" pitchFamily="66" charset="0"/>
            </a:endParaRPr>
          </a:p>
          <a:p>
            <a:r>
              <a:rPr lang="en-US" sz="2200" b="1" dirty="0">
                <a:latin typeface="Cavolini" panose="03000502040302020204" pitchFamily="66" charset="0"/>
                <a:cs typeface="Cavolini" panose="03000502040302020204" pitchFamily="66" charset="0"/>
              </a:rPr>
              <a:t>Rate of reaction = </a:t>
            </a:r>
            <a:r>
              <a:rPr lang="en-US" sz="2200" b="1" u="sng" dirty="0">
                <a:latin typeface="Cavolini" panose="03000502040302020204" pitchFamily="66" charset="0"/>
                <a:cs typeface="Cavolini" panose="03000502040302020204" pitchFamily="66" charset="0"/>
              </a:rPr>
              <a:t>quantity of reactant used</a:t>
            </a:r>
          </a:p>
          <a:p>
            <a:r>
              <a:rPr lang="en-US" sz="2200" b="1" dirty="0">
                <a:latin typeface="Cavolini" panose="03000502040302020204" pitchFamily="66" charset="0"/>
                <a:cs typeface="Cavolini" panose="03000502040302020204" pitchFamily="66" charset="0"/>
              </a:rPr>
              <a:t>			       time taken</a:t>
            </a:r>
          </a:p>
          <a:p>
            <a:endParaRPr lang="en-US" sz="2200" dirty="0">
              <a:latin typeface="Cavolini" panose="03000502040302020204" pitchFamily="66" charset="0"/>
              <a:cs typeface="Cavolini" panose="03000502040302020204" pitchFamily="66" charset="0"/>
            </a:endParaRPr>
          </a:p>
        </p:txBody>
      </p:sp>
      <p:sp>
        <p:nvSpPr>
          <p:cNvPr id="8" name="Rectangle 7">
            <a:extLst>
              <a:ext uri="{FF2B5EF4-FFF2-40B4-BE49-F238E27FC236}">
                <a16:creationId xmlns:a16="http://schemas.microsoft.com/office/drawing/2014/main" id="{C593E3D4-0503-684A-860A-7EB2F86516E2}"/>
              </a:ext>
            </a:extLst>
          </p:cNvPr>
          <p:cNvSpPr/>
          <p:nvPr/>
        </p:nvSpPr>
        <p:spPr>
          <a:xfrm>
            <a:off x="187280" y="170996"/>
            <a:ext cx="11755338" cy="523220"/>
          </a:xfrm>
          <a:prstGeom prst="rect">
            <a:avLst/>
          </a:prstGeom>
          <a:solidFill>
            <a:schemeClr val="accent4"/>
          </a:solidFill>
          <a:ln>
            <a:solidFill>
              <a:schemeClr val="tx1"/>
            </a:solidFill>
          </a:ln>
        </p:spPr>
        <p:txBody>
          <a:bodyPr wrap="square">
            <a:spAutoFit/>
          </a:bodyPr>
          <a:lstStyle/>
          <a:p>
            <a:pPr algn="ctr"/>
            <a:r>
              <a:rPr lang="en-US" sz="2800" b="1" dirty="0">
                <a:latin typeface="Cavolini" panose="03000502040302020204" pitchFamily="66" charset="0"/>
                <a:cs typeface="Cavolini" panose="03000502040302020204" pitchFamily="66" charset="0"/>
              </a:rPr>
              <a:t>Mean rate of reaction ANSWERS</a:t>
            </a:r>
          </a:p>
        </p:txBody>
      </p:sp>
      <p:pic>
        <p:nvPicPr>
          <p:cNvPr id="5" name="Picture 4">
            <a:extLst>
              <a:ext uri="{FF2B5EF4-FFF2-40B4-BE49-F238E27FC236}">
                <a16:creationId xmlns:a16="http://schemas.microsoft.com/office/drawing/2014/main" id="{665B7C32-7A2F-6C48-8841-C3B0B1CE43DA}"/>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766920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316899-2772-FB4B-9D6C-DC115A7B618A}"/>
              </a:ext>
            </a:extLst>
          </p:cNvPr>
          <p:cNvSpPr txBox="1"/>
          <p:nvPr/>
        </p:nvSpPr>
        <p:spPr>
          <a:xfrm>
            <a:off x="187281" y="856357"/>
            <a:ext cx="11755338" cy="5509200"/>
          </a:xfrm>
          <a:prstGeom prst="rect">
            <a:avLst/>
          </a:prstGeom>
          <a:solidFill>
            <a:schemeClr val="accent4">
              <a:lumMod val="20000"/>
              <a:lumOff val="80000"/>
            </a:schemeClr>
          </a:solidFill>
        </p:spPr>
        <p:txBody>
          <a:bodyPr wrap="square" rtlCol="0">
            <a:spAutoFit/>
          </a:bodyPr>
          <a:lstStyle/>
          <a:p>
            <a:r>
              <a:rPr lang="en-US" sz="2200" dirty="0">
                <a:latin typeface="Cavolini" panose="03000502040302020204" pitchFamily="66" charset="0"/>
                <a:cs typeface="Cavolini" panose="03000502040302020204" pitchFamily="66" charset="0"/>
              </a:rPr>
              <a:t>5. Write the equation to calculate the rate of reaction using the quantity of product formed.</a:t>
            </a:r>
          </a:p>
          <a:p>
            <a:r>
              <a:rPr lang="en-US" sz="2200" b="1" dirty="0">
                <a:latin typeface="Cavolini" panose="03000502040302020204" pitchFamily="66" charset="0"/>
                <a:cs typeface="Cavolini" panose="03000502040302020204" pitchFamily="66" charset="0"/>
              </a:rPr>
              <a:t>Rate of reaction = </a:t>
            </a:r>
            <a:r>
              <a:rPr lang="en-US" sz="2200" b="1" u="sng" dirty="0">
                <a:latin typeface="Cavolini" panose="03000502040302020204" pitchFamily="66" charset="0"/>
                <a:cs typeface="Cavolini" panose="03000502040302020204" pitchFamily="66" charset="0"/>
              </a:rPr>
              <a:t>quantity of product formed</a:t>
            </a:r>
          </a:p>
          <a:p>
            <a:r>
              <a:rPr lang="en-US" sz="2200" b="1" dirty="0">
                <a:latin typeface="Cavolini" panose="03000502040302020204" pitchFamily="66" charset="0"/>
                <a:cs typeface="Cavolini" panose="03000502040302020204" pitchFamily="66" charset="0"/>
              </a:rPr>
              <a:t>			       time taken</a:t>
            </a:r>
          </a:p>
          <a:p>
            <a:endParaRPr lang="en-US" sz="2200" b="1" dirty="0">
              <a:latin typeface="Cavolini" panose="03000502040302020204" pitchFamily="66" charset="0"/>
              <a:cs typeface="Cavolini" panose="03000502040302020204" pitchFamily="66" charset="0"/>
            </a:endParaRPr>
          </a:p>
          <a:p>
            <a:r>
              <a:rPr lang="en-US" sz="2200" dirty="0">
                <a:latin typeface="Cavolini" panose="03000502040302020204" pitchFamily="66" charset="0"/>
                <a:cs typeface="Cavolini" panose="03000502040302020204" pitchFamily="66" charset="0"/>
              </a:rPr>
              <a:t>4. In a chemical reaction 70g of product formed in 50s. Calculate the rate of reaction.</a:t>
            </a:r>
          </a:p>
          <a:p>
            <a:r>
              <a:rPr lang="en-US" sz="2200" b="1" dirty="0">
                <a:latin typeface="Cavolini" panose="03000502040302020204" pitchFamily="66" charset="0"/>
                <a:cs typeface="Cavolini" panose="03000502040302020204" pitchFamily="66" charset="0"/>
              </a:rPr>
              <a:t>Rate of reaction = </a:t>
            </a:r>
            <a:r>
              <a:rPr lang="en-US" sz="2200" b="1" u="sng" dirty="0">
                <a:latin typeface="Cavolini" panose="03000502040302020204" pitchFamily="66" charset="0"/>
                <a:cs typeface="Cavolini" panose="03000502040302020204" pitchFamily="66" charset="0"/>
              </a:rPr>
              <a:t>quantity of reactant used</a:t>
            </a:r>
          </a:p>
          <a:p>
            <a:r>
              <a:rPr lang="en-US" sz="2200" b="1" dirty="0">
                <a:latin typeface="Cavolini" panose="03000502040302020204" pitchFamily="66" charset="0"/>
                <a:cs typeface="Cavolini" panose="03000502040302020204" pitchFamily="66" charset="0"/>
              </a:rPr>
              <a:t>			       time taken</a:t>
            </a:r>
          </a:p>
          <a:p>
            <a:r>
              <a:rPr lang="en-US" sz="2200" b="1" dirty="0">
                <a:latin typeface="Cavolini" panose="03000502040302020204" pitchFamily="66" charset="0"/>
                <a:cs typeface="Cavolini" panose="03000502040302020204" pitchFamily="66" charset="0"/>
              </a:rPr>
              <a:t>Rate of reaction = 70/50 = 1.4g/s</a:t>
            </a:r>
          </a:p>
          <a:p>
            <a:endParaRPr lang="en-US" sz="2200" dirty="0">
              <a:latin typeface="Cavolini" panose="03000502040302020204" pitchFamily="66" charset="0"/>
              <a:cs typeface="Cavolini" panose="03000502040302020204" pitchFamily="66" charset="0"/>
            </a:endParaRPr>
          </a:p>
          <a:p>
            <a:r>
              <a:rPr lang="en-US" sz="2200" dirty="0">
                <a:latin typeface="Cavolini" panose="03000502040302020204" pitchFamily="66" charset="0"/>
                <a:cs typeface="Cavolini" panose="03000502040302020204" pitchFamily="66" charset="0"/>
              </a:rPr>
              <a:t>5. In a chemical reaction 50g of reactant was used up in 100s. Calculate the rate of reaction.</a:t>
            </a:r>
          </a:p>
          <a:p>
            <a:r>
              <a:rPr lang="en-US" sz="2200" b="1" dirty="0">
                <a:latin typeface="Cavolini" panose="03000502040302020204" pitchFamily="66" charset="0"/>
                <a:cs typeface="Cavolini" panose="03000502040302020204" pitchFamily="66" charset="0"/>
              </a:rPr>
              <a:t>Rate of reaction = </a:t>
            </a:r>
            <a:r>
              <a:rPr lang="en-US" sz="2200" b="1" u="sng" dirty="0">
                <a:latin typeface="Cavolini" panose="03000502040302020204" pitchFamily="66" charset="0"/>
                <a:cs typeface="Cavolini" panose="03000502040302020204" pitchFamily="66" charset="0"/>
              </a:rPr>
              <a:t>quantity of reactant used</a:t>
            </a:r>
          </a:p>
          <a:p>
            <a:r>
              <a:rPr lang="en-US" sz="2200" b="1" dirty="0">
                <a:latin typeface="Cavolini" panose="03000502040302020204" pitchFamily="66" charset="0"/>
                <a:cs typeface="Cavolini" panose="03000502040302020204" pitchFamily="66" charset="0"/>
              </a:rPr>
              <a:t>			       time taken</a:t>
            </a:r>
          </a:p>
          <a:p>
            <a:r>
              <a:rPr lang="en-US" sz="2200" b="1" dirty="0">
                <a:latin typeface="Cavolini" panose="03000502040302020204" pitchFamily="66" charset="0"/>
                <a:cs typeface="Cavolini" panose="03000502040302020204" pitchFamily="66" charset="0"/>
              </a:rPr>
              <a:t>Rate of reaction = 50/100 = 0.5g/s</a:t>
            </a:r>
          </a:p>
        </p:txBody>
      </p:sp>
      <p:sp>
        <p:nvSpPr>
          <p:cNvPr id="8" name="Rectangle 7">
            <a:extLst>
              <a:ext uri="{FF2B5EF4-FFF2-40B4-BE49-F238E27FC236}">
                <a16:creationId xmlns:a16="http://schemas.microsoft.com/office/drawing/2014/main" id="{C593E3D4-0503-684A-860A-7EB2F86516E2}"/>
              </a:ext>
            </a:extLst>
          </p:cNvPr>
          <p:cNvSpPr/>
          <p:nvPr/>
        </p:nvSpPr>
        <p:spPr>
          <a:xfrm>
            <a:off x="187280" y="170996"/>
            <a:ext cx="11755338" cy="523220"/>
          </a:xfrm>
          <a:prstGeom prst="rect">
            <a:avLst/>
          </a:prstGeom>
          <a:solidFill>
            <a:schemeClr val="accent4"/>
          </a:solidFill>
          <a:ln>
            <a:solidFill>
              <a:schemeClr val="tx1"/>
            </a:solidFill>
          </a:ln>
        </p:spPr>
        <p:txBody>
          <a:bodyPr wrap="square">
            <a:spAutoFit/>
          </a:bodyPr>
          <a:lstStyle/>
          <a:p>
            <a:pPr algn="ctr"/>
            <a:r>
              <a:rPr lang="en-US" sz="2800" b="1" dirty="0">
                <a:latin typeface="Cavolini" panose="03000502040302020204" pitchFamily="66" charset="0"/>
                <a:cs typeface="Cavolini" panose="03000502040302020204" pitchFamily="66" charset="0"/>
              </a:rPr>
              <a:t>Mean rate of reaction ANSWERS</a:t>
            </a:r>
          </a:p>
        </p:txBody>
      </p:sp>
      <p:pic>
        <p:nvPicPr>
          <p:cNvPr id="4" name="Picture 3">
            <a:extLst>
              <a:ext uri="{FF2B5EF4-FFF2-40B4-BE49-F238E27FC236}">
                <a16:creationId xmlns:a16="http://schemas.microsoft.com/office/drawing/2014/main" id="{E716D1DC-3396-9B47-BD1F-0C1248A313C2}"/>
              </a:ext>
            </a:extLst>
          </p:cNvPr>
          <p:cNvPicPr>
            <a:picLocks noChangeAspect="1"/>
          </p:cNvPicPr>
          <p:nvPr/>
        </p:nvPicPr>
        <p:blipFill>
          <a:blip r:embed="rId2"/>
          <a:stretch>
            <a:fillRect/>
          </a:stretch>
        </p:blipFill>
        <p:spPr>
          <a:xfrm>
            <a:off x="33129" y="6122249"/>
            <a:ext cx="642731" cy="600814"/>
          </a:xfrm>
          <a:prstGeom prst="rect">
            <a:avLst/>
          </a:prstGeom>
        </p:spPr>
      </p:pic>
    </p:spTree>
    <p:extLst>
      <p:ext uri="{BB962C8B-B14F-4D97-AF65-F5344CB8AC3E}">
        <p14:creationId xmlns:p14="http://schemas.microsoft.com/office/powerpoint/2010/main" val="3362811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Props1.xml><?xml version="1.0" encoding="utf-8"?>
<ds:datastoreItem xmlns:ds="http://schemas.openxmlformats.org/officeDocument/2006/customXml" ds:itemID="{FC7700C8-77D0-4802-822D-EAD63C3C0177}"/>
</file>

<file path=customXml/itemProps2.xml><?xml version="1.0" encoding="utf-8"?>
<ds:datastoreItem xmlns:ds="http://schemas.openxmlformats.org/officeDocument/2006/customXml" ds:itemID="{FB5EDA9C-76B0-4EF0-9D08-4305E0A79E05}"/>
</file>

<file path=customXml/itemProps3.xml><?xml version="1.0" encoding="utf-8"?>
<ds:datastoreItem xmlns:ds="http://schemas.openxmlformats.org/officeDocument/2006/customXml" ds:itemID="{AB1434D9-DED5-48B4-98DD-5704F94E6540}"/>
</file>

<file path=docProps/app.xml><?xml version="1.0" encoding="utf-8"?>
<Properties xmlns="http://schemas.openxmlformats.org/officeDocument/2006/extended-properties" xmlns:vt="http://schemas.openxmlformats.org/officeDocument/2006/docPropsVTypes">
  <TotalTime>2173</TotalTime>
  <Words>4613</Words>
  <Application>Microsoft Macintosh PowerPoint</Application>
  <PresentationFormat>Widescreen</PresentationFormat>
  <Paragraphs>523</Paragraphs>
  <Slides>67</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Cavolini</vt:lpstr>
      <vt:lpstr>Century Gothic</vt:lpstr>
      <vt:lpstr>Comic Sans MS</vt:lpstr>
      <vt:lpstr>Office Theme</vt:lpstr>
      <vt:lpstr>Unit: C6 Rate and extent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Reversible reactions</vt:lpstr>
      <vt:lpstr>PowerPoint Presentation</vt:lpstr>
      <vt:lpstr>PowerPoint Presentation</vt:lpstr>
      <vt:lpstr>PowerPoint Presentation</vt:lpstr>
      <vt:lpstr>PowerPoint Presentation</vt:lpstr>
      <vt:lpstr>PowerPoint Presentation</vt:lpstr>
      <vt:lpstr>What is a dynamic equilibrium?</vt:lpstr>
      <vt:lpstr>PowerPoint Presentation</vt:lpstr>
      <vt:lpstr>PowerPoint Presentation</vt:lpstr>
      <vt:lpstr>PowerPoint Presentation</vt:lpstr>
      <vt:lpstr>What factors affect the direction of a reversible reaction?</vt:lpstr>
      <vt:lpstr>Le Chatelier’s principle</vt:lpstr>
      <vt:lpstr>How does temperature affect the position of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HabgoodR</dc:creator>
  <cp:lastModifiedBy>HabgoodR</cp:lastModifiedBy>
  <cp:revision>40</cp:revision>
  <dcterms:created xsi:type="dcterms:W3CDTF">2020-09-19T14:06:45Z</dcterms:created>
  <dcterms:modified xsi:type="dcterms:W3CDTF">2020-09-24T20:56:28Z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0x010100F1383A68F83C6A47BFB95B29838E2CE4</vt:lpwstr>
  </property>
</Properties>
</file>