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6" r:id="rId3"/>
    <p:sldId id="289" r:id="rId4"/>
    <p:sldId id="291" r:id="rId5"/>
    <p:sldId id="304" r:id="rId6"/>
    <p:sldId id="290" r:id="rId7"/>
    <p:sldId id="292" r:id="rId8"/>
    <p:sldId id="305" r:id="rId9"/>
    <p:sldId id="29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31"/>
    <p:restoredTop sz="95009"/>
  </p:normalViewPr>
  <p:slideViewPr>
    <p:cSldViewPr snapToGrid="0" snapToObjects="1">
      <p:cViewPr varScale="1">
        <p:scale>
          <a:sx n="93" d="100"/>
          <a:sy n="93" d="100"/>
        </p:scale>
        <p:origin x="5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753D5-15F8-A446-A0B9-DF8D22DCA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53D95-3473-0045-ABDC-6886735E02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9B33D-10B1-1A4C-9B85-816B4197A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A4D-46F4-2A4E-9DF9-DCD65FE69AE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492B1-AF23-524C-81F9-F22586A4B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19F34-A3F7-6244-8EFE-EE083C0E5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294E-D543-8F4E-A7FD-1C40463B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2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2E3B-7BD4-0E4B-9ACC-A34F0B8C2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58DE99-BDAE-8142-9C64-28BB4AFCD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E3939-B0A2-D348-9409-CBFF8D857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A4D-46F4-2A4E-9DF9-DCD65FE69AE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339BC-09DF-1A4E-B3ED-084FAED11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2B0C9-B9AD-3341-9675-B00931398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294E-D543-8F4E-A7FD-1C40463B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3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E30D39-0C7B-7342-A792-C7243E5396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FA8163-AA1C-3E4B-89F6-F589787FB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AD8DA-BA99-554D-96D1-0CE0795EE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A4D-46F4-2A4E-9DF9-DCD65FE69AE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AB9BD-86B6-1A4B-8102-8B1D57C72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E8682-3D1A-B140-BAD5-DFBE769E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294E-D543-8F4E-A7FD-1C40463B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3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EA041-2F0A-B14E-B68C-B929663A8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43A6F-2F24-1A45-8CEE-4024FC51E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D62DB-5FCF-C648-B669-533C1F807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A4D-46F4-2A4E-9DF9-DCD65FE69AE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DE551-C84D-DE42-82B2-5CDE9E735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61CAD-C9C1-8E42-99F5-27709077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294E-D543-8F4E-A7FD-1C40463B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8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CE604-08C2-F148-8F51-FC3855C1A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5649A-DB99-F449-9DDB-D3FE733DA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AC118-F767-174B-A66F-DBC2F438B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A4D-46F4-2A4E-9DF9-DCD65FE69AE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78B4A-7FBC-C840-B369-55FE6FEE2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E000D-D366-F246-BBA9-B9DF36164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294E-D543-8F4E-A7FD-1C40463B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0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9279A-07F5-A24E-8FA2-603C8ECAF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E9911-3763-4B45-8C4B-5F45B83CBB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7F2CBA-D02A-3446-A762-D2FB3000A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C8DAA-C75F-2A4D-8DD9-0AAB217DB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A4D-46F4-2A4E-9DF9-DCD65FE69AE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B94CA1-2B9B-5343-975A-719FECFC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8E949-4363-9543-AD98-FD42A409D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294E-D543-8F4E-A7FD-1C40463B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1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9C3ED-9549-7643-B811-27243D84E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AD3D2-746F-894A-94DC-18F092249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786E1D-C23E-2D4E-BBD2-B9AFC8113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7F814B-598F-5C42-AAE7-C65EF36A95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CBBDEF-8F8B-0748-9797-2654DC792C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9DC033-3B8C-C744-A087-93C64252F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A4D-46F4-2A4E-9DF9-DCD65FE69AE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682238-B6D5-1F43-B04D-5911EBB1A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FBBC0B-75CF-E04A-9292-F9C3484C6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294E-D543-8F4E-A7FD-1C40463B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2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20EFD-B300-5447-907D-B134FBF6E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E6B85-AB0C-054D-A75C-26454A302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A4D-46F4-2A4E-9DF9-DCD65FE69AE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BED34-F165-F243-934A-3C90F4A7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D189AC-A724-964B-B472-54600F5CB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294E-D543-8F4E-A7FD-1C40463B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591A94-EDDD-0947-BF3F-CF0D72799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A4D-46F4-2A4E-9DF9-DCD65FE69AE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608A6D-8A4A-3245-A116-171D81D62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DCC58A-7E0E-2341-AB33-EAA64D20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294E-D543-8F4E-A7FD-1C40463B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3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6E2F3-7DEB-B64E-BE17-D65DAD046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0F3C0-62B9-524A-86DD-070076780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5E5E8D-4CB3-9D47-9933-FD1F6538C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29F12F-B192-084A-AB26-8CE710FB0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A4D-46F4-2A4E-9DF9-DCD65FE69AE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C86971-A179-A34A-AAD1-FCAD3A9B1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2EC5B-FF89-4249-ACDF-246EDC6C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294E-D543-8F4E-A7FD-1C40463B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4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F9970-0F01-0445-A6D4-CAA1C532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E065AE-908A-F044-BDD8-05F65AAFC0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62D656-5C8E-DE41-AB6A-BA0BE6278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4F833-E8A8-1846-A9A4-2EE49EE96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FA4D-46F4-2A4E-9DF9-DCD65FE69AE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A93A2-07F8-0841-8179-2AE6D8E86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D7674-6E27-564A-BC2A-60C39E387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294E-D543-8F4E-A7FD-1C40463B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1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7A9F54-9B4B-B549-BE62-03A51A41A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67" y="136526"/>
            <a:ext cx="11794066" cy="913342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67AC2-F5BA-0046-9240-11C9346B7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7867" y="1253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1A575-7427-744D-A109-56E168314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4EC0FA4D-46F4-2A4E-9DF9-DCD65FE69AEF}" type="datetimeFigureOut">
              <a:rPr lang="en-US" smtClean="0"/>
              <a:pPr/>
              <a:t>11/28/20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D3190-E260-1644-9192-DB8606374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D16EC-8A6C-D546-BEE9-4D63E9498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AB65294E-D543-8F4E-A7FD-1C40463BCF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8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thenational.academy/lessons/exothermic-and-endothermic-reactions-cgw32t?step=1&amp;activity=video" TargetMode="External"/><Relationship Id="rId2" Type="http://schemas.openxmlformats.org/officeDocument/2006/relationships/hyperlink" Target="https://www.youtube.com/watch?v=4HS6D0hTzd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lassroom.thenational.academy/lessons/exothermic-and-endothermic-reactions-cgw32t?step=3&amp;activity=exit_quiz" TargetMode="External"/><Relationship Id="rId4" Type="http://schemas.openxmlformats.org/officeDocument/2006/relationships/hyperlink" Target="https://classroom.thenational.academy/lessons/exothermic-and-endothermic-reactions-cgw32t?step=2&amp;activity=worksheet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classroom.thenational.academy/lessons/required-practical-temperature-change-part-2-ccwkjt?step=3&amp;activity=exit_quiz" TargetMode="External"/><Relationship Id="rId3" Type="http://schemas.openxmlformats.org/officeDocument/2006/relationships/hyperlink" Target="https://classroom.thenational.academy/lessons/required-practical-temperature-change-part-1-6tgp8c?step=1&amp;activity=video" TargetMode="External"/><Relationship Id="rId7" Type="http://schemas.openxmlformats.org/officeDocument/2006/relationships/hyperlink" Target="https://classroom.thenational.academy/lessons/required-practical-temperature-change-part-1-6tgp8c?step=3&amp;activity=exit_quiz" TargetMode="External"/><Relationship Id="rId2" Type="http://schemas.openxmlformats.org/officeDocument/2006/relationships/hyperlink" Target="https://www.youtube.com/watch?v=rdI7xEq4Ew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lassroom.thenational.academy/lessons/required-practical-temperature-change-part-2-ccwkjt?step=2&amp;activity=worksheet" TargetMode="External"/><Relationship Id="rId5" Type="http://schemas.openxmlformats.org/officeDocument/2006/relationships/hyperlink" Target="https://classroom.thenational.academy/lessons/required-practical-temperature-change-part-1-6tgp8c?step=2&amp;activity=worksheet" TargetMode="External"/><Relationship Id="rId4" Type="http://schemas.openxmlformats.org/officeDocument/2006/relationships/hyperlink" Target="https://classroom.thenational.academy/lessons/required-practical-temperature-change-part-2-ccwkjt?step=1&amp;activity=video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thenational.academy/lessons/energy-level-diagrams-cgv68e?step=2&amp;activity=worksheet" TargetMode="External"/><Relationship Id="rId2" Type="http://schemas.openxmlformats.org/officeDocument/2006/relationships/hyperlink" Target="https://classroom.thenational.academy/lessons/energy-level-diagrams-cgv68e?step=1&amp;activity=video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lassroom.thenational.academy/lessons/energy-level-diagrams-cgv68e?step=3&amp;activity=exit_quiz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thenational.academy/lessons/calculating-bond-energies-68tker?step=1&amp;activity=video" TargetMode="External"/><Relationship Id="rId2" Type="http://schemas.openxmlformats.org/officeDocument/2006/relationships/hyperlink" Target="https://www.youtube.com/watch?v=eExCBkp4jB4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lassroom.thenational.academy/lessons/calculating-bond-energies-68tker?step=3&amp;activity=exit_quiz" TargetMode="External"/><Relationship Id="rId4" Type="http://schemas.openxmlformats.org/officeDocument/2006/relationships/hyperlink" Target="https://classroom.thenational.academy/lessons/calculating-bond-energies-68tker?step=2&amp;activity=workshee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forms.office.com/Pages/ResponsePage.aspx?id=17eMxmGmGkarCHowlNbkEX_7RlQGl65KkokfIEkV_9ZUMkhEUE81RE9LMzRBN09JSkdQWkRUSFFVNCQlQCN0PWc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81328-6B09-F64F-92ED-731A40994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412" y="222252"/>
            <a:ext cx="11749088" cy="1220209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Century Gothic" panose="020B0502020202020204" pitchFamily="34" charset="0"/>
              </a:rPr>
              <a:t>Science Quarantine pack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C129F-DFE5-594D-B1A3-BBF8C0A832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412" y="1826420"/>
            <a:ext cx="11647488" cy="1655762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>
                <a:latin typeface="Century Gothic" panose="020B0502020202020204" pitchFamily="34" charset="0"/>
              </a:rPr>
              <a:t>Year 10 – Spring 1</a:t>
            </a:r>
          </a:p>
          <a:p>
            <a:r>
              <a:rPr lang="en-US" sz="4000" b="1" dirty="0"/>
              <a:t>Topic : </a:t>
            </a:r>
            <a:r>
              <a:rPr lang="en-US" sz="4000" dirty="0"/>
              <a:t>Energy changes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C871ACF-3368-1948-8DD4-1EA8751FABA5}"/>
              </a:ext>
            </a:extLst>
          </p:cNvPr>
          <p:cNvSpPr txBox="1">
            <a:spLocks/>
          </p:cNvSpPr>
          <p:nvPr/>
        </p:nvSpPr>
        <p:spPr>
          <a:xfrm>
            <a:off x="252412" y="4203699"/>
            <a:ext cx="11749088" cy="243204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u="sng" dirty="0"/>
              <a:t>Tasks:</a:t>
            </a:r>
          </a:p>
          <a:p>
            <a:r>
              <a:rPr lang="en-US" sz="3200" dirty="0"/>
              <a:t>Watch the videos and answer the questions.</a:t>
            </a:r>
          </a:p>
          <a:p>
            <a:r>
              <a:rPr lang="en-US" sz="3200" dirty="0"/>
              <a:t>Download and complete the worksheet</a:t>
            </a:r>
          </a:p>
          <a:p>
            <a:r>
              <a:rPr lang="en-US" sz="3200" dirty="0"/>
              <a:t>Complete the quizzes</a:t>
            </a:r>
          </a:p>
          <a:p>
            <a:r>
              <a:rPr lang="en-US" sz="3200" dirty="0"/>
              <a:t>Complete the online quiz at the end of the topic</a:t>
            </a:r>
          </a:p>
          <a:p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78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&#10;&#10;Description automatically generated">
            <a:extLst>
              <a:ext uri="{FF2B5EF4-FFF2-40B4-BE49-F238E27FC236}">
                <a16:creationId xmlns:a16="http://schemas.microsoft.com/office/drawing/2014/main" id="{A4DBE719-1939-1E4A-B842-C2898C0BA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003" y="0"/>
            <a:ext cx="108679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6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A91338-9E3C-434F-90BF-072FA28831E4}"/>
              </a:ext>
            </a:extLst>
          </p:cNvPr>
          <p:cNvSpPr txBox="1"/>
          <p:nvPr/>
        </p:nvSpPr>
        <p:spPr>
          <a:xfrm>
            <a:off x="145575" y="883945"/>
            <a:ext cx="11905398" cy="120032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Watch the following videos:</a:t>
            </a:r>
          </a:p>
          <a:p>
            <a:r>
              <a:rPr lang="en-US" dirty="0">
                <a:latin typeface="Century Gothic" panose="020B0502020202020204" pitchFamily="34" charset="0"/>
                <a:hlinkClick r:id="rId2"/>
              </a:rPr>
              <a:t>https://www.youtube.com/watch?v=4HS6D0hTzdg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>
                <a:latin typeface="Century Gothic" panose="020B0502020202020204" pitchFamily="34" charset="0"/>
                <a:hlinkClick r:id="rId3"/>
              </a:rPr>
              <a:t>https://classroom.thenational.academy/lessons/exothermic-and-endothermic-reactions-cgw32t?step=1&amp;activity=video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9A0D30-905F-B34E-AE1C-49253297051B}"/>
              </a:ext>
            </a:extLst>
          </p:cNvPr>
          <p:cNvSpPr txBox="1"/>
          <p:nvPr/>
        </p:nvSpPr>
        <p:spPr>
          <a:xfrm>
            <a:off x="141024" y="2226249"/>
            <a:ext cx="11905398" cy="286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Answer the following questions:</a:t>
            </a:r>
          </a:p>
          <a:p>
            <a:pPr marL="342900" indent="-342900"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What is an exothermic reaction?</a:t>
            </a:r>
          </a:p>
          <a:p>
            <a:pPr marL="342900" indent="-342900"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Give two examples of exothermic reactions.</a:t>
            </a:r>
          </a:p>
          <a:p>
            <a:pPr marL="342900" indent="-342900"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What is an endothermic reaction?</a:t>
            </a:r>
          </a:p>
          <a:p>
            <a:pPr marL="342900" indent="-342900"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Give two examples of endothermic reactions.</a:t>
            </a:r>
          </a:p>
          <a:p>
            <a:pPr marL="342900" indent="-342900"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What is activation energy?</a:t>
            </a:r>
          </a:p>
          <a:p>
            <a:pPr marL="342900" indent="-342900"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Draw and describe an energy profile diagram for an exothermic reaction</a:t>
            </a:r>
          </a:p>
          <a:p>
            <a:pPr marL="342900" indent="-342900"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Draw an energy profile diagram for an endothermic reaction.</a:t>
            </a:r>
          </a:p>
          <a:p>
            <a:pPr marL="342900" indent="-342900">
              <a:buFontTx/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Give two uses of exothermic reactions.</a:t>
            </a:r>
          </a:p>
          <a:p>
            <a:pPr marL="342900" indent="-342900">
              <a:buFontTx/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Give two uses of endothermic reactions.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F4747C-07B5-894E-B7AD-5095196AF92D}"/>
              </a:ext>
            </a:extLst>
          </p:cNvPr>
          <p:cNvSpPr txBox="1"/>
          <p:nvPr/>
        </p:nvSpPr>
        <p:spPr>
          <a:xfrm>
            <a:off x="141024" y="5230547"/>
            <a:ext cx="11905398" cy="147732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Download and complete the worksheet: </a:t>
            </a:r>
            <a:r>
              <a:rPr lang="en-US" dirty="0">
                <a:latin typeface="Century Gothic" panose="020B0502020202020204" pitchFamily="34" charset="0"/>
                <a:hlinkClick r:id="rId4"/>
              </a:rPr>
              <a:t>https://classroom.thenational.academy/lessons/exothermic-and-endothermic-reactions-cgw32t?step=2&amp;activity=worksheet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</a:p>
          <a:p>
            <a:r>
              <a:rPr lang="en-US" dirty="0">
                <a:latin typeface="Century Gothic" panose="020B0502020202020204" pitchFamily="34" charset="0"/>
              </a:rPr>
              <a:t>Complete the quiz:</a:t>
            </a:r>
          </a:p>
          <a:p>
            <a:r>
              <a:rPr lang="en-US" dirty="0">
                <a:latin typeface="Century Gothic" panose="020B0502020202020204" pitchFamily="34" charset="0"/>
                <a:hlinkClick r:id="rId5"/>
              </a:rPr>
              <a:t>https://classroom.thenational.academy/lessons/exothermic-and-endothermic-reactions-cgw32t?step=3&amp;activity=exit_quiz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BF2DBE-65B4-ED49-A929-4E3DBEA66A7B}"/>
              </a:ext>
            </a:extLst>
          </p:cNvPr>
          <p:cNvSpPr txBox="1"/>
          <p:nvPr/>
        </p:nvSpPr>
        <p:spPr>
          <a:xfrm>
            <a:off x="254757" y="150125"/>
            <a:ext cx="11677933" cy="64633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exothermic and endothermic </a:t>
            </a:r>
            <a:r>
              <a:rPr lang="en-US" sz="3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reactiobs</a:t>
            </a:r>
            <a:endParaRPr lang="en-US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71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A91338-9E3C-434F-90BF-072FA28831E4}"/>
              </a:ext>
            </a:extLst>
          </p:cNvPr>
          <p:cNvSpPr txBox="1"/>
          <p:nvPr/>
        </p:nvSpPr>
        <p:spPr>
          <a:xfrm>
            <a:off x="254756" y="796456"/>
            <a:ext cx="11677933" cy="163121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</a:rPr>
              <a:t>Watch the following videos:</a:t>
            </a:r>
          </a:p>
          <a:p>
            <a:r>
              <a:rPr lang="en-US" sz="1600" dirty="0">
                <a:latin typeface="Century Gothic" panose="020B0502020202020204" pitchFamily="34" charset="0"/>
                <a:hlinkClick r:id="rId2"/>
              </a:rPr>
              <a:t>https://www.youtube.com/watch?v=rdI7xEq4Ew8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1600" dirty="0">
                <a:latin typeface="Century Gothic" panose="020B0502020202020204" pitchFamily="34" charset="0"/>
                <a:hlinkClick r:id="rId3"/>
              </a:rPr>
              <a:t>https://classroom.thenational.academy/lessons/required-practical-temperature-change-part-1-6tgp8c?step=1&amp;activity=video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1600" dirty="0">
                <a:latin typeface="Century Gothic" panose="020B0502020202020204" pitchFamily="34" charset="0"/>
                <a:hlinkClick r:id="rId4"/>
              </a:rPr>
              <a:t>https://classroom.thenational.academy/lessons/required-practical-temperature-change-part-2-ccwkjt?step=1&amp;activity=video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9A0D30-905F-B34E-AE1C-49253297051B}"/>
              </a:ext>
            </a:extLst>
          </p:cNvPr>
          <p:cNvSpPr txBox="1"/>
          <p:nvPr/>
        </p:nvSpPr>
        <p:spPr>
          <a:xfrm>
            <a:off x="250205" y="2491337"/>
            <a:ext cx="11677933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Answer the following questions:</a:t>
            </a:r>
          </a:p>
          <a:p>
            <a:pPr marL="342900" indent="-342900">
              <a:buAutoNum type="arabicParenR"/>
            </a:pPr>
            <a:r>
              <a:rPr lang="en-US" sz="2000" dirty="0">
                <a:latin typeface="Century Gothic" panose="020B0502020202020204" pitchFamily="34" charset="0"/>
              </a:rPr>
              <a:t>What type of reaction is a neutralization reaction?</a:t>
            </a:r>
          </a:p>
          <a:p>
            <a:pPr marL="342900" indent="-342900">
              <a:buAutoNum type="arabicParenR"/>
            </a:pPr>
            <a:r>
              <a:rPr lang="en-US" sz="2000" dirty="0">
                <a:latin typeface="Century Gothic" panose="020B0502020202020204" pitchFamily="34" charset="0"/>
              </a:rPr>
              <a:t>What is the independent variable in this investigation?</a:t>
            </a:r>
          </a:p>
          <a:p>
            <a:pPr marL="342900" indent="-342900">
              <a:buFontTx/>
              <a:buAutoNum type="arabicParenR"/>
            </a:pPr>
            <a:r>
              <a:rPr lang="en-US" sz="2000" dirty="0">
                <a:latin typeface="Century Gothic" panose="020B0502020202020204" pitchFamily="34" charset="0"/>
              </a:rPr>
              <a:t>What is the dependent variable in this investigation?</a:t>
            </a:r>
          </a:p>
          <a:p>
            <a:pPr marL="342900" indent="-342900">
              <a:buFontTx/>
              <a:buAutoNum type="arabicParenR"/>
            </a:pPr>
            <a:r>
              <a:rPr lang="en-US" sz="2000" dirty="0">
                <a:latin typeface="Century Gothic" panose="020B0502020202020204" pitchFamily="34" charset="0"/>
              </a:rPr>
              <a:t>Describe a step-by-step method to investigate the temperature change in an experiment.</a:t>
            </a:r>
          </a:p>
          <a:p>
            <a:pPr marL="342900" indent="-342900">
              <a:buFontTx/>
              <a:buAutoNum type="arabicParenR"/>
            </a:pPr>
            <a:r>
              <a:rPr lang="en-US" sz="2000" dirty="0">
                <a:latin typeface="Century Gothic" panose="020B0502020202020204" pitchFamily="34" charset="0"/>
              </a:rPr>
              <a:t>Explain how you would prevent heat being lost in this investigation.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F4747C-07B5-894E-B7AD-5095196AF92D}"/>
              </a:ext>
            </a:extLst>
          </p:cNvPr>
          <p:cNvSpPr txBox="1"/>
          <p:nvPr/>
        </p:nvSpPr>
        <p:spPr>
          <a:xfrm>
            <a:off x="245655" y="4506532"/>
            <a:ext cx="11682483" cy="230832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</a:rPr>
              <a:t>Download and complete the worksheets: </a:t>
            </a:r>
            <a:r>
              <a:rPr lang="en-US" sz="1600" dirty="0">
                <a:latin typeface="Century Gothic" panose="020B0502020202020204" pitchFamily="34" charset="0"/>
                <a:hlinkClick r:id="rId5"/>
              </a:rPr>
              <a:t>https://classroom.thenational.academy/lessons/required-practical-temperature-change-part-1-6tgp8c?step=2&amp;activity=worksheet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1600" dirty="0">
                <a:latin typeface="Century Gothic" panose="020B0502020202020204" pitchFamily="34" charset="0"/>
                <a:hlinkClick r:id="rId6"/>
              </a:rPr>
              <a:t>https://classroom.thenational.academy/lessons/required-practical-temperature-change-part-2-ccwkjt?step=2&amp;activity=worksheet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Complete the quiz: </a:t>
            </a:r>
            <a:r>
              <a:rPr lang="en-US" sz="1600" dirty="0">
                <a:latin typeface="Century Gothic" panose="020B0502020202020204" pitchFamily="34" charset="0"/>
                <a:hlinkClick r:id="rId7"/>
              </a:rPr>
              <a:t>https://classroom.thenational.academy/lessons/required-practical-temperature-change-part-1-6tgp8c?step=3&amp;activity=exit_quiz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1600" dirty="0">
                <a:latin typeface="Century Gothic" panose="020B0502020202020204" pitchFamily="34" charset="0"/>
                <a:hlinkClick r:id="rId8"/>
              </a:rPr>
              <a:t>https://classroom.thenational.academy/lessons/required-practical-temperature-change-part-2-ccwkjt?step=3&amp;activity=exit_quiz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BF2DBE-65B4-ED49-A929-4E3DBEA66A7B}"/>
              </a:ext>
            </a:extLst>
          </p:cNvPr>
          <p:cNvSpPr txBox="1"/>
          <p:nvPr/>
        </p:nvSpPr>
        <p:spPr>
          <a:xfrm>
            <a:off x="254757" y="150125"/>
            <a:ext cx="11677933" cy="584775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Required practical temperature change</a:t>
            </a:r>
          </a:p>
        </p:txBody>
      </p:sp>
    </p:spTree>
    <p:extLst>
      <p:ext uri="{BB962C8B-B14F-4D97-AF65-F5344CB8AC3E}">
        <p14:creationId xmlns:p14="http://schemas.microsoft.com/office/powerpoint/2010/main" val="26779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8D9EF8C7-5259-EA41-9C7F-0CE4C61A6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235" y="0"/>
            <a:ext cx="5652448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A11E8A-0C39-5045-8BCE-B59C452CA420}"/>
              </a:ext>
            </a:extLst>
          </p:cNvPr>
          <p:cNvSpPr txBox="1"/>
          <p:nvPr/>
        </p:nvSpPr>
        <p:spPr>
          <a:xfrm>
            <a:off x="7492621" y="682387"/>
            <a:ext cx="4262648" cy="2308324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Required practical temperature change</a:t>
            </a:r>
          </a:p>
        </p:txBody>
      </p:sp>
    </p:spTree>
    <p:extLst>
      <p:ext uri="{BB962C8B-B14F-4D97-AF65-F5344CB8AC3E}">
        <p14:creationId xmlns:p14="http://schemas.microsoft.com/office/powerpoint/2010/main" val="361685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A91338-9E3C-434F-90BF-072FA28831E4}"/>
              </a:ext>
            </a:extLst>
          </p:cNvPr>
          <p:cNvSpPr txBox="1"/>
          <p:nvPr/>
        </p:nvSpPr>
        <p:spPr>
          <a:xfrm>
            <a:off x="254757" y="1040347"/>
            <a:ext cx="1167793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Watch the following videos:</a:t>
            </a:r>
          </a:p>
          <a:p>
            <a:r>
              <a:rPr lang="en-US" dirty="0">
                <a:latin typeface="Century Gothic" panose="020B0502020202020204" pitchFamily="34" charset="0"/>
                <a:hlinkClick r:id="rId2"/>
              </a:rPr>
              <a:t>https://classroom.thenational.academy/lessons/energy-level-diagrams-cgv68e?step=1&amp;activity=video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F4747C-07B5-894E-B7AD-5095196AF92D}"/>
              </a:ext>
            </a:extLst>
          </p:cNvPr>
          <p:cNvSpPr txBox="1"/>
          <p:nvPr/>
        </p:nvSpPr>
        <p:spPr>
          <a:xfrm>
            <a:off x="254758" y="4898958"/>
            <a:ext cx="11682483" cy="147732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Download and complete the worksheet: </a:t>
            </a:r>
            <a:r>
              <a:rPr lang="en-US" dirty="0">
                <a:latin typeface="Century Gothic" panose="020B0502020202020204" pitchFamily="34" charset="0"/>
                <a:hlinkClick r:id="rId3"/>
              </a:rPr>
              <a:t>https://classroom.thenational.academy/lessons/energy-level-diagrams-cgv68e?step=2&amp;activity=worksheet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Complete the quiz: </a:t>
            </a:r>
            <a:r>
              <a:rPr lang="en-US" dirty="0">
                <a:latin typeface="Century Gothic" panose="020B0502020202020204" pitchFamily="34" charset="0"/>
                <a:hlinkClick r:id="rId4"/>
              </a:rPr>
              <a:t>https://classroom.thenational.academy/lessons/energy-level-diagrams-cgv68e?step=3&amp;activity=exit_quiz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BF2DBE-65B4-ED49-A929-4E3DBEA66A7B}"/>
              </a:ext>
            </a:extLst>
          </p:cNvPr>
          <p:cNvSpPr txBox="1"/>
          <p:nvPr/>
        </p:nvSpPr>
        <p:spPr>
          <a:xfrm>
            <a:off x="254757" y="150125"/>
            <a:ext cx="11677933" cy="64633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Energy level diagrams</a:t>
            </a:r>
          </a:p>
        </p:txBody>
      </p:sp>
    </p:spTree>
    <p:extLst>
      <p:ext uri="{BB962C8B-B14F-4D97-AF65-F5344CB8AC3E}">
        <p14:creationId xmlns:p14="http://schemas.microsoft.com/office/powerpoint/2010/main" val="189612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A91338-9E3C-434F-90BF-072FA28831E4}"/>
              </a:ext>
            </a:extLst>
          </p:cNvPr>
          <p:cNvSpPr txBox="1"/>
          <p:nvPr/>
        </p:nvSpPr>
        <p:spPr>
          <a:xfrm>
            <a:off x="250204" y="646316"/>
            <a:ext cx="11677933" cy="107721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</a:rPr>
              <a:t>Watch the following videos:</a:t>
            </a:r>
          </a:p>
          <a:p>
            <a:r>
              <a:rPr lang="en-US" sz="1600" dirty="0">
                <a:latin typeface="Century Gothic" panose="020B0502020202020204" pitchFamily="34" charset="0"/>
                <a:hlinkClick r:id="rId2"/>
              </a:rPr>
              <a:t>https://www.youtube.com/watch?v=eExCBkp4jB4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  <a:hlinkClick r:id="rId3"/>
              </a:rPr>
              <a:t>https://www.youtube.com/watch?v=PdValXAVUOc </a:t>
            </a:r>
          </a:p>
          <a:p>
            <a:r>
              <a:rPr lang="en-US" sz="1600" dirty="0">
                <a:latin typeface="Century Gothic" panose="020B0502020202020204" pitchFamily="34" charset="0"/>
                <a:hlinkClick r:id="rId3"/>
              </a:rPr>
              <a:t>https://classroom.thenational.academy/lessons/c</a:t>
            </a:r>
            <a:r>
              <a:rPr lang="en-US" sz="1600" dirty="0">
                <a:latin typeface="Century Gothic" panose="020B0502020202020204" pitchFamily="34" charset="0"/>
                <a:hlinkClick r:id="rId3"/>
              </a:rPr>
              <a:t>al</a:t>
            </a:r>
            <a:r>
              <a:rPr lang="en-US" sz="1600" dirty="0">
                <a:latin typeface="Century Gothic" panose="020B0502020202020204" pitchFamily="34" charset="0"/>
                <a:hlinkClick r:id="rId3"/>
              </a:rPr>
              <a:t>culating-bond-energies-68tker?step=1&amp;activity=video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9A0D30-905F-B34E-AE1C-49253297051B}"/>
              </a:ext>
            </a:extLst>
          </p:cNvPr>
          <p:cNvSpPr txBox="1"/>
          <p:nvPr/>
        </p:nvSpPr>
        <p:spPr>
          <a:xfrm>
            <a:off x="250203" y="1750366"/>
            <a:ext cx="11677933" cy="36933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Answer the following questions:</a:t>
            </a:r>
          </a:p>
          <a:p>
            <a:pPr marL="342900" indent="-342900">
              <a:buFontTx/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Describe how energy is transferred in exothermic reactions. </a:t>
            </a:r>
          </a:p>
          <a:p>
            <a:pPr marL="342900" indent="-342900">
              <a:buFontTx/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Why are exothermic reactions shown as a negative value?</a:t>
            </a:r>
          </a:p>
          <a:p>
            <a:pPr marL="342900" indent="-342900">
              <a:buFontTx/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Describe how energy is transferred in endothermic reactions. </a:t>
            </a:r>
          </a:p>
          <a:p>
            <a:pPr marL="342900" indent="-342900">
              <a:buFontTx/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Why are endothermic reactions shown as a positive value?</a:t>
            </a:r>
          </a:p>
          <a:p>
            <a:pPr marL="342900" indent="-342900">
              <a:buFontTx/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What happens to bonds in an exothermic reaction?</a:t>
            </a:r>
          </a:p>
          <a:p>
            <a:pPr marL="342900" indent="-342900">
              <a:buFontTx/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What happens to bonds in an endothermic reaction?</a:t>
            </a:r>
          </a:p>
          <a:p>
            <a:pPr marL="342900" indent="-342900">
              <a:buFontTx/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What is bond energy?</a:t>
            </a:r>
          </a:p>
          <a:p>
            <a:pPr marL="342900" indent="-342900">
              <a:buFontTx/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Show the energy changes in the reaction between hydrogen and chlorine, showing where bonds are made and broken in order to calculate the transfer of energy in this reaction.</a:t>
            </a:r>
          </a:p>
          <a:p>
            <a:pPr marL="342900" indent="-342900">
              <a:buFontTx/>
              <a:buAutoNum type="arabicParenR"/>
            </a:pPr>
            <a:r>
              <a:rPr lang="en-US" dirty="0">
                <a:latin typeface="Century Gothic" panose="020B0502020202020204" pitchFamily="34" charset="0"/>
              </a:rPr>
              <a:t>Show the energy changes in the reaction between methane and oxygen, showing where bonds are made and broken in order to calculate the transfer of energy in this reaction.</a:t>
            </a:r>
          </a:p>
          <a:p>
            <a:pPr marL="342900" indent="-342900">
              <a:buFontTx/>
              <a:buAutoNum type="arabicParenR"/>
            </a:pP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F4747C-07B5-894E-B7AD-5095196AF92D}"/>
              </a:ext>
            </a:extLst>
          </p:cNvPr>
          <p:cNvSpPr txBox="1"/>
          <p:nvPr/>
        </p:nvSpPr>
        <p:spPr>
          <a:xfrm>
            <a:off x="250205" y="5518814"/>
            <a:ext cx="11682483" cy="120032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Download and complete the worksheet: </a:t>
            </a:r>
            <a:r>
              <a:rPr lang="en-US" dirty="0">
                <a:latin typeface="Century Gothic" panose="020B0502020202020204" pitchFamily="34" charset="0"/>
                <a:hlinkClick r:id="rId4"/>
              </a:rPr>
              <a:t>https://classroom.thenational.academy/lessons/calculating-bond-energies-68tker?step=2&amp;activity=worksheet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</a:p>
          <a:p>
            <a:r>
              <a:rPr lang="en-US" dirty="0">
                <a:latin typeface="Century Gothic" panose="020B0502020202020204" pitchFamily="34" charset="0"/>
              </a:rPr>
              <a:t>Complete the quiz: </a:t>
            </a:r>
            <a:r>
              <a:rPr lang="en-US" dirty="0">
                <a:latin typeface="Century Gothic" panose="020B0502020202020204" pitchFamily="34" charset="0"/>
                <a:hlinkClick r:id="rId5"/>
              </a:rPr>
              <a:t>https://classroom.thenational.academy/lessons/calculating-bond-energies-68tker?step=3&amp;activity=exit_quiz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BF2DBE-65B4-ED49-A929-4E3DBEA66A7B}"/>
              </a:ext>
            </a:extLst>
          </p:cNvPr>
          <p:cNvSpPr txBox="1"/>
          <p:nvPr/>
        </p:nvSpPr>
        <p:spPr>
          <a:xfrm>
            <a:off x="250205" y="34709"/>
            <a:ext cx="11677933" cy="584775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Calculating bond energies (higher)</a:t>
            </a:r>
          </a:p>
        </p:txBody>
      </p:sp>
    </p:spTree>
    <p:extLst>
      <p:ext uri="{BB962C8B-B14F-4D97-AF65-F5344CB8AC3E}">
        <p14:creationId xmlns:p14="http://schemas.microsoft.com/office/powerpoint/2010/main" val="351876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A20ACE5E-3017-2044-A5A9-0F4877125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327" y="0"/>
            <a:ext cx="551397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7E2572-0A7E-1D46-B4B8-CC501C05892F}"/>
              </a:ext>
            </a:extLst>
          </p:cNvPr>
          <p:cNvSpPr txBox="1"/>
          <p:nvPr/>
        </p:nvSpPr>
        <p:spPr>
          <a:xfrm>
            <a:off x="6807200" y="772425"/>
            <a:ext cx="4851400" cy="1200329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Calculating bond energies (higher)</a:t>
            </a:r>
          </a:p>
        </p:txBody>
      </p:sp>
    </p:spTree>
    <p:extLst>
      <p:ext uri="{BB962C8B-B14F-4D97-AF65-F5344CB8AC3E}">
        <p14:creationId xmlns:p14="http://schemas.microsoft.com/office/powerpoint/2010/main" val="237465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52D5B44-D01B-6A4E-8603-E9109D21F8A8}"/>
              </a:ext>
            </a:extLst>
          </p:cNvPr>
          <p:cNvSpPr txBox="1"/>
          <p:nvPr/>
        </p:nvSpPr>
        <p:spPr>
          <a:xfrm>
            <a:off x="254757" y="150125"/>
            <a:ext cx="11677933" cy="64633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Now complete the online quiz: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40AA5B-5978-BF47-8919-2E66AE871565}"/>
              </a:ext>
            </a:extLst>
          </p:cNvPr>
          <p:cNvSpPr txBox="1"/>
          <p:nvPr/>
        </p:nvSpPr>
        <p:spPr>
          <a:xfrm>
            <a:off x="5937047" y="2721114"/>
            <a:ext cx="1316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OR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34C022-09A2-3042-8921-F649E15CDD40}"/>
              </a:ext>
            </a:extLst>
          </p:cNvPr>
          <p:cNvSpPr/>
          <p:nvPr/>
        </p:nvSpPr>
        <p:spPr>
          <a:xfrm>
            <a:off x="7260609" y="2472892"/>
            <a:ext cx="4107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https://forms.office.com/Pages/ResponsePage.aspx?id=17eMxmGmGkarCHowlNbkEX_7RlQGl65KkokfIEkV_9ZUMkhEUE81RE9LMzRBN09JSkdQWkRUSFFVNCQlQCN0PWcu</a:t>
            </a:r>
            <a:r>
              <a:rPr lang="en-US" dirty="0"/>
              <a:t> </a:t>
            </a:r>
          </a:p>
        </p:txBody>
      </p:sp>
      <p:pic>
        <p:nvPicPr>
          <p:cNvPr id="8" name="Picture 7" descr="Qr code&#10;&#10;Description automatically generated">
            <a:extLst>
              <a:ext uri="{FF2B5EF4-FFF2-40B4-BE49-F238E27FC236}">
                <a16:creationId xmlns:a16="http://schemas.microsoft.com/office/drawing/2014/main" id="{E67174FE-D346-D54E-B426-7697279DCF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757" y="1093717"/>
            <a:ext cx="508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304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83A68F83C6A47BFB95B29838E2CE4" ma:contentTypeVersion="13" ma:contentTypeDescription="Create a new document." ma:contentTypeScope="" ma:versionID="2793a5c04a7cd238eb459fc47ead991b">
  <xsd:schema xmlns:xsd="http://www.w3.org/2001/XMLSchema" xmlns:xs="http://www.w3.org/2001/XMLSchema" xmlns:p="http://schemas.microsoft.com/office/2006/metadata/properties" xmlns:ns2="256cee14-f636-4681-b71d-45a30a133b2b" xmlns:ns3="6f14df77-98d2-4ed4-8da8-6de542f49458" targetNamespace="http://schemas.microsoft.com/office/2006/metadata/properties" ma:root="true" ma:fieldsID="b540711167b4bee9c7c5cfa3f311e1ed" ns2:_="" ns3:_="">
    <xsd:import namespace="256cee14-f636-4681-b71d-45a30a133b2b"/>
    <xsd:import namespace="6f14df77-98d2-4ed4-8da8-6de542f494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No_x002e_Less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cee14-f636-4681-b71d-45a30a133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_x002e_Lessons" ma:index="20" nillable="true" ma:displayName="No. Lessons" ma:description="How many lessons in the project&#10;" ma:format="Dropdown" ma:internalName="No_x002e_Lessons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14df77-98d2-4ed4-8da8-6de542f4945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_x002e_Lessons xmlns="256cee14-f636-4681-b71d-45a30a133b2b" xsi:nil="true"/>
  </documentManagement>
</p:properties>
</file>

<file path=customXml/itemProps1.xml><?xml version="1.0" encoding="utf-8"?>
<ds:datastoreItem xmlns:ds="http://schemas.openxmlformats.org/officeDocument/2006/customXml" ds:itemID="{6D173130-D73B-4504-B4A8-C97E8DC41768}"/>
</file>

<file path=customXml/itemProps2.xml><?xml version="1.0" encoding="utf-8"?>
<ds:datastoreItem xmlns:ds="http://schemas.openxmlformats.org/officeDocument/2006/customXml" ds:itemID="{32D45586-5C69-4385-AD70-19CB7728F0CB}"/>
</file>

<file path=customXml/itemProps3.xml><?xml version="1.0" encoding="utf-8"?>
<ds:datastoreItem xmlns:ds="http://schemas.openxmlformats.org/officeDocument/2006/customXml" ds:itemID="{8A6098D9-E272-420B-A18A-142020058C17}"/>
</file>

<file path=docProps/app.xml><?xml version="1.0" encoding="utf-8"?>
<Properties xmlns="http://schemas.openxmlformats.org/officeDocument/2006/extended-properties" xmlns:vt="http://schemas.openxmlformats.org/officeDocument/2006/docPropsVTypes">
  <TotalTime>1766</TotalTime>
  <Words>758</Words>
  <Application>Microsoft Macintosh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Office Theme</vt:lpstr>
      <vt:lpstr>Science Quarantine pack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Quarantine pack</dc:title>
  <dc:creator>HabgoodR</dc:creator>
  <cp:lastModifiedBy>HabgoodR</cp:lastModifiedBy>
  <cp:revision>17</cp:revision>
  <dcterms:created xsi:type="dcterms:W3CDTF">2020-11-26T17:32:41Z</dcterms:created>
  <dcterms:modified xsi:type="dcterms:W3CDTF">2020-11-29T17:06:37Z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0x010100F1383A68F83C6A47BFB95B29838E2CE4</vt:lpwstr>
  </property>
</Properties>
</file>