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9" r:id="rId13"/>
    <p:sldId id="300" r:id="rId14"/>
    <p:sldId id="258" r:id="rId15"/>
    <p:sldId id="294" r:id="rId16"/>
    <p:sldId id="260" r:id="rId17"/>
    <p:sldId id="259" r:id="rId18"/>
    <p:sldId id="266" r:id="rId19"/>
    <p:sldId id="261" r:id="rId20"/>
    <p:sldId id="295" r:id="rId21"/>
    <p:sldId id="268" r:id="rId22"/>
    <p:sldId id="262" r:id="rId23"/>
    <p:sldId id="269" r:id="rId24"/>
    <p:sldId id="296" r:id="rId25"/>
    <p:sldId id="263" r:id="rId26"/>
    <p:sldId id="270" r:id="rId27"/>
    <p:sldId id="271" r:id="rId28"/>
    <p:sldId id="297" r:id="rId29"/>
    <p:sldId id="257" r:id="rId30"/>
    <p:sldId id="275" r:id="rId31"/>
    <p:sldId id="264" r:id="rId32"/>
    <p:sldId id="276" r:id="rId33"/>
    <p:sldId id="298" r:id="rId34"/>
    <p:sldId id="278" r:id="rId35"/>
    <p:sldId id="282" r:id="rId36"/>
    <p:sldId id="280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68083-265C-4F33-A879-3538EB74C9C6}" v="2" dt="2020-12-11T13:44:0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009"/>
  </p:normalViewPr>
  <p:slideViewPr>
    <p:cSldViewPr snapToGrid="0" snapToObjects="1">
      <p:cViewPr varScale="1">
        <p:scale>
          <a:sx n="86" d="100"/>
          <a:sy n="86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53D5-15F8-A446-A0B9-DF8D22DC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3D95-3473-0045-ABDC-6886735E0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B33D-10B1-1A4C-9B85-816B4197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92B1-AF23-524C-81F9-F22586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9F34-A3F7-6244-8EFE-EE083C0E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3B-7BD4-0E4B-9ACC-A34F0B8C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DE99-BDAE-8142-9C64-28BB4AFCD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3939-B0A2-D348-9409-CBFF8D85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39BC-09DF-1A4E-B3ED-084FAED1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2B0C9-B9AD-3341-9675-B0093139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30D39-0C7B-7342-A792-C7243E539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A8163-AA1C-3E4B-89F6-F589787FB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AD8DA-BA99-554D-96D1-0CE0795E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B9BD-86B6-1A4B-8102-8B1D57C7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E8682-3D1A-B140-BAD5-DFBE769E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A041-2F0A-B14E-B68C-B929663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43A6F-2F24-1A45-8CEE-4024FC51E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62DB-5FCF-C648-B669-533C1F80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E551-C84D-DE42-82B2-5CDE9E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61CAD-C9C1-8E42-99F5-27709077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604-08C2-F148-8F51-FC3855C1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5649A-DB99-F449-9DDB-D3FE733DA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C118-F767-174B-A66F-DBC2F438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8B4A-7FBC-C840-B369-55FE6FEE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000D-D366-F246-BBA9-B9DF3616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279A-07F5-A24E-8FA2-603C8ECA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9911-3763-4B45-8C4B-5F45B83CB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2CBA-D02A-3446-A762-D2FB3000A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C8DAA-C75F-2A4D-8DD9-0AAB217D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94CA1-2B9B-5343-975A-719FECFC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8E949-4363-9543-AD98-FD42A409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C3ED-9549-7643-B811-27243D84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AD3D2-746F-894A-94DC-18F092249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86E1D-C23E-2D4E-BBD2-B9AFC8113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F814B-598F-5C42-AAE7-C65EF36A9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BDEF-8F8B-0748-9797-2654DC792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DC033-3B8C-C744-A087-93C64252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82238-B6D5-1F43-B04D-5911EBB1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BBC0B-75CF-E04A-9292-F9C3484C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0EFD-B300-5447-907D-B134FBF6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E6B85-AB0C-054D-A75C-26454A30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ED34-F165-F243-934A-3C90F4A7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189AC-A724-964B-B472-54600F5C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91A94-EDDD-0947-BF3F-CF0D7279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8A6D-8A4A-3245-A116-171D81D6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CC58A-7E0E-2341-AB33-EAA64D20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E2F3-7DEB-B64E-BE17-D65DAD04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F3C0-62B9-524A-86DD-07007678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E5E8D-4CB3-9D47-9933-FD1F6538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9F12F-B192-084A-AB26-8CE710FB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6971-A179-A34A-AAD1-FCAD3A9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2EC5B-FF89-4249-ACDF-246EDC6C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9970-0F01-0445-A6D4-CAA1C53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065AE-908A-F044-BDD8-05F65AAFC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2D656-5C8E-DE41-AB6A-BA0BE627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F833-E8A8-1846-A9A4-2EE49EE9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FA4D-46F4-2A4E-9DF9-DCD65FE69A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93A2-07F8-0841-8179-2AE6D8E8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D7674-6E27-564A-BC2A-60C39E38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94E-D543-8F4E-A7FD-1C40463B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A9F54-9B4B-B549-BE62-03A51A41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36526"/>
            <a:ext cx="11794066" cy="91334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7AC2-F5BA-0046-9240-11C9346B7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67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1A575-7427-744D-A109-56E168314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EC0FA4D-46F4-2A4E-9DF9-DCD65FE69AEF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3190-E260-1644-9192-DB860637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16EC-8A6C-D546-BEE9-4D63E9498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B65294E-D543-8F4E-A7FD-1C40463BC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9IouNCPbCxVean2cWoznpfC5PxYbs9TX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magnetism-75jpad" TargetMode="External"/><Relationship Id="rId2" Type="http://schemas.openxmlformats.org/officeDocument/2006/relationships/hyperlink" Target="https://www.youtube.com/watch?v=sRyy7-jEu3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magnetism-75jpad?step=3&amp;activity=exit_quiz" TargetMode="External"/><Relationship Id="rId4" Type="http://schemas.openxmlformats.org/officeDocument/2006/relationships/hyperlink" Target="https://classroom.thenational.academy/lessons/magnetism-75jpad?step=2&amp;activity=workshee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9IouNCPbCxVean2cWoznpfC5PxYbs9TX" TargetMode="External"/><Relationship Id="rId4" Type="http://schemas.openxmlformats.org/officeDocument/2006/relationships/hyperlink" Target="https://www.youtube.com/watch?v=FodEDHaEY68&amp;list=PL9IouNCPbCxVean2cWoznpfC5PxYbs9TX&amp;index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magnetic-fields-61jkcc?step=1&amp;activity=video" TargetMode="External"/><Relationship Id="rId2" Type="http://schemas.openxmlformats.org/officeDocument/2006/relationships/hyperlink" Target="https://www.youtube.com/watch?v=FodEDHaEY68&amp;list=PL9IouNCPbCxVean2cWoznpfC5PxYbs9TX&amp;index=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magnetic-fields-61jkcc?step=3&amp;activity=exit_quiz" TargetMode="External"/><Relationship Id="rId4" Type="http://schemas.openxmlformats.org/officeDocument/2006/relationships/hyperlink" Target="https://classroom.thenational.academy/lessons/magnetic-fields-61jkcc?step=2&amp;activity=workshee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9pk3k7/revision/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9IouNCPbCxVean2cWoznpfC5PxYbs9TX" TargetMode="External"/><Relationship Id="rId4" Type="http://schemas.openxmlformats.org/officeDocument/2006/relationships/hyperlink" Target="https://www.youtube.com/watch?v=dMbWkodL12I&amp;list=PL9IouNCPbCxVean2cWoznpfC5PxYbs9TX&amp;index=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electromagnetism-cgv64r?step=1&amp;activity=video" TargetMode="External"/><Relationship Id="rId2" Type="http://schemas.openxmlformats.org/officeDocument/2006/relationships/hyperlink" Target="https://www.youtube.com/watch?v=dMbWkodL12I&amp;list=PL9IouNCPbCxVean2cWoznpfC5PxYbs9TX&amp;index=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electromagnetism-cgv64r?step=3&amp;activity=exit_quiz" TargetMode="External"/><Relationship Id="rId4" Type="http://schemas.openxmlformats.org/officeDocument/2006/relationships/hyperlink" Target="https://classroom.thenational.academy/lessons/electromagnetism-cgv64r?step=2&amp;activity=workshe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9IouNCPbCxVean2cWoznpfC5PxYbs9TX" TargetMode="External"/><Relationship Id="rId4" Type="http://schemas.openxmlformats.org/officeDocument/2006/relationships/hyperlink" Target="https://www.youtube.com/watch?v=fiQ38p6vb8o&amp;list=PL9IouNCPbCxVean2cWoznpfC5PxYbs9TX&amp;index=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he-motor-effect-and-left-hand-rule-cctp8c?step=1&amp;activity=video" TargetMode="External"/><Relationship Id="rId2" Type="http://schemas.openxmlformats.org/officeDocument/2006/relationships/hyperlink" Target="https://www.youtube.com/watch?v=fiQ38p6vb8o&amp;list=PL9IouNCPbCxVean2cWoznpfC5PxYbs9TX&amp;index=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the-motor-effect-and-left-hand-rule-cctp8c?step=3&amp;activity=exit_quiz" TargetMode="External"/><Relationship Id="rId4" Type="http://schemas.openxmlformats.org/officeDocument/2006/relationships/hyperlink" Target="https://classroom.thenational.academy/lessons/the-motor-effect-and-left-hand-rule-cctp8c?step=2&amp;activity=workshee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9IouNCPbCxVean2cWoznpfC5PxYbs9TX" TargetMode="External"/><Relationship Id="rId4" Type="http://schemas.openxmlformats.org/officeDocument/2006/relationships/hyperlink" Target="https://www.youtube.com/watch?v=fiQ38p6vb8o&amp;list=PL9IouNCPbCxVean2cWoznpfC5PxYbs9TX&amp;index=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q3797h/revision/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dc-motors-74r32c?step=1&amp;activity=video" TargetMode="External"/><Relationship Id="rId2" Type="http://schemas.openxmlformats.org/officeDocument/2006/relationships/hyperlink" Target="https://www.youtube.com/watch?v=fiQ38p6vb8o&amp;list=PL9IouNCPbCxVean2cWoznpfC5PxYbs9TX&amp;index=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dc-motors-74r32c?step=3&amp;activity=exit_quiz" TargetMode="External"/><Relationship Id="rId4" Type="http://schemas.openxmlformats.org/officeDocument/2006/relationships/hyperlink" Target="https://classroom.thenational.academy/lessons/dc-motors-74r32c?step=2&amp;activity=workshee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orms.office.com/Pages/ResponsePage.aspx?id=17eMxmGmGkarCHowlNbkEc0l92ahD1pLr-8eKxLOb75UM1RQTDhWWU1MWlUzR0VaTUMyOUxHMTY0Si4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he-earths-atmosphere-74wk2e?step=1&amp;activity=video" TargetMode="External"/><Relationship Id="rId2" Type="http://schemas.openxmlformats.org/officeDocument/2006/relationships/hyperlink" Target="https://www.youtube.com/watch?v=t1Z3GlNldL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the-earths-atmosphere-74wk2e?step=3&amp;activity=exit_quiz" TargetMode="External"/><Relationship Id="rId4" Type="http://schemas.openxmlformats.org/officeDocument/2006/relationships/hyperlink" Target="https://classroom.thenational.academy/lessons/the-earths-atmosphere-74wk2e?step=2&amp;activity=workshe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he-earths-atmosphere-74wk2e?step=1&amp;activity=video" TargetMode="External"/><Relationship Id="rId2" Type="http://schemas.openxmlformats.org/officeDocument/2006/relationships/hyperlink" Target="https://www.youtube.com/watch?v=K5vXnDGcOE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assroom.thenational.academy/lessons/the-greenhouse-effect-6gup6r?step=3&amp;activity=exit_quiz" TargetMode="External"/><Relationship Id="rId5" Type="http://schemas.openxmlformats.org/officeDocument/2006/relationships/hyperlink" Target="https://classroom.thenational.academy/lessons/the-greenhouse-effect-6gup6r?step=2&amp;activity=worksheet" TargetMode="External"/><Relationship Id="rId4" Type="http://schemas.openxmlformats.org/officeDocument/2006/relationships/hyperlink" Target="https://classroom.thenational.academy/lessons/the-greenhouse-effect-6gup6r?step=1&amp;activity=vide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climate-change-6gu6ce?step=1&amp;activity=video" TargetMode="External"/><Relationship Id="rId2" Type="http://schemas.openxmlformats.org/officeDocument/2006/relationships/hyperlink" Target="https://www.youtube.com/watch?v=MxS4pMc2O2Y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climate-change-6gu6ce?step=3&amp;activity=exit_quiz" TargetMode="External"/><Relationship Id="rId4" Type="http://schemas.openxmlformats.org/officeDocument/2006/relationships/hyperlink" Target="https://classroom.thenational.academy/lessons/climate-change-6gu6ce?step=2&amp;activity=workshe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pollutants-6rukcc?step=1&amp;activity=video" TargetMode="External"/><Relationship Id="rId2" Type="http://schemas.openxmlformats.org/officeDocument/2006/relationships/hyperlink" Target="https://www.youtube.com/watch?v=yLp6LOgPHm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ssroom.thenational.academy/lessons/pollutants-6rukcc?step=3&amp;activity=exit_quiz" TargetMode="External"/><Relationship Id="rId4" Type="http://schemas.openxmlformats.org/officeDocument/2006/relationships/hyperlink" Target="https://classroom.thenational.academy/lessons/pollutants-6rukcc?step=2&amp;activity=workshe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Pages/ResponsePage.aspx?id=17eMxmGmGkarCHowlNbkEc0l92ahD1pLr-8eKxLOb75UMzA1QllRRUhaRFJVRFRITENaMEtDUU9XVS4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1328-6B09-F64F-92ED-731A4099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222252"/>
            <a:ext cx="11749088" cy="122020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Science Quarantine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129F-DFE5-594D-B1A3-BBF8C0A83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12" y="1826420"/>
            <a:ext cx="11647488" cy="165576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Year 9 – Spring 1</a:t>
            </a:r>
          </a:p>
          <a:p>
            <a:r>
              <a:rPr lang="en-US" sz="4000" b="1" dirty="0"/>
              <a:t>Topic 1: </a:t>
            </a:r>
            <a:r>
              <a:rPr lang="en-US" sz="4000" dirty="0"/>
              <a:t>Chemistry of the atmosphere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871ACF-3368-1948-8DD4-1EA8751FABA5}"/>
              </a:ext>
            </a:extLst>
          </p:cNvPr>
          <p:cNvSpPr txBox="1">
            <a:spLocks/>
          </p:cNvSpPr>
          <p:nvPr/>
        </p:nvSpPr>
        <p:spPr>
          <a:xfrm>
            <a:off x="252412" y="4203699"/>
            <a:ext cx="11749088" cy="24320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Tasks:</a:t>
            </a:r>
          </a:p>
          <a:p>
            <a:r>
              <a:rPr lang="en-US" sz="3200" dirty="0"/>
              <a:t>Watch the videos and answer the questions.</a:t>
            </a:r>
          </a:p>
          <a:p>
            <a:r>
              <a:rPr lang="en-US" sz="3200" dirty="0"/>
              <a:t>Download and complete the worksheet</a:t>
            </a:r>
          </a:p>
          <a:p>
            <a:r>
              <a:rPr lang="en-US" sz="3200" dirty="0"/>
              <a:t>Complete the quizzes</a:t>
            </a:r>
          </a:p>
          <a:p>
            <a:r>
              <a:rPr lang="en-US" sz="3200" dirty="0"/>
              <a:t>Complete the online quiz at the end of the topic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1328-6B09-F64F-92ED-731A4099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222252"/>
            <a:ext cx="11749088" cy="122020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Science Quarantine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129F-DFE5-594D-B1A3-BBF8C0A83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12" y="1826420"/>
            <a:ext cx="11647488" cy="165576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Year 9 – Spring 1</a:t>
            </a:r>
          </a:p>
          <a:p>
            <a:r>
              <a:rPr lang="en-US" sz="4000" b="1" dirty="0"/>
              <a:t>Topic 2: </a:t>
            </a:r>
            <a:r>
              <a:rPr lang="en-US" sz="4000" dirty="0"/>
              <a:t>Magnetism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871ACF-3368-1948-8DD4-1EA8751FABA5}"/>
              </a:ext>
            </a:extLst>
          </p:cNvPr>
          <p:cNvSpPr txBox="1">
            <a:spLocks/>
          </p:cNvSpPr>
          <p:nvPr/>
        </p:nvSpPr>
        <p:spPr>
          <a:xfrm>
            <a:off x="252412" y="4203699"/>
            <a:ext cx="11749088" cy="24320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Tasks:</a:t>
            </a:r>
          </a:p>
          <a:p>
            <a:r>
              <a:rPr lang="en-US" sz="3200" dirty="0"/>
              <a:t>Watch the videos and answer the questions.</a:t>
            </a:r>
          </a:p>
          <a:p>
            <a:r>
              <a:rPr lang="en-US" sz="3200" dirty="0"/>
              <a:t>Download and complete the worksheet</a:t>
            </a:r>
          </a:p>
          <a:p>
            <a:r>
              <a:rPr lang="en-US" sz="3200" dirty="0"/>
              <a:t>Complete the quizzes</a:t>
            </a:r>
          </a:p>
          <a:p>
            <a:r>
              <a:rPr lang="en-US" sz="3200" dirty="0"/>
              <a:t>Complete the online quiz at the end of the topic</a:t>
            </a:r>
          </a:p>
        </p:txBody>
      </p:sp>
    </p:spTree>
    <p:extLst>
      <p:ext uri="{BB962C8B-B14F-4D97-AF65-F5344CB8AC3E}">
        <p14:creationId xmlns:p14="http://schemas.microsoft.com/office/powerpoint/2010/main" val="1220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BB6BA-A1A8-024C-AC9E-24E16BCE4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3930" cy="6858000"/>
          </a:xfrm>
          <a:prstGeom prst="rect">
            <a:avLst/>
          </a:prstGeom>
        </p:spPr>
      </p:pic>
      <p:pic>
        <p:nvPicPr>
          <p:cNvPr id="4" name="Online Media 3" descr="GCSE Science Revision Physics &quot;Permanent and Induced Magnets&quot;">
            <a:hlinkClick r:id="" action="ppaction://media"/>
            <a:extLst>
              <a:ext uri="{FF2B5EF4-FFF2-40B4-BE49-F238E27FC236}">
                <a16:creationId xmlns:a16="http://schemas.microsoft.com/office/drawing/2014/main" id="{1C70E184-7D91-4245-A5ED-F497E3B948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63607" y="610995"/>
            <a:ext cx="7281335" cy="4095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2664540" y="4756339"/>
            <a:ext cx="9414389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are the two poles of a bar magnet called?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would happen if you brought together two north poles?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would happen if you brought together a north pole and south pole?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type of force is exerted between the poles of two magnets?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 permanent magnet?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an induced magnet?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type of force is produced by induced magnetism?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2533930" y="5279"/>
            <a:ext cx="965807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Permanent and induced magnets</a:t>
            </a:r>
          </a:p>
        </p:txBody>
      </p:sp>
    </p:spTree>
    <p:extLst>
      <p:ext uri="{BB962C8B-B14F-4D97-AF65-F5344CB8AC3E}">
        <p14:creationId xmlns:p14="http://schemas.microsoft.com/office/powerpoint/2010/main" val="3890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Watch the following videos:</a:t>
            </a:r>
          </a:p>
          <a:p>
            <a:r>
              <a:rPr lang="en-US" dirty="0">
                <a:latin typeface="Chalkboard" panose="03050602040202020205" pitchFamily="66" charset="77"/>
                <a:hlinkClick r:id="rId2"/>
              </a:rPr>
              <a:t>https://www.youtube.com/watch?v=sRyy7-jEu3Q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r>
              <a:rPr lang="en-US" dirty="0">
                <a:latin typeface="Chalkboard" panose="03050602040202020205" pitchFamily="66" charset="77"/>
                <a:hlinkClick r:id="rId3"/>
              </a:rPr>
              <a:t>https://classroom.thenational.academy/lessons/magnetism-75jpad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07" y="2415655"/>
            <a:ext cx="116779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are the two poles of a bar magnet called?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would happen if you brought together two north poles?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would happen if you brought together a north pole and south pole?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type of force is exerted between the poles of two magnets?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 permanent magnet?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an induced magnet?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type of force is produced by induced magnetism?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4758" y="4898958"/>
            <a:ext cx="1168248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Complete the worksheet: </a:t>
            </a:r>
            <a:r>
              <a:rPr lang="en-US" dirty="0">
                <a:latin typeface="Chalkboard" panose="03050602040202020205" pitchFamily="66" charset="77"/>
                <a:hlinkClick r:id="rId4"/>
              </a:rPr>
              <a:t>https://classroom.thenational.academy/lessons/magnetism-75jpad?step=2&amp;activity=worksheet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</a:rPr>
              <a:t>Complete the quiz:</a:t>
            </a:r>
          </a:p>
          <a:p>
            <a:r>
              <a:rPr lang="en-US" dirty="0">
                <a:latin typeface="Chalkboard" panose="03050602040202020205" pitchFamily="66" charset="77"/>
                <a:hlinkClick r:id="rId5"/>
              </a:rPr>
              <a:t>https://classroom.thenational.academy/lessons/magnetism-75jpad?step=3&amp;activity=exit_quiz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Permanent and induced magnets</a:t>
            </a:r>
          </a:p>
        </p:txBody>
      </p:sp>
    </p:spTree>
    <p:extLst>
      <p:ext uri="{BB962C8B-B14F-4D97-AF65-F5344CB8AC3E}">
        <p14:creationId xmlns:p14="http://schemas.microsoft.com/office/powerpoint/2010/main" val="1254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BB6BA-A1A8-024C-AC9E-24E16BCE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9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2627336" y="600095"/>
            <a:ext cx="9471257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What are the two poles of a bar magnet called?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North pole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South pole.</a:t>
            </a:r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2. What would happen if you brought together two north poles?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Repulsion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3. What would happen if you brought together a north pole and south pole?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Attraction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4. What type of force is exerted between  the poles of two magnets?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Non-contact force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5. What is a permanent magnet?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 permanent magnet produces its own magnetic field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6. What is an induced magnet?</a:t>
            </a:r>
          </a:p>
          <a:p>
            <a:r>
              <a:rPr lang="en-US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An induced magnet is a material that becomes a magnet when placed in a magnetic field.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7. What type of force is produced by induced magnetism?</a:t>
            </a:r>
          </a:p>
          <a:p>
            <a:r>
              <a:rPr lang="en-US" sz="2200" dirty="0">
                <a:solidFill>
                  <a:srgbClr val="C00000"/>
                </a:solidFill>
                <a:latin typeface="Century Gothic" panose="020B0502020202020204" pitchFamily="34" charset="0"/>
              </a:rPr>
              <a:t>Induced magnetism always causes a force of attraction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932F4-7CC1-F847-B59A-87C0137D501A}"/>
              </a:ext>
            </a:extLst>
          </p:cNvPr>
          <p:cNvSpPr txBox="1"/>
          <p:nvPr/>
        </p:nvSpPr>
        <p:spPr>
          <a:xfrm>
            <a:off x="2533930" y="5279"/>
            <a:ext cx="965807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Permanent and induced magnets</a:t>
            </a:r>
          </a:p>
        </p:txBody>
      </p:sp>
    </p:spTree>
    <p:extLst>
      <p:ext uri="{BB962C8B-B14F-4D97-AF65-F5344CB8AC3E}">
        <p14:creationId xmlns:p14="http://schemas.microsoft.com/office/powerpoint/2010/main" val="23736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687452-9BD5-3D42-8157-7301C5C9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5" y="1456267"/>
            <a:ext cx="11272250" cy="4199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65160-2828-2041-AE13-BCE6F61B8786}"/>
              </a:ext>
            </a:extLst>
          </p:cNvPr>
          <p:cNvSpPr txBox="1"/>
          <p:nvPr/>
        </p:nvSpPr>
        <p:spPr>
          <a:xfrm>
            <a:off x="144690" y="108518"/>
            <a:ext cx="11904741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 your learning</a:t>
            </a:r>
          </a:p>
        </p:txBody>
      </p:sp>
    </p:spTree>
    <p:extLst>
      <p:ext uri="{BB962C8B-B14F-4D97-AF65-F5344CB8AC3E}">
        <p14:creationId xmlns:p14="http://schemas.microsoft.com/office/powerpoint/2010/main" val="4499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923C67-7FB5-114F-ABE8-FD442BDC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9" y="768240"/>
            <a:ext cx="8011801" cy="221403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D6ED8B1-3834-8A46-B75D-8BB65F7AF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059" y="3824573"/>
            <a:ext cx="8321079" cy="29126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E913B-58D8-DC41-99CC-ED0E91372789}"/>
              </a:ext>
            </a:extLst>
          </p:cNvPr>
          <p:cNvSpPr txBox="1"/>
          <p:nvPr/>
        </p:nvSpPr>
        <p:spPr>
          <a:xfrm>
            <a:off x="8308901" y="597984"/>
            <a:ext cx="3699238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There are four types of magnetic 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Nickel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Cobalt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Steel</a:t>
            </a:r>
          </a:p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All of these magnetic materials can be made into a permanent magnet or an induced magnet.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82337-3238-1949-B017-3BD6A752F50E}"/>
              </a:ext>
            </a:extLst>
          </p:cNvPr>
          <p:cNvSpPr txBox="1"/>
          <p:nvPr/>
        </p:nvSpPr>
        <p:spPr>
          <a:xfrm>
            <a:off x="183861" y="5423879"/>
            <a:ext cx="3372139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A compass contains a tiny bar magnet, the compass needle will always point in the direction of the Earth’s magnetic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DA09D-CF60-004F-9619-24C9DE570554}"/>
              </a:ext>
            </a:extLst>
          </p:cNvPr>
          <p:cNvSpPr txBox="1"/>
          <p:nvPr/>
        </p:nvSpPr>
        <p:spPr>
          <a:xfrm>
            <a:off x="3687059" y="3155458"/>
            <a:ext cx="832107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The direction of a magnetic field is always from the north-seeking pole to the south-seeking pole</a:t>
            </a:r>
          </a:p>
        </p:txBody>
      </p:sp>
      <p:pic>
        <p:nvPicPr>
          <p:cNvPr id="1026" name="Picture 2" descr="New evidence for a human magnetic sense that lets your brain detect the Earth's  magnetic field">
            <a:extLst>
              <a:ext uri="{FF2B5EF4-FFF2-40B4-BE49-F238E27FC236}">
                <a16:creationId xmlns:a16="http://schemas.microsoft.com/office/drawing/2014/main" id="{4459615B-9731-D145-BECF-AAACAB1C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13" y="3231119"/>
            <a:ext cx="2289927" cy="196708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F9D9C-32E9-674F-86C3-8EE3D3CFC23D}"/>
              </a:ext>
            </a:extLst>
          </p:cNvPr>
          <p:cNvSpPr txBox="1"/>
          <p:nvPr/>
        </p:nvSpPr>
        <p:spPr>
          <a:xfrm>
            <a:off x="0" y="5279"/>
            <a:ext cx="12192000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magnetic fields </a:t>
            </a:r>
          </a:p>
        </p:txBody>
      </p:sp>
    </p:spTree>
    <p:extLst>
      <p:ext uri="{BB962C8B-B14F-4D97-AF65-F5344CB8AC3E}">
        <p14:creationId xmlns:p14="http://schemas.microsoft.com/office/powerpoint/2010/main" val="3002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226140" y="4399101"/>
            <a:ext cx="11847327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Give four types of magnetic material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 magnetic field?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If you place a magnetic material into a magnetic field, what kind of force will it experience?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does distance from the magnet affect the strength of the magnetic field?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Where is the magnetic field the strongest?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 we find the direction of the magnetic field?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causes a compass to always point north-south?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Magnetic fields </a:t>
            </a:r>
          </a:p>
        </p:txBody>
      </p:sp>
      <p:pic>
        <p:nvPicPr>
          <p:cNvPr id="2" name="Online Media 1" descr="GCSE Science Revision Physics &quot;Magnetic Fields&quot;">
            <a:hlinkClick r:id="" action="ppaction://media"/>
            <a:extLst>
              <a:ext uri="{FF2B5EF4-FFF2-40B4-BE49-F238E27FC236}">
                <a16:creationId xmlns:a16="http://schemas.microsoft.com/office/drawing/2014/main" id="{F245741E-B030-C042-8F3C-A63E99B716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0" y="749300"/>
            <a:ext cx="6096000" cy="3429000"/>
          </a:xfrm>
          <a:prstGeom prst="rect">
            <a:avLst/>
          </a:prstGeom>
        </p:spPr>
      </p:pic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9F89FA96-303F-5742-A6C5-3A389447DE31}"/>
              </a:ext>
            </a:extLst>
          </p:cNvPr>
          <p:cNvSpPr/>
          <p:nvPr/>
        </p:nvSpPr>
        <p:spPr>
          <a:xfrm>
            <a:off x="670640" y="2616200"/>
            <a:ext cx="902929" cy="143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if video doesn’t play</a:t>
            </a:r>
          </a:p>
        </p:txBody>
      </p:sp>
    </p:spTree>
    <p:extLst>
      <p:ext uri="{BB962C8B-B14F-4D97-AF65-F5344CB8AC3E}">
        <p14:creationId xmlns:p14="http://schemas.microsoft.com/office/powerpoint/2010/main" val="25282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Watch the following videos:</a:t>
            </a:r>
          </a:p>
          <a:p>
            <a:r>
              <a:rPr lang="en-US" dirty="0">
                <a:latin typeface="Chalkboard" panose="03050602040202020205" pitchFamily="66" charset="77"/>
                <a:hlinkClick r:id="rId2"/>
              </a:rPr>
              <a:t>https://www.youtube.com/watch?v=FodEDHaEY68&amp;list=PL9IouNCPbCxVean2cWoznpfC5PxYbs9TX&amp;index=2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r>
              <a:rPr lang="en-US" dirty="0">
                <a:latin typeface="Chalkboard" panose="03050602040202020205" pitchFamily="66" charset="77"/>
                <a:hlinkClick r:id="rId3"/>
              </a:rPr>
              <a:t>https://classroom.thenational.academy/lessons/magnetic-fields-61jkcc?step=1&amp;activity=video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07" y="2415655"/>
            <a:ext cx="116779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Give four types of magnetic material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a magnetic field?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If you place a magnetic material into a magnetic field, what kind of force will it experience?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does distance from the magnet affect the strength of the magnetic field?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Where is the magnetic field the strongest?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 we find the direction of the magnetic field?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causes a compass to always point north-south?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0207" y="4894324"/>
            <a:ext cx="1168248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Complete the worksheet: </a:t>
            </a:r>
            <a:r>
              <a:rPr lang="en-US" dirty="0">
                <a:latin typeface="Chalkboard" panose="03050602040202020205" pitchFamily="66" charset="77"/>
                <a:hlinkClick r:id="rId4"/>
              </a:rPr>
              <a:t>https://classroom.thenational.academy/lessons/magnetic-fields-61jkcc?step=2&amp;activity=worksheet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</a:rPr>
              <a:t>Complete the quiz:</a:t>
            </a:r>
          </a:p>
          <a:p>
            <a:r>
              <a:rPr lang="en-US" dirty="0">
                <a:latin typeface="Chalkboard" panose="03050602040202020205" pitchFamily="66" charset="77"/>
                <a:hlinkClick r:id="rId5"/>
              </a:rPr>
              <a:t>https://classroom.thenational.academy/lessons/magnetic-fields-61jkcc?step=3&amp;activity=exit_quiz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2594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138469" y="528499"/>
            <a:ext cx="6262332" cy="6494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are the four types of magnetic material?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Cobalt, nickel, iron and steel.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a magnetic field?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The region around a magnet where a force acts on another magnet of magnetic field.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If you place a magnetic material into a magnetic field, what kind of force will it experience?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An attractive force.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How does distance from the magnet affect the strength of the magnetic field?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magnetic field is strongest closest to the magnet, getting weaker as you move further away from the magnet.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Where is the magnetic field the strongest?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At the poles of the magnet.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How do we find the direction of the magnetic field? 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See diagram to the right.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causes a compass to always point north-south?</a:t>
            </a:r>
          </a:p>
          <a:p>
            <a:pPr marL="342900" indent="-342900">
              <a:buFontTx/>
              <a:buAutoNum type="arabicPeriod"/>
            </a:pP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Earth has its own magnetic field due to the Earth’s core</a:t>
            </a:r>
            <a:endParaRPr lang="en-US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Magnetic fields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DFB01-400F-934C-B17C-F40AB52F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22534" y="758435"/>
            <a:ext cx="5147733" cy="58536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929F5-C508-764A-BB75-0FEB65860810}"/>
              </a:ext>
            </a:extLst>
          </p:cNvPr>
          <p:cNvSpPr/>
          <p:nvPr/>
        </p:nvSpPr>
        <p:spPr>
          <a:xfrm>
            <a:off x="6570133" y="721003"/>
            <a:ext cx="562186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How do we find the direction of the magnetic field?</a:t>
            </a:r>
          </a:p>
        </p:txBody>
      </p:sp>
    </p:spTree>
    <p:extLst>
      <p:ext uri="{BB962C8B-B14F-4D97-AF65-F5344CB8AC3E}">
        <p14:creationId xmlns:p14="http://schemas.microsoft.com/office/powerpoint/2010/main" val="29841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1313B6-7E2F-1F44-A738-3C0B3541E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5" y="768348"/>
            <a:ext cx="10191011" cy="5632451"/>
          </a:xfrm>
          <a:prstGeom prst="rect">
            <a:avLst/>
          </a:prstGeom>
        </p:spPr>
      </p:pic>
      <p:pic>
        <p:nvPicPr>
          <p:cNvPr id="5" name="Picture 4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CC6F7171-49FD-DC48-8D4F-942D3C87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98" y="768349"/>
            <a:ext cx="1756833" cy="578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CC560-B4D6-B14C-A82E-70EFCC3027A3}"/>
              </a:ext>
            </a:extLst>
          </p:cNvPr>
          <p:cNvSpPr txBox="1"/>
          <p:nvPr/>
        </p:nvSpPr>
        <p:spPr>
          <a:xfrm>
            <a:off x="144690" y="108518"/>
            <a:ext cx="11904741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 your learning</a:t>
            </a:r>
          </a:p>
        </p:txBody>
      </p:sp>
    </p:spTree>
    <p:extLst>
      <p:ext uri="{BB962C8B-B14F-4D97-AF65-F5344CB8AC3E}">
        <p14:creationId xmlns:p14="http://schemas.microsoft.com/office/powerpoint/2010/main" val="30036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4DF339-8AC5-884A-896A-62D6F00F1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1"/>
          <a:stretch/>
        </p:blipFill>
        <p:spPr>
          <a:xfrm>
            <a:off x="0" y="192024"/>
            <a:ext cx="10256604" cy="6157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25F31-D993-BC46-BB75-EC6675918EA6}"/>
              </a:ext>
            </a:extLst>
          </p:cNvPr>
          <p:cNvSpPr txBox="1"/>
          <p:nvPr/>
        </p:nvSpPr>
        <p:spPr>
          <a:xfrm>
            <a:off x="10375137" y="835491"/>
            <a:ext cx="161230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Useful links:</a:t>
            </a:r>
          </a:p>
          <a:p>
            <a:r>
              <a:rPr lang="en-US" dirty="0"/>
              <a:t>Early atmosphere and evolution of the atmosphere:</a:t>
            </a:r>
          </a:p>
          <a:p>
            <a:r>
              <a:rPr lang="en-US" dirty="0">
                <a:hlinkClick r:id="rId3"/>
              </a:rPr>
              <a:t>https://www.bbc.co.uk/bitesize/guides/z9pk3k7/revision/1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Electromagnets</a:t>
            </a:r>
          </a:p>
        </p:txBody>
      </p:sp>
      <p:pic>
        <p:nvPicPr>
          <p:cNvPr id="3" name="Online Media 2" descr="GCSE Science Revision (Physics) &quot;Electromagnets&quot;">
            <a:hlinkClick r:id="" action="ppaction://media"/>
            <a:extLst>
              <a:ext uri="{FF2B5EF4-FFF2-40B4-BE49-F238E27FC236}">
                <a16:creationId xmlns:a16="http://schemas.microsoft.com/office/drawing/2014/main" id="{55FFE7E5-EDD9-3249-9574-9D240C2460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1803" y="749300"/>
            <a:ext cx="6096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F464C-2C3F-AF4E-A7AB-29C9716FF393}"/>
              </a:ext>
            </a:extLst>
          </p:cNvPr>
          <p:cNvSpPr txBox="1"/>
          <p:nvPr/>
        </p:nvSpPr>
        <p:spPr>
          <a:xfrm>
            <a:off x="136968" y="4399101"/>
            <a:ext cx="1191806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 which direction does conventional current flow?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produced around a current-carrying wire?</a:t>
            </a:r>
            <a:r>
              <a:rPr lang="en-US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does the size of the current affect the magnetic field?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Where is the magnetic field the strongest?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happens to the direction of the magnetic field if direction of the current is changed?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Describe the shape of the magnetic field around a solenoid.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else can we increase the strength of the magnetic field in a solenoid? 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Give a use of an electromagnet? </a:t>
            </a:r>
          </a:p>
        </p:txBody>
      </p:sp>
      <p:sp>
        <p:nvSpPr>
          <p:cNvPr id="5" name="Rounded Rectangle 4">
            <a:hlinkClick r:id="rId4"/>
            <a:extLst>
              <a:ext uri="{FF2B5EF4-FFF2-40B4-BE49-F238E27FC236}">
                <a16:creationId xmlns:a16="http://schemas.microsoft.com/office/drawing/2014/main" id="{07302E46-E31A-464C-8A4D-E954968DF068}"/>
              </a:ext>
            </a:extLst>
          </p:cNvPr>
          <p:cNvSpPr/>
          <p:nvPr/>
        </p:nvSpPr>
        <p:spPr>
          <a:xfrm>
            <a:off x="136968" y="2743200"/>
            <a:ext cx="902929" cy="143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if video doesn’t play</a:t>
            </a:r>
          </a:p>
        </p:txBody>
      </p:sp>
    </p:spTree>
    <p:extLst>
      <p:ext uri="{BB962C8B-B14F-4D97-AF65-F5344CB8AC3E}">
        <p14:creationId xmlns:p14="http://schemas.microsoft.com/office/powerpoint/2010/main" val="6787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Watch the following videos:</a:t>
            </a:r>
          </a:p>
          <a:p>
            <a:r>
              <a:rPr lang="en-US" dirty="0">
                <a:latin typeface="Chalkboard" panose="03050602040202020205" pitchFamily="66" charset="77"/>
                <a:hlinkClick r:id="rId2"/>
              </a:rPr>
              <a:t>https://www.youtube.com/watch?v=dMbWkodL12I&amp;list=PL9IouNCPbCxVean2cWoznpfC5PxYbs9TX&amp;index=3</a:t>
            </a:r>
            <a:r>
              <a:rPr lang="en-US" dirty="0">
                <a:latin typeface="Chalkboard" panose="03050602040202020205" pitchFamily="66" charset="77"/>
              </a:rPr>
              <a:t> </a:t>
            </a:r>
            <a:r>
              <a:rPr lang="en-US" dirty="0">
                <a:latin typeface="Chalkboard" panose="03050602040202020205" pitchFamily="66" charset="77"/>
                <a:hlinkClick r:id="rId3"/>
              </a:rPr>
              <a:t>https://classroom.thenational.academy/lessons/electromagnetism-cgv64r?step=1&amp;activity=video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4757" y="2207568"/>
            <a:ext cx="1167793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 which direction does conventional current flow?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produced around a current-carrying wire?</a:t>
            </a:r>
            <a:r>
              <a:rPr lang="en-US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does the size of the current affect the magnetic field?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Where is the magnetic field the strongest?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happens to the direction of the magnetic field if direction of the current is changed?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Describe the shape of the magnetic field around a solenoid.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else can we increase the strength of the magnetic field in a solenoid? 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Give a use of an electromagnet? </a:t>
            </a: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0207" y="5230547"/>
            <a:ext cx="1168248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Complete the worksheet: </a:t>
            </a:r>
            <a:r>
              <a:rPr lang="en-US" dirty="0">
                <a:latin typeface="Chalkboard" panose="03050602040202020205" pitchFamily="66" charset="77"/>
                <a:hlinkClick r:id="rId4"/>
              </a:rPr>
              <a:t>https://classroom.thenational.academy/lessons/electromagnetism-cgv64r?step=2&amp;activity=worksheet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</a:rPr>
              <a:t>Complete the quiz:</a:t>
            </a:r>
          </a:p>
          <a:p>
            <a:r>
              <a:rPr lang="en-US" dirty="0">
                <a:latin typeface="Chalkboard" panose="03050602040202020205" pitchFamily="66" charset="77"/>
                <a:hlinkClick r:id="rId5"/>
              </a:rPr>
              <a:t>https://classroom.thenational.academy/lessons/electromagnetism-cgv64r?step=3&amp;activity=exit_quiz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Electromagnets</a:t>
            </a:r>
          </a:p>
        </p:txBody>
      </p:sp>
    </p:spTree>
    <p:extLst>
      <p:ext uri="{BB962C8B-B14F-4D97-AF65-F5344CB8AC3E}">
        <p14:creationId xmlns:p14="http://schemas.microsoft.com/office/powerpoint/2010/main" val="25220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FCC560-B4D6-B14C-A82E-70EFCC3027A3}"/>
              </a:ext>
            </a:extLst>
          </p:cNvPr>
          <p:cNvSpPr txBox="1"/>
          <p:nvPr/>
        </p:nvSpPr>
        <p:spPr>
          <a:xfrm>
            <a:off x="144690" y="108518"/>
            <a:ext cx="11904741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 your learning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063037-B8FB-E748-B2ED-9E2313721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65" y="1007532"/>
            <a:ext cx="11341921" cy="4842935"/>
          </a:xfrm>
          <a:prstGeom prst="rect">
            <a:avLst/>
          </a:prstGeom>
        </p:spPr>
      </p:pic>
      <p:pic>
        <p:nvPicPr>
          <p:cNvPr id="7" name="Picture 6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49F5E692-455C-6041-A39C-A112301B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2" y="718297"/>
            <a:ext cx="1756833" cy="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3522133" y="690701"/>
            <a:ext cx="8497530" cy="5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In which direction does conventional current flow?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From the positive terminal to the negative terminal</a:t>
            </a:r>
            <a:endParaRPr lang="en-US" sz="19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What is produced around a current-carrying wire?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A magnetic field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How does the size of the current affect the magnetic field?</a:t>
            </a:r>
            <a:r>
              <a:rPr lang="en-US" sz="19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larger the current, the stronger the magnetic field.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Where is the magnetic field the strongest?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Closest to the wire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What happens to the direction of the magnetic field if direction of the current is changed?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direction of the magnetic field is reversed.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Describe how to use the right-hand grip rule?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Place the right hand around the wire with the thumb pointing in the direction of the current. The fingers will point in the direction of the magnetic field.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Describe the shape of the magnetic field around a solenoid.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The same as the magnetic field around a bar magnet.</a:t>
            </a:r>
            <a:endParaRPr lang="en-US" sz="19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How else can we increase the strength of the magnetic field in a solenoid?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Increase the size of the current, increase the number of turns on the coil or use an iron core.</a:t>
            </a:r>
          </a:p>
          <a:p>
            <a:pPr marL="342900" indent="-342900">
              <a:buFontTx/>
              <a:buAutoNum type="arabicPeriod"/>
            </a:pPr>
            <a:r>
              <a:rPr lang="en-US" sz="1900" dirty="0">
                <a:latin typeface="Century Gothic" panose="020B0502020202020204" pitchFamily="34" charset="0"/>
              </a:rPr>
              <a:t>Give a use of an electromagnet? </a:t>
            </a:r>
            <a:r>
              <a:rPr lang="en-US" sz="19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Scrap yards</a:t>
            </a:r>
          </a:p>
          <a:p>
            <a:pPr marL="342900" indent="-342900">
              <a:buAutoNum type="arabicPeriod"/>
            </a:pP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847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Electromagnetism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A13B95-49D6-4645-99CC-86174FAF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1"/>
            <a:ext cx="3217333" cy="67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The motor effect</a:t>
            </a:r>
          </a:p>
        </p:txBody>
      </p:sp>
      <p:pic>
        <p:nvPicPr>
          <p:cNvPr id="2" name="Online Media 1" descr="GCSE Science Revision Physics &quot;The Motor Effect&quot;">
            <a:hlinkClick r:id="" action="ppaction://media"/>
            <a:extLst>
              <a:ext uri="{FF2B5EF4-FFF2-40B4-BE49-F238E27FC236}">
                <a16:creationId xmlns:a16="http://schemas.microsoft.com/office/drawing/2014/main" id="{D93B707C-1908-344E-B285-5A0D427A18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3467" y="744399"/>
            <a:ext cx="6096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3B778-EDFF-A644-AC5D-B23B4D4388E0}"/>
              </a:ext>
            </a:extLst>
          </p:cNvPr>
          <p:cNvSpPr txBox="1"/>
          <p:nvPr/>
        </p:nvSpPr>
        <p:spPr>
          <a:xfrm>
            <a:off x="560302" y="4173399"/>
            <a:ext cx="1134233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happens when you place a current-carrying wire perpendicular to a magnetic field?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the equation that links magnetic flux, force, current and length of wire? </a:t>
            </a:r>
          </a:p>
          <a:p>
            <a:r>
              <a:rPr lang="en-US" dirty="0">
                <a:latin typeface="Century Gothic" panose="020B0502020202020204" pitchFamily="34" charset="0"/>
              </a:rPr>
              <a:t>3. What are the units of magnetic flux density? </a:t>
            </a:r>
            <a:endParaRPr lang="en-US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4. What is magnetic flux density? </a:t>
            </a:r>
          </a:p>
          <a:p>
            <a:r>
              <a:rPr lang="en-US" dirty="0">
                <a:latin typeface="Century Gothic" panose="020B0502020202020204" pitchFamily="34" charset="0"/>
              </a:rPr>
              <a:t>5. A 1.25m wire is carrying a current of 0.8A. The magnetic flux density is 0.05T. Calculate the size of the force on the wire.</a:t>
            </a:r>
          </a:p>
          <a:p>
            <a:r>
              <a:rPr lang="en-US" dirty="0">
                <a:latin typeface="Century Gothic" panose="020B0502020202020204" pitchFamily="34" charset="0"/>
              </a:rPr>
              <a:t>6. What factors affect the size of the force? </a:t>
            </a:r>
          </a:p>
          <a:p>
            <a:r>
              <a:rPr lang="en-US" dirty="0">
                <a:latin typeface="Century Gothic" panose="020B0502020202020204" pitchFamily="34" charset="0"/>
              </a:rPr>
              <a:t>7. How could you work out the direction of the force?</a:t>
            </a:r>
          </a:p>
          <a:p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8. What will happen if the current carrying wire is parallel to the magnetic field?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C309AAFD-9ED0-E54F-85FA-9E64EB22C00A}"/>
              </a:ext>
            </a:extLst>
          </p:cNvPr>
          <p:cNvSpPr/>
          <p:nvPr/>
        </p:nvSpPr>
        <p:spPr>
          <a:xfrm>
            <a:off x="657940" y="2662099"/>
            <a:ext cx="902929" cy="143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if video doesn’t play</a:t>
            </a:r>
          </a:p>
        </p:txBody>
      </p:sp>
    </p:spTree>
    <p:extLst>
      <p:ext uri="{BB962C8B-B14F-4D97-AF65-F5344CB8AC3E}">
        <p14:creationId xmlns:p14="http://schemas.microsoft.com/office/powerpoint/2010/main" val="2745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Watch the following videos:</a:t>
            </a:r>
          </a:p>
          <a:p>
            <a:r>
              <a:rPr lang="en-US" dirty="0">
                <a:latin typeface="Chalkboard" panose="03050602040202020205" pitchFamily="66" charset="77"/>
                <a:hlinkClick r:id="rId2"/>
              </a:rPr>
              <a:t>https://www.youtube.com/watch?v=fiQ38p6vb8o&amp;list=PL9IouNCPbCxVean2cWoznpfC5PxYbs9TX&amp;index=6</a:t>
            </a:r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  <a:hlinkClick r:id="rId3"/>
              </a:rPr>
              <a:t>https://classroom.thenational.academy/lessons/the-motor-effect-and-left-hand-rule-cctp8c?step=1&amp;activity=video</a:t>
            </a:r>
            <a:r>
              <a:rPr lang="en-US" dirty="0">
                <a:latin typeface="Chalkboard" panose="03050602040202020205" pitchFamily="66" charset="77"/>
              </a:rPr>
              <a:t>  </a:t>
            </a:r>
          </a:p>
          <a:p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10" y="2274839"/>
            <a:ext cx="1167793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happens when you place a current-carrying wire perpendicular to a magnetic field?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the equation that links magnetic flux, force, current and length of wire? </a:t>
            </a:r>
          </a:p>
          <a:p>
            <a:r>
              <a:rPr lang="en-US" dirty="0">
                <a:latin typeface="Century Gothic" panose="020B0502020202020204" pitchFamily="34" charset="0"/>
              </a:rPr>
              <a:t>3. What are the units of magnetic flux density? </a:t>
            </a:r>
            <a:endParaRPr lang="en-US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4. What is magnetic flux density? </a:t>
            </a:r>
          </a:p>
          <a:p>
            <a:r>
              <a:rPr lang="en-US" dirty="0">
                <a:latin typeface="Century Gothic" panose="020B0502020202020204" pitchFamily="34" charset="0"/>
              </a:rPr>
              <a:t>5. A 1.25m wire is carrying a current of 0.8A. The magnetic flux density is 0.05T. Calculate the size of the force on the wire.</a:t>
            </a:r>
          </a:p>
          <a:p>
            <a:r>
              <a:rPr lang="en-US" dirty="0">
                <a:latin typeface="Century Gothic" panose="020B0502020202020204" pitchFamily="34" charset="0"/>
              </a:rPr>
              <a:t>6. What factors affect the size of the force? </a:t>
            </a:r>
          </a:p>
          <a:p>
            <a:r>
              <a:rPr lang="en-US" dirty="0">
                <a:latin typeface="Century Gothic" panose="020B0502020202020204" pitchFamily="34" charset="0"/>
              </a:rPr>
              <a:t>7. How could you work out the direction of the force?</a:t>
            </a:r>
          </a:p>
          <a:p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8. What will happen if the current carrying wire is parallel to the magnetic field?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0207" y="5268500"/>
            <a:ext cx="1168248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Complete the worksheet: </a:t>
            </a:r>
            <a:r>
              <a:rPr lang="en-US" dirty="0">
                <a:latin typeface="Chalkboard" panose="03050602040202020205" pitchFamily="66" charset="77"/>
                <a:hlinkClick r:id="rId4"/>
              </a:rPr>
              <a:t>https://classroom.thenational.academy/lessons/the-motor-effect-and-left-hand-rule-cctp8c?step=2&amp;activity=worksheet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r>
              <a:rPr lang="en-US" dirty="0">
                <a:latin typeface="Chalkboard" panose="03050602040202020205" pitchFamily="66" charset="77"/>
              </a:rPr>
              <a:t>Complete the quiz:</a:t>
            </a:r>
          </a:p>
          <a:p>
            <a:r>
              <a:rPr lang="en-US" dirty="0">
                <a:latin typeface="Chalkboard" panose="03050602040202020205" pitchFamily="66" charset="77"/>
                <a:hlinkClick r:id="rId5"/>
              </a:rPr>
              <a:t>https://classroom.thenational.academy/lessons/the-motor-effect-and-left-hand-rule-cctp8c?step=3&amp;activity=exit_quiz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The motor effect and left hand rule</a:t>
            </a:r>
          </a:p>
        </p:txBody>
      </p:sp>
    </p:spTree>
    <p:extLst>
      <p:ext uri="{BB962C8B-B14F-4D97-AF65-F5344CB8AC3E}">
        <p14:creationId xmlns:p14="http://schemas.microsoft.com/office/powerpoint/2010/main" val="10253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60F912-C815-A446-96F6-643C70E81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34" y="0"/>
            <a:ext cx="10804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677333" y="690701"/>
            <a:ext cx="11342330" cy="5940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happens when you place a current-carrying wire perpendicular to a magnetic field?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magnetic field around the wire will interact with the magnetic field between the magnet, the wire experiences a force, causing the wire to move. This is called the motor effect.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the equation that links magnetic flux, force, current and length of wire?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  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Force (N) = magnetic flux (T) x current (A) x length of wire (m)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3. What are the units of magnetic flux density?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Tesla, T.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4. What is magnetic flux density? 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 measure of the strength of the magnetic field.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5. A 1.25m wire is carrying a current of 0.8A. The magnetic flux density is 0.05T. Calculate the size of the force on the wire.</a:t>
            </a:r>
          </a:p>
          <a:p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F = 0.05 x 0.8 x 1.25    F = 0.05N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6. What factors affect the size of the force? 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magnetic flux density, current and the length of the wire.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7. How could you work out the direction of the force?</a:t>
            </a:r>
          </a:p>
          <a:p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Use Fleming’s left hand rule – Hold thumb, first finger and second finger at right angles. First finger – Magnetic field (N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  <a:sym typeface="Wingdings" pitchFamily="2" charset="2"/>
              </a:rPr>
              <a:t>S), second finger – Direction of current (Positive to negative terminal. Thumb – Will point in the direction of the motion (the force)</a:t>
            </a:r>
          </a:p>
          <a:p>
            <a:r>
              <a:rPr lang="en-US" sz="2000" dirty="0">
                <a:latin typeface="Century Gothic" panose="020B0502020202020204" pitchFamily="34" charset="0"/>
                <a:sym typeface="Wingdings" pitchFamily="2" charset="2"/>
              </a:rPr>
              <a:t>8. What will happen if the current carrying wire is parallel to the magnetic field? </a:t>
            </a:r>
            <a:r>
              <a:rPr lang="en-US" sz="2000" dirty="0" err="1">
                <a:solidFill>
                  <a:srgbClr val="C00000"/>
                </a:solidFill>
                <a:latin typeface="Century Gothic" panose="020B0502020202020204" pitchFamily="34" charset="0"/>
                <a:sym typeface="Wingdings" pitchFamily="2" charset="2"/>
              </a:rPr>
              <a:t>Nothing.No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  <a:sym typeface="Wingdings" pitchFamily="2" charset="2"/>
              </a:rPr>
              <a:t> force will be experienced in the conducting wire.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The motor effect</a:t>
            </a:r>
          </a:p>
        </p:txBody>
      </p:sp>
    </p:spTree>
    <p:extLst>
      <p:ext uri="{BB962C8B-B14F-4D97-AF65-F5344CB8AC3E}">
        <p14:creationId xmlns:p14="http://schemas.microsoft.com/office/powerpoint/2010/main" val="29551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CC6F7171-49FD-DC48-8D4F-942D3C87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598" y="768349"/>
            <a:ext cx="1756833" cy="578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CC560-B4D6-B14C-A82E-70EFCC3027A3}"/>
              </a:ext>
            </a:extLst>
          </p:cNvPr>
          <p:cNvSpPr txBox="1"/>
          <p:nvPr/>
        </p:nvSpPr>
        <p:spPr>
          <a:xfrm>
            <a:off x="144690" y="108518"/>
            <a:ext cx="11904741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 your learning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F8D355-5E5C-4C47-A35A-7FC04912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631738"/>
            <a:ext cx="9875620" cy="41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The DC electric motor</a:t>
            </a:r>
          </a:p>
        </p:txBody>
      </p:sp>
      <p:pic>
        <p:nvPicPr>
          <p:cNvPr id="3" name="Online Media 2" descr="GCSE Science Revision Physics &quot;The Electric Motor&quot;">
            <a:hlinkClick r:id="" action="ppaction://media"/>
            <a:extLst>
              <a:ext uri="{FF2B5EF4-FFF2-40B4-BE49-F238E27FC236}">
                <a16:creationId xmlns:a16="http://schemas.microsoft.com/office/drawing/2014/main" id="{4CC39842-4A01-764A-8414-0F39CA2C0D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3467" y="636449"/>
            <a:ext cx="6096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3D4FD-7BF2-8844-A651-719F0B5FD85A}"/>
              </a:ext>
            </a:extLst>
          </p:cNvPr>
          <p:cNvSpPr txBox="1"/>
          <p:nvPr/>
        </p:nvSpPr>
        <p:spPr>
          <a:xfrm>
            <a:off x="655668" y="4519222"/>
            <a:ext cx="1134233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If you place a loop of current-carrying wire in a magnetic field, what will happen to the loop of wire?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Why is the direction of the current swapped when the loop is at right angles to the magnetic field? </a:t>
            </a:r>
          </a:p>
        </p:txBody>
      </p:sp>
      <p:sp>
        <p:nvSpPr>
          <p:cNvPr id="9" name="Rounded Rectangle 8">
            <a:hlinkClick r:id="rId4"/>
            <a:extLst>
              <a:ext uri="{FF2B5EF4-FFF2-40B4-BE49-F238E27FC236}">
                <a16:creationId xmlns:a16="http://schemas.microsoft.com/office/drawing/2014/main" id="{C6B1916E-805E-9843-80B8-4C27054ECC2E}"/>
              </a:ext>
            </a:extLst>
          </p:cNvPr>
          <p:cNvSpPr/>
          <p:nvPr/>
        </p:nvSpPr>
        <p:spPr>
          <a:xfrm>
            <a:off x="655668" y="2975699"/>
            <a:ext cx="902929" cy="143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if video doesn’t play</a:t>
            </a:r>
          </a:p>
        </p:txBody>
      </p:sp>
    </p:spTree>
    <p:extLst>
      <p:ext uri="{BB962C8B-B14F-4D97-AF65-F5344CB8AC3E}">
        <p14:creationId xmlns:p14="http://schemas.microsoft.com/office/powerpoint/2010/main" val="2960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9BA82DB-CEFC-D842-8C54-8D92CFD4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56" y="575732"/>
            <a:ext cx="9537231" cy="5729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29EF3-3A13-CB48-9D4A-0595FC4294C9}"/>
              </a:ext>
            </a:extLst>
          </p:cNvPr>
          <p:cNvSpPr txBox="1"/>
          <p:nvPr/>
        </p:nvSpPr>
        <p:spPr>
          <a:xfrm>
            <a:off x="9976513" y="341194"/>
            <a:ext cx="197892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Polluting the atmosphere: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https://www.bbc.co.uk/bitesize/guides/zq3797h/revision/1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0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Watch the following videos:</a:t>
            </a:r>
          </a:p>
          <a:p>
            <a:r>
              <a:rPr lang="en-US" dirty="0">
                <a:hlinkClick r:id="rId2"/>
              </a:rPr>
              <a:t>https://www.youtube.com/watch?v=fiQ38p6vb8o&amp;list=PL9IouNCPbCxVean2cWoznpfC5PxYbs9TX&amp;index=6</a:t>
            </a:r>
            <a:endParaRPr lang="en-US" dirty="0"/>
          </a:p>
          <a:p>
            <a:r>
              <a:rPr lang="en-US" dirty="0">
                <a:hlinkClick r:id="rId3"/>
              </a:rPr>
              <a:t>https://classroom.thenational.academy/lessons/dc-motors-74r32c?step=1&amp;activity=video</a:t>
            </a:r>
            <a:r>
              <a:rPr lang="en-US" dirty="0"/>
              <a:t>   </a:t>
            </a:r>
          </a:p>
          <a:p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4757" y="2644991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If you place a loop of current-carrying wire in a magnetic field, what will happen to the loop of wire?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Why is the direction of the current swapped when the loop is at right angles to the magnetic field?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0207" y="4895966"/>
            <a:ext cx="11682483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Complete the worksheet: </a:t>
            </a:r>
            <a:r>
              <a:rPr lang="en-US" dirty="0">
                <a:latin typeface="Chalkboard" panose="03050602040202020205" pitchFamily="66" charset="77"/>
                <a:hlinkClick r:id="rId4"/>
              </a:rPr>
              <a:t>https://classroom.thenational.academy/lessons/dc-motors-74r32c?step=2&amp;activity=worksheet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r>
              <a:rPr lang="en-US" dirty="0">
                <a:latin typeface="Chalkboard" panose="03050602040202020205" pitchFamily="66" charset="77"/>
              </a:rPr>
              <a:t>Complete the quiz:</a:t>
            </a:r>
          </a:p>
          <a:p>
            <a:r>
              <a:rPr lang="en-US" dirty="0">
                <a:latin typeface="Chalkboard" panose="03050602040202020205" pitchFamily="66" charset="77"/>
                <a:hlinkClick r:id="rId5"/>
              </a:rPr>
              <a:t>https://classroom.thenational.academy/lessons/dc-motors-74r32c?step=3&amp;activity=exit_quiz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DC Motors</a:t>
            </a:r>
          </a:p>
        </p:txBody>
      </p:sp>
    </p:spTree>
    <p:extLst>
      <p:ext uri="{BB962C8B-B14F-4D97-AF65-F5344CB8AC3E}">
        <p14:creationId xmlns:p14="http://schemas.microsoft.com/office/powerpoint/2010/main" val="36803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23FE-A950-B646-BCF4-2AB18F643DDD}"/>
              </a:ext>
            </a:extLst>
          </p:cNvPr>
          <p:cNvSpPr txBox="1"/>
          <p:nvPr/>
        </p:nvSpPr>
        <p:spPr>
          <a:xfrm>
            <a:off x="677333" y="690701"/>
            <a:ext cx="11342330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If you place a loop of current-carrying wire in a magnetic field, what will happen to the loop of wire? 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The loop will rotate.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Why is the direction of the current swapped when the loop is at right angles to the magnetic field? </a:t>
            </a:r>
          </a:p>
          <a:p>
            <a:pPr marL="342900" indent="-342900">
              <a:buAutoNum type="arabicPeriod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To keep the loop spinning.</a:t>
            </a: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2D78-09F4-3641-B172-A3BD5DACAD1D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Title: The electric motor</a:t>
            </a:r>
          </a:p>
        </p:txBody>
      </p:sp>
    </p:spTree>
    <p:extLst>
      <p:ext uri="{BB962C8B-B14F-4D97-AF65-F5344CB8AC3E}">
        <p14:creationId xmlns:p14="http://schemas.microsoft.com/office/powerpoint/2010/main" val="36698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39B42-47F0-2541-9F2A-DEE6FDF3C1F8}"/>
              </a:ext>
            </a:extLst>
          </p:cNvPr>
          <p:cNvSpPr/>
          <p:nvPr/>
        </p:nvSpPr>
        <p:spPr>
          <a:xfrm>
            <a:off x="414338" y="812205"/>
            <a:ext cx="10912423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A simple electric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 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can be built using a coil of wire that is free to rotate between two opposite magnetic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. When an electric current flows through the coil, the coil experiences </a:t>
            </a:r>
            <a:r>
              <a:rPr lang="en-GB" sz="24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</a:t>
            </a:r>
            <a:r>
              <a:rPr lang="en-GB" sz="2400" b="1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___________</a:t>
            </a:r>
            <a:r>
              <a:rPr lang="en-GB" sz="24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and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moves.</a:t>
            </a:r>
          </a:p>
          <a:p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The direction of the current must be reversed every half turn, otherwise the coil comes to a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again. This is achieved using a conducting ring split in two, called a 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or 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commutator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. A coil of wire is used with lots of turns to increase the effect of the magnetic field.</a:t>
            </a:r>
          </a:p>
          <a:p>
            <a:br>
              <a:rPr lang="en-GB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99EBD-DEBF-4B4E-B72D-A25DEB05738A}"/>
              </a:ext>
            </a:extLst>
          </p:cNvPr>
          <p:cNvSpPr txBox="1"/>
          <p:nvPr/>
        </p:nvSpPr>
        <p:spPr>
          <a:xfrm>
            <a:off x="1135626" y="6045795"/>
            <a:ext cx="101911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Split ring          poles       motor      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force         halt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348C3-7289-1742-A73C-30AF2D040651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electric motor gap fill</a:t>
            </a:r>
          </a:p>
        </p:txBody>
      </p:sp>
    </p:spTree>
    <p:extLst>
      <p:ext uri="{BB962C8B-B14F-4D97-AF65-F5344CB8AC3E}">
        <p14:creationId xmlns:p14="http://schemas.microsoft.com/office/powerpoint/2010/main" val="13478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39B42-47F0-2541-9F2A-DEE6FDF3C1F8}"/>
              </a:ext>
            </a:extLst>
          </p:cNvPr>
          <p:cNvSpPr/>
          <p:nvPr/>
        </p:nvSpPr>
        <p:spPr>
          <a:xfrm>
            <a:off x="414338" y="812205"/>
            <a:ext cx="11576101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A simple electric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 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can be built using a coil of wire that is free to rotate between two opposite magnetic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. When an electric current flows through the coil, the coil experiences </a:t>
            </a:r>
            <a:r>
              <a:rPr lang="en-GB" sz="24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</a:t>
            </a:r>
            <a:r>
              <a:rPr lang="en-GB" sz="2400" b="1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___________</a:t>
            </a:r>
            <a:r>
              <a:rPr lang="en-GB" sz="24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and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moves.</a:t>
            </a:r>
          </a:p>
          <a:p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The direction of the current must be reversed every half turn, otherwise the coil comes to a 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again. This is achieved using a conducting ring split in two, called a 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or </a:t>
            </a:r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commutator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. A coil of wire is used with lots of turns to increase the effect of the magnetic field.</a:t>
            </a:r>
          </a:p>
          <a:p>
            <a:br>
              <a:rPr lang="en-GB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99EBD-DEBF-4B4E-B72D-A25DEB05738A}"/>
              </a:ext>
            </a:extLst>
          </p:cNvPr>
          <p:cNvSpPr txBox="1"/>
          <p:nvPr/>
        </p:nvSpPr>
        <p:spPr>
          <a:xfrm>
            <a:off x="1135626" y="6045795"/>
            <a:ext cx="101911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Split ring          poles       motor      </a:t>
            </a:r>
            <a:r>
              <a:rPr lang="en-GB" sz="2400" dirty="0">
                <a:solidFill>
                  <a:srgbClr val="231F20"/>
                </a:solidFill>
                <a:latin typeface="Century Gothic" panose="020B0502020202020204" pitchFamily="34" charset="0"/>
              </a:rPr>
              <a:t> force         halt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348C3-7289-1742-A73C-30AF2D040651}"/>
              </a:ext>
            </a:extLst>
          </p:cNvPr>
          <p:cNvSpPr txBox="1"/>
          <p:nvPr/>
        </p:nvSpPr>
        <p:spPr>
          <a:xfrm>
            <a:off x="0" y="5279"/>
            <a:ext cx="12192000" cy="52322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electric motor gap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48805-56B3-7347-B853-1FA43211EB77}"/>
              </a:ext>
            </a:extLst>
          </p:cNvPr>
          <p:cNvSpPr/>
          <p:nvPr/>
        </p:nvSpPr>
        <p:spPr>
          <a:xfrm>
            <a:off x="3215277" y="765113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motor 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6DDA1-281E-4A44-A778-9CC5DE100D6B}"/>
              </a:ext>
            </a:extLst>
          </p:cNvPr>
          <p:cNvSpPr/>
          <p:nvPr/>
        </p:nvSpPr>
        <p:spPr>
          <a:xfrm>
            <a:off x="6688825" y="1186618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poles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4288F-1DE7-B44F-978F-E5F875C5C42E}"/>
              </a:ext>
            </a:extLst>
          </p:cNvPr>
          <p:cNvSpPr/>
          <p:nvPr/>
        </p:nvSpPr>
        <p:spPr>
          <a:xfrm>
            <a:off x="8639162" y="1612404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force 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23001-6117-BD49-94C1-81AB7D4EB46D}"/>
              </a:ext>
            </a:extLst>
          </p:cNvPr>
          <p:cNvSpPr/>
          <p:nvPr/>
        </p:nvSpPr>
        <p:spPr>
          <a:xfrm>
            <a:off x="3418058" y="2248817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1F20"/>
                </a:solidFill>
                <a:latin typeface="Century Gothic" panose="020B0502020202020204" pitchFamily="34" charset="0"/>
              </a:rPr>
              <a:t>halt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1AA1B-29A4-344F-BFA3-933E700AFAF4}"/>
              </a:ext>
            </a:extLst>
          </p:cNvPr>
          <p:cNvSpPr/>
          <p:nvPr/>
        </p:nvSpPr>
        <p:spPr>
          <a:xfrm>
            <a:off x="3787709" y="2652904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Split ring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7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D5B44-D01B-6A4E-8603-E9109D21F8A8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complete the online quiz: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0AA5B-5978-BF47-8919-2E66AE871565}"/>
              </a:ext>
            </a:extLst>
          </p:cNvPr>
          <p:cNvSpPr txBox="1"/>
          <p:nvPr/>
        </p:nvSpPr>
        <p:spPr>
          <a:xfrm>
            <a:off x="5157216" y="2688336"/>
            <a:ext cx="13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B3B87-A201-274C-82AE-AAA83A567BBA}"/>
              </a:ext>
            </a:extLst>
          </p:cNvPr>
          <p:cNvSpPr/>
          <p:nvPr/>
        </p:nvSpPr>
        <p:spPr>
          <a:xfrm>
            <a:off x="7135090" y="2303615"/>
            <a:ext cx="3820529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https://forms.office.com/Pages/ResponsePage.aspx?id=17eMxmGmGkarCHowlNbkEc0l92ahD1pLr-8eKxLOb75UM1RQTDhWWU1MWlUzR0VaTUMyOUxHMTY0Si4u</a:t>
            </a:r>
            <a:r>
              <a:rPr lang="en-US" dirty="0"/>
              <a:t> 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81E17B0B-3900-1F4B-A5E9-D8EADFD91C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59" y="1335268"/>
            <a:ext cx="4121908" cy="41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7848F88-B49A-7647-8634-FA9A2DCE6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5" r="24794"/>
          <a:stretch/>
        </p:blipFill>
        <p:spPr>
          <a:xfrm>
            <a:off x="1534140" y="177800"/>
            <a:ext cx="8033193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Watch the following videos: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https://www.youtube.com/watch?v=t1Z3GlNldLA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https://classroom.thenational.academy/lessons/the-earths-atmosphere-74wk2e?step=1&amp;activity=video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07" y="2415655"/>
            <a:ext cx="116779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Describe the composition of the Earth’s atmosphere.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How old is the Earth?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Describe the composition of the early atmosphere.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Describe how the earth’s atmosphere has changed.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How did the carbonate deposits change the composition of the atmosphere?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How did the evolution of </a:t>
            </a:r>
            <a:r>
              <a:rPr lang="en-US" dirty="0" err="1">
                <a:latin typeface="Century Gothic" panose="020B0502020202020204" pitchFamily="34" charset="0"/>
              </a:rPr>
              <a:t>photosynthesising</a:t>
            </a:r>
            <a:r>
              <a:rPr lang="en-US" dirty="0">
                <a:latin typeface="Century Gothic" panose="020B0502020202020204" pitchFamily="34" charset="0"/>
              </a:rPr>
              <a:t> plants lead to a change in the earth’s atmosphere?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Compare the early and modern Earth’s atmosphere.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4758" y="4898958"/>
            <a:ext cx="11682483" cy="2031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Complete the worksheet: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https://classroom.thenational.academy/lessons/the-earths-atmosphere-74wk2e?step=2&amp;activity=worksheet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Complete the quiz:</a:t>
            </a:r>
          </a:p>
          <a:p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https://classroom.thenational.academy/lessons/the-earths-atmosphere-74wk2e?step=3&amp;activity=exit_quiz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atmosphere</a:t>
            </a:r>
          </a:p>
        </p:txBody>
      </p:sp>
    </p:spTree>
    <p:extLst>
      <p:ext uri="{BB962C8B-B14F-4D97-AF65-F5344CB8AC3E}">
        <p14:creationId xmlns:p14="http://schemas.microsoft.com/office/powerpoint/2010/main" val="14197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Watch the following videos: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https://www.youtube.com/watch?v=K5vXnDGcOE4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  <a:hlinkClick r:id="rId3"/>
            </a:endParaRPr>
          </a:p>
          <a:p>
            <a:r>
              <a:rPr lang="en-US" dirty="0">
                <a:latin typeface="Century Gothic" panose="020B0502020202020204" pitchFamily="34" charset="0"/>
                <a:hlinkClick r:id="rId4"/>
              </a:rPr>
              <a:t>https://classroom.thenational.academy/lessons/the-greenhouse-effect-6gup6r?step=1&amp;activity=video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07" y="2415655"/>
            <a:ext cx="116779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are the 3 main greenhouse gases?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How does energy from the Sun travel to Earth?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the greenhouse effect? Why is it so important?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4758" y="4898958"/>
            <a:ext cx="11682483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Complete the worksheet: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https://classroom.thenational.academy/lessons/the-greenhouse-effect-6gup6r?step=2&amp;activity=worksheet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Complete the quiz: </a:t>
            </a:r>
            <a:r>
              <a:rPr lang="en-US" dirty="0">
                <a:latin typeface="Century Gothic" panose="020B0502020202020204" pitchFamily="34" charset="0"/>
                <a:hlinkClick r:id="rId6"/>
              </a:rPr>
              <a:t>https://classroom.thenational.academy/lessons/the-greenhouse-effect-6gup6r?step=3&amp;activity=exit_quiz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18961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7" y="1040347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Watch the following videos: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https://www.youtube.com/watch?v=MxS4pMc2O2Y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https://classroom.thenational.academy/lessons/climate-change-6gu6ce?step=1&amp;activity=video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9307" y="2415655"/>
            <a:ext cx="1167793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Explain how human activities are leading to the levels of carbon dioxide increasing?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Explain how human activities are leading to the levels of methane increasing?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climate change?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are the effects of climate change?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the relationship between the greenhouse gases and climate change?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bias?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4758" y="4898958"/>
            <a:ext cx="1168248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Complete the worksheet: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https://classroom.thenational.academy/lessons/climate-change-6gu6ce?step=2&amp;activity=worksheet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Complete the quiz: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https://classroom.thenational.academy/lessons/climate-change-6gu6ce?step=3&amp;activity=exit_quiz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2677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91338-9E3C-434F-90BF-072FA28831E4}"/>
              </a:ext>
            </a:extLst>
          </p:cNvPr>
          <p:cNvSpPr txBox="1"/>
          <p:nvPr/>
        </p:nvSpPr>
        <p:spPr>
          <a:xfrm>
            <a:off x="254756" y="1004732"/>
            <a:ext cx="116779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Watch the following videos: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https://www.youtube.com/watch?v=yLp6LOgPHmI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https://classroom.thenational.academy/lessons/pollutants-6rukcc?step=1&amp;activity=video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A0D30-905F-B34E-AE1C-49253297051B}"/>
              </a:ext>
            </a:extLst>
          </p:cNvPr>
          <p:cNvSpPr txBox="1"/>
          <p:nvPr/>
        </p:nvSpPr>
        <p:spPr>
          <a:xfrm>
            <a:off x="254755" y="1928062"/>
            <a:ext cx="11677933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a fuel?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Give two examples of fuels.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are the uses of hydrocarbons?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happens when hydrocarbons are burnt in air? What gas is produced?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complete combustion?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are the issues with burning hydrocarbons?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are the problems with carbon monoxide?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fuels produce </a:t>
            </a:r>
            <a:r>
              <a:rPr lang="en-US" dirty="0" err="1">
                <a:latin typeface="Century Gothic" panose="020B0502020202020204" pitchFamily="34" charset="0"/>
              </a:rPr>
              <a:t>sulphur</a:t>
            </a:r>
            <a:r>
              <a:rPr lang="en-US" dirty="0">
                <a:latin typeface="Century Gothic" panose="020B0502020202020204" pitchFamily="34" charset="0"/>
              </a:rPr>
              <a:t> dioxide? What are the problems with </a:t>
            </a:r>
            <a:r>
              <a:rPr lang="en-US" dirty="0" err="1">
                <a:latin typeface="Century Gothic" panose="020B0502020202020204" pitchFamily="34" charset="0"/>
              </a:rPr>
              <a:t>sulphur</a:t>
            </a:r>
            <a:r>
              <a:rPr lang="en-US" dirty="0">
                <a:latin typeface="Century Gothic" panose="020B0502020202020204" pitchFamily="34" charset="0"/>
              </a:rPr>
              <a:t> dioxide?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type of fuels produce oxides of nitrogen? What are the problems with oxides of nitrogen?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How do we get particulates? What are particulates?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Century Gothic" panose="020B0502020202020204" pitchFamily="34" charset="0"/>
              </a:rPr>
              <a:t>What is global dimming? What are the problems with global dimming?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4747C-07B5-894E-B7AD-5095196AF92D}"/>
              </a:ext>
            </a:extLst>
          </p:cNvPr>
          <p:cNvSpPr txBox="1"/>
          <p:nvPr/>
        </p:nvSpPr>
        <p:spPr>
          <a:xfrm>
            <a:off x="250205" y="5518814"/>
            <a:ext cx="11682483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Complete the worksheet: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https://classroom.thenational.academy/lessons/pollutants-6rukcc?step=2&amp;activity=worksheet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Complete the quiz: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https://classroom.thenational.academy/lessons/pollutants-6rukcc?step=3&amp;activity=exit_quiz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DBE-65B4-ED49-A929-4E3DBEA66A7B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Pollutants</a:t>
            </a:r>
          </a:p>
        </p:txBody>
      </p:sp>
    </p:spTree>
    <p:extLst>
      <p:ext uri="{BB962C8B-B14F-4D97-AF65-F5344CB8AC3E}">
        <p14:creationId xmlns:p14="http://schemas.microsoft.com/office/powerpoint/2010/main" val="35187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97D6F8-E3F9-2649-A2E2-605EEC294E29}"/>
              </a:ext>
            </a:extLst>
          </p:cNvPr>
          <p:cNvSpPr/>
          <p:nvPr/>
        </p:nvSpPr>
        <p:spPr>
          <a:xfrm>
            <a:off x="6949440" y="2488291"/>
            <a:ext cx="4763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https://forms.office.com/Pages/ResponsePage.aspx?id=17eMxmGmGkarCHowlNbkEc0l92ahD1pLr-8eKxLOb75UMzA1QllRRUhaRFJVRFRITENaMEtDUU9XVS4u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D5B44-D01B-6A4E-8603-E9109D21F8A8}"/>
              </a:ext>
            </a:extLst>
          </p:cNvPr>
          <p:cNvSpPr txBox="1"/>
          <p:nvPr/>
        </p:nvSpPr>
        <p:spPr>
          <a:xfrm>
            <a:off x="254757" y="150125"/>
            <a:ext cx="11677933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complete the online quiz: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F1FC699-E62D-6D4A-90DA-A2A01A19CD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" y="1486916"/>
            <a:ext cx="3884168" cy="3884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0AA5B-5978-BF47-8919-2E66AE871565}"/>
              </a:ext>
            </a:extLst>
          </p:cNvPr>
          <p:cNvSpPr txBox="1"/>
          <p:nvPr/>
        </p:nvSpPr>
        <p:spPr>
          <a:xfrm>
            <a:off x="5157216" y="2688336"/>
            <a:ext cx="13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5030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95FD4C7F-F0EB-4556-B79E-C46ED6ECF1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824D6-B7DD-40AE-B852-BC79AFB2B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cee14-f636-4681-b71d-45a30a133b2b"/>
    <ds:schemaRef ds:uri="6f14df77-98d2-4ed4-8da8-6de542f49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0DB69-9CAC-4EE2-9EA1-F341287C7CA9}">
  <ds:schemaRefs>
    <ds:schemaRef ds:uri="http://purl.org/dc/elements/1.1/"/>
    <ds:schemaRef ds:uri="http://purl.org/dc/terms/"/>
    <ds:schemaRef ds:uri="256cee14-f636-4681-b71d-45a30a133b2b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6f14df77-98d2-4ed4-8da8-6de542f494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3286</Words>
  <Application>Microsoft Office PowerPoint</Application>
  <PresentationFormat>Widescreen</PresentationFormat>
  <Paragraphs>292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Cavolini</vt:lpstr>
      <vt:lpstr>Century Gothic</vt:lpstr>
      <vt:lpstr>Chalkboard</vt:lpstr>
      <vt:lpstr>Office Theme</vt:lpstr>
      <vt:lpstr>Science Quarantine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Quarantine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Quarantine pack</dc:title>
  <dc:creator>HabgoodR</dc:creator>
  <cp:lastModifiedBy>Tite</cp:lastModifiedBy>
  <cp:revision>8</cp:revision>
  <dcterms:created xsi:type="dcterms:W3CDTF">2020-11-26T17:32:41Z</dcterms:created>
  <dcterms:modified xsi:type="dcterms:W3CDTF">2020-12-11T13:44:09Z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