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7" r:id="rId5"/>
    <p:sldId id="258" r:id="rId6"/>
    <p:sldId id="263" r:id="rId7"/>
    <p:sldId id="260" r:id="rId8"/>
    <p:sldId id="277" r:id="rId9"/>
    <p:sldId id="265" r:id="rId10"/>
    <p:sldId id="262" r:id="rId11"/>
    <p:sldId id="266" r:id="rId12"/>
    <p:sldId id="278" r:id="rId13"/>
    <p:sldId id="279" r:id="rId14"/>
    <p:sldId id="270" r:id="rId15"/>
    <p:sldId id="261" r:id="rId16"/>
    <p:sldId id="280" r:id="rId17"/>
    <p:sldId id="281" r:id="rId18"/>
    <p:sldId id="271" r:id="rId19"/>
    <p:sldId id="267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70E79-34D3-57B8-2BE1-7F8606A7378F}" v="1" dt="2021-03-01T19:05:50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84"/>
    <p:restoredTop sz="95037"/>
  </p:normalViewPr>
  <p:slideViewPr>
    <p:cSldViewPr snapToGrid="0" snapToObjects="1">
      <p:cViewPr>
        <p:scale>
          <a:sx n="83" d="100"/>
          <a:sy n="83" d="100"/>
        </p:scale>
        <p:origin x="5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bgoodR" userId="S::habgoodr@mayfield.portsmouth.sch.uk::66f725cd-0fa1-4b5a-afef-1e2b12ce6fbe" providerId="AD" clId="Web-{62570E79-34D3-57B8-2BE1-7F8606A7378F}"/>
    <pc:docChg chg="modSld">
      <pc:chgData name="HabgoodR" userId="S::habgoodr@mayfield.portsmouth.sch.uk::66f725cd-0fa1-4b5a-afef-1e2b12ce6fbe" providerId="AD" clId="Web-{62570E79-34D3-57B8-2BE1-7F8606A7378F}" dt="2021-03-01T19:05:50.571" v="0" actId="20577"/>
      <pc:docMkLst>
        <pc:docMk/>
      </pc:docMkLst>
      <pc:sldChg chg="modSp">
        <pc:chgData name="HabgoodR" userId="S::habgoodr@mayfield.portsmouth.sch.uk::66f725cd-0fa1-4b5a-afef-1e2b12ce6fbe" providerId="AD" clId="Web-{62570E79-34D3-57B8-2BE1-7F8606A7378F}" dt="2021-03-01T19:05:50.571" v="0" actId="20577"/>
        <pc:sldMkLst>
          <pc:docMk/>
          <pc:sldMk cId="2776876028" sldId="257"/>
        </pc:sldMkLst>
        <pc:spChg chg="mod">
          <ac:chgData name="HabgoodR" userId="S::habgoodr@mayfield.portsmouth.sch.uk::66f725cd-0fa1-4b5a-afef-1e2b12ce6fbe" providerId="AD" clId="Web-{62570E79-34D3-57B8-2BE1-7F8606A7378F}" dt="2021-03-01T19:05:50.571" v="0" actId="20577"/>
          <ac:spMkLst>
            <pc:docMk/>
            <pc:sldMk cId="2776876028" sldId="257"/>
            <ac:spMk id="6" creationId="{0970BE1B-0358-0C42-A611-A402ADA1C93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E9739-6903-1D4B-BA14-50C4304060B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659F2-CB0E-9C43-ADAA-B3F8498E6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5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14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185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C5A9-9F14-834A-83D9-7DCDB39D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448E4-6FF4-B34D-92AE-9CDED500C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82385-A691-E347-AC5B-077221A6F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60D-07F5-064C-9400-435110CE55B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1FBD4-4A70-7B4E-A681-8B0278BB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4C0F4-ECC6-E049-A2ED-E8C13744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16C-1EB9-F54C-A36A-1BE99399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B0DCB-7808-FC45-A887-6B4A92BCE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CA90A0-A058-1649-82B4-666816066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B5CAB-9AAA-7B44-BF27-DE3CB0F4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60D-07F5-064C-9400-435110CE55B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C792D-4E68-494E-AE6B-B3E1EC7E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9E2A3-B963-AB48-8F23-F42E817C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16C-1EB9-F54C-A36A-1BE99399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1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13295-0AB9-1D44-AB5E-CBD3CFEAE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087CC-911E-514B-BB77-F5E57DC13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A95B2-F0DC-BA45-8E2F-E676179F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60D-07F5-064C-9400-435110CE55B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87D13-0B20-8048-9B55-9C3606D6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E39D5-A6E4-7D4E-8926-ED97140D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16C-1EB9-F54C-A36A-1BE99399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61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11967" y="1679367"/>
            <a:ext cx="10968001" cy="4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04815" lvl="0" indent="-28788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609630" lvl="1" indent="-287881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marL="914446" lvl="2" indent="-27094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marL="1219261" lvl="3" indent="-270947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marL="1524076" lvl="4" indent="-270947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 sz="1867"/>
            </a:lvl5pPr>
            <a:lvl6pPr marL="1828891" lvl="5" indent="-270947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6pPr>
            <a:lvl7pPr marL="2133707" lvl="6" indent="-270947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7pPr>
            <a:lvl8pPr marL="2438522" lvl="7" indent="-270947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800"/>
              <a:buChar char="–"/>
              <a:defRPr/>
            </a:lvl8pPr>
            <a:lvl9pPr marL="2743337" lvl="8" indent="-270947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067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067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067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067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067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067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067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067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067" b="0" i="0" u="none" strike="noStrike" cap="non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2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37D83-D436-9B4B-96A9-31424545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B7A35-9C9E-E94C-BC0D-1CF7C689D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4180E-D701-0B40-B03A-D93B2FCE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60D-07F5-064C-9400-435110CE55B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4F19E-9953-6346-81DC-972BECEC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FCA75-533A-0543-B0AC-F96E68A4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16C-1EB9-F54C-A36A-1BE99399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1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CF2F-AE37-664B-83B9-6860EAC14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FDBC6-5BF8-4243-BE74-1F64D2908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EF509-A1E4-D245-9FA1-F4BC4D81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60D-07F5-064C-9400-435110CE55B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194E6-F15A-1440-AA2C-BB50AF61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121A0-8AEB-B046-96D3-CE0D8EBC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16C-1EB9-F54C-A36A-1BE99399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9E32-6CEE-5C4D-8A2F-FA1DBE71F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17AAF-DB0C-6643-8E35-813C827C3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713A-2D8C-234A-8DF5-9F9D24D5A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C1BB0-6140-AA42-BAA3-5AA093B49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60D-07F5-064C-9400-435110CE55B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D0B5C-E3C0-AF40-A87B-9251344E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F3F34-D33A-FD4D-8949-19951C62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16C-1EB9-F54C-A36A-1BE99399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5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2F1E-11EE-9440-89BE-2F995D50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976DE-6682-3848-88FF-1664B4D46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BA1AE-BFF3-6140-93D9-E4A4DEA06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F43DDF-D2A0-444F-9B13-E7254B94F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D5033E-4DD8-BD48-9689-A4D8A048D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FFEAF0-477A-9E40-8739-B41B8606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60D-07F5-064C-9400-435110CE55B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BABDB7-9383-E741-8EF8-E20DE7C7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15FBE-8E24-2441-AA85-6E2A82EF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16C-1EB9-F54C-A36A-1BE99399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3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51311-09EA-ED49-9055-E4285C34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B7F4A-2CD5-9F49-9BFB-7E8EB2501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60D-07F5-064C-9400-435110CE55B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8CC24-32A9-4640-B196-F68CFB4A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BE94D-8496-8144-A1CD-49BCC851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16C-1EB9-F54C-A36A-1BE99399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6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9A413-49B9-834F-8214-E17B9EC3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60D-07F5-064C-9400-435110CE55B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1D8DF3-1193-DC4B-B010-5EA61F56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E48BB-9F89-304F-8FF5-0E1FA653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16C-1EB9-F54C-A36A-1BE99399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1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C9ACB-9B39-2241-A7AB-9BF21BCB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081AF-517B-D646-8652-01A280C33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56C01-ACD8-C242-BFF6-555730AAE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38603-107A-184C-89EC-D577444E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60D-07F5-064C-9400-435110CE55B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E0CA9-3FEC-5E46-8599-9A9E54D2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0E57A-C135-CD48-8D52-38F85CCC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16C-1EB9-F54C-A36A-1BE99399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3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C4E9B-CC0D-7F4B-A257-4B9D0F92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58E71B-4910-3A46-961F-38668371C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543C5-5326-774A-B559-57C461EF2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32D89-BF34-DB40-8F3F-7395D7FE9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60D-07F5-064C-9400-435110CE55B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CA679-BDB4-4845-AF1C-F63FBAA55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92D2E-7C78-9145-93EE-2B60AEAA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216C-1EB9-F54C-A36A-1BE99399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1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15CE8-50DE-4543-AA72-02BFBD93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AF93A-0DBE-F448-900F-411754A34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C5341-6F24-CC4C-ACC2-02D430D84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9960D-07F5-064C-9400-435110CE55B4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8EAAE-2F01-F946-8975-D0B9E110F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B6C38-FED0-F444-8F45-40A7D7137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9216C-1EB9-F54C-A36A-1BE99399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8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youtube.com/watch?v=wO49W5lsP0s" TargetMode="External"/><Relationship Id="rId7" Type="http://schemas.openxmlformats.org/officeDocument/2006/relationships/hyperlink" Target="https://www.bbc.co.uk/bitesize/guides/z2xjdxs/test" TargetMode="External"/><Relationship Id="rId2" Type="http://schemas.openxmlformats.org/officeDocument/2006/relationships/hyperlink" Target="https://classroom.thenational.academy/lessons/refraction-cmr64c?activity=video&amp;step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lassroom.thenational.academy/lessons/refraction-cmr64c?step=3&amp;activity=exit_quiz" TargetMode="External"/><Relationship Id="rId5" Type="http://schemas.openxmlformats.org/officeDocument/2006/relationships/hyperlink" Target="https://classroom.thenational.academy/lessons/refraction-cmr64c?step=2&amp;activity=worksheet" TargetMode="External"/><Relationship Id="rId4" Type="http://schemas.openxmlformats.org/officeDocument/2006/relationships/hyperlink" Target="https://www.bbc.co.uk/bitesize/guides/z2xjdxs/revision/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electromagnetic-spectrum-part-2-c9h3cr?step=2&amp;activity=worksheet" TargetMode="External"/><Relationship Id="rId2" Type="http://schemas.openxmlformats.org/officeDocument/2006/relationships/hyperlink" Target="https://classroom.thenational.academy/lessons/electromagnetic-spectrum-part-2-c9h3cr?step=1&amp;activity=video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assroom.thenational.academy/lessons/electromagnetic-spectrum-part-2-c9h3cr?step=3&amp;activity=exit_quiz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guides/z3yq4qt/revision/5" TargetMode="External"/><Relationship Id="rId2" Type="http://schemas.openxmlformats.org/officeDocument/2006/relationships/hyperlink" Target="https://www.bbc.co.uk/bitesize/guides/z3yq4qt/revision/4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bc.co.uk/bitesize/guides/z3yq4qt/tes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guides/z3yq4qt/revision/1" TargetMode="External"/><Relationship Id="rId2" Type="http://schemas.openxmlformats.org/officeDocument/2006/relationships/hyperlink" Target="https://www.youtube.com/watch?v=0f5iYCNCnow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bbc.co.uk/bitesize/guides/z3yq4qt/tes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cu7YshyQ0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youtube.com/watch?v=ITe6snlZBp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lassroom.thenational.academy/lessons/measuring-the-speed-of-waves-in-solids-c9gk6t?step=1&amp;activity=video" TargetMode="External"/><Relationship Id="rId5" Type="http://schemas.openxmlformats.org/officeDocument/2006/relationships/hyperlink" Target="https://classroom.thenational.academy/lessons/wave-properties-60vk0d?step=1&amp;activity=video" TargetMode="External"/><Relationship Id="rId4" Type="http://schemas.openxmlformats.org/officeDocument/2006/relationships/hyperlink" Target="https://www.bbc.co.uk/bitesize/guides/zwkn2nb/revision/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lassroom.thenational.academy/lessons/measuring-the-speed-of-waves-in-solids-c9gk6t?step=2&amp;activity=worksheet" TargetMode="External"/><Relationship Id="rId3" Type="http://schemas.openxmlformats.org/officeDocument/2006/relationships/hyperlink" Target="https://www.youtube.com/watch?v=UNmv6H-f180" TargetMode="External"/><Relationship Id="rId7" Type="http://schemas.openxmlformats.org/officeDocument/2006/relationships/hyperlink" Target="https://classroom.thenational.academy/lessons/wave-properties-60vk0d?step=2&amp;activity=worksheet" TargetMode="External"/><Relationship Id="rId2" Type="http://schemas.openxmlformats.org/officeDocument/2006/relationships/hyperlink" Target="https://www.youtube.com/watch?v=OY0lXHPo_n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bc.co.uk/bitesize/guides/zwkn2nb/revision/5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www.bbc.co.uk/bitesize/guides/zwkn2nb/revision/4" TargetMode="External"/><Relationship Id="rId10" Type="http://schemas.openxmlformats.org/officeDocument/2006/relationships/hyperlink" Target="https://www.bbc.co.uk/bitesize/guides/zwkn2nb/test" TargetMode="External"/><Relationship Id="rId4" Type="http://schemas.openxmlformats.org/officeDocument/2006/relationships/hyperlink" Target="https://www.youtube.com/watch?v=ZXAmiRC0GBo" TargetMode="External"/><Relationship Id="rId9" Type="http://schemas.openxmlformats.org/officeDocument/2006/relationships/hyperlink" Target="https://classroom.thenational.academy/lessons/wave-properties-60vk0d?step=3&amp;activity=exit_qui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5vkYjV1V1A" TargetMode="External"/><Relationship Id="rId2" Type="http://schemas.openxmlformats.org/officeDocument/2006/relationships/hyperlink" Target="https://classroom.thenational.academy/lessons/electromagnetic-spectrum-part-1-6dk62r?activity=video&amp;step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lassroom.thenational.academy/lessons/electromagnetic-spectrum-part-1-6dk62r?step=3&amp;activity=exit_quiz" TargetMode="External"/><Relationship Id="rId5" Type="http://schemas.openxmlformats.org/officeDocument/2006/relationships/hyperlink" Target="https://classroom.thenational.academy/lessons/electromagnetic-spectrum-part-1-6dk62r?step=2&amp;activity=worksheet" TargetMode="External"/><Relationship Id="rId4" Type="http://schemas.openxmlformats.org/officeDocument/2006/relationships/hyperlink" Target="https://www.bbc.co.uk/bitesize/guides/z3yq4qt/revision/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c.co.uk/bitesize/guides/z2xjdxs/revision/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5E9B24B-78DE-1F42-B5E8-CE2D298F339C}"/>
              </a:ext>
            </a:extLst>
          </p:cNvPr>
          <p:cNvSpPr/>
          <p:nvPr/>
        </p:nvSpPr>
        <p:spPr>
          <a:xfrm>
            <a:off x="287866" y="169889"/>
            <a:ext cx="11616267" cy="10593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Science quarantine pack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12777B1-10DD-2145-9631-6B9C86F3AA2E}"/>
              </a:ext>
            </a:extLst>
          </p:cNvPr>
          <p:cNvSpPr/>
          <p:nvPr/>
        </p:nvSpPr>
        <p:spPr>
          <a:xfrm>
            <a:off x="287866" y="1416571"/>
            <a:ext cx="11616267" cy="18775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Spring 2</a:t>
            </a:r>
          </a:p>
          <a:p>
            <a:pPr algn="ctr"/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Year 11: P6 Waves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970BE1B-0358-0C42-A611-A402ADA1C937}"/>
              </a:ext>
            </a:extLst>
          </p:cNvPr>
          <p:cNvSpPr/>
          <p:nvPr/>
        </p:nvSpPr>
        <p:spPr>
          <a:xfrm>
            <a:off x="287866" y="3513944"/>
            <a:ext cx="11616267" cy="10593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latin typeface="Century Gothic"/>
              </a:rPr>
              <a:t>This unit is made up of 7</a:t>
            </a:r>
            <a:r>
              <a:rPr lang="en-US" sz="3600" b="1" u="sng">
                <a:latin typeface="Century Gothic"/>
              </a:rPr>
              <a:t> </a:t>
            </a:r>
            <a:r>
              <a:rPr lang="en-US" sz="3600" b="1">
                <a:latin typeface="Century Gothic"/>
              </a:rPr>
              <a:t>lessons.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F6BC3C3-0A9F-C342-9973-494E7F2419CD}"/>
              </a:ext>
            </a:extLst>
          </p:cNvPr>
          <p:cNvSpPr/>
          <p:nvPr/>
        </p:nvSpPr>
        <p:spPr>
          <a:xfrm>
            <a:off x="287865" y="4713156"/>
            <a:ext cx="11616267" cy="18775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Tasks:</a:t>
            </a: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Watch the videos and answer the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Download and complete the worksheet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online quizzes and forms quizzes</a:t>
            </a:r>
          </a:p>
        </p:txBody>
      </p:sp>
      <p:pic>
        <p:nvPicPr>
          <p:cNvPr id="1026" name="Picture 2" descr="space suit reading">
            <a:extLst>
              <a:ext uri="{FF2B5EF4-FFF2-40B4-BE49-F238E27FC236}">
                <a16:creationId xmlns:a16="http://schemas.microsoft.com/office/drawing/2014/main" id="{6E5A6D63-A758-EE40-956A-796B7E35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5" y="1071588"/>
            <a:ext cx="2442356" cy="24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876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5E9B24B-78DE-1F42-B5E8-CE2D298F339C}"/>
              </a:ext>
            </a:extLst>
          </p:cNvPr>
          <p:cNvSpPr/>
          <p:nvPr/>
        </p:nvSpPr>
        <p:spPr>
          <a:xfrm>
            <a:off x="287866" y="169890"/>
            <a:ext cx="11754229" cy="41720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Title: properties of electromagnetic waves (Higher Tier)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12777B1-10DD-2145-9631-6B9C86F3AA2E}"/>
              </a:ext>
            </a:extLst>
          </p:cNvPr>
          <p:cNvSpPr/>
          <p:nvPr/>
        </p:nvSpPr>
        <p:spPr>
          <a:xfrm>
            <a:off x="287865" y="716140"/>
            <a:ext cx="11731464" cy="1436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9AB93A-08A0-984B-866B-79382993BA1E}"/>
              </a:ext>
            </a:extLst>
          </p:cNvPr>
          <p:cNvSpPr txBox="1"/>
          <p:nvPr/>
        </p:nvSpPr>
        <p:spPr>
          <a:xfrm>
            <a:off x="431325" y="693302"/>
            <a:ext cx="117314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Watch the videos and read the BBC Bitesize notes: </a:t>
            </a:r>
          </a:p>
          <a:p>
            <a:r>
              <a:rPr lang="en-US" dirty="0">
                <a:latin typeface="Century Gothic" panose="020B0502020202020204" pitchFamily="34" charset="0"/>
                <a:hlinkClick r:id="rId2"/>
              </a:rPr>
              <a:t>https://classroom.thenational.academy/lessons/refraction-cmr64c?activity=video&amp;step=1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r>
              <a:rPr lang="en-US" sz="2000" dirty="0">
                <a:solidFill>
                  <a:srgbClr val="0563C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https://www.youtube.com/watch?v=wO49W5lsP0s</a:t>
            </a:r>
            <a:endParaRPr lang="en-US" sz="2000" dirty="0">
              <a:solidFill>
                <a:srgbClr val="0563C1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  <a:hlinkClick r:id="rId4"/>
              </a:rPr>
              <a:t>https://www.bbc.co.uk/bitesize/guides/z2xjdxs/revision/2</a:t>
            </a:r>
            <a:r>
              <a:rPr lang="en-US" sz="2000" dirty="0">
                <a:latin typeface="Century Gothic" panose="020B0502020202020204" pitchFamily="34" charset="0"/>
              </a:rPr>
              <a:t>  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3AC789D-D6F1-B641-9654-B6D2881D10B4}"/>
              </a:ext>
            </a:extLst>
          </p:cNvPr>
          <p:cNvSpPr/>
          <p:nvPr/>
        </p:nvSpPr>
        <p:spPr>
          <a:xfrm>
            <a:off x="165448" y="2241809"/>
            <a:ext cx="11876647" cy="26409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8B18FBE-65BE-EA4A-9B5E-7D5618ED1556}"/>
              </a:ext>
            </a:extLst>
          </p:cNvPr>
          <p:cNvSpPr/>
          <p:nvPr/>
        </p:nvSpPr>
        <p:spPr>
          <a:xfrm>
            <a:off x="89247" y="4902813"/>
            <a:ext cx="11952848" cy="18260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8000DE-7E9E-FD47-8D3A-8056D028E349}"/>
              </a:ext>
            </a:extLst>
          </p:cNvPr>
          <p:cNvSpPr txBox="1"/>
          <p:nvPr/>
        </p:nvSpPr>
        <p:spPr>
          <a:xfrm>
            <a:off x="177173" y="2283384"/>
            <a:ext cx="119528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Answer the following questions:</a:t>
            </a:r>
          </a:p>
          <a:p>
            <a:pPr marL="342900" indent="-342900"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What is refraction?</a:t>
            </a:r>
          </a:p>
          <a:p>
            <a:pPr marL="342900" indent="-342900"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What happens to the speed of transverse waves such as light when the enter a denser medium?</a:t>
            </a:r>
          </a:p>
          <a:p>
            <a:pPr marL="342900" indent="-342900"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What happens to the speed of transverse waves such as light when the enter a less dense medium?</a:t>
            </a:r>
          </a:p>
          <a:p>
            <a:pPr marL="342900" indent="-342900"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How does the speed of a wave affect its wavelength?</a:t>
            </a:r>
          </a:p>
          <a:p>
            <a:pPr marL="342900" indent="-342900"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What is the relationship between wave velocity and refraction?</a:t>
            </a:r>
          </a:p>
          <a:p>
            <a:pPr marL="342900" indent="-342900"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Construct a ray diagram to show the refraction of light at the boundary between air and another medium.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Construct a wave front diagram to show what happens to waves when they enter a different medium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6E8E2-1305-E44A-B18C-0ABD3A51F6A6}"/>
              </a:ext>
            </a:extLst>
          </p:cNvPr>
          <p:cNvSpPr txBox="1"/>
          <p:nvPr/>
        </p:nvSpPr>
        <p:spPr>
          <a:xfrm>
            <a:off x="287864" y="5121063"/>
            <a:ext cx="11738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Download and complete the following worksheets: </a:t>
            </a:r>
            <a:r>
              <a:rPr lang="en-US" dirty="0">
                <a:latin typeface="Century Gothic" panose="020B0502020202020204" pitchFamily="34" charset="0"/>
                <a:hlinkClick r:id="rId5"/>
              </a:rPr>
              <a:t>https://classroom.thenational.academy/lessons/refraction-cmr64c?step=2&amp;activity=worksheet</a:t>
            </a:r>
            <a:r>
              <a:rPr lang="en-US" dirty="0">
                <a:latin typeface="Century Gothic" panose="020B0502020202020204" pitchFamily="34" charset="0"/>
              </a:rPr>
              <a:t>   Complete the quizzes </a:t>
            </a:r>
            <a:r>
              <a:rPr lang="en-US" dirty="0">
                <a:latin typeface="Century Gothic" panose="020B0502020202020204" pitchFamily="34" charset="0"/>
                <a:hlinkClick r:id="rId6"/>
              </a:rPr>
              <a:t>https://classroom.thenational.academy/lessons/refraction-cmr64c?step=3&amp;activity=exit_quiz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r>
              <a:rPr lang="en-US" dirty="0">
                <a:latin typeface="Century Gothic" panose="020B0502020202020204" pitchFamily="34" charset="0"/>
                <a:hlinkClick r:id="rId7"/>
              </a:rPr>
              <a:t>https://www.bbc.co.uk/bitesize/guides/z2xjdxs/test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2" name="Picture 2" descr="Bitmoji Image">
            <a:extLst>
              <a:ext uri="{FF2B5EF4-FFF2-40B4-BE49-F238E27FC236}">
                <a16:creationId xmlns:a16="http://schemas.microsoft.com/office/drawing/2014/main" id="{4CFF429D-EED9-6843-869F-40F0D6581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255" y="4752943"/>
            <a:ext cx="1737591" cy="173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66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B73671F-FF2F-5646-83C0-216ED2DEF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33" y="847694"/>
            <a:ext cx="11484041" cy="3339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2D3BEF-4797-A247-9FDC-172B57627E1D}"/>
              </a:ext>
            </a:extLst>
          </p:cNvPr>
          <p:cNvSpPr txBox="1"/>
          <p:nvPr/>
        </p:nvSpPr>
        <p:spPr>
          <a:xfrm>
            <a:off x="0" y="6172261"/>
            <a:ext cx="1226127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Check your learning, if you have any red or amber topics watch the videos and read through the BBC Bitesize notes again.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AD73FF76-6920-9546-8C18-491B1215B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9583" y="653282"/>
            <a:ext cx="1826491" cy="507358"/>
          </a:xfrm>
          <a:prstGeom prst="rect">
            <a:avLst/>
          </a:prstGeom>
        </p:spPr>
      </p:pic>
      <p:pic>
        <p:nvPicPr>
          <p:cNvPr id="6" name="Picture 2" descr="Clientmoji">
            <a:extLst>
              <a:ext uri="{FF2B5EF4-FFF2-40B4-BE49-F238E27FC236}">
                <a16:creationId xmlns:a16="http://schemas.microsoft.com/office/drawing/2014/main" id="{8AA70A2C-4918-7D48-929E-C21D690D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781" y="4124548"/>
            <a:ext cx="1826491" cy="182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584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5E9B24B-78DE-1F42-B5E8-CE2D298F339C}"/>
              </a:ext>
            </a:extLst>
          </p:cNvPr>
          <p:cNvSpPr/>
          <p:nvPr/>
        </p:nvSpPr>
        <p:spPr>
          <a:xfrm>
            <a:off x="287866" y="169890"/>
            <a:ext cx="11754229" cy="41720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Title: Properties of Electromagnetic waves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12777B1-10DD-2145-9631-6B9C86F3AA2E}"/>
              </a:ext>
            </a:extLst>
          </p:cNvPr>
          <p:cNvSpPr/>
          <p:nvPr/>
        </p:nvSpPr>
        <p:spPr>
          <a:xfrm>
            <a:off x="287864" y="716140"/>
            <a:ext cx="11754231" cy="13285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9AB93A-08A0-984B-866B-79382993BA1E}"/>
              </a:ext>
            </a:extLst>
          </p:cNvPr>
          <p:cNvSpPr txBox="1"/>
          <p:nvPr/>
        </p:nvSpPr>
        <p:spPr>
          <a:xfrm>
            <a:off x="295082" y="716140"/>
            <a:ext cx="11479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Watch the following videos and read the BBC Bitesize notes:</a:t>
            </a:r>
          </a:p>
          <a:p>
            <a:r>
              <a:rPr lang="en-US" dirty="0">
                <a:latin typeface="Century Gothic" panose="020B0502020202020204" pitchFamily="34" charset="0"/>
                <a:hlinkClick r:id="rId2"/>
              </a:rPr>
              <a:t>https://classroom.thenational.academy/lessons/electromagnetic-spectrum-part-2-c9h3cr?step=1&amp;activity=video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3AC789D-D6F1-B641-9654-B6D2881D10B4}"/>
              </a:ext>
            </a:extLst>
          </p:cNvPr>
          <p:cNvSpPr/>
          <p:nvPr/>
        </p:nvSpPr>
        <p:spPr>
          <a:xfrm>
            <a:off x="165448" y="2354380"/>
            <a:ext cx="11876647" cy="26148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8B18FBE-65BE-EA4A-9B5E-7D5618ED1556}"/>
              </a:ext>
            </a:extLst>
          </p:cNvPr>
          <p:cNvSpPr/>
          <p:nvPr/>
        </p:nvSpPr>
        <p:spPr>
          <a:xfrm>
            <a:off x="89246" y="5119352"/>
            <a:ext cx="11952849" cy="16543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8000DE-7E9E-FD47-8D3A-8056D028E349}"/>
              </a:ext>
            </a:extLst>
          </p:cNvPr>
          <p:cNvSpPr txBox="1"/>
          <p:nvPr/>
        </p:nvSpPr>
        <p:spPr>
          <a:xfrm>
            <a:off x="475867" y="2529594"/>
            <a:ext cx="117161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Answer the following questions: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What is the relationship between the frequency of waves and the amount of energy carried by the waves?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Name the two types of electromagnetic radiation that are ionising.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Describe one danger of ultraviolet radiation?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Describe how x-rays and gamma waves can be dangerous to humans.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What are the risks to human health of ionising radiation?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Which type of waves cause mutation to human cells?</a:t>
            </a:r>
          </a:p>
          <a:p>
            <a:pPr marL="457200" indent="-457200">
              <a:buAutoNum type="arabicParenR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6E8E2-1305-E44A-B18C-0ABD3A51F6A6}"/>
              </a:ext>
            </a:extLst>
          </p:cNvPr>
          <p:cNvSpPr txBox="1"/>
          <p:nvPr/>
        </p:nvSpPr>
        <p:spPr>
          <a:xfrm>
            <a:off x="287864" y="5103674"/>
            <a:ext cx="11738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Download and complete the following worksheets:</a:t>
            </a:r>
          </a:p>
          <a:p>
            <a:r>
              <a:rPr lang="en-US" dirty="0">
                <a:latin typeface="Century Gothic" panose="020B0502020202020204" pitchFamily="34" charset="0"/>
                <a:hlinkClick r:id="rId3"/>
              </a:rPr>
              <a:t>https://classroom.thenational.academy/lessons/electromagnetic-spectrum-part-2-c9h3cr?step=2&amp;activity=worksheet</a:t>
            </a:r>
            <a:r>
              <a:rPr lang="en-US" dirty="0">
                <a:latin typeface="Century Gothic" panose="020B0502020202020204" pitchFamily="34" charset="0"/>
              </a:rPr>
              <a:t>   </a:t>
            </a:r>
          </a:p>
          <a:p>
            <a:r>
              <a:rPr lang="en-US" dirty="0">
                <a:latin typeface="Century Gothic" panose="020B0502020202020204" pitchFamily="34" charset="0"/>
              </a:rPr>
              <a:t>Complete the quiz:</a:t>
            </a:r>
          </a:p>
          <a:p>
            <a:r>
              <a:rPr lang="en-US" dirty="0">
                <a:latin typeface="Century Gothic" panose="020B0502020202020204" pitchFamily="34" charset="0"/>
                <a:hlinkClick r:id="rId4"/>
              </a:rPr>
              <a:t>https://classroom.thenational.academy/lessons/electromagnetic-spectrum-part-2-c9h3cr?step=3&amp;activity=exit_quiz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33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fld id="{00000000-1234-1234-1234-123412341234}" type="slidenum">
              <a:rPr lang="en-GB"/>
              <a:pPr/>
              <a:t>13</a:t>
            </a:fld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611967" y="5892333"/>
            <a:ext cx="8230200" cy="6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en-GB" sz="18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OCR, Twenty First Century Physics B, Paper A182/01, June 2015</a:t>
            </a:r>
            <a:endParaRPr sz="186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611967" y="5545259"/>
            <a:ext cx="10866201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en-GB" sz="18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Answers as discussed in this slide have not been seen or verified by OCR.</a:t>
            </a:r>
            <a:endParaRPr sz="186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611967" y="1341883"/>
            <a:ext cx="10968001" cy="333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313282" marR="8467" indent="-313282">
              <a:lnSpc>
                <a:spcPct val="115000"/>
              </a:lnSpc>
              <a:spcBef>
                <a:spcPts val="800"/>
              </a:spcBef>
              <a:buNone/>
            </a:pPr>
            <a:r>
              <a:rPr lang="en-GB" sz="2000">
                <a:solidFill>
                  <a:srgbClr val="000000"/>
                </a:solidFill>
              </a:rPr>
              <a:t>Gail and Tom are discussing whether to have an X-ray </a:t>
            </a:r>
            <a:endParaRPr sz="2000">
              <a:solidFill>
                <a:srgbClr val="000000"/>
              </a:solidFill>
            </a:endParaRPr>
          </a:p>
          <a:p>
            <a:pPr marL="313282" marR="8467" indent="-313282">
              <a:lnSpc>
                <a:spcPct val="115000"/>
              </a:lnSpc>
              <a:spcBef>
                <a:spcPts val="800"/>
              </a:spcBef>
              <a:buNone/>
            </a:pPr>
            <a:r>
              <a:rPr lang="en-GB" sz="2000">
                <a:solidFill>
                  <a:srgbClr val="000000"/>
                </a:solidFill>
              </a:rPr>
              <a:t>taken. Here are some data about radiation doses.</a:t>
            </a:r>
            <a:endParaRPr sz="2000">
              <a:solidFill>
                <a:srgbClr val="000000"/>
              </a:solidFill>
            </a:endParaRPr>
          </a:p>
          <a:p>
            <a:pPr marL="313282" marR="8467" indent="-313282">
              <a:lnSpc>
                <a:spcPct val="115000"/>
              </a:lnSpc>
              <a:spcBef>
                <a:spcPts val="800"/>
              </a:spcBef>
              <a:buNone/>
            </a:pPr>
            <a:endParaRPr sz="2000">
              <a:solidFill>
                <a:srgbClr val="000000"/>
              </a:solidFill>
            </a:endParaRPr>
          </a:p>
          <a:p>
            <a:pPr marL="313282" marR="8467" indent="-313282">
              <a:lnSpc>
                <a:spcPct val="115000"/>
              </a:lnSpc>
              <a:spcBef>
                <a:spcPts val="800"/>
              </a:spcBef>
              <a:buNone/>
            </a:pPr>
            <a:endParaRPr sz="2000">
              <a:solidFill>
                <a:srgbClr val="000000"/>
              </a:solidFill>
            </a:endParaRPr>
          </a:p>
          <a:p>
            <a:pPr marL="313282" marR="8467" indent="-313282">
              <a:lnSpc>
                <a:spcPct val="115000"/>
              </a:lnSpc>
              <a:spcBef>
                <a:spcPts val="800"/>
              </a:spcBef>
              <a:buNone/>
            </a:pPr>
            <a:endParaRPr sz="2000">
              <a:solidFill>
                <a:srgbClr val="000000"/>
              </a:solidFill>
            </a:endParaRPr>
          </a:p>
          <a:p>
            <a:pPr marL="313282" marR="8467" indent="-313282">
              <a:lnSpc>
                <a:spcPct val="115000"/>
              </a:lnSpc>
              <a:spcBef>
                <a:spcPts val="800"/>
              </a:spcBef>
              <a:buNone/>
            </a:pPr>
            <a:endParaRPr sz="2000">
              <a:solidFill>
                <a:srgbClr val="000000"/>
              </a:solidFill>
            </a:endParaRPr>
          </a:p>
          <a:p>
            <a:pPr marL="313282" marR="8467" indent="-313282">
              <a:lnSpc>
                <a:spcPct val="115000"/>
              </a:lnSpc>
              <a:spcBef>
                <a:spcPts val="800"/>
              </a:spcBef>
              <a:buNone/>
            </a:pPr>
            <a:r>
              <a:rPr lang="en-GB" sz="2000">
                <a:solidFill>
                  <a:srgbClr val="000000"/>
                </a:solidFill>
              </a:rPr>
              <a:t>Use the data and your own knowledge to advise Gail and Tom about the benefits and risks of having an X-ray taken. 																					</a:t>
            </a:r>
            <a:r>
              <a:rPr lang="en-GB" sz="2000" b="1">
                <a:solidFill>
                  <a:srgbClr val="000000"/>
                </a:solidFill>
              </a:rPr>
              <a:t>[6] </a:t>
            </a:r>
            <a:endParaRPr sz="2000" b="1">
              <a:solidFill>
                <a:srgbClr val="000000"/>
              </a:solidFill>
            </a:endParaRPr>
          </a:p>
          <a:p>
            <a:pPr marL="313282" marR="8467" indent="-313282">
              <a:lnSpc>
                <a:spcPct val="115000"/>
              </a:lnSpc>
              <a:spcBef>
                <a:spcPts val="800"/>
              </a:spcBef>
              <a:buNone/>
            </a:pPr>
            <a:r>
              <a:rPr lang="en-GB" sz="2000" i="1">
                <a:solidFill>
                  <a:srgbClr val="000000"/>
                </a:solidFill>
              </a:rPr>
              <a:t>The quality of written communication will be assessed in your answer.</a:t>
            </a:r>
            <a:endParaRPr sz="2000" i="1">
              <a:solidFill>
                <a:srgbClr val="000000"/>
              </a:solidFill>
            </a:endParaRPr>
          </a:p>
          <a:p>
            <a:pPr marL="313282" marR="8467" indent="-313282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0089" y="1341883"/>
            <a:ext cx="4022850" cy="2155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0" name="Google Shape;130;p20"/>
          <p:cNvGraphicFramePr/>
          <p:nvPr/>
        </p:nvGraphicFramePr>
        <p:xfrm>
          <a:off x="324767" y="2499184"/>
          <a:ext cx="7659766" cy="1304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9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633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19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Source of radiation</a:t>
                      </a:r>
                      <a:endParaRPr sz="1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635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19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Dose in mSv</a:t>
                      </a:r>
                      <a:endParaRPr sz="1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635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33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1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Background radiation per year</a:t>
                      </a:r>
                      <a:endParaRPr sz="1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635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1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2.600</a:t>
                      </a:r>
                      <a:endParaRPr sz="1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635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33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1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X-ray of body</a:t>
                      </a:r>
                      <a:endParaRPr sz="1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635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1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0.700</a:t>
                      </a:r>
                      <a:endParaRPr sz="1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635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633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1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X-ray of teeth</a:t>
                      </a:r>
                      <a:endParaRPr sz="1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635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1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0.005</a:t>
                      </a:r>
                      <a:endParaRPr sz="1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635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1" name="Google Shape;13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167" y="4984733"/>
            <a:ext cx="4318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6;p21">
            <a:extLst>
              <a:ext uri="{FF2B5EF4-FFF2-40B4-BE49-F238E27FC236}">
                <a16:creationId xmlns:a16="http://schemas.microsoft.com/office/drawing/2014/main" id="{5D108659-8DDA-754B-84EA-770CB98BFFE8}"/>
              </a:ext>
            </a:extLst>
          </p:cNvPr>
          <p:cNvSpPr txBox="1">
            <a:spLocks/>
          </p:cNvSpPr>
          <p:nvPr/>
        </p:nvSpPr>
        <p:spPr>
          <a:xfrm>
            <a:off x="326667" y="98834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r>
              <a:rPr lang="en-GB" sz="2800" b="1">
                <a:latin typeface="Century Gothic" panose="020B0502020202020204" pitchFamily="34" charset="0"/>
              </a:rPr>
              <a:t>Worked Example - Examination question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9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26667" y="98834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Worked Example - Examination question</a:t>
            </a:r>
            <a:endParaRPr sz="2800" b="1" dirty="0">
              <a:latin typeface="Century Gothic" panose="020B0502020202020204" pitchFamily="34" charset="0"/>
            </a:endParaRPr>
          </a:p>
        </p:txBody>
      </p:sp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fld id="{00000000-1234-1234-1234-123412341234}" type="slidenum">
              <a:rPr lang="en-GB"/>
              <a:pPr/>
              <a:t>14</a:t>
            </a:fld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611967" y="5892333"/>
            <a:ext cx="8230200" cy="6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en-GB" sz="18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OCR, Twenty First Century Physics B, Paper A182/01, June 2015</a:t>
            </a:r>
            <a:endParaRPr sz="186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662900" y="5578233"/>
            <a:ext cx="10866201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en-GB" sz="18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Answers as discussed in this slide have not been seen or verified by OCR.</a:t>
            </a:r>
            <a:endParaRPr sz="186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390233" y="2932050"/>
            <a:ext cx="7924800" cy="1747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313282" marR="8467" indent="-313282">
              <a:lnSpc>
                <a:spcPct val="115000"/>
              </a:lnSpc>
              <a:spcBef>
                <a:spcPts val="800"/>
              </a:spcBef>
              <a:buNone/>
            </a:pPr>
            <a:r>
              <a:rPr lang="en-GB" sz="2000">
                <a:solidFill>
                  <a:srgbClr val="000000"/>
                </a:solidFill>
              </a:rPr>
              <a:t>Use the data and your own knowledge to advise Gail and </a:t>
            </a:r>
            <a:endParaRPr sz="2000">
              <a:solidFill>
                <a:srgbClr val="000000"/>
              </a:solidFill>
            </a:endParaRPr>
          </a:p>
          <a:p>
            <a:pPr marL="313282" marR="8467" indent="-313282">
              <a:lnSpc>
                <a:spcPct val="115000"/>
              </a:lnSpc>
              <a:spcBef>
                <a:spcPts val="800"/>
              </a:spcBef>
              <a:buNone/>
            </a:pPr>
            <a:r>
              <a:rPr lang="en-GB" sz="2000">
                <a:solidFill>
                  <a:srgbClr val="000000"/>
                </a:solidFill>
              </a:rPr>
              <a:t>Tom about the benefits and risks of having an X-ray taken. </a:t>
            </a:r>
            <a:r>
              <a:rPr lang="en-GB" sz="2000" b="1">
                <a:solidFill>
                  <a:srgbClr val="000000"/>
                </a:solidFill>
              </a:rPr>
              <a:t>[6]</a:t>
            </a:r>
            <a:endParaRPr sz="2000" b="1">
              <a:solidFill>
                <a:srgbClr val="000000"/>
              </a:solidFill>
            </a:endParaRPr>
          </a:p>
          <a:p>
            <a:pPr marL="313282" marR="8467" indent="-313282">
              <a:lnSpc>
                <a:spcPct val="115000"/>
              </a:lnSpc>
              <a:spcBef>
                <a:spcPts val="800"/>
              </a:spcBef>
              <a:buNone/>
            </a:pPr>
            <a:endParaRPr sz="2000" i="1">
              <a:solidFill>
                <a:srgbClr val="000000"/>
              </a:solidFill>
            </a:endParaRPr>
          </a:p>
          <a:p>
            <a:pPr marL="313282" marR="8467" indent="-313282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0089" y="1137833"/>
            <a:ext cx="4022850" cy="2155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2" name="Google Shape;142;p21"/>
          <p:cNvGraphicFramePr/>
          <p:nvPr/>
        </p:nvGraphicFramePr>
        <p:xfrm>
          <a:off x="390317" y="1341884"/>
          <a:ext cx="7659766" cy="1304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9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633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19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Source of radiation</a:t>
                      </a:r>
                      <a:endParaRPr sz="1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635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19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Dose in mSv</a:t>
                      </a:r>
                      <a:endParaRPr sz="19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635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33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1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Background radiation per year</a:t>
                      </a:r>
                      <a:endParaRPr sz="1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635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1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2.600</a:t>
                      </a:r>
                      <a:endParaRPr sz="1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635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33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1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X-ray of body</a:t>
                      </a:r>
                      <a:endParaRPr sz="1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635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1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0.700</a:t>
                      </a:r>
                      <a:endParaRPr sz="1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635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633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1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X-ray of teeth</a:t>
                      </a:r>
                      <a:endParaRPr sz="1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635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19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0.005</a:t>
                      </a:r>
                      <a:endParaRPr sz="19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" marR="6350" marT="6350" marB="635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73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2D3BEF-4797-A247-9FDC-172B57627E1D}"/>
              </a:ext>
            </a:extLst>
          </p:cNvPr>
          <p:cNvSpPr txBox="1"/>
          <p:nvPr/>
        </p:nvSpPr>
        <p:spPr>
          <a:xfrm>
            <a:off x="0" y="6172261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Check your learning, if you have any red or amber topics watch the videos and read through the BBC Bitesize notes again.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AD73FF76-6920-9546-8C18-491B1215B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842" y="222247"/>
            <a:ext cx="1826491" cy="507358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CC0F5193-6E18-2D4D-9B08-B16BF2DAE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233" y="704850"/>
            <a:ext cx="10706100" cy="5448300"/>
          </a:xfrm>
          <a:prstGeom prst="rect">
            <a:avLst/>
          </a:prstGeom>
        </p:spPr>
      </p:pic>
      <p:pic>
        <p:nvPicPr>
          <p:cNvPr id="6" name="Picture 2" descr="Clientmoji">
            <a:extLst>
              <a:ext uri="{FF2B5EF4-FFF2-40B4-BE49-F238E27FC236}">
                <a16:creationId xmlns:a16="http://schemas.microsoft.com/office/drawing/2014/main" id="{8AA70A2C-4918-7D48-929E-C21D690D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0"/>
            <a:ext cx="14732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422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5E9B24B-78DE-1F42-B5E8-CE2D298F339C}"/>
              </a:ext>
            </a:extLst>
          </p:cNvPr>
          <p:cNvSpPr/>
          <p:nvPr/>
        </p:nvSpPr>
        <p:spPr>
          <a:xfrm>
            <a:off x="287866" y="169890"/>
            <a:ext cx="11754229" cy="41720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Title: Uses of Electromagnetic waves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12777B1-10DD-2145-9631-6B9C86F3AA2E}"/>
              </a:ext>
            </a:extLst>
          </p:cNvPr>
          <p:cNvSpPr/>
          <p:nvPr/>
        </p:nvSpPr>
        <p:spPr>
          <a:xfrm>
            <a:off x="165448" y="716140"/>
            <a:ext cx="11876647" cy="1509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9AB93A-08A0-984B-866B-79382993BA1E}"/>
              </a:ext>
            </a:extLst>
          </p:cNvPr>
          <p:cNvSpPr txBox="1"/>
          <p:nvPr/>
        </p:nvSpPr>
        <p:spPr>
          <a:xfrm>
            <a:off x="370034" y="716140"/>
            <a:ext cx="11747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Watch the following videos and read the BBC Bitesize notes:</a:t>
            </a:r>
          </a:p>
          <a:p>
            <a:r>
              <a:rPr lang="en-US" dirty="0">
                <a:latin typeface="Century Gothic" panose="020B0502020202020204" pitchFamily="34" charset="0"/>
                <a:hlinkClick r:id="rId2"/>
              </a:rPr>
              <a:t>https://www.youtube.com/watch?v=L0iivb-acqU </a:t>
            </a:r>
          </a:p>
          <a:p>
            <a:r>
              <a:rPr lang="en-US" dirty="0">
                <a:latin typeface="Century Gothic" panose="020B0502020202020204" pitchFamily="34" charset="0"/>
                <a:hlinkClick r:id="rId2"/>
              </a:rPr>
              <a:t>https://www.bbc.co.uk/bitesize/guides/z3yq4qt/revision/4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r>
              <a:rPr lang="en-US" dirty="0">
                <a:latin typeface="Century Gothic" panose="020B0502020202020204" pitchFamily="34" charset="0"/>
                <a:hlinkClick r:id="rId3"/>
              </a:rPr>
              <a:t>https://www.bbc.co.uk/bitesize/guides/z3yq4qt/revision/5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3AC789D-D6F1-B641-9654-B6D2881D10B4}"/>
              </a:ext>
            </a:extLst>
          </p:cNvPr>
          <p:cNvSpPr/>
          <p:nvPr/>
        </p:nvSpPr>
        <p:spPr>
          <a:xfrm>
            <a:off x="165448" y="2354380"/>
            <a:ext cx="11876647" cy="23351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8B18FBE-65BE-EA4A-9B5E-7D5618ED1556}"/>
              </a:ext>
            </a:extLst>
          </p:cNvPr>
          <p:cNvSpPr/>
          <p:nvPr/>
        </p:nvSpPr>
        <p:spPr>
          <a:xfrm>
            <a:off x="89246" y="4818600"/>
            <a:ext cx="11952849" cy="1955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8000DE-7E9E-FD47-8D3A-8056D028E349}"/>
              </a:ext>
            </a:extLst>
          </p:cNvPr>
          <p:cNvSpPr txBox="1"/>
          <p:nvPr/>
        </p:nvSpPr>
        <p:spPr>
          <a:xfrm>
            <a:off x="272315" y="2375465"/>
            <a:ext cx="117161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Answer the following questions:</a:t>
            </a:r>
          </a:p>
          <a:p>
            <a:pPr marL="342900" lvl="0" indent="-342900">
              <a:buAutoNum type="arabicPeriod"/>
            </a:pPr>
            <a:r>
              <a:rPr lang="en-GB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Describe the uses of the different electromagnetic waves.</a:t>
            </a:r>
          </a:p>
          <a:p>
            <a:pPr marL="342900" lvl="0" indent="-342900">
              <a:buAutoNum type="arabicPeriod"/>
            </a:pPr>
            <a:r>
              <a:rPr lang="en-GB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What are the uses of: a) </a:t>
            </a:r>
            <a:r>
              <a:rPr lang="en-GB" dirty="0" err="1"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radiowaves</a:t>
            </a:r>
            <a:r>
              <a:rPr lang="en-GB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b) microwaves c)infrared d) visible light e) ultraviolet f) x-rays and g) gamma rays?</a:t>
            </a:r>
          </a:p>
          <a:p>
            <a:pPr marL="342900" lvl="0" indent="-342900">
              <a:buAutoNum type="arabicPeriod"/>
            </a:pPr>
            <a:r>
              <a:rPr lang="en-GB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Explain why each type of radiation is selected for each specific use (HT only)</a:t>
            </a:r>
          </a:p>
          <a:p>
            <a:pPr marL="342900" lvl="0" indent="-342900">
              <a:buAutoNum type="arabicPeriod"/>
            </a:pPr>
            <a:endParaRPr lang="en-GB" dirty="0"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  <a:p>
            <a:pPr marL="457200" indent="-457200">
              <a:buAutoNum type="arabicParenR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6E8E2-1305-E44A-B18C-0ABD3A51F6A6}"/>
              </a:ext>
            </a:extLst>
          </p:cNvPr>
          <p:cNvSpPr txBox="1"/>
          <p:nvPr/>
        </p:nvSpPr>
        <p:spPr>
          <a:xfrm>
            <a:off x="234430" y="4933784"/>
            <a:ext cx="11738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Complete the BBC Test: </a:t>
            </a:r>
            <a:r>
              <a:rPr lang="en-US" sz="2000" dirty="0">
                <a:latin typeface="Century Gothic" panose="020B0502020202020204" pitchFamily="34" charset="0"/>
                <a:hlinkClick r:id="rId4"/>
              </a:rPr>
              <a:t>https://www.bbc.co.uk/bitesize/guides/z3yq4qt/test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5860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2D3BEF-4797-A247-9FDC-172B57627E1D}"/>
              </a:ext>
            </a:extLst>
          </p:cNvPr>
          <p:cNvSpPr txBox="1"/>
          <p:nvPr/>
        </p:nvSpPr>
        <p:spPr>
          <a:xfrm>
            <a:off x="0" y="6172261"/>
            <a:ext cx="1226127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Check your learning, if you have any red or amber topics watch the videos and read through the BBC Bitesize notes again.</a:t>
            </a:r>
          </a:p>
        </p:txBody>
      </p:sp>
      <p:pic>
        <p:nvPicPr>
          <p:cNvPr id="6" name="Picture 2" descr="Clientmoji">
            <a:extLst>
              <a:ext uri="{FF2B5EF4-FFF2-40B4-BE49-F238E27FC236}">
                <a16:creationId xmlns:a16="http://schemas.microsoft.com/office/drawing/2014/main" id="{8AA70A2C-4918-7D48-929E-C21D690D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584"/>
            <a:ext cx="1244661" cy="124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858FAA7-B020-6346-A62C-CFCE47DD8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1490134"/>
            <a:ext cx="11220449" cy="345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57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5E9B24B-78DE-1F42-B5E8-CE2D298F339C}"/>
              </a:ext>
            </a:extLst>
          </p:cNvPr>
          <p:cNvSpPr/>
          <p:nvPr/>
        </p:nvSpPr>
        <p:spPr>
          <a:xfrm>
            <a:off x="287866" y="169890"/>
            <a:ext cx="11754229" cy="41720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Title: Transverse and longitudinal waves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12777B1-10DD-2145-9631-6B9C86F3AA2E}"/>
              </a:ext>
            </a:extLst>
          </p:cNvPr>
          <p:cNvSpPr/>
          <p:nvPr/>
        </p:nvSpPr>
        <p:spPr>
          <a:xfrm>
            <a:off x="287864" y="716140"/>
            <a:ext cx="11754231" cy="10523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9AB93A-08A0-984B-866B-79382993BA1E}"/>
              </a:ext>
            </a:extLst>
          </p:cNvPr>
          <p:cNvSpPr txBox="1"/>
          <p:nvPr/>
        </p:nvSpPr>
        <p:spPr>
          <a:xfrm>
            <a:off x="295082" y="716140"/>
            <a:ext cx="11479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Watch the following videos and read BBC Bitesize notes :</a:t>
            </a:r>
          </a:p>
          <a:p>
            <a:r>
              <a:rPr lang="en-US" dirty="0">
                <a:latin typeface="Century Gothic" panose="020B0502020202020204" pitchFamily="34" charset="0"/>
                <a:hlinkClick r:id="rId2"/>
              </a:rPr>
              <a:t>https://www.youtube.com/watch?v=0f5iYCNCnow</a:t>
            </a:r>
            <a:r>
              <a:rPr lang="en-US" dirty="0">
                <a:latin typeface="Century Gothic" panose="020B0502020202020204" pitchFamily="34" charset="0"/>
              </a:rPr>
              <a:t>  </a:t>
            </a:r>
            <a:r>
              <a:rPr lang="en-US" dirty="0">
                <a:latin typeface="Century Gothic" panose="020B0502020202020204" pitchFamily="34" charset="0"/>
                <a:hlinkClick r:id="rId3"/>
              </a:rPr>
              <a:t>https://www.bbc.co.uk/bitesize/guides/z3yq4qt/revision/1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3AC789D-D6F1-B641-9654-B6D2881D10B4}"/>
              </a:ext>
            </a:extLst>
          </p:cNvPr>
          <p:cNvSpPr/>
          <p:nvPr/>
        </p:nvSpPr>
        <p:spPr>
          <a:xfrm>
            <a:off x="165448" y="1851787"/>
            <a:ext cx="11876647" cy="37169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8B18FBE-65BE-EA4A-9B5E-7D5618ED1556}"/>
              </a:ext>
            </a:extLst>
          </p:cNvPr>
          <p:cNvSpPr/>
          <p:nvPr/>
        </p:nvSpPr>
        <p:spPr>
          <a:xfrm>
            <a:off x="89246" y="5697804"/>
            <a:ext cx="11952849" cy="10758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8000DE-7E9E-FD47-8D3A-8056D028E349}"/>
              </a:ext>
            </a:extLst>
          </p:cNvPr>
          <p:cNvSpPr txBox="1"/>
          <p:nvPr/>
        </p:nvSpPr>
        <p:spPr>
          <a:xfrm>
            <a:off x="325962" y="1918649"/>
            <a:ext cx="1171613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Answer the following questions: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entury Gothic" panose="020B0502020202020204" pitchFamily="34" charset="0"/>
              </a:rPr>
              <a:t>What is a longitudinal wave? Give two examples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entury Gothic" panose="020B0502020202020204" pitchFamily="34" charset="0"/>
              </a:rPr>
              <a:t>What is a transverse wave? Give two examples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entury Gothic" panose="020B0502020202020204" pitchFamily="34" charset="0"/>
              </a:rPr>
              <a:t>What do all waves transfer?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entury Gothic" panose="020B0502020202020204" pitchFamily="34" charset="0"/>
              </a:rPr>
              <a:t>What do ripples transfer?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entury Gothic" panose="020B0502020202020204" pitchFamily="34" charset="0"/>
              </a:rPr>
              <a:t>What is an oscillation?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entury Gothic" panose="020B0502020202020204" pitchFamily="34" charset="0"/>
              </a:rPr>
              <a:t>In which direction is energy transferred by transverse waves?</a:t>
            </a:r>
            <a:endParaRPr lang="en-US" sz="2400" b="1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entury Gothic" panose="020B0502020202020204" pitchFamily="34" charset="0"/>
              </a:rPr>
              <a:t>In which direction is energy transferred by transverse waves?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entury Gothic" panose="020B0502020202020204" pitchFamily="34" charset="0"/>
              </a:rPr>
              <a:t>What are compressions and rarefactions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entury Gothic" panose="020B0502020202020204" pitchFamily="34" charset="0"/>
              </a:rPr>
              <a:t>What are the differences between longitudinal and transverse waves.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6E8E2-1305-E44A-B18C-0ABD3A51F6A6}"/>
              </a:ext>
            </a:extLst>
          </p:cNvPr>
          <p:cNvSpPr txBox="1"/>
          <p:nvPr/>
        </p:nvSpPr>
        <p:spPr>
          <a:xfrm>
            <a:off x="295082" y="6049249"/>
            <a:ext cx="1173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Complete the BBC test: </a:t>
            </a:r>
            <a:r>
              <a:rPr lang="en-US" sz="2000" dirty="0">
                <a:latin typeface="Century Gothic" panose="020B0502020202020204" pitchFamily="34" charset="0"/>
                <a:hlinkClick r:id="rId4"/>
              </a:rPr>
              <a:t>https://www.bbc.co.uk/bitesize/guides/z3yq4qt/test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B58C83B1-D7D1-DA45-9650-A45200B99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122" y="5036081"/>
            <a:ext cx="1737591" cy="173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0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6F0ACE9C-488A-E941-979B-D872B781A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509" y="5031509"/>
            <a:ext cx="1826491" cy="182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2B2253-3EE6-6F4D-B84C-54E71770E47F}"/>
              </a:ext>
            </a:extLst>
          </p:cNvPr>
          <p:cNvSpPr txBox="1"/>
          <p:nvPr/>
        </p:nvSpPr>
        <p:spPr>
          <a:xfrm>
            <a:off x="294024" y="4385178"/>
            <a:ext cx="1176452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Check your learning, if you have any red or amber topics watch the videos and read through the BBC Bitesize notes again.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06A86FBE-7A8D-3A44-AC39-3B37E9BF4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53" y="600578"/>
            <a:ext cx="11925093" cy="30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7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5E9B24B-78DE-1F42-B5E8-CE2D298F339C}"/>
              </a:ext>
            </a:extLst>
          </p:cNvPr>
          <p:cNvSpPr/>
          <p:nvPr/>
        </p:nvSpPr>
        <p:spPr>
          <a:xfrm>
            <a:off x="287866" y="169890"/>
            <a:ext cx="11754229" cy="41720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Title: Properties of waves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12777B1-10DD-2145-9631-6B9C86F3AA2E}"/>
              </a:ext>
            </a:extLst>
          </p:cNvPr>
          <p:cNvSpPr/>
          <p:nvPr/>
        </p:nvSpPr>
        <p:spPr>
          <a:xfrm>
            <a:off x="183294" y="716140"/>
            <a:ext cx="11836035" cy="15906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9AB93A-08A0-984B-866B-79382993BA1E}"/>
              </a:ext>
            </a:extLst>
          </p:cNvPr>
          <p:cNvSpPr txBox="1"/>
          <p:nvPr/>
        </p:nvSpPr>
        <p:spPr>
          <a:xfrm>
            <a:off x="209941" y="693302"/>
            <a:ext cx="1195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Watch the video and read the BBC Bitesize notes:</a:t>
            </a:r>
          </a:p>
          <a:p>
            <a:r>
              <a:rPr lang="en-US" sz="1600" dirty="0">
                <a:latin typeface="Century Gothic" panose="020B0502020202020204" pitchFamily="34" charset="0"/>
                <a:hlinkClick r:id="rId2"/>
              </a:rPr>
              <a:t>https://www.youtube.com/watch?v=ITe6snlZBp8</a:t>
            </a:r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  <a:hlinkClick r:id="rId3"/>
              </a:rPr>
              <a:t>https://www.youtube.com/watch?v=Aucu7YshyQ0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  <a:p>
            <a:r>
              <a:rPr lang="en-US" sz="1600" dirty="0">
                <a:latin typeface="Century Gothic" panose="020B0502020202020204" pitchFamily="34" charset="0"/>
                <a:hlinkClick r:id="rId4"/>
              </a:rPr>
              <a:t>https://www.bbc.co.uk/bitesize/guides/zwkn2nb/revision/1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  <a:p>
            <a:r>
              <a:rPr lang="en-US" sz="1600" dirty="0">
                <a:latin typeface="Century Gothic" panose="020B0502020202020204" pitchFamily="34" charset="0"/>
                <a:hlinkClick r:id="rId5"/>
              </a:rPr>
              <a:t>https://classroom.thenational.academy/lessons/wave-properties-60vk0d?step=1&amp;activity=video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  <a:p>
            <a:r>
              <a:rPr lang="en-US" sz="1600" dirty="0">
                <a:latin typeface="Century Gothic" panose="020B0502020202020204" pitchFamily="34" charset="0"/>
                <a:hlinkClick r:id="rId6"/>
              </a:rPr>
              <a:t>https://classroom.thenational.academy/lessons/measuring-the-speed-of-waves-in-solids-c9gk6t?step=1&amp;activity=video</a:t>
            </a:r>
            <a:r>
              <a:rPr lang="en-US" sz="1600" dirty="0">
                <a:latin typeface="Century Gothic" panose="020B0502020202020204" pitchFamily="34" charset="0"/>
              </a:rPr>
              <a:t> 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3AC789D-D6F1-B641-9654-B6D2881D10B4}"/>
              </a:ext>
            </a:extLst>
          </p:cNvPr>
          <p:cNvSpPr/>
          <p:nvPr/>
        </p:nvSpPr>
        <p:spPr>
          <a:xfrm>
            <a:off x="183294" y="2412984"/>
            <a:ext cx="11858801" cy="42751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8000DE-7E9E-FD47-8D3A-8056D028E349}"/>
              </a:ext>
            </a:extLst>
          </p:cNvPr>
          <p:cNvSpPr txBox="1"/>
          <p:nvPr/>
        </p:nvSpPr>
        <p:spPr>
          <a:xfrm>
            <a:off x="320633" y="2412984"/>
            <a:ext cx="119528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Answer the following questions: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What do waves do?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Draw a labelled diagram to show a waves: wavelength, amplitude, wave peak and wave trough.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Give the equation to calculate the time of a wave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Give the equation to calculate wave speed.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How could you calculate the speed of sound in air?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What do the particles in a wave do?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What is an oscillation?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Define a longitudinal wave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Define a transverse wave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What is a mechanical wave?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Give two examples of longitudinal waves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Give two examples of transverse waves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What is the difference between a peak and amplitude?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>
                <a:latin typeface="Century Gothic" panose="020B0502020202020204" pitchFamily="34" charset="0"/>
              </a:rPr>
              <a:t>What are the units of wavelength?</a:t>
            </a:r>
          </a:p>
        </p:txBody>
      </p:sp>
      <p:pic>
        <p:nvPicPr>
          <p:cNvPr id="12" name="Picture 2" descr="Bitmoji Image">
            <a:extLst>
              <a:ext uri="{FF2B5EF4-FFF2-40B4-BE49-F238E27FC236}">
                <a16:creationId xmlns:a16="http://schemas.microsoft.com/office/drawing/2014/main" id="{4CFF429D-EED9-6843-869F-40F0D6581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1" y="3657249"/>
            <a:ext cx="2408412" cy="24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7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5E9B24B-78DE-1F42-B5E8-CE2D298F339C}"/>
              </a:ext>
            </a:extLst>
          </p:cNvPr>
          <p:cNvSpPr/>
          <p:nvPr/>
        </p:nvSpPr>
        <p:spPr>
          <a:xfrm>
            <a:off x="287866" y="169890"/>
            <a:ext cx="11754229" cy="41720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Title: Properties of waves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12777B1-10DD-2145-9631-6B9C86F3AA2E}"/>
              </a:ext>
            </a:extLst>
          </p:cNvPr>
          <p:cNvSpPr/>
          <p:nvPr/>
        </p:nvSpPr>
        <p:spPr>
          <a:xfrm>
            <a:off x="287865" y="716140"/>
            <a:ext cx="11731464" cy="19020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9AB93A-08A0-984B-866B-79382993BA1E}"/>
              </a:ext>
            </a:extLst>
          </p:cNvPr>
          <p:cNvSpPr txBox="1"/>
          <p:nvPr/>
        </p:nvSpPr>
        <p:spPr>
          <a:xfrm>
            <a:off x="431325" y="693302"/>
            <a:ext cx="117314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Watch the video and read the BBC Bitesize notes:</a:t>
            </a:r>
          </a:p>
          <a:p>
            <a:r>
              <a:rPr lang="en-US" sz="2000" dirty="0">
                <a:latin typeface="Century Gothic" panose="020B0502020202020204" pitchFamily="34" charset="0"/>
                <a:hlinkClick r:id="rId2"/>
              </a:rPr>
              <a:t>https://www.youtube.com/watch?v=OY0lXHPo_nM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  <a:p>
            <a:r>
              <a:rPr lang="en-US" sz="2000" dirty="0">
                <a:latin typeface="Century Gothic" panose="020B0502020202020204" pitchFamily="34" charset="0"/>
                <a:hlinkClick r:id="rId3"/>
              </a:rPr>
              <a:t>https://www.youtube.com/watch?v=UNmv6H-f180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  <a:p>
            <a:r>
              <a:rPr lang="en-US" sz="2000" dirty="0">
                <a:latin typeface="Century Gothic" panose="020B0502020202020204" pitchFamily="34" charset="0"/>
                <a:hlinkClick r:id="rId4"/>
              </a:rPr>
              <a:t>https://www.youtube.com/watch?v=ZXAmiRC0GBo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  <a:p>
            <a:r>
              <a:rPr lang="en-GB" sz="2000" u="sng" dirty="0">
                <a:latin typeface="Century Gothic" panose="020B0502020202020204" pitchFamily="34" charset="0"/>
                <a:hlinkClick r:id="rId5"/>
              </a:rPr>
              <a:t>https://www.bbc.co.uk/bitesize/guides/zwkn2nb/revision/4</a:t>
            </a:r>
            <a:endParaRPr lang="en-GB" sz="2000" u="sng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  <a:hlinkClick r:id="rId6"/>
              </a:rPr>
              <a:t>https://www.bbc.co.uk/bitesize/guides/zwkn2nb/revision/5</a:t>
            </a:r>
            <a:r>
              <a:rPr lang="en-GB" sz="2000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3AC789D-D6F1-B641-9654-B6D2881D10B4}"/>
              </a:ext>
            </a:extLst>
          </p:cNvPr>
          <p:cNvSpPr/>
          <p:nvPr/>
        </p:nvSpPr>
        <p:spPr>
          <a:xfrm>
            <a:off x="183294" y="2624354"/>
            <a:ext cx="11876647" cy="16673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8B18FBE-65BE-EA4A-9B5E-7D5618ED1556}"/>
              </a:ext>
            </a:extLst>
          </p:cNvPr>
          <p:cNvSpPr/>
          <p:nvPr/>
        </p:nvSpPr>
        <p:spPr>
          <a:xfrm>
            <a:off x="180781" y="4368367"/>
            <a:ext cx="11952848" cy="23197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8000DE-7E9E-FD47-8D3A-8056D028E349}"/>
              </a:ext>
            </a:extLst>
          </p:cNvPr>
          <p:cNvSpPr txBox="1"/>
          <p:nvPr/>
        </p:nvSpPr>
        <p:spPr>
          <a:xfrm>
            <a:off x="320633" y="2601517"/>
            <a:ext cx="119528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Answer the following questions: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1. </a:t>
            </a:r>
            <a:r>
              <a:rPr lang="en-GB" dirty="0">
                <a:latin typeface="Century Gothic" panose="020B0502020202020204" pitchFamily="34" charset="0"/>
              </a:rPr>
              <a:t>Describe a method to Measure the frequency, wavelength and speed of waves in a ripple </a:t>
            </a:r>
          </a:p>
          <a:p>
            <a:r>
              <a:rPr lang="en-GB" dirty="0">
                <a:latin typeface="Century Gothic" panose="020B0502020202020204" pitchFamily="34" charset="0"/>
              </a:rPr>
              <a:t>     Tank.</a:t>
            </a:r>
          </a:p>
          <a:p>
            <a:r>
              <a:rPr lang="en-GB" dirty="0">
                <a:latin typeface="Century Gothic" panose="020B0502020202020204" pitchFamily="34" charset="0"/>
              </a:rPr>
              <a:t>2. Describe a method to Measure the frequency, wavelength and speed of waves </a:t>
            </a:r>
          </a:p>
          <a:p>
            <a:r>
              <a:rPr lang="en-GB" dirty="0">
                <a:latin typeface="Century Gothic" panose="020B0502020202020204" pitchFamily="34" charset="0"/>
              </a:rPr>
              <a:t>    in a solid.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6E8E2-1305-E44A-B18C-0ABD3A51F6A6}"/>
              </a:ext>
            </a:extLst>
          </p:cNvPr>
          <p:cNvSpPr txBox="1"/>
          <p:nvPr/>
        </p:nvSpPr>
        <p:spPr>
          <a:xfrm>
            <a:off x="287864" y="4467055"/>
            <a:ext cx="117386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Download and complete the following worksheets: </a:t>
            </a:r>
            <a:r>
              <a:rPr lang="en-US" dirty="0">
                <a:latin typeface="Century Gothic" panose="020B0502020202020204" pitchFamily="34" charset="0"/>
                <a:hlinkClick r:id="rId7"/>
              </a:rPr>
              <a:t>https://classroom.thenational.academy/lessons/wave-properties-60vk0d?step=2&amp;activity=worksheet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  <a:hlinkClick r:id="rId8"/>
              </a:rPr>
              <a:t>https://classroom.thenational.academy/lessons/measuring-the-speed-of-waves-in-solids-c9gk6t?step=2&amp;activity=worksheet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r>
              <a:rPr lang="en-US" dirty="0">
                <a:latin typeface="Century Gothic" panose="020B0502020202020204" pitchFamily="34" charset="0"/>
              </a:rPr>
              <a:t>Complete the quizzes </a:t>
            </a:r>
            <a:r>
              <a:rPr lang="en-US" dirty="0">
                <a:latin typeface="Century Gothic" panose="020B0502020202020204" pitchFamily="34" charset="0"/>
                <a:hlinkClick r:id="rId9"/>
              </a:rPr>
              <a:t>https://classroom.thenational.academy/lessons/wave-properties-60vk0d?step=3&amp;activity=exit_quiz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Complete the following test: </a:t>
            </a:r>
            <a:r>
              <a:rPr lang="en-US" dirty="0">
                <a:latin typeface="Century Gothic" panose="020B0502020202020204" pitchFamily="34" charset="0"/>
                <a:hlinkClick r:id="rId10"/>
              </a:rPr>
              <a:t>https://www.bbc.co.uk/bitesize/guides/zwkn2nb/test</a:t>
            </a:r>
            <a:r>
              <a:rPr lang="en-US" dirty="0">
                <a:latin typeface="Century Gothic" panose="020B0502020202020204" pitchFamily="34" charset="0"/>
              </a:rPr>
              <a:t>  </a:t>
            </a:r>
          </a:p>
        </p:txBody>
      </p:sp>
      <p:pic>
        <p:nvPicPr>
          <p:cNvPr id="12" name="Picture 2" descr="Bitmoji Image">
            <a:extLst>
              <a:ext uri="{FF2B5EF4-FFF2-40B4-BE49-F238E27FC236}">
                <a16:creationId xmlns:a16="http://schemas.microsoft.com/office/drawing/2014/main" id="{4CFF429D-EED9-6843-869F-40F0D6581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955" y="2560204"/>
            <a:ext cx="1737591" cy="173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281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B8231215-6A69-424D-A79D-4C7F2EAAF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57" y="115262"/>
            <a:ext cx="9573491" cy="5875148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0337B38D-478B-2447-AFC8-800C0F607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051" y="21318"/>
            <a:ext cx="1590964" cy="4419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EFD809-FBD0-EF40-89E2-028DDF3F6814}"/>
              </a:ext>
            </a:extLst>
          </p:cNvPr>
          <p:cNvSpPr txBox="1"/>
          <p:nvPr/>
        </p:nvSpPr>
        <p:spPr>
          <a:xfrm>
            <a:off x="-69272" y="6056960"/>
            <a:ext cx="1226127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Check your learning, if you have any red or amber topics watch the videos and read through the BBC Bitesize notes again.</a:t>
            </a:r>
          </a:p>
        </p:txBody>
      </p:sp>
      <p:pic>
        <p:nvPicPr>
          <p:cNvPr id="9" name="Picture 2" descr="Clientmoji">
            <a:extLst>
              <a:ext uri="{FF2B5EF4-FFF2-40B4-BE49-F238E27FC236}">
                <a16:creationId xmlns:a16="http://schemas.microsoft.com/office/drawing/2014/main" id="{3E2024B1-5C06-0C49-B715-A0FDF0907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418" y="2703945"/>
            <a:ext cx="1826491" cy="182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1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360E519-6749-DD4D-A9D5-23B018514C02}"/>
              </a:ext>
            </a:extLst>
          </p:cNvPr>
          <p:cNvSpPr/>
          <p:nvPr/>
        </p:nvSpPr>
        <p:spPr>
          <a:xfrm>
            <a:off x="66138" y="4912963"/>
            <a:ext cx="11952848" cy="17367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5E9B24B-78DE-1F42-B5E8-CE2D298F339C}"/>
              </a:ext>
            </a:extLst>
          </p:cNvPr>
          <p:cNvSpPr/>
          <p:nvPr/>
        </p:nvSpPr>
        <p:spPr>
          <a:xfrm>
            <a:off x="287866" y="169890"/>
            <a:ext cx="11754229" cy="41720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Title: Types of electromagnetic waves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12777B1-10DD-2145-9631-6B9C86F3AA2E}"/>
              </a:ext>
            </a:extLst>
          </p:cNvPr>
          <p:cNvSpPr/>
          <p:nvPr/>
        </p:nvSpPr>
        <p:spPr>
          <a:xfrm>
            <a:off x="287864" y="716140"/>
            <a:ext cx="11609049" cy="16375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9AB93A-08A0-984B-866B-79382993BA1E}"/>
              </a:ext>
            </a:extLst>
          </p:cNvPr>
          <p:cNvSpPr txBox="1"/>
          <p:nvPr/>
        </p:nvSpPr>
        <p:spPr>
          <a:xfrm>
            <a:off x="295082" y="716140"/>
            <a:ext cx="114794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Watch the following video and read the BBC Bitesize notes:</a:t>
            </a:r>
          </a:p>
          <a:p>
            <a:r>
              <a:rPr lang="en-US" sz="2000" dirty="0">
                <a:latin typeface="Century Gothic" panose="020B0502020202020204" pitchFamily="34" charset="0"/>
                <a:hlinkClick r:id="rId2"/>
              </a:rPr>
              <a:t>https://classroom.thenational.academy/lessons/electromagnetic-spectrum-part-1-6dk62r?activity=video&amp;step=1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  <a:p>
            <a:r>
              <a:rPr lang="en-US" sz="2000" dirty="0">
                <a:latin typeface="Century Gothic" panose="020B0502020202020204" pitchFamily="34" charset="0"/>
                <a:hlinkClick r:id="rId3"/>
              </a:rPr>
              <a:t>https://www.youtube.com/watch?v=u5vkYjV1V1A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  <a:p>
            <a:r>
              <a:rPr lang="en-US" sz="2000" dirty="0">
                <a:latin typeface="Century Gothic" panose="020B0502020202020204" pitchFamily="34" charset="0"/>
                <a:hlinkClick r:id="rId4"/>
              </a:rPr>
              <a:t>https://www.bbc.co.uk/bitesize/guides/z3yq4qt/revision/3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3AC789D-D6F1-B641-9654-B6D2881D10B4}"/>
              </a:ext>
            </a:extLst>
          </p:cNvPr>
          <p:cNvSpPr/>
          <p:nvPr/>
        </p:nvSpPr>
        <p:spPr>
          <a:xfrm>
            <a:off x="165448" y="2524528"/>
            <a:ext cx="11754229" cy="23133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8000DE-7E9E-FD47-8D3A-8056D028E349}"/>
              </a:ext>
            </a:extLst>
          </p:cNvPr>
          <p:cNvSpPr txBox="1"/>
          <p:nvPr/>
        </p:nvSpPr>
        <p:spPr>
          <a:xfrm>
            <a:off x="475868" y="2529594"/>
            <a:ext cx="1129863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Answer the following questions: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type of waves are electromagnetic waves?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is the electromagnetic spectrum?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Which electromagnetic waves are humans able to see?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List the types of electromagnetic wave in order of increasing frequency.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List the types of electromagnetic wave in order of decreasing wavelength.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Describe the properties of electromagnetic waves.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 define the terms transmission, absorption, reflection and refraction.</a:t>
            </a:r>
          </a:p>
          <a:p>
            <a:pPr marL="342900" indent="-342900">
              <a:buFontTx/>
              <a:buAutoNum type="arabicPeriod"/>
            </a:pPr>
            <a:endParaRPr lang="en-US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Century Gothic" panose="020B0502020202020204" pitchFamily="34" charset="0"/>
            </a:endParaRPr>
          </a:p>
          <a:p>
            <a:pPr marL="457200" indent="-457200">
              <a:buAutoNum type="arabicParenR"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B22D85-B55F-F447-8D19-0C1A75A4B0A8}"/>
              </a:ext>
            </a:extLst>
          </p:cNvPr>
          <p:cNvSpPr/>
          <p:nvPr/>
        </p:nvSpPr>
        <p:spPr>
          <a:xfrm>
            <a:off x="185613" y="5103687"/>
            <a:ext cx="11711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Complete the worksheet: </a:t>
            </a:r>
            <a:r>
              <a:rPr lang="en-US" dirty="0">
                <a:latin typeface="Century Gothic" panose="020B0502020202020204" pitchFamily="34" charset="0"/>
                <a:hlinkClick r:id="rId5"/>
              </a:rPr>
              <a:t>https://classroom.thenational.academy/lessons/electromagnetic-spectrum-part-1-6dk62r?step=2&amp;activity=worksheet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r>
              <a:rPr lang="en-US" dirty="0">
                <a:latin typeface="Century Gothic" panose="020B0502020202020204" pitchFamily="34" charset="0"/>
              </a:rPr>
              <a:t>Complete the quiz:</a:t>
            </a:r>
          </a:p>
          <a:p>
            <a:r>
              <a:rPr lang="en-US" dirty="0">
                <a:latin typeface="Century Gothic" panose="020B0502020202020204" pitchFamily="34" charset="0"/>
                <a:hlinkClick r:id="rId6"/>
              </a:rPr>
              <a:t>https://classroom.thenational.academy/lessons/electromagnetic-spectrum-part-1-6dk62r?step=3&amp;activity=exit_quiz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182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D3B76F1A-29A9-B248-AA09-DC4E64169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99" y="462297"/>
            <a:ext cx="11461802" cy="4109703"/>
          </a:xfrm>
          <a:prstGeom prst="rect">
            <a:avLst/>
          </a:prstGeom>
        </p:spPr>
      </p:pic>
      <p:pic>
        <p:nvPicPr>
          <p:cNvPr id="6" name="Picture 2" descr="Clientmoji">
            <a:extLst>
              <a:ext uri="{FF2B5EF4-FFF2-40B4-BE49-F238E27FC236}">
                <a16:creationId xmlns:a16="http://schemas.microsoft.com/office/drawing/2014/main" id="{2F1447B8-0B04-654A-8976-F2B1C5643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781" y="4124548"/>
            <a:ext cx="1826491" cy="182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7CDB5D-7F2C-AC4E-A8CE-C199CA3087C6}"/>
              </a:ext>
            </a:extLst>
          </p:cNvPr>
          <p:cNvSpPr txBox="1"/>
          <p:nvPr/>
        </p:nvSpPr>
        <p:spPr>
          <a:xfrm>
            <a:off x="0" y="6172261"/>
            <a:ext cx="1226127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Check your learning, if you have any red or amber topics watch the videos and read through the BBC Bitesize notes again.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A0160AA9-8138-E044-9947-7545C74D4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2023" y="208618"/>
            <a:ext cx="1826491" cy="5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86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5E9B24B-78DE-1F42-B5E8-CE2D298F339C}"/>
              </a:ext>
            </a:extLst>
          </p:cNvPr>
          <p:cNvSpPr/>
          <p:nvPr/>
        </p:nvSpPr>
        <p:spPr>
          <a:xfrm>
            <a:off x="287866" y="169890"/>
            <a:ext cx="11754229" cy="41720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Title: Properties of electromagnetic waves (Higher Tier)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12777B1-10DD-2145-9631-6B9C86F3AA2E}"/>
              </a:ext>
            </a:extLst>
          </p:cNvPr>
          <p:cNvSpPr/>
          <p:nvPr/>
        </p:nvSpPr>
        <p:spPr>
          <a:xfrm>
            <a:off x="287865" y="716140"/>
            <a:ext cx="11731464" cy="15265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9AB93A-08A0-984B-866B-79382993BA1E}"/>
              </a:ext>
            </a:extLst>
          </p:cNvPr>
          <p:cNvSpPr txBox="1"/>
          <p:nvPr/>
        </p:nvSpPr>
        <p:spPr>
          <a:xfrm>
            <a:off x="431325" y="693302"/>
            <a:ext cx="11731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Read the BBC Bitesize notes: 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Reflection: </a:t>
            </a:r>
          </a:p>
          <a:p>
            <a:r>
              <a:rPr lang="en-US" dirty="0">
                <a:latin typeface="Century Gothic" panose="020B0502020202020204" pitchFamily="34" charset="0"/>
                <a:hlinkClick r:id="rId2"/>
              </a:rPr>
              <a:t>https://www.bbc.co.uk/bitesize/guides/z2xjdxs/revision/1</a:t>
            </a:r>
            <a:r>
              <a:rPr lang="en-US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3AC789D-D6F1-B641-9654-B6D2881D10B4}"/>
              </a:ext>
            </a:extLst>
          </p:cNvPr>
          <p:cNvSpPr/>
          <p:nvPr/>
        </p:nvSpPr>
        <p:spPr>
          <a:xfrm>
            <a:off x="183294" y="2265558"/>
            <a:ext cx="11876647" cy="20261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8B18FBE-65BE-EA4A-9B5E-7D5618ED1556}"/>
              </a:ext>
            </a:extLst>
          </p:cNvPr>
          <p:cNvSpPr/>
          <p:nvPr/>
        </p:nvSpPr>
        <p:spPr>
          <a:xfrm>
            <a:off x="180781" y="4676297"/>
            <a:ext cx="11952848" cy="20118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8000DE-7E9E-FD47-8D3A-8056D028E349}"/>
              </a:ext>
            </a:extLst>
          </p:cNvPr>
          <p:cNvSpPr txBox="1"/>
          <p:nvPr/>
        </p:nvSpPr>
        <p:spPr>
          <a:xfrm>
            <a:off x="320633" y="2362932"/>
            <a:ext cx="119528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Answer the following questions: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What is reflection?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What is the law of reflection?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What is specular reflection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What us a virtual image?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What is diffuse reflection?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6E8E2-1305-E44A-B18C-0ABD3A51F6A6}"/>
              </a:ext>
            </a:extLst>
          </p:cNvPr>
          <p:cNvSpPr txBox="1"/>
          <p:nvPr/>
        </p:nvSpPr>
        <p:spPr>
          <a:xfrm>
            <a:off x="272537" y="5083972"/>
            <a:ext cx="11738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Please note you only need to have a general knowledge of reflection for combined Science and describe how transverse waves are reflected.  </a:t>
            </a:r>
          </a:p>
        </p:txBody>
      </p:sp>
      <p:pic>
        <p:nvPicPr>
          <p:cNvPr id="12" name="Picture 2" descr="Bitmoji Image">
            <a:extLst>
              <a:ext uri="{FF2B5EF4-FFF2-40B4-BE49-F238E27FC236}">
                <a16:creationId xmlns:a16="http://schemas.microsoft.com/office/drawing/2014/main" id="{4CFF429D-EED9-6843-869F-40F0D6581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955" y="2560204"/>
            <a:ext cx="1737591" cy="173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583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83A68F83C6A47BFB95B29838E2CE4" ma:contentTypeVersion="13" ma:contentTypeDescription="Create a new document." ma:contentTypeScope="" ma:versionID="2793a5c04a7cd238eb459fc47ead991b">
  <xsd:schema xmlns:xsd="http://www.w3.org/2001/XMLSchema" xmlns:xs="http://www.w3.org/2001/XMLSchema" xmlns:p="http://schemas.microsoft.com/office/2006/metadata/properties" xmlns:ns2="256cee14-f636-4681-b71d-45a30a133b2b" xmlns:ns3="6f14df77-98d2-4ed4-8da8-6de542f49458" targetNamespace="http://schemas.microsoft.com/office/2006/metadata/properties" ma:root="true" ma:fieldsID="b540711167b4bee9c7c5cfa3f311e1ed" ns2:_="" ns3:_="">
    <xsd:import namespace="256cee14-f636-4681-b71d-45a30a133b2b"/>
    <xsd:import namespace="6f14df77-98d2-4ed4-8da8-6de542f494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No_x002e_Less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cee14-f636-4681-b71d-45a30a133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_x002e_Lessons" ma:index="20" nillable="true" ma:displayName="No. Lessons" ma:description="How many lessons in the project&#10;" ma:format="Dropdown" ma:internalName="No_x002e_Lessons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4df77-98d2-4ed4-8da8-6de542f494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_x002e_Lessons xmlns="256cee14-f636-4681-b71d-45a30a133b2b" xsi:nil="true"/>
  </documentManagement>
</p:properties>
</file>

<file path=customXml/itemProps1.xml><?xml version="1.0" encoding="utf-8"?>
<ds:datastoreItem xmlns:ds="http://schemas.openxmlformats.org/officeDocument/2006/customXml" ds:itemID="{48A36D3A-8C36-4CB8-8170-6498DCAF57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403A8C-C2E0-4822-920E-3CF52E3EE8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6cee14-f636-4681-b71d-45a30a133b2b"/>
    <ds:schemaRef ds:uri="6f14df77-98d2-4ed4-8da8-6de542f494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92BBA9-9AFC-4FD3-B749-8E3FC87F23C8}">
  <ds:schemaRefs>
    <ds:schemaRef ds:uri="http://schemas.microsoft.com/office/2006/metadata/properties"/>
    <ds:schemaRef ds:uri="http://schemas.microsoft.com/office/infopath/2007/PartnerControls"/>
    <ds:schemaRef ds:uri="256cee14-f636-4681-b71d-45a30a133b2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1815</Words>
  <Application>Microsoft Office PowerPoint</Application>
  <PresentationFormat>Widescreen</PresentationFormat>
  <Paragraphs>169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Worked Example - Examination question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HabgoodR</dc:creator>
  <cp:lastModifiedBy>HabgoodR</cp:lastModifiedBy>
  <cp:revision>21</cp:revision>
  <dcterms:created xsi:type="dcterms:W3CDTF">2021-03-01T16:12:24Z</dcterms:created>
  <dcterms:modified xsi:type="dcterms:W3CDTF">2021-03-01T19:05:51Z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0x010100F1383A68F83C6A47BFB95B29838E2CE4</vt:lpwstr>
  </property>
</Properties>
</file>