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32"/>
  </p:notesMasterIdLst>
  <p:handoutMasterIdLst>
    <p:handoutMasterId r:id="rId33"/>
  </p:handoutMasterIdLst>
  <p:sldIdLst>
    <p:sldId id="256" r:id="rId5"/>
    <p:sldId id="329" r:id="rId6"/>
    <p:sldId id="317" r:id="rId7"/>
    <p:sldId id="318" r:id="rId8"/>
    <p:sldId id="319" r:id="rId9"/>
    <p:sldId id="320" r:id="rId10"/>
    <p:sldId id="321" r:id="rId11"/>
    <p:sldId id="322" r:id="rId12"/>
    <p:sldId id="323" r:id="rId13"/>
    <p:sldId id="324" r:id="rId14"/>
    <p:sldId id="325" r:id="rId15"/>
    <p:sldId id="326" r:id="rId16"/>
    <p:sldId id="327" r:id="rId17"/>
    <p:sldId id="330" r:id="rId18"/>
    <p:sldId id="279" r:id="rId19"/>
    <p:sldId id="280" r:id="rId20"/>
    <p:sldId id="281" r:id="rId21"/>
    <p:sldId id="282" r:id="rId22"/>
    <p:sldId id="308" r:id="rId23"/>
    <p:sldId id="309" r:id="rId24"/>
    <p:sldId id="310" r:id="rId25"/>
    <p:sldId id="311" r:id="rId26"/>
    <p:sldId id="312" r:id="rId27"/>
    <p:sldId id="313" r:id="rId28"/>
    <p:sldId id="314" r:id="rId29"/>
    <p:sldId id="315" r:id="rId30"/>
    <p:sldId id="316" r:id="rId31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 userDrawn="1">
          <p15:clr>
            <a:srgbClr val="A4A3A4"/>
          </p15:clr>
        </p15:guide>
        <p15:guide id="2" pos="214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4F9266E-DA25-49D5-BC9D-CADFA5B2C405}" v="18" dt="2020-11-11T13:15:32.57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200" autoAdjust="0"/>
    <p:restoredTop sz="94660"/>
  </p:normalViewPr>
  <p:slideViewPr>
    <p:cSldViewPr>
      <p:cViewPr varScale="1">
        <p:scale>
          <a:sx n="68" d="100"/>
          <a:sy n="68" d="100"/>
        </p:scale>
        <p:origin x="1176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-3342" y="-108"/>
      </p:cViewPr>
      <p:guideLst>
        <p:guide orient="horz" pos="3126"/>
        <p:guide pos="214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34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handoutMaster" Target="handoutMasters/handoutMaster1.xml"/><Relationship Id="rId38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viewProps" Target="viewProp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5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899123-F2DC-4851-8C7D-6DBFEE8D33B6}" type="datetimeFigureOut">
              <a:rPr lang="en-GB" smtClean="0"/>
              <a:pPr/>
              <a:t>11/11/2020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5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DB32F2-297C-4830-AA71-A646B57777D3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65269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14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911" y="0"/>
            <a:ext cx="2946144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80F8E7-C6A2-48BE-AADC-86C7FA0E4352}" type="datetimeFigureOut">
              <a:rPr lang="en-GB" smtClean="0"/>
              <a:t>11/11/2020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4113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254" y="4714876"/>
            <a:ext cx="5437168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8164"/>
            <a:ext cx="294614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911" y="9428164"/>
            <a:ext cx="2946144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837E2F-5507-479C-B2F8-66EA5CC18D1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68547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42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34290" indent="0" algn="r">
              <a:buNone/>
              <a:defRPr>
                <a:solidFill>
                  <a:schemeClr val="tx1"/>
                </a:solidFill>
              </a:defRPr>
            </a:lvl1pPr>
            <a:lvl2pPr marL="342900" indent="0" algn="ctr">
              <a:buNone/>
            </a:lvl2pPr>
            <a:lvl3pPr marL="685800" indent="0" algn="ctr">
              <a:buNone/>
            </a:lvl3pPr>
            <a:lvl4pPr marL="1028700" indent="0" algn="ctr">
              <a:buNone/>
            </a:lvl4pPr>
            <a:lvl5pPr marL="1371600" indent="0" algn="ctr">
              <a:buNone/>
            </a:lvl5pPr>
            <a:lvl6pPr marL="1714500" indent="0" algn="ctr">
              <a:buNone/>
            </a:lvl6pPr>
            <a:lvl7pPr marL="2057400" indent="0" algn="ctr">
              <a:buNone/>
            </a:lvl7pPr>
            <a:lvl8pPr marL="2400300" indent="0" algn="ctr">
              <a:buNone/>
            </a:lvl8pPr>
            <a:lvl9pPr marL="27432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6DF98-F3A2-4131-BC49-9C43F339743E}" type="datetimeFigureOut">
              <a:rPr lang="en-GB" smtClean="0"/>
              <a:pPr/>
              <a:t>11/11/2020</a:t>
            </a:fld>
            <a:endParaRPr lang="en-GB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51AE8-25E0-49DC-966E-FDD028FA788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819480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6DF98-F3A2-4131-BC49-9C43F339743E}" type="datetimeFigureOut">
              <a:rPr lang="en-GB" smtClean="0"/>
              <a:pPr/>
              <a:t>11/11/2020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51AE8-25E0-49DC-966E-FDD028FA788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0633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2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2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6DF98-F3A2-4131-BC49-9C43F339743E}" type="datetimeFigureOut">
              <a:rPr lang="en-GB" smtClean="0"/>
              <a:pPr/>
              <a:t>11/11/2020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51AE8-25E0-49DC-966E-FDD028FA788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8609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395707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6DF98-F3A2-4131-BC49-9C43F339743E}" type="datetimeFigureOut">
              <a:rPr lang="en-GB" smtClean="0"/>
              <a:pPr/>
              <a:t>11/11/2020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51AE8-25E0-49DC-966E-FDD028FA788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0255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42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1650">
                <a:solidFill>
                  <a:schemeClr val="tx1"/>
                </a:solidFill>
              </a:defRPr>
            </a:lvl1pPr>
            <a:lvl2pPr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6DF98-F3A2-4131-BC49-9C43F339743E}" type="datetimeFigureOut">
              <a:rPr lang="en-GB" smtClean="0"/>
              <a:pPr/>
              <a:t>11/11/2020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51AE8-25E0-49DC-966E-FDD028FA788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960161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195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195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6DF98-F3A2-4131-BC49-9C43F339743E}" type="datetimeFigureOut">
              <a:rPr lang="en-GB" smtClean="0"/>
              <a:pPr/>
              <a:t>11/11/2020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51AE8-25E0-49DC-966E-FDD028FA788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0209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18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859759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18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514600"/>
            <a:ext cx="4041775" cy="3845720"/>
          </a:xfrm>
        </p:spPr>
        <p:txBody>
          <a:bodyPr tIns="0"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6DF98-F3A2-4131-BC49-9C43F339743E}" type="datetimeFigureOut">
              <a:rPr lang="en-GB" smtClean="0"/>
              <a:pPr/>
              <a:t>11/11/2020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51AE8-25E0-49DC-966E-FDD028FA788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1422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375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6DF98-F3A2-4131-BC49-9C43F339743E}" type="datetimeFigureOut">
              <a:rPr lang="en-GB" smtClean="0"/>
              <a:pPr/>
              <a:t>11/11/2020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51AE8-25E0-49DC-966E-FDD028FA788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2314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6DF98-F3A2-4131-BC49-9C43F339743E}" type="datetimeFigureOut">
              <a:rPr lang="en-GB" smtClean="0"/>
              <a:pPr/>
              <a:t>11/11/2020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51AE8-25E0-49DC-966E-FDD028FA788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5129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195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050"/>
            </a:lvl1pPr>
            <a:lvl2pPr indent="0" algn="l">
              <a:buNone/>
              <a:defRPr sz="900"/>
            </a:lvl2pPr>
            <a:lvl3pPr indent="0" algn="l">
              <a:buNone/>
              <a:defRPr sz="750"/>
            </a:lvl3pPr>
            <a:lvl4pPr indent="0" algn="l">
              <a:buNone/>
              <a:defRPr sz="675"/>
            </a:lvl4pPr>
            <a:lvl5pPr indent="0" algn="l">
              <a:buNone/>
              <a:defRPr sz="675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100"/>
            </a:lvl1pPr>
            <a:lvl2pPr>
              <a:defRPr sz="1950"/>
            </a:lvl2pPr>
            <a:lvl3pPr>
              <a:defRPr sz="1800"/>
            </a:lvl3pPr>
            <a:lvl4pPr>
              <a:defRPr sz="1500"/>
            </a:lvl4pPr>
            <a:lvl5pPr>
              <a:defRPr sz="135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6DF98-F3A2-4131-BC49-9C43F339743E}" type="datetimeFigureOut">
              <a:rPr lang="en-GB" smtClean="0"/>
              <a:pPr/>
              <a:t>11/11/2020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51AE8-25E0-49DC-966E-FDD028FA788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3657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080808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080808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8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15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188"/>
              </a:spcBef>
              <a:buFontTx/>
              <a:buNone/>
              <a:defRPr sz="975"/>
            </a:lvl1pPr>
            <a:lvl2pPr>
              <a:defRPr sz="900"/>
            </a:lvl2pPr>
            <a:lvl3pPr>
              <a:defRPr sz="750"/>
            </a:lvl3pPr>
            <a:lvl4pPr>
              <a:defRPr sz="675"/>
            </a:lvl4pPr>
            <a:lvl5pPr>
              <a:defRPr sz="675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6DF98-F3A2-4131-BC49-9C43F339743E}" type="datetimeFigureOut">
              <a:rPr lang="en-GB" smtClean="0"/>
              <a:pPr/>
              <a:t>11/11/2020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2"/>
            <a:ext cx="609600" cy="365125"/>
          </a:xfrm>
        </p:spPr>
        <p:txBody>
          <a:bodyPr/>
          <a:lstStyle/>
          <a:p>
            <a:fld id="{53551AE8-25E0-49DC-966E-FDD028FA788C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24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anchor="t" compatLnSpc="1"/>
          <a:lstStyle/>
          <a:p>
            <a:endParaRPr lang="en-US" sz="1350" dirty="0">
              <a:solidFill>
                <a:srgbClr val="080808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7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anchor="t" compatLnSpc="1"/>
          <a:lstStyle/>
          <a:p>
            <a:endParaRPr lang="en-US" sz="1350" dirty="0">
              <a:solidFill>
                <a:srgbClr val="08080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1826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76000"/>
            <a:lum/>
          </a:blip>
          <a:srcRect/>
          <a:stretch>
            <a:fillRect l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67544" y="20343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67544" y="126876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9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D6DF98-F3A2-4131-BC49-9C43F339743E}" type="datetimeFigureOut">
              <a:rPr lang="en-GB" smtClean="0"/>
              <a:pPr/>
              <a:t>11/11/2020</a:t>
            </a:fld>
            <a:endParaRPr lang="en-GB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2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9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2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9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3551AE8-25E0-49DC-966E-FDD028FA788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2936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750" b="0" kern="1200">
          <a:ln>
            <a:noFill/>
          </a:ln>
          <a:solidFill>
            <a:schemeClr val="tx2"/>
          </a:solidFill>
          <a:effectLst/>
          <a:latin typeface="+mn-lt"/>
          <a:ea typeface="+mj-ea"/>
          <a:cs typeface="+mj-cs"/>
        </a:defRPr>
      </a:lvl1pPr>
    </p:titleStyle>
    <p:bodyStyle>
      <a:lvl1pPr marL="205740" indent="-20574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195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indent="-185166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5166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1575" kern="1200">
          <a:solidFill>
            <a:schemeClr val="tx1"/>
          </a:solidFill>
          <a:latin typeface="+mn-lt"/>
          <a:ea typeface="+mn-ea"/>
          <a:cs typeface="+mn-cs"/>
        </a:defRPr>
      </a:lvl3pPr>
      <a:lvl4pPr marL="891540" indent="-157734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57734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303020" indent="-157734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1440180" indent="-13716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2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645920" indent="-137160" algn="l" rtl="0" eaLnBrk="1" latinLnBrk="0" hangingPunct="1">
        <a:spcBef>
          <a:spcPct val="20000"/>
        </a:spcBef>
        <a:buClr>
          <a:schemeClr val="tx2"/>
        </a:buClr>
        <a:buChar char="•"/>
        <a:defRPr kumimoji="0"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851660" indent="-13716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05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7F35BC1-6012-42E6-99D4-51BB54CB0A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417449">
            <a:off x="3102566" y="1126158"/>
            <a:ext cx="5310249" cy="40826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3752" y="-791311"/>
            <a:ext cx="8080248" cy="1582621"/>
          </a:xfrm>
        </p:spPr>
        <p:txBody>
          <a:bodyPr anchor="b">
            <a:normAutofit/>
          </a:bodyPr>
          <a:lstStyle/>
          <a:p>
            <a:r>
              <a:rPr lang="en-GB" sz="3600" dirty="0"/>
              <a:t>Revision Cards Year 11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A5C446AA-53FF-4AAE-9883-21858B18FE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32. Growth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What is economies of scale</a:t>
            </a:r>
          </a:p>
          <a:p>
            <a:r>
              <a:rPr lang="en-GB" dirty="0"/>
              <a:t>What is meant by bulk buying</a:t>
            </a:r>
          </a:p>
          <a:p>
            <a:r>
              <a:rPr lang="en-GB" dirty="0"/>
              <a:t>Technical economies of scale</a:t>
            </a:r>
          </a:p>
          <a:p>
            <a:r>
              <a:rPr lang="en-GB" dirty="0"/>
              <a:t>Specialist economies of scale</a:t>
            </a:r>
          </a:p>
          <a:p>
            <a:r>
              <a:rPr lang="en-GB" dirty="0"/>
              <a:t>Financial economies of scale</a:t>
            </a:r>
          </a:p>
        </p:txBody>
      </p:sp>
    </p:spTree>
    <p:extLst>
      <p:ext uri="{BB962C8B-B14F-4D97-AF65-F5344CB8AC3E}">
        <p14:creationId xmlns:p14="http://schemas.microsoft.com/office/powerpoint/2010/main" val="9306339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33. Diseconomies of scale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What is diseconomies of scale and explain the following types:</a:t>
            </a:r>
          </a:p>
          <a:p>
            <a:r>
              <a:rPr lang="en-GB" dirty="0"/>
              <a:t>Poor communication</a:t>
            </a:r>
          </a:p>
          <a:p>
            <a:r>
              <a:rPr lang="en-GB" dirty="0"/>
              <a:t>Poor motivation</a:t>
            </a:r>
          </a:p>
          <a:p>
            <a:r>
              <a:rPr lang="en-GB" dirty="0"/>
              <a:t>Poor coordination</a:t>
            </a:r>
          </a:p>
        </p:txBody>
      </p:sp>
    </p:spTree>
    <p:extLst>
      <p:ext uri="{BB962C8B-B14F-4D97-AF65-F5344CB8AC3E}">
        <p14:creationId xmlns:p14="http://schemas.microsoft.com/office/powerpoint/2010/main" val="19961676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34. Quality assurance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What is a quality product?</a:t>
            </a:r>
          </a:p>
          <a:p>
            <a:r>
              <a:rPr lang="en-GB" dirty="0"/>
              <a:t>What are the main causes of quality problems? </a:t>
            </a:r>
          </a:p>
        </p:txBody>
      </p:sp>
    </p:spTree>
    <p:extLst>
      <p:ext uri="{BB962C8B-B14F-4D97-AF65-F5344CB8AC3E}">
        <p14:creationId xmlns:p14="http://schemas.microsoft.com/office/powerpoint/2010/main" val="1614650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35. Total Quality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What is TQM?</a:t>
            </a:r>
          </a:p>
          <a:p>
            <a:r>
              <a:rPr lang="en-GB" dirty="0"/>
              <a:t>Give an example?</a:t>
            </a:r>
          </a:p>
          <a:p>
            <a:pPr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6240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C512BC-E671-48FD-B83C-67593930CD9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HR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76B5C0-58AE-4BA6-A514-1702CD68944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9575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23 Recruitment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When would a business recruit?</a:t>
            </a:r>
          </a:p>
          <a:p>
            <a:r>
              <a:rPr lang="en-GB" dirty="0"/>
              <a:t>What is internal and external recruitment?</a:t>
            </a:r>
          </a:p>
          <a:p>
            <a:r>
              <a:rPr lang="en-GB" dirty="0"/>
              <a:t>Define part time and full time workers?</a:t>
            </a:r>
          </a:p>
          <a:p>
            <a:r>
              <a:rPr lang="en-GB" dirty="0"/>
              <a:t>Advantages of full and part time workers?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24 Recruitment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What are the five steps and explain each step briefly?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25 Rewarding employees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/>
              <a:t>Explain how pay depends on the following?</a:t>
            </a:r>
          </a:p>
          <a:p>
            <a:r>
              <a:rPr lang="en-GB" dirty="0"/>
              <a:t>Skills needed</a:t>
            </a:r>
          </a:p>
          <a:p>
            <a:r>
              <a:rPr lang="en-GB" dirty="0"/>
              <a:t>Experience</a:t>
            </a:r>
          </a:p>
          <a:p>
            <a:r>
              <a:rPr lang="en-GB" dirty="0"/>
              <a:t>Other competitors pay</a:t>
            </a:r>
          </a:p>
          <a:p>
            <a:pPr>
              <a:buNone/>
            </a:pPr>
            <a:r>
              <a:rPr lang="en-GB" dirty="0"/>
              <a:t>What are monetary and non monetary rewards?</a:t>
            </a:r>
          </a:p>
          <a:p>
            <a:endParaRPr lang="en-GB" dirty="0"/>
          </a:p>
          <a:p>
            <a:endParaRPr lang="en-GB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26 Motivation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What is motivation?</a:t>
            </a:r>
          </a:p>
          <a:p>
            <a:r>
              <a:rPr lang="en-GB" dirty="0"/>
              <a:t>Why is motivation important?</a:t>
            </a:r>
          </a:p>
          <a:p>
            <a:r>
              <a:rPr lang="en-GB" dirty="0"/>
              <a:t>Monetary techniques?</a:t>
            </a:r>
          </a:p>
          <a:p>
            <a:r>
              <a:rPr lang="en-GB" dirty="0"/>
              <a:t>Non – monetary techniques?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16. Organisational 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What is an organisational structure?</a:t>
            </a:r>
          </a:p>
          <a:p>
            <a:r>
              <a:rPr lang="en-GB" dirty="0"/>
              <a:t>What ere the benefits of having a structure?</a:t>
            </a:r>
          </a:p>
          <a:p>
            <a:r>
              <a:rPr lang="en-GB" dirty="0"/>
              <a:t>What is the span of control?</a:t>
            </a:r>
          </a:p>
          <a:p>
            <a:r>
              <a:rPr lang="en-GB" dirty="0"/>
              <a:t>What are layers of management? </a:t>
            </a:r>
          </a:p>
        </p:txBody>
      </p:sp>
    </p:spTree>
    <p:extLst>
      <p:ext uri="{BB962C8B-B14F-4D97-AF65-F5344CB8AC3E}">
        <p14:creationId xmlns:p14="http://schemas.microsoft.com/office/powerpoint/2010/main" val="28603869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C512BC-E671-48FD-B83C-67593930CD9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Business Operations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76B5C0-58AE-4BA6-A514-1702CD68944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81357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17. Tall organisational 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Draw a tall organisational structure (Diagram A)</a:t>
            </a:r>
          </a:p>
          <a:p>
            <a:r>
              <a:rPr lang="en-GB" dirty="0"/>
              <a:t>What are the benefits of this structure?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79747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18. Flat organisational 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Draw the structure (Diagram B)</a:t>
            </a:r>
          </a:p>
          <a:p>
            <a:r>
              <a:rPr lang="en-GB" dirty="0"/>
              <a:t>Explain the benefits of a flat structure?</a:t>
            </a:r>
          </a:p>
        </p:txBody>
      </p:sp>
    </p:spTree>
    <p:extLst>
      <p:ext uri="{BB962C8B-B14F-4D97-AF65-F5344CB8AC3E}">
        <p14:creationId xmlns:p14="http://schemas.microsoft.com/office/powerpoint/2010/main" val="313455312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19. Centralisation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Define the term?</a:t>
            </a:r>
          </a:p>
          <a:p>
            <a:r>
              <a:rPr lang="en-GB" dirty="0"/>
              <a:t>What are the benefits and challenges of centralisation?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542139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20. Decentralisation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Define the term?</a:t>
            </a:r>
          </a:p>
          <a:p>
            <a:r>
              <a:rPr lang="en-GB" dirty="0"/>
              <a:t>What are the benefits and challenges of decentralisation?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864242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21. Recruitment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What re the benefits of recruiting the best staff?</a:t>
            </a:r>
          </a:p>
          <a:p>
            <a:r>
              <a:rPr lang="en-GB" dirty="0"/>
              <a:t>Define: Job analysis, job description, job specification?</a:t>
            </a:r>
          </a:p>
          <a:p>
            <a:r>
              <a:rPr lang="en-GB" dirty="0"/>
              <a:t>What is internal and external recruitment?</a:t>
            </a:r>
          </a:p>
          <a:p>
            <a:r>
              <a:rPr lang="en-GB" dirty="0"/>
              <a:t>How will a business select?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403842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22. Training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Benefits of training?</a:t>
            </a:r>
          </a:p>
          <a:p>
            <a:r>
              <a:rPr lang="en-GB" dirty="0"/>
              <a:t>Costs of training?</a:t>
            </a:r>
          </a:p>
          <a:p>
            <a:r>
              <a:rPr lang="en-GB" dirty="0"/>
              <a:t>What is on the job?</a:t>
            </a:r>
          </a:p>
          <a:p>
            <a:r>
              <a:rPr lang="en-GB" dirty="0"/>
              <a:t>What is off the job?</a:t>
            </a:r>
          </a:p>
          <a:p>
            <a:r>
              <a:rPr lang="en-GB" dirty="0"/>
              <a:t>What is induction training?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489636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23. Staff Appraisal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What is an appraisal?</a:t>
            </a:r>
          </a:p>
          <a:p>
            <a:r>
              <a:rPr lang="en-GB" dirty="0"/>
              <a:t>What are the benefits of appraisals?</a:t>
            </a:r>
          </a:p>
          <a:p>
            <a:r>
              <a:rPr lang="en-GB" dirty="0"/>
              <a:t>What are the main methods of appraisal?</a:t>
            </a:r>
          </a:p>
          <a:p>
            <a:r>
              <a:rPr lang="en-GB" dirty="0"/>
              <a:t>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284663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24. Motivating staff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Why do businesses want a motivated staff?</a:t>
            </a:r>
          </a:p>
          <a:p>
            <a:r>
              <a:rPr lang="en-GB" dirty="0"/>
              <a:t>What is autocratic and democratic management?</a:t>
            </a:r>
          </a:p>
          <a:p>
            <a:r>
              <a:rPr lang="en-GB" dirty="0"/>
              <a:t>What methods of pay can motivate staff?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04984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25. Operations management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What is efficiency?</a:t>
            </a:r>
          </a:p>
          <a:p>
            <a:endParaRPr lang="en-GB" dirty="0"/>
          </a:p>
          <a:p>
            <a:r>
              <a:rPr lang="en-GB" dirty="0"/>
              <a:t>What is quality?</a:t>
            </a:r>
          </a:p>
        </p:txBody>
      </p:sp>
    </p:spTree>
    <p:extLst>
      <p:ext uri="{BB962C8B-B14F-4D97-AF65-F5344CB8AC3E}">
        <p14:creationId xmlns:p14="http://schemas.microsoft.com/office/powerpoint/2010/main" val="26476555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26. Flow production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What is flow production</a:t>
            </a:r>
          </a:p>
          <a:p>
            <a:r>
              <a:rPr lang="en-GB" dirty="0"/>
              <a:t>What is specialisation</a:t>
            </a:r>
          </a:p>
          <a:p>
            <a:r>
              <a:rPr lang="en-GB" dirty="0"/>
              <a:t>Main advantages of flow production</a:t>
            </a:r>
          </a:p>
          <a:p>
            <a:r>
              <a:rPr lang="en-GB" dirty="0"/>
              <a:t>Main limitations of flow production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15386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27. Lean production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What is lean production?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64026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28. Kaizen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What does Kaizen mean?</a:t>
            </a:r>
          </a:p>
        </p:txBody>
      </p:sp>
    </p:spTree>
    <p:extLst>
      <p:ext uri="{BB962C8B-B14F-4D97-AF65-F5344CB8AC3E}">
        <p14:creationId xmlns:p14="http://schemas.microsoft.com/office/powerpoint/2010/main" val="30433583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29. Just-in-time stock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What is JIT manufacturing?</a:t>
            </a:r>
          </a:p>
          <a:p>
            <a:r>
              <a:rPr lang="en-GB" dirty="0"/>
              <a:t>What re the advantages and disadvantages </a:t>
            </a:r>
          </a:p>
        </p:txBody>
      </p:sp>
    </p:spTree>
    <p:extLst>
      <p:ext uri="{BB962C8B-B14F-4D97-AF65-F5344CB8AC3E}">
        <p14:creationId xmlns:p14="http://schemas.microsoft.com/office/powerpoint/2010/main" val="20688256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30. Lean Design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What is lean design?</a:t>
            </a:r>
          </a:p>
          <a:p>
            <a:r>
              <a:rPr lang="en-GB" dirty="0"/>
              <a:t>What are the features of lean design?</a:t>
            </a:r>
          </a:p>
          <a:p>
            <a:r>
              <a:rPr lang="en-GB" dirty="0"/>
              <a:t>What are the impacts of lean production?</a:t>
            </a:r>
          </a:p>
        </p:txBody>
      </p:sp>
    </p:spTree>
    <p:extLst>
      <p:ext uri="{BB962C8B-B14F-4D97-AF65-F5344CB8AC3E}">
        <p14:creationId xmlns:p14="http://schemas.microsoft.com/office/powerpoint/2010/main" val="57501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31. Cell production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What is cell production? </a:t>
            </a:r>
          </a:p>
        </p:txBody>
      </p:sp>
    </p:spTree>
    <p:extLst>
      <p:ext uri="{BB962C8B-B14F-4D97-AF65-F5344CB8AC3E}">
        <p14:creationId xmlns:p14="http://schemas.microsoft.com/office/powerpoint/2010/main" val="12115182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%20MAYFIELD">
  <a:themeElements>
    <a:clrScheme name="Mayfield">
      <a:dk1>
        <a:srgbClr val="080808"/>
      </a:dk1>
      <a:lt1>
        <a:srgbClr val="080808"/>
      </a:lt1>
      <a:dk2>
        <a:srgbClr val="080808"/>
      </a:dk2>
      <a:lt2>
        <a:srgbClr val="080808"/>
      </a:lt2>
      <a:accent1>
        <a:srgbClr val="0F6FC6"/>
      </a:accent1>
      <a:accent2>
        <a:srgbClr val="080808"/>
      </a:accent2>
      <a:accent3>
        <a:srgbClr val="080808"/>
      </a:accent3>
      <a:accent4>
        <a:srgbClr val="10CF9B"/>
      </a:accent4>
      <a:accent5>
        <a:srgbClr val="7CCA62"/>
      </a:accent5>
      <a:accent6>
        <a:srgbClr val="A5C249"/>
      </a:accent6>
      <a:hlink>
        <a:srgbClr val="7A4800"/>
      </a:hlink>
      <a:folHlink>
        <a:srgbClr val="FF000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%20MAYFIELD" id="{1772A067-5CB1-49E8-A007-374ACDF47EA8}" vid="{571CA50F-8735-44FE-A178-EA105B10206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o_x002e_Lessons xmlns="256cee14-f636-4681-b71d-45a30a133b2b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1383A68F83C6A47BFB95B29838E2CE4" ma:contentTypeVersion="13" ma:contentTypeDescription="Create a new document." ma:contentTypeScope="" ma:versionID="2793a5c04a7cd238eb459fc47ead991b">
  <xsd:schema xmlns:xsd="http://www.w3.org/2001/XMLSchema" xmlns:xs="http://www.w3.org/2001/XMLSchema" xmlns:p="http://schemas.microsoft.com/office/2006/metadata/properties" xmlns:ns2="256cee14-f636-4681-b71d-45a30a133b2b" xmlns:ns3="6f14df77-98d2-4ed4-8da8-6de542f49458" targetNamespace="http://schemas.microsoft.com/office/2006/metadata/properties" ma:root="true" ma:fieldsID="b540711167b4bee9c7c5cfa3f311e1ed" ns2:_="" ns3:_="">
    <xsd:import namespace="256cee14-f636-4681-b71d-45a30a133b2b"/>
    <xsd:import namespace="6f14df77-98d2-4ed4-8da8-6de542f4945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No_x002e_Less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6cee14-f636-4681-b71d-45a30a133b2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No_x002e_Lessons" ma:index="20" nillable="true" ma:displayName="No. Lessons" ma:description="How many lessons in the project&#10;" ma:format="Dropdown" ma:internalName="No_x002e_Lessons" ma:percentage="FALSE">
      <xsd:simpleType>
        <xsd:restriction base="dms:Number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14df77-98d2-4ed4-8da8-6de542f49458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CBC50F1-03BD-480F-872B-29B04246994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85493A2-909F-43D0-B8D4-DFDD07669DE6}">
  <ds:schemaRefs>
    <ds:schemaRef ds:uri="http://purl.org/dc/elements/1.1/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purl.org/dc/terms/"/>
    <ds:schemaRef ds:uri="http://schemas.microsoft.com/office/2006/metadata/properties"/>
    <ds:schemaRef ds:uri="http://www.w3.org/XML/1998/namespace"/>
    <ds:schemaRef ds:uri="http://schemas.openxmlformats.org/package/2006/metadata/core-properties"/>
    <ds:schemaRef ds:uri="3fedff5c-2b0a-4809-a635-9c7cd6998db2"/>
    <ds:schemaRef ds:uri="e9733c2e-a1d9-48d7-85ec-bf928eec67cb"/>
  </ds:schemaRefs>
</ds:datastoreItem>
</file>

<file path=customXml/itemProps3.xml><?xml version="1.0" encoding="utf-8"?>
<ds:datastoreItem xmlns:ds="http://schemas.openxmlformats.org/officeDocument/2006/customXml" ds:itemID="{B8DE1CD1-FAA0-4FE4-A09B-605B21817489}"/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498</Words>
  <Application>Microsoft Office PowerPoint</Application>
  <PresentationFormat>On-screen Show (4:3)</PresentationFormat>
  <Paragraphs>98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Calibri</vt:lpstr>
      <vt:lpstr>Constantia</vt:lpstr>
      <vt:lpstr>Wingdings 2</vt:lpstr>
      <vt:lpstr>Theme1%20MAYFIELD</vt:lpstr>
      <vt:lpstr>Revision Cards Year 11</vt:lpstr>
      <vt:lpstr>Business Operations </vt:lpstr>
      <vt:lpstr>25. Operations management </vt:lpstr>
      <vt:lpstr>26. Flow production</vt:lpstr>
      <vt:lpstr>27. Lean production</vt:lpstr>
      <vt:lpstr>28. Kaizen</vt:lpstr>
      <vt:lpstr>29. Just-in-time stock</vt:lpstr>
      <vt:lpstr>30. Lean Design </vt:lpstr>
      <vt:lpstr>31. Cell production </vt:lpstr>
      <vt:lpstr>32. Growth </vt:lpstr>
      <vt:lpstr>33. Diseconomies of scale</vt:lpstr>
      <vt:lpstr>34. Quality assurance</vt:lpstr>
      <vt:lpstr>35. Total Quality management</vt:lpstr>
      <vt:lpstr>HR</vt:lpstr>
      <vt:lpstr>23 Recruitment</vt:lpstr>
      <vt:lpstr>24 Recruitment process</vt:lpstr>
      <vt:lpstr>25 Rewarding employees</vt:lpstr>
      <vt:lpstr>26 Motivation</vt:lpstr>
      <vt:lpstr>16. Organisational Structure</vt:lpstr>
      <vt:lpstr>17. Tall organisational structure</vt:lpstr>
      <vt:lpstr>18. Flat organisational structure</vt:lpstr>
      <vt:lpstr>19. Centralisation</vt:lpstr>
      <vt:lpstr>20. Decentralisation</vt:lpstr>
      <vt:lpstr>21. Recruitment</vt:lpstr>
      <vt:lpstr>22. Training</vt:lpstr>
      <vt:lpstr>23. Staff Appraisal</vt:lpstr>
      <vt:lpstr>24. Motivating staff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Revision Cards Year 11</dc:title>
  <dc:creator>BatchelorT</dc:creator>
  <cp:lastModifiedBy>Clarke-Rebecca</cp:lastModifiedBy>
  <cp:revision>3</cp:revision>
  <dcterms:created xsi:type="dcterms:W3CDTF">2020-11-11T12:32:47Z</dcterms:created>
  <dcterms:modified xsi:type="dcterms:W3CDTF">2020-11-11T14:02:06Z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0x010100F1383A68F83C6A47BFB95B29838E2CE4</vt:lpwstr>
  </property>
</Properties>
</file>