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1" r:id="rId9"/>
    <p:sldId id="260"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1B0121C-06E7-45B8-AB85-7E70C4488D8D}" type="datetimeFigureOut">
              <a:rPr lang="en-GB" smtClean="0"/>
              <a:t>09/11/2020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F6EE2E-9042-47DF-877C-01A712BD1954}" type="slidenum">
              <a:rPr lang="en-GB" smtClean="0"/>
              <a:t>‹#›</a:t>
            </a:fld>
            <a:endParaRPr lang="en-GB"/>
          </a:p>
        </p:txBody>
      </p:sp>
    </p:spTree>
    <p:extLst>
      <p:ext uri="{BB962C8B-B14F-4D97-AF65-F5344CB8AC3E}">
        <p14:creationId xmlns:p14="http://schemas.microsoft.com/office/powerpoint/2010/main" val="2077726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1B0121C-06E7-45B8-AB85-7E70C4488D8D}" type="datetimeFigureOut">
              <a:rPr lang="en-GB" smtClean="0"/>
              <a:t>09/11/2020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F6EE2E-9042-47DF-877C-01A712BD1954}" type="slidenum">
              <a:rPr lang="en-GB" smtClean="0"/>
              <a:t>‹#›</a:t>
            </a:fld>
            <a:endParaRPr lang="en-GB"/>
          </a:p>
        </p:txBody>
      </p:sp>
    </p:spTree>
    <p:extLst>
      <p:ext uri="{BB962C8B-B14F-4D97-AF65-F5344CB8AC3E}">
        <p14:creationId xmlns:p14="http://schemas.microsoft.com/office/powerpoint/2010/main" val="1588996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1B0121C-06E7-45B8-AB85-7E70C4488D8D}" type="datetimeFigureOut">
              <a:rPr lang="en-GB" smtClean="0"/>
              <a:t>09/11/2020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F6EE2E-9042-47DF-877C-01A712BD1954}" type="slidenum">
              <a:rPr lang="en-GB" smtClean="0"/>
              <a:t>‹#›</a:t>
            </a:fld>
            <a:endParaRPr lang="en-GB"/>
          </a:p>
        </p:txBody>
      </p:sp>
    </p:spTree>
    <p:extLst>
      <p:ext uri="{BB962C8B-B14F-4D97-AF65-F5344CB8AC3E}">
        <p14:creationId xmlns:p14="http://schemas.microsoft.com/office/powerpoint/2010/main" val="2908193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1B0121C-06E7-45B8-AB85-7E70C4488D8D}" type="datetimeFigureOut">
              <a:rPr lang="en-GB" smtClean="0"/>
              <a:t>09/11/2020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F6EE2E-9042-47DF-877C-01A712BD1954}" type="slidenum">
              <a:rPr lang="en-GB" smtClean="0"/>
              <a:t>‹#›</a:t>
            </a:fld>
            <a:endParaRPr lang="en-GB"/>
          </a:p>
        </p:txBody>
      </p:sp>
    </p:spTree>
    <p:extLst>
      <p:ext uri="{BB962C8B-B14F-4D97-AF65-F5344CB8AC3E}">
        <p14:creationId xmlns:p14="http://schemas.microsoft.com/office/powerpoint/2010/main" val="2223943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B0121C-06E7-45B8-AB85-7E70C4488D8D}" type="datetimeFigureOut">
              <a:rPr lang="en-GB" smtClean="0"/>
              <a:t>09/11/2020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F6EE2E-9042-47DF-877C-01A712BD1954}" type="slidenum">
              <a:rPr lang="en-GB" smtClean="0"/>
              <a:t>‹#›</a:t>
            </a:fld>
            <a:endParaRPr lang="en-GB"/>
          </a:p>
        </p:txBody>
      </p:sp>
    </p:spTree>
    <p:extLst>
      <p:ext uri="{BB962C8B-B14F-4D97-AF65-F5344CB8AC3E}">
        <p14:creationId xmlns:p14="http://schemas.microsoft.com/office/powerpoint/2010/main" val="4230299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1B0121C-06E7-45B8-AB85-7E70C4488D8D}" type="datetimeFigureOut">
              <a:rPr lang="en-GB" smtClean="0"/>
              <a:t>09/11/2020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F6EE2E-9042-47DF-877C-01A712BD1954}" type="slidenum">
              <a:rPr lang="en-GB" smtClean="0"/>
              <a:t>‹#›</a:t>
            </a:fld>
            <a:endParaRPr lang="en-GB"/>
          </a:p>
        </p:txBody>
      </p:sp>
    </p:spTree>
    <p:extLst>
      <p:ext uri="{BB962C8B-B14F-4D97-AF65-F5344CB8AC3E}">
        <p14:creationId xmlns:p14="http://schemas.microsoft.com/office/powerpoint/2010/main" val="3484176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1B0121C-06E7-45B8-AB85-7E70C4488D8D}" type="datetimeFigureOut">
              <a:rPr lang="en-GB" smtClean="0"/>
              <a:t>09/11/2020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5F6EE2E-9042-47DF-877C-01A712BD1954}" type="slidenum">
              <a:rPr lang="en-GB" smtClean="0"/>
              <a:t>‹#›</a:t>
            </a:fld>
            <a:endParaRPr lang="en-GB"/>
          </a:p>
        </p:txBody>
      </p:sp>
    </p:spTree>
    <p:extLst>
      <p:ext uri="{BB962C8B-B14F-4D97-AF65-F5344CB8AC3E}">
        <p14:creationId xmlns:p14="http://schemas.microsoft.com/office/powerpoint/2010/main" val="3578635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1B0121C-06E7-45B8-AB85-7E70C4488D8D}" type="datetimeFigureOut">
              <a:rPr lang="en-GB" smtClean="0"/>
              <a:t>09/11/2020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5F6EE2E-9042-47DF-877C-01A712BD1954}" type="slidenum">
              <a:rPr lang="en-GB" smtClean="0"/>
              <a:t>‹#›</a:t>
            </a:fld>
            <a:endParaRPr lang="en-GB"/>
          </a:p>
        </p:txBody>
      </p:sp>
    </p:spTree>
    <p:extLst>
      <p:ext uri="{BB962C8B-B14F-4D97-AF65-F5344CB8AC3E}">
        <p14:creationId xmlns:p14="http://schemas.microsoft.com/office/powerpoint/2010/main" val="583062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B0121C-06E7-45B8-AB85-7E70C4488D8D}" type="datetimeFigureOut">
              <a:rPr lang="en-GB" smtClean="0"/>
              <a:t>09/11/2020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F6EE2E-9042-47DF-877C-01A712BD1954}" type="slidenum">
              <a:rPr lang="en-GB" smtClean="0"/>
              <a:t>‹#›</a:t>
            </a:fld>
            <a:endParaRPr lang="en-GB"/>
          </a:p>
        </p:txBody>
      </p:sp>
    </p:spTree>
    <p:extLst>
      <p:ext uri="{BB962C8B-B14F-4D97-AF65-F5344CB8AC3E}">
        <p14:creationId xmlns:p14="http://schemas.microsoft.com/office/powerpoint/2010/main" val="1560619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1B0121C-06E7-45B8-AB85-7E70C4488D8D}" type="datetimeFigureOut">
              <a:rPr lang="en-GB" smtClean="0"/>
              <a:t>09/11/2020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F6EE2E-9042-47DF-877C-01A712BD1954}" type="slidenum">
              <a:rPr lang="en-GB" smtClean="0"/>
              <a:t>‹#›</a:t>
            </a:fld>
            <a:endParaRPr lang="en-GB"/>
          </a:p>
        </p:txBody>
      </p:sp>
    </p:spTree>
    <p:extLst>
      <p:ext uri="{BB962C8B-B14F-4D97-AF65-F5344CB8AC3E}">
        <p14:creationId xmlns:p14="http://schemas.microsoft.com/office/powerpoint/2010/main" val="3990261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1B0121C-06E7-45B8-AB85-7E70C4488D8D}" type="datetimeFigureOut">
              <a:rPr lang="en-GB" smtClean="0"/>
              <a:t>09/11/2020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F6EE2E-9042-47DF-877C-01A712BD1954}" type="slidenum">
              <a:rPr lang="en-GB" smtClean="0"/>
              <a:t>‹#›</a:t>
            </a:fld>
            <a:endParaRPr lang="en-GB"/>
          </a:p>
        </p:txBody>
      </p:sp>
    </p:spTree>
    <p:extLst>
      <p:ext uri="{BB962C8B-B14F-4D97-AF65-F5344CB8AC3E}">
        <p14:creationId xmlns:p14="http://schemas.microsoft.com/office/powerpoint/2010/main" val="1315961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B0121C-06E7-45B8-AB85-7E70C4488D8D}" type="datetimeFigureOut">
              <a:rPr lang="en-GB" smtClean="0"/>
              <a:t>09/11/2020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F6EE2E-9042-47DF-877C-01A712BD1954}" type="slidenum">
              <a:rPr lang="en-GB" smtClean="0"/>
              <a:t>‹#›</a:t>
            </a:fld>
            <a:endParaRPr lang="en-GB"/>
          </a:p>
        </p:txBody>
      </p:sp>
    </p:spTree>
    <p:extLst>
      <p:ext uri="{BB962C8B-B14F-4D97-AF65-F5344CB8AC3E}">
        <p14:creationId xmlns:p14="http://schemas.microsoft.com/office/powerpoint/2010/main" val="3950022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HYQuhWZXqG0"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43094"/>
            <a:ext cx="9144000" cy="1346517"/>
          </a:xfrm>
        </p:spPr>
        <p:txBody>
          <a:bodyPr/>
          <a:lstStyle/>
          <a:p>
            <a:r>
              <a:rPr lang="en-GB" b="1" dirty="0"/>
              <a:t>Project Snack!</a:t>
            </a:r>
          </a:p>
        </p:txBody>
      </p:sp>
      <p:sp>
        <p:nvSpPr>
          <p:cNvPr id="3" name="Subtitle 2"/>
          <p:cNvSpPr>
            <a:spLocks noGrp="1"/>
          </p:cNvSpPr>
          <p:nvPr>
            <p:ph type="subTitle" idx="1"/>
          </p:nvPr>
        </p:nvSpPr>
        <p:spPr>
          <a:xfrm>
            <a:off x="1524000" y="1984428"/>
            <a:ext cx="9144000" cy="1655762"/>
          </a:xfrm>
        </p:spPr>
        <p:txBody>
          <a:bodyPr/>
          <a:lstStyle/>
          <a:p>
            <a:r>
              <a:rPr lang="en-GB" dirty="0"/>
              <a:t>Do you dare to enter the Dragon’s Den?</a:t>
            </a:r>
          </a:p>
        </p:txBody>
      </p:sp>
      <p:pic>
        <p:nvPicPr>
          <p:cNvPr id="4" name="Picture 3"/>
          <p:cNvPicPr>
            <a:picLocks noChangeAspect="1"/>
          </p:cNvPicPr>
          <p:nvPr/>
        </p:nvPicPr>
        <p:blipFill>
          <a:blip r:embed="rId2"/>
          <a:stretch>
            <a:fillRect/>
          </a:stretch>
        </p:blipFill>
        <p:spPr>
          <a:xfrm rot="20671689">
            <a:off x="252005" y="526242"/>
            <a:ext cx="3019053" cy="1479065"/>
          </a:xfrm>
          <a:prstGeom prst="rect">
            <a:avLst/>
          </a:prstGeom>
        </p:spPr>
      </p:pic>
      <p:pic>
        <p:nvPicPr>
          <p:cNvPr id="5" name="Picture 4"/>
          <p:cNvPicPr>
            <a:picLocks noChangeAspect="1"/>
          </p:cNvPicPr>
          <p:nvPr/>
        </p:nvPicPr>
        <p:blipFill>
          <a:blip r:embed="rId3">
            <a:clrChange>
              <a:clrFrom>
                <a:srgbClr val="000000"/>
              </a:clrFrom>
              <a:clrTo>
                <a:srgbClr val="000000">
                  <a:alpha val="0"/>
                </a:srgbClr>
              </a:clrTo>
            </a:clrChange>
          </a:blip>
          <a:stretch>
            <a:fillRect/>
          </a:stretch>
        </p:blipFill>
        <p:spPr>
          <a:xfrm>
            <a:off x="519471" y="3997234"/>
            <a:ext cx="1878330" cy="2320290"/>
          </a:xfrm>
          <a:prstGeom prst="rect">
            <a:avLst/>
          </a:prstGeom>
        </p:spPr>
      </p:pic>
      <p:sp>
        <p:nvSpPr>
          <p:cNvPr id="6" name="AutoShape 2" descr="Image result for walkers snack foo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4">
            <a:clrChange>
              <a:clrFrom>
                <a:srgbClr val="000000"/>
              </a:clrFrom>
              <a:clrTo>
                <a:srgbClr val="000000">
                  <a:alpha val="0"/>
                </a:srgbClr>
              </a:clrTo>
            </a:clrChange>
          </a:blip>
          <a:stretch>
            <a:fillRect/>
          </a:stretch>
        </p:blipFill>
        <p:spPr>
          <a:xfrm rot="1040187">
            <a:off x="9791087" y="357286"/>
            <a:ext cx="1753825" cy="2393657"/>
          </a:xfrm>
          <a:prstGeom prst="rect">
            <a:avLst/>
          </a:prstGeom>
        </p:spPr>
      </p:pic>
      <p:pic>
        <p:nvPicPr>
          <p:cNvPr id="10" name="Picture 9"/>
          <p:cNvPicPr>
            <a:picLocks noChangeAspect="1"/>
          </p:cNvPicPr>
          <p:nvPr/>
        </p:nvPicPr>
        <p:blipFill rotWithShape="1">
          <a:blip r:embed="rId5"/>
          <a:srcRect l="1796" t="17077" r="4782" b="12074"/>
          <a:stretch/>
        </p:blipFill>
        <p:spPr>
          <a:xfrm>
            <a:off x="8386354" y="4540975"/>
            <a:ext cx="3185535" cy="1776549"/>
          </a:xfrm>
          <a:prstGeom prst="rect">
            <a:avLst/>
          </a:prstGeom>
        </p:spPr>
      </p:pic>
      <p:pic>
        <p:nvPicPr>
          <p:cNvPr id="11" name="Picture 10"/>
          <p:cNvPicPr>
            <a:picLocks noChangeAspect="1"/>
          </p:cNvPicPr>
          <p:nvPr/>
        </p:nvPicPr>
        <p:blipFill>
          <a:blip r:embed="rId6"/>
          <a:stretch>
            <a:fillRect/>
          </a:stretch>
        </p:blipFill>
        <p:spPr>
          <a:xfrm>
            <a:off x="6096000" y="3386273"/>
            <a:ext cx="1973580" cy="2515347"/>
          </a:xfrm>
          <a:prstGeom prst="rect">
            <a:avLst/>
          </a:prstGeom>
        </p:spPr>
      </p:pic>
      <p:pic>
        <p:nvPicPr>
          <p:cNvPr id="12" name="Picture 11"/>
          <p:cNvPicPr>
            <a:picLocks noChangeAspect="1"/>
          </p:cNvPicPr>
          <p:nvPr/>
        </p:nvPicPr>
        <p:blipFill>
          <a:blip r:embed="rId7">
            <a:clrChange>
              <a:clrFrom>
                <a:srgbClr val="000000"/>
              </a:clrFrom>
              <a:clrTo>
                <a:srgbClr val="000000">
                  <a:alpha val="0"/>
                </a:srgbClr>
              </a:clrTo>
            </a:clrChange>
          </a:blip>
          <a:stretch>
            <a:fillRect/>
          </a:stretch>
        </p:blipFill>
        <p:spPr>
          <a:xfrm>
            <a:off x="3117891" y="3386273"/>
            <a:ext cx="2309404" cy="2309404"/>
          </a:xfrm>
          <a:prstGeom prst="rect">
            <a:avLst/>
          </a:prstGeom>
        </p:spPr>
      </p:pic>
    </p:spTree>
    <p:extLst>
      <p:ext uri="{BB962C8B-B14F-4D97-AF65-F5344CB8AC3E}">
        <p14:creationId xmlns:p14="http://schemas.microsoft.com/office/powerpoint/2010/main" val="3022508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0338"/>
            <a:ext cx="9144000" cy="915443"/>
          </a:xfrm>
        </p:spPr>
        <p:txBody>
          <a:bodyPr/>
          <a:lstStyle/>
          <a:p>
            <a:r>
              <a:rPr lang="en-GB" b="1" dirty="0"/>
              <a:t>Project Snack!</a:t>
            </a:r>
          </a:p>
        </p:txBody>
      </p:sp>
      <p:sp>
        <p:nvSpPr>
          <p:cNvPr id="3" name="Subtitle 2"/>
          <p:cNvSpPr>
            <a:spLocks noGrp="1"/>
          </p:cNvSpPr>
          <p:nvPr>
            <p:ph type="subTitle" idx="1"/>
          </p:nvPr>
        </p:nvSpPr>
        <p:spPr>
          <a:xfrm>
            <a:off x="155575" y="1201783"/>
            <a:ext cx="11862254" cy="5159827"/>
          </a:xfrm>
        </p:spPr>
        <p:txBody>
          <a:bodyPr>
            <a:normAutofit fontScale="92500" lnSpcReduction="10000"/>
          </a:bodyPr>
          <a:lstStyle/>
          <a:p>
            <a:pPr algn="l"/>
            <a:r>
              <a:rPr lang="en-GB" dirty="0"/>
              <a:t>Market research is very important and needs to be carried out effectively before launching a new product.</a:t>
            </a:r>
          </a:p>
          <a:p>
            <a:pPr algn="l"/>
            <a:endParaRPr lang="en-GB" dirty="0"/>
          </a:p>
          <a:p>
            <a:pPr algn="l"/>
            <a:r>
              <a:rPr lang="en-GB" dirty="0"/>
              <a:t>You need to look at what is currently available.  You need to think about who your target market is.  You need to look at the strengths and weaknesses of your current products.</a:t>
            </a:r>
          </a:p>
          <a:p>
            <a:pPr algn="l"/>
            <a:endParaRPr lang="en-GB" dirty="0"/>
          </a:p>
          <a:p>
            <a:pPr algn="l"/>
            <a:r>
              <a:rPr lang="en-GB" dirty="0"/>
              <a:t>Your business plan must include details of recommended retail pricing for your product.  You have a budget per unit based on a premium, mid range or cheaper product type.</a:t>
            </a:r>
          </a:p>
          <a:p>
            <a:pPr algn="l"/>
            <a:endParaRPr lang="en-GB" dirty="0"/>
          </a:p>
          <a:p>
            <a:pPr algn="l"/>
            <a:r>
              <a:rPr lang="en-GB" dirty="0"/>
              <a:t>You are going to work in small groups to:</a:t>
            </a:r>
          </a:p>
          <a:p>
            <a:pPr marL="342900" indent="-342900" algn="l">
              <a:buFont typeface="Arial" panose="020B0604020202020204" pitchFamily="34" charset="0"/>
              <a:buChar char="•"/>
            </a:pPr>
            <a:r>
              <a:rPr lang="en-GB" dirty="0"/>
              <a:t>Research</a:t>
            </a:r>
          </a:p>
          <a:p>
            <a:pPr marL="342900" indent="-342900" algn="l">
              <a:buFont typeface="Arial" panose="020B0604020202020204" pitchFamily="34" charset="0"/>
              <a:buChar char="•"/>
            </a:pPr>
            <a:r>
              <a:rPr lang="en-GB" dirty="0"/>
              <a:t>Develop</a:t>
            </a:r>
          </a:p>
          <a:p>
            <a:pPr marL="342900" indent="-342900" algn="l">
              <a:buFont typeface="Arial" panose="020B0604020202020204" pitchFamily="34" charset="0"/>
              <a:buChar char="•"/>
            </a:pPr>
            <a:r>
              <a:rPr lang="en-GB" dirty="0"/>
              <a:t>Pitch</a:t>
            </a:r>
          </a:p>
          <a:p>
            <a:pPr algn="l"/>
            <a:r>
              <a:rPr lang="en-GB" dirty="0"/>
              <a:t>a new snack to be sold in supermarket stores. </a:t>
            </a:r>
          </a:p>
        </p:txBody>
      </p:sp>
      <p:sp>
        <p:nvSpPr>
          <p:cNvPr id="6" name="AutoShape 2" descr="Image result for walkers snack foo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366701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0338"/>
            <a:ext cx="9144000" cy="915443"/>
          </a:xfrm>
        </p:spPr>
        <p:txBody>
          <a:bodyPr/>
          <a:lstStyle/>
          <a:p>
            <a:r>
              <a:rPr lang="en-GB" b="1" dirty="0"/>
              <a:t>Project Snack!</a:t>
            </a:r>
          </a:p>
        </p:txBody>
      </p:sp>
      <p:sp>
        <p:nvSpPr>
          <p:cNvPr id="3" name="Subtitle 2"/>
          <p:cNvSpPr>
            <a:spLocks noGrp="1"/>
          </p:cNvSpPr>
          <p:nvPr>
            <p:ph type="subTitle" idx="1"/>
          </p:nvPr>
        </p:nvSpPr>
        <p:spPr>
          <a:xfrm>
            <a:off x="155575" y="1075781"/>
            <a:ext cx="11862254" cy="5285829"/>
          </a:xfrm>
        </p:spPr>
        <p:txBody>
          <a:bodyPr>
            <a:normAutofit lnSpcReduction="10000"/>
          </a:bodyPr>
          <a:lstStyle/>
          <a:p>
            <a:pPr algn="l"/>
            <a:r>
              <a:rPr lang="en-GB" dirty="0"/>
              <a:t>Between now and Christmas you will need to come up with a pitch for a new product.  This pitch will be delivered to the supermarket board (Mayfield staff and pupils) and they will decide who should win.</a:t>
            </a:r>
          </a:p>
          <a:p>
            <a:pPr algn="l"/>
            <a:endParaRPr lang="en-GB" dirty="0"/>
          </a:p>
          <a:p>
            <a:pPr algn="l"/>
            <a:r>
              <a:rPr lang="en-GB" dirty="0"/>
              <a:t>There will be prizes in the following categories:</a:t>
            </a:r>
          </a:p>
          <a:p>
            <a:pPr marL="342900" indent="-342900" algn="l">
              <a:buFont typeface="Arial" panose="020B0604020202020204" pitchFamily="34" charset="0"/>
              <a:buChar char="•"/>
            </a:pPr>
            <a:r>
              <a:rPr lang="en-GB" dirty="0"/>
              <a:t>Best market research </a:t>
            </a:r>
          </a:p>
          <a:p>
            <a:pPr marL="342900" indent="-342900" algn="l">
              <a:buFont typeface="Arial" panose="020B0604020202020204" pitchFamily="34" charset="0"/>
              <a:buChar char="•"/>
            </a:pPr>
            <a:r>
              <a:rPr lang="en-GB" dirty="0"/>
              <a:t>Best brand design</a:t>
            </a:r>
          </a:p>
          <a:p>
            <a:pPr marL="342900" indent="-342900" algn="l">
              <a:buFont typeface="Arial" panose="020B0604020202020204" pitchFamily="34" charset="0"/>
              <a:buChar char="•"/>
            </a:pPr>
            <a:r>
              <a:rPr lang="en-GB" dirty="0"/>
              <a:t>Best packaging design </a:t>
            </a:r>
          </a:p>
          <a:p>
            <a:pPr marL="342900" indent="-342900" algn="l">
              <a:buFont typeface="Arial" panose="020B0604020202020204" pitchFamily="34" charset="0"/>
              <a:buChar char="•"/>
            </a:pPr>
            <a:r>
              <a:rPr lang="en-GB" dirty="0"/>
              <a:t>Best business plan</a:t>
            </a:r>
          </a:p>
          <a:p>
            <a:pPr marL="342900" indent="-342900" algn="l">
              <a:buFont typeface="Arial" panose="020B0604020202020204" pitchFamily="34" charset="0"/>
              <a:buChar char="•"/>
            </a:pPr>
            <a:r>
              <a:rPr lang="en-GB" dirty="0"/>
              <a:t>Best pitch</a:t>
            </a:r>
          </a:p>
          <a:p>
            <a:pPr marL="342900" indent="-342900" algn="l">
              <a:buFont typeface="Arial" panose="020B0604020202020204" pitchFamily="34" charset="0"/>
              <a:buChar char="•"/>
            </a:pPr>
            <a:r>
              <a:rPr lang="en-GB" dirty="0"/>
              <a:t>Best overall product</a:t>
            </a:r>
          </a:p>
          <a:p>
            <a:pPr marL="342900" indent="-342900" algn="l">
              <a:buFont typeface="Arial" panose="020B0604020202020204" pitchFamily="34" charset="0"/>
              <a:buChar char="•"/>
            </a:pPr>
            <a:endParaRPr lang="en-GB" dirty="0"/>
          </a:p>
          <a:p>
            <a:pPr algn="l"/>
            <a:r>
              <a:rPr lang="en-GB" dirty="0"/>
              <a:t>Your group can win in multiple categories.</a:t>
            </a:r>
          </a:p>
        </p:txBody>
      </p:sp>
      <p:sp>
        <p:nvSpPr>
          <p:cNvPr id="6" name="AutoShape 2" descr="Image result for walkers snack foo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080810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0338"/>
            <a:ext cx="9144000" cy="915443"/>
          </a:xfrm>
        </p:spPr>
        <p:txBody>
          <a:bodyPr/>
          <a:lstStyle/>
          <a:p>
            <a:r>
              <a:rPr lang="en-GB" b="1" dirty="0"/>
              <a:t>Project Snack!</a:t>
            </a:r>
          </a:p>
        </p:txBody>
      </p:sp>
      <p:sp>
        <p:nvSpPr>
          <p:cNvPr id="3" name="Subtitle 2"/>
          <p:cNvSpPr>
            <a:spLocks noGrp="1"/>
          </p:cNvSpPr>
          <p:nvPr>
            <p:ph type="subTitle" idx="1"/>
          </p:nvPr>
        </p:nvSpPr>
        <p:spPr>
          <a:xfrm>
            <a:off x="155575" y="1345473"/>
            <a:ext cx="11862254" cy="5016137"/>
          </a:xfrm>
        </p:spPr>
        <p:txBody>
          <a:bodyPr>
            <a:normAutofit/>
          </a:bodyPr>
          <a:lstStyle/>
          <a:p>
            <a:pPr algn="l"/>
            <a:r>
              <a:rPr lang="en-GB" dirty="0"/>
              <a:t>Ideas for market research:</a:t>
            </a:r>
          </a:p>
          <a:p>
            <a:pPr marL="342900" indent="-342900" algn="l">
              <a:buFont typeface="Arial" panose="020B0604020202020204" pitchFamily="34" charset="0"/>
              <a:buChar char="•"/>
            </a:pPr>
            <a:r>
              <a:rPr lang="en-GB" dirty="0"/>
              <a:t>Collecting existing packaging and annotating it to show features that are positive and negative</a:t>
            </a:r>
          </a:p>
          <a:p>
            <a:pPr marL="342900" indent="-342900" algn="l">
              <a:buFont typeface="Arial" panose="020B0604020202020204" pitchFamily="34" charset="0"/>
              <a:buChar char="•"/>
            </a:pPr>
            <a:r>
              <a:rPr lang="en-GB" dirty="0"/>
              <a:t>Finding out how much in total the snack market is worth in the UK and how much share of this different companies, such as Walkers, have</a:t>
            </a:r>
          </a:p>
          <a:p>
            <a:pPr marL="342900" indent="-342900" algn="l">
              <a:buFont typeface="Arial" panose="020B0604020202020204" pitchFamily="34" charset="0"/>
              <a:buChar char="•"/>
            </a:pPr>
            <a:r>
              <a:rPr lang="en-GB" dirty="0"/>
              <a:t>Asking people to comment on snacks that they think are missing from the market</a:t>
            </a:r>
          </a:p>
          <a:p>
            <a:pPr marL="342900" indent="-342900" algn="l">
              <a:buFont typeface="Arial" panose="020B0604020202020204" pitchFamily="34" charset="0"/>
              <a:buChar char="•"/>
            </a:pPr>
            <a:r>
              <a:rPr lang="en-GB" dirty="0"/>
              <a:t>Researching nutritional information for a variety of snacks</a:t>
            </a:r>
          </a:p>
          <a:p>
            <a:pPr marL="342900" indent="-342900" algn="l">
              <a:buFont typeface="Arial" panose="020B0604020202020204" pitchFamily="34" charset="0"/>
              <a:buChar char="•"/>
            </a:pPr>
            <a:r>
              <a:rPr lang="en-GB" dirty="0"/>
              <a:t>Looking at what competitors offer currently</a:t>
            </a:r>
          </a:p>
          <a:p>
            <a:pPr marL="342900" indent="-342900" algn="l">
              <a:buFont typeface="Arial" panose="020B0604020202020204" pitchFamily="34" charset="0"/>
              <a:buChar char="•"/>
            </a:pPr>
            <a:r>
              <a:rPr lang="en-GB" dirty="0"/>
              <a:t>Looking at colour schemes</a:t>
            </a:r>
          </a:p>
          <a:p>
            <a:pPr marL="342900" indent="-342900" algn="l">
              <a:buFont typeface="Arial" panose="020B0604020202020204" pitchFamily="34" charset="0"/>
              <a:buChar char="•"/>
            </a:pPr>
            <a:r>
              <a:rPr lang="en-GB" dirty="0"/>
              <a:t>Looking at failed products within the snacks market</a:t>
            </a:r>
          </a:p>
          <a:p>
            <a:pPr marL="342900" indent="-342900" algn="l">
              <a:buFont typeface="Arial" panose="020B0604020202020204" pitchFamily="34" charset="0"/>
              <a:buChar char="•"/>
            </a:pPr>
            <a:r>
              <a:rPr lang="en-GB" dirty="0"/>
              <a:t>Looking at current recommended retail pricing for snacks on the market already</a:t>
            </a:r>
          </a:p>
        </p:txBody>
      </p:sp>
      <p:sp>
        <p:nvSpPr>
          <p:cNvPr id="6" name="AutoShape 2" descr="Image result for walkers snack foo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242430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0338"/>
            <a:ext cx="9144000" cy="492805"/>
          </a:xfrm>
        </p:spPr>
        <p:txBody>
          <a:bodyPr>
            <a:normAutofit fontScale="90000"/>
          </a:bodyPr>
          <a:lstStyle/>
          <a:p>
            <a:r>
              <a:rPr lang="en-GB" sz="4400" b="1" dirty="0"/>
              <a:t>Business Plan</a:t>
            </a:r>
          </a:p>
        </p:txBody>
      </p:sp>
      <p:sp>
        <p:nvSpPr>
          <p:cNvPr id="3" name="Subtitle 2"/>
          <p:cNvSpPr>
            <a:spLocks noGrp="1"/>
          </p:cNvSpPr>
          <p:nvPr>
            <p:ph type="subTitle" idx="1"/>
          </p:nvPr>
        </p:nvSpPr>
        <p:spPr>
          <a:xfrm>
            <a:off x="155575" y="653143"/>
            <a:ext cx="11862254" cy="5643154"/>
          </a:xfrm>
        </p:spPr>
        <p:txBody>
          <a:bodyPr>
            <a:normAutofit fontScale="92500" lnSpcReduction="10000"/>
          </a:bodyPr>
          <a:lstStyle/>
          <a:p>
            <a:pPr algn="l"/>
            <a:r>
              <a:rPr lang="en-GB" i="1" dirty="0"/>
              <a:t>Names of owners</a:t>
            </a:r>
            <a:r>
              <a:rPr lang="en-GB" dirty="0"/>
              <a:t>:		</a:t>
            </a:r>
            <a:r>
              <a:rPr lang="en-GB" i="1" dirty="0"/>
              <a:t>Business name</a:t>
            </a:r>
            <a:r>
              <a:rPr lang="en-GB" dirty="0"/>
              <a:t>:	</a:t>
            </a:r>
            <a:r>
              <a:rPr lang="en-GB"/>
              <a:t>		</a:t>
            </a:r>
            <a:r>
              <a:rPr lang="en-GB" i="1"/>
              <a:t>Email </a:t>
            </a:r>
            <a:r>
              <a:rPr lang="en-GB" i="1" dirty="0"/>
              <a:t>address</a:t>
            </a:r>
            <a:r>
              <a:rPr lang="en-GB" dirty="0"/>
              <a:t>:</a:t>
            </a:r>
          </a:p>
          <a:p>
            <a:pPr algn="l"/>
            <a:endParaRPr lang="en-GB" dirty="0"/>
          </a:p>
          <a:p>
            <a:pPr algn="l"/>
            <a:r>
              <a:rPr lang="en-GB" b="1" u="sng" dirty="0"/>
              <a:t>Section 1</a:t>
            </a:r>
          </a:p>
          <a:p>
            <a:pPr algn="l"/>
            <a:r>
              <a:rPr lang="en-GB" dirty="0"/>
              <a:t>Product name:			Product summary:		Financial information: (how much 								you are investing)</a:t>
            </a:r>
          </a:p>
          <a:p>
            <a:pPr algn="l"/>
            <a:r>
              <a:rPr lang="en-GB" b="1" u="sng" dirty="0"/>
              <a:t>Section 2</a:t>
            </a:r>
          </a:p>
          <a:p>
            <a:pPr algn="l"/>
            <a:r>
              <a:rPr lang="en-GB" dirty="0"/>
              <a:t>Description of product:		Est selling price per unit:	Cost per unit:</a:t>
            </a:r>
          </a:p>
          <a:p>
            <a:pPr algn="l"/>
            <a:r>
              <a:rPr lang="en-GB" dirty="0"/>
              <a:t>Unique selling point:</a:t>
            </a:r>
          </a:p>
          <a:p>
            <a:pPr algn="l"/>
            <a:endParaRPr lang="en-GB" dirty="0"/>
          </a:p>
          <a:p>
            <a:pPr algn="l"/>
            <a:r>
              <a:rPr lang="en-GB" b="1" u="sng" dirty="0"/>
              <a:t>Section 3</a:t>
            </a:r>
          </a:p>
          <a:p>
            <a:pPr algn="l"/>
            <a:r>
              <a:rPr lang="en-GB" dirty="0"/>
              <a:t>Link between your market research and final product: (what did you find out and how did it help you to develop your product)</a:t>
            </a:r>
          </a:p>
          <a:p>
            <a:pPr algn="l"/>
            <a:endParaRPr lang="en-GB" dirty="0"/>
          </a:p>
          <a:p>
            <a:pPr algn="l"/>
            <a:r>
              <a:rPr lang="en-GB" b="1" u="sng" dirty="0"/>
              <a:t>Section 4</a:t>
            </a:r>
          </a:p>
          <a:p>
            <a:pPr algn="l"/>
            <a:r>
              <a:rPr lang="en-GB" dirty="0"/>
              <a:t>Why should the retailer buy your product?</a:t>
            </a:r>
          </a:p>
        </p:txBody>
      </p:sp>
      <p:sp>
        <p:nvSpPr>
          <p:cNvPr id="6" name="AutoShape 2" descr="Image result for walkers snack foo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1879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937"/>
            <a:ext cx="9144000" cy="915443"/>
          </a:xfrm>
        </p:spPr>
        <p:txBody>
          <a:bodyPr/>
          <a:lstStyle/>
          <a:p>
            <a:r>
              <a:rPr lang="en-GB" b="1" dirty="0"/>
              <a:t>Project Snack!</a:t>
            </a:r>
          </a:p>
        </p:txBody>
      </p:sp>
      <p:sp>
        <p:nvSpPr>
          <p:cNvPr id="3" name="Subtitle 2"/>
          <p:cNvSpPr>
            <a:spLocks noGrp="1"/>
          </p:cNvSpPr>
          <p:nvPr>
            <p:ph type="subTitle" idx="1"/>
          </p:nvPr>
        </p:nvSpPr>
        <p:spPr>
          <a:xfrm>
            <a:off x="0" y="901780"/>
            <a:ext cx="5486400" cy="5311956"/>
          </a:xfrm>
        </p:spPr>
        <p:txBody>
          <a:bodyPr>
            <a:normAutofit lnSpcReduction="10000"/>
          </a:bodyPr>
          <a:lstStyle/>
          <a:p>
            <a:pPr algn="l"/>
            <a:r>
              <a:rPr lang="en-GB" sz="2100" dirty="0"/>
              <a:t>Your task is to produce a professional business pitch for a new snack product.  You can work in groups of </a:t>
            </a:r>
            <a:r>
              <a:rPr lang="en-GB" sz="2100" b="1" dirty="0"/>
              <a:t>no more than three</a:t>
            </a:r>
            <a:r>
              <a:rPr lang="en-GB" sz="2100" dirty="0"/>
              <a:t>.</a:t>
            </a:r>
          </a:p>
          <a:p>
            <a:pPr algn="l"/>
            <a:r>
              <a:rPr lang="en-GB" sz="2100" dirty="0">
                <a:hlinkClick r:id="rId2"/>
              </a:rPr>
              <a:t>https://www.youtube.com/watch?v=HYQuhWZXqG0</a:t>
            </a:r>
            <a:r>
              <a:rPr lang="en-GB" sz="2100" dirty="0"/>
              <a:t>  (27mins -32mins)</a:t>
            </a:r>
          </a:p>
          <a:p>
            <a:pPr algn="l"/>
            <a:r>
              <a:rPr lang="en-GB" sz="2100" dirty="0"/>
              <a:t>Watch the clip to see how to do it…or not to do it!</a:t>
            </a:r>
          </a:p>
          <a:p>
            <a:pPr algn="l"/>
            <a:endParaRPr lang="en-GB" sz="2100" dirty="0"/>
          </a:p>
          <a:p>
            <a:pPr algn="l"/>
            <a:r>
              <a:rPr lang="en-GB" sz="2100" dirty="0"/>
              <a:t>You </a:t>
            </a:r>
            <a:r>
              <a:rPr lang="en-GB" sz="2100" b="1" u="sng" dirty="0"/>
              <a:t>MUST</a:t>
            </a:r>
            <a:r>
              <a:rPr lang="en-GB" sz="2100" dirty="0"/>
              <a:t> provide:</a:t>
            </a:r>
          </a:p>
          <a:p>
            <a:pPr marL="342900" indent="-342900" algn="l">
              <a:buFont typeface="Arial" panose="020B0604020202020204" pitchFamily="34" charset="0"/>
              <a:buChar char="•"/>
            </a:pPr>
            <a:r>
              <a:rPr lang="en-GB" sz="2100" dirty="0"/>
              <a:t>Evidence of research (primary and secondary)</a:t>
            </a:r>
          </a:p>
          <a:p>
            <a:pPr marL="342900" indent="-342900" algn="l">
              <a:buFont typeface="Arial" panose="020B0604020202020204" pitchFamily="34" charset="0"/>
              <a:buChar char="•"/>
            </a:pPr>
            <a:r>
              <a:rPr lang="en-GB" sz="2100" dirty="0"/>
              <a:t>Packaging design</a:t>
            </a:r>
          </a:p>
          <a:p>
            <a:pPr marL="342900" indent="-342900" algn="l">
              <a:buFont typeface="Arial" panose="020B0604020202020204" pitchFamily="34" charset="0"/>
              <a:buChar char="•"/>
            </a:pPr>
            <a:r>
              <a:rPr lang="en-GB" sz="2100" dirty="0"/>
              <a:t>Business plan (including recommended retail price based on your projected cost per unit)</a:t>
            </a:r>
          </a:p>
          <a:p>
            <a:pPr marL="342900" indent="-342900" algn="l">
              <a:buFont typeface="Arial" panose="020B0604020202020204" pitchFamily="34" charset="0"/>
              <a:buChar char="•"/>
            </a:pPr>
            <a:r>
              <a:rPr lang="en-GB" sz="2100" dirty="0"/>
              <a:t>Brand logo </a:t>
            </a:r>
          </a:p>
          <a:p>
            <a:pPr marL="342900" indent="-342900" algn="l">
              <a:buFont typeface="Arial" panose="020B0604020202020204" pitchFamily="34" charset="0"/>
              <a:buChar char="•"/>
            </a:pPr>
            <a:r>
              <a:rPr lang="en-GB" sz="2100" dirty="0"/>
              <a:t>A pitch</a:t>
            </a:r>
          </a:p>
          <a:p>
            <a:pPr algn="l"/>
            <a:endParaRPr lang="en-GB" sz="2100" dirty="0"/>
          </a:p>
          <a:p>
            <a:pPr algn="l"/>
            <a:endParaRPr lang="en-GB" sz="2100" dirty="0"/>
          </a:p>
          <a:p>
            <a:pPr algn="l"/>
            <a:endParaRPr lang="en-GB" sz="2100" dirty="0"/>
          </a:p>
        </p:txBody>
      </p:sp>
      <p:sp>
        <p:nvSpPr>
          <p:cNvPr id="6" name="AutoShape 2" descr="Image result for walkers snack foo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p:cNvSpPr txBox="1"/>
          <p:nvPr/>
        </p:nvSpPr>
        <p:spPr>
          <a:xfrm flipH="1">
            <a:off x="5656214" y="4565917"/>
            <a:ext cx="6361611" cy="2308324"/>
          </a:xfrm>
          <a:prstGeom prst="rect">
            <a:avLst/>
          </a:prstGeom>
          <a:noFill/>
          <a:ln w="28575">
            <a:solidFill>
              <a:srgbClr val="FF0000"/>
            </a:solidFill>
          </a:ln>
        </p:spPr>
        <p:txBody>
          <a:bodyPr wrap="square" rtlCol="0">
            <a:spAutoFit/>
          </a:bodyPr>
          <a:lstStyle/>
          <a:p>
            <a:r>
              <a:rPr lang="en-GB" b="1" dirty="0">
                <a:solidFill>
                  <a:srgbClr val="FF0000"/>
                </a:solidFill>
              </a:rPr>
              <a:t>Grade 6 pupils will product a pitch of professional standard which details clear market research linked to their idea.  They understand the impact of market research and planning for a new business idea.</a:t>
            </a:r>
          </a:p>
          <a:p>
            <a:r>
              <a:rPr lang="en-GB" b="1" dirty="0">
                <a:solidFill>
                  <a:srgbClr val="FF0000"/>
                </a:solidFill>
              </a:rPr>
              <a:t>Grade 3 pupils will complete market research but it may not be relevant to their pitch.  Their pitch may not be linked to their research.  They have a basic understanding of the importance of market research and business planning.</a:t>
            </a:r>
          </a:p>
        </p:txBody>
      </p:sp>
      <p:sp>
        <p:nvSpPr>
          <p:cNvPr id="7" name="TextBox 6"/>
          <p:cNvSpPr txBox="1"/>
          <p:nvPr/>
        </p:nvSpPr>
        <p:spPr>
          <a:xfrm flipH="1">
            <a:off x="5656217" y="909665"/>
            <a:ext cx="6361612" cy="2308324"/>
          </a:xfrm>
          <a:prstGeom prst="rect">
            <a:avLst/>
          </a:prstGeom>
          <a:noFill/>
          <a:ln w="28575">
            <a:solidFill>
              <a:srgbClr val="7030A0"/>
            </a:solidFill>
          </a:ln>
        </p:spPr>
        <p:txBody>
          <a:bodyPr wrap="square" rtlCol="0">
            <a:spAutoFit/>
          </a:bodyPr>
          <a:lstStyle/>
          <a:p>
            <a:r>
              <a:rPr lang="en-GB" b="1" dirty="0">
                <a:solidFill>
                  <a:srgbClr val="7030A0"/>
                </a:solidFill>
              </a:rPr>
              <a:t>Research ideas:</a:t>
            </a:r>
          </a:p>
          <a:p>
            <a:pPr marL="285750" indent="-285750">
              <a:buFont typeface="Arial" panose="020B0604020202020204" pitchFamily="34" charset="0"/>
              <a:buChar char="•"/>
            </a:pPr>
            <a:r>
              <a:rPr lang="en-GB" b="1" dirty="0">
                <a:solidFill>
                  <a:srgbClr val="7030A0"/>
                </a:solidFill>
              </a:rPr>
              <a:t>Pie chart showing current market share of different snack providers</a:t>
            </a:r>
          </a:p>
          <a:p>
            <a:pPr marL="285750" indent="-285750">
              <a:buFont typeface="Arial" panose="020B0604020202020204" pitchFamily="34" charset="0"/>
              <a:buChar char="•"/>
            </a:pPr>
            <a:r>
              <a:rPr lang="en-GB" b="1" dirty="0">
                <a:solidFill>
                  <a:srgbClr val="7030A0"/>
                </a:solidFill>
              </a:rPr>
              <a:t>Bar chart showing popularity of existing snacks</a:t>
            </a:r>
          </a:p>
          <a:p>
            <a:pPr marL="285750" indent="-285750">
              <a:buFont typeface="Arial" panose="020B0604020202020204" pitchFamily="34" charset="0"/>
              <a:buChar char="•"/>
            </a:pPr>
            <a:r>
              <a:rPr lang="en-GB" b="1" dirty="0">
                <a:solidFill>
                  <a:srgbClr val="7030A0"/>
                </a:solidFill>
              </a:rPr>
              <a:t>Results of questionnaire – what do people want from a snack? What don’t they want from a snack?</a:t>
            </a:r>
          </a:p>
          <a:p>
            <a:pPr marL="285750" indent="-285750">
              <a:buFont typeface="Arial" panose="020B0604020202020204" pitchFamily="34" charset="0"/>
              <a:buChar char="•"/>
            </a:pPr>
            <a:r>
              <a:rPr lang="en-GB" b="1" dirty="0">
                <a:solidFill>
                  <a:srgbClr val="7030A0"/>
                </a:solidFill>
              </a:rPr>
              <a:t>Evaluation of current packaging – is it recyclable? Is it easy to stack in a supermarket? Does it appeal to the target market?  </a:t>
            </a:r>
          </a:p>
        </p:txBody>
      </p:sp>
      <p:sp>
        <p:nvSpPr>
          <p:cNvPr id="8" name="TextBox 7"/>
          <p:cNvSpPr txBox="1"/>
          <p:nvPr/>
        </p:nvSpPr>
        <p:spPr>
          <a:xfrm flipH="1">
            <a:off x="5656214" y="3313354"/>
            <a:ext cx="6361612" cy="1243461"/>
          </a:xfrm>
          <a:prstGeom prst="rect">
            <a:avLst/>
          </a:prstGeom>
          <a:noFill/>
          <a:ln w="28575">
            <a:solidFill>
              <a:srgbClr val="00B050"/>
            </a:solidFill>
          </a:ln>
        </p:spPr>
        <p:txBody>
          <a:bodyPr wrap="square" rtlCol="0">
            <a:spAutoFit/>
          </a:bodyPr>
          <a:lstStyle/>
          <a:p>
            <a:r>
              <a:rPr lang="en-GB" b="1" dirty="0">
                <a:solidFill>
                  <a:srgbClr val="00B050"/>
                </a:solidFill>
              </a:rPr>
              <a:t>Projected costs per unit (you can spend a maximum per unit as follows):</a:t>
            </a:r>
          </a:p>
          <a:p>
            <a:r>
              <a:rPr lang="en-GB" b="1" dirty="0">
                <a:solidFill>
                  <a:srgbClr val="00B050"/>
                </a:solidFill>
              </a:rPr>
              <a:t>Packaging-Premium £0.29, mid range £0.22, cheap £0.13</a:t>
            </a:r>
          </a:p>
          <a:p>
            <a:r>
              <a:rPr lang="en-GB" b="1" dirty="0">
                <a:solidFill>
                  <a:srgbClr val="00B050"/>
                </a:solidFill>
              </a:rPr>
              <a:t>Ingredients-Premium £0.67, mid range £0.61, cheap £0.54</a:t>
            </a:r>
          </a:p>
        </p:txBody>
      </p:sp>
    </p:spTree>
    <p:extLst>
      <p:ext uri="{BB962C8B-B14F-4D97-AF65-F5344CB8AC3E}">
        <p14:creationId xmlns:p14="http://schemas.microsoft.com/office/powerpoint/2010/main" val="790507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937"/>
            <a:ext cx="9144000" cy="915443"/>
          </a:xfrm>
        </p:spPr>
        <p:txBody>
          <a:bodyPr/>
          <a:lstStyle/>
          <a:p>
            <a:r>
              <a:rPr lang="en-GB" b="1" dirty="0"/>
              <a:t>Project Snack!</a:t>
            </a:r>
          </a:p>
        </p:txBody>
      </p:sp>
      <p:sp>
        <p:nvSpPr>
          <p:cNvPr id="3" name="Subtitle 2"/>
          <p:cNvSpPr>
            <a:spLocks noGrp="1"/>
          </p:cNvSpPr>
          <p:nvPr>
            <p:ph type="subTitle" idx="1"/>
          </p:nvPr>
        </p:nvSpPr>
        <p:spPr>
          <a:xfrm>
            <a:off x="0" y="901780"/>
            <a:ext cx="5486400" cy="5311956"/>
          </a:xfrm>
        </p:spPr>
        <p:txBody>
          <a:bodyPr>
            <a:normAutofit fontScale="92500" lnSpcReduction="10000"/>
          </a:bodyPr>
          <a:lstStyle/>
          <a:p>
            <a:pPr algn="l"/>
            <a:r>
              <a:rPr lang="en-GB" sz="2000" dirty="0"/>
              <a:t>There will be prizes in the following categories:</a:t>
            </a:r>
          </a:p>
          <a:p>
            <a:pPr marL="342900" indent="-342900" algn="l">
              <a:buFont typeface="Arial" panose="020B0604020202020204" pitchFamily="34" charset="0"/>
              <a:buChar char="•"/>
            </a:pPr>
            <a:r>
              <a:rPr lang="en-GB" sz="2000" dirty="0"/>
              <a:t>Best market research </a:t>
            </a:r>
          </a:p>
          <a:p>
            <a:pPr marL="342900" indent="-342900" algn="l">
              <a:buFont typeface="Arial" panose="020B0604020202020204" pitchFamily="34" charset="0"/>
              <a:buChar char="•"/>
            </a:pPr>
            <a:r>
              <a:rPr lang="en-GB" sz="2000" dirty="0"/>
              <a:t>Best brand design</a:t>
            </a:r>
          </a:p>
          <a:p>
            <a:pPr marL="342900" indent="-342900" algn="l">
              <a:buFont typeface="Arial" panose="020B0604020202020204" pitchFamily="34" charset="0"/>
              <a:buChar char="•"/>
            </a:pPr>
            <a:r>
              <a:rPr lang="en-GB" sz="2000" dirty="0"/>
              <a:t>Best packaging design </a:t>
            </a:r>
          </a:p>
          <a:p>
            <a:pPr marL="342900" indent="-342900" algn="l">
              <a:buFont typeface="Arial" panose="020B0604020202020204" pitchFamily="34" charset="0"/>
              <a:buChar char="•"/>
            </a:pPr>
            <a:r>
              <a:rPr lang="en-GB" sz="2000" dirty="0"/>
              <a:t>Best business plan</a:t>
            </a:r>
          </a:p>
          <a:p>
            <a:pPr marL="342900" indent="-342900" algn="l">
              <a:buFont typeface="Arial" panose="020B0604020202020204" pitchFamily="34" charset="0"/>
              <a:buChar char="•"/>
            </a:pPr>
            <a:r>
              <a:rPr lang="en-GB" sz="2000" dirty="0"/>
              <a:t>Best pitch</a:t>
            </a:r>
          </a:p>
          <a:p>
            <a:pPr marL="342900" indent="-342900" algn="l">
              <a:buFont typeface="Arial" panose="020B0604020202020204" pitchFamily="34" charset="0"/>
              <a:buChar char="•"/>
            </a:pPr>
            <a:r>
              <a:rPr lang="en-GB" sz="2000" dirty="0"/>
              <a:t>Best overall product</a:t>
            </a:r>
          </a:p>
          <a:p>
            <a:pPr algn="l"/>
            <a:endParaRPr lang="en-GB" sz="2100" dirty="0"/>
          </a:p>
          <a:p>
            <a:pPr algn="l"/>
            <a:r>
              <a:rPr lang="en-GB" sz="2100" dirty="0"/>
              <a:t>You </a:t>
            </a:r>
            <a:r>
              <a:rPr lang="en-GB" sz="2100" b="1" u="sng" dirty="0"/>
              <a:t>MUST</a:t>
            </a:r>
            <a:r>
              <a:rPr lang="en-GB" sz="2100" dirty="0"/>
              <a:t> provide:</a:t>
            </a:r>
          </a:p>
          <a:p>
            <a:pPr marL="342900" indent="-342900" algn="l">
              <a:buFont typeface="Arial" panose="020B0604020202020204" pitchFamily="34" charset="0"/>
              <a:buChar char="•"/>
            </a:pPr>
            <a:r>
              <a:rPr lang="en-GB" sz="2100" dirty="0"/>
              <a:t>Evidence of research (primary and secondary)</a:t>
            </a:r>
          </a:p>
          <a:p>
            <a:pPr marL="342900" indent="-342900" algn="l">
              <a:buFont typeface="Arial" panose="020B0604020202020204" pitchFamily="34" charset="0"/>
              <a:buChar char="•"/>
            </a:pPr>
            <a:r>
              <a:rPr lang="en-GB" sz="2100" dirty="0"/>
              <a:t>Packaging design</a:t>
            </a:r>
          </a:p>
          <a:p>
            <a:pPr marL="342900" indent="-342900" algn="l">
              <a:buFont typeface="Arial" panose="020B0604020202020204" pitchFamily="34" charset="0"/>
              <a:buChar char="•"/>
            </a:pPr>
            <a:r>
              <a:rPr lang="en-GB" sz="2100" dirty="0"/>
              <a:t>Business plan (including recommended retail price based on your projected cost per unit)</a:t>
            </a:r>
          </a:p>
          <a:p>
            <a:pPr marL="342900" indent="-342900" algn="l">
              <a:buFont typeface="Arial" panose="020B0604020202020204" pitchFamily="34" charset="0"/>
              <a:buChar char="•"/>
            </a:pPr>
            <a:r>
              <a:rPr lang="en-GB" sz="2100" dirty="0"/>
              <a:t>Brand logo </a:t>
            </a:r>
          </a:p>
          <a:p>
            <a:pPr marL="342900" indent="-342900" algn="l">
              <a:buFont typeface="Arial" panose="020B0604020202020204" pitchFamily="34" charset="0"/>
              <a:buChar char="•"/>
            </a:pPr>
            <a:r>
              <a:rPr lang="en-GB" sz="2100" dirty="0"/>
              <a:t>A pitch</a:t>
            </a:r>
          </a:p>
          <a:p>
            <a:pPr algn="l"/>
            <a:endParaRPr lang="en-GB" sz="2100" dirty="0"/>
          </a:p>
          <a:p>
            <a:pPr algn="l"/>
            <a:endParaRPr lang="en-GB" sz="2100" dirty="0"/>
          </a:p>
          <a:p>
            <a:pPr algn="l"/>
            <a:endParaRPr lang="en-GB" sz="2100" dirty="0"/>
          </a:p>
        </p:txBody>
      </p:sp>
      <p:sp>
        <p:nvSpPr>
          <p:cNvPr id="6" name="AutoShape 2" descr="Image result for walkers snack foo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p:cNvSpPr txBox="1"/>
          <p:nvPr/>
        </p:nvSpPr>
        <p:spPr>
          <a:xfrm flipH="1">
            <a:off x="5656214" y="4565917"/>
            <a:ext cx="6361611" cy="2308324"/>
          </a:xfrm>
          <a:prstGeom prst="rect">
            <a:avLst/>
          </a:prstGeom>
          <a:noFill/>
          <a:ln w="28575">
            <a:solidFill>
              <a:srgbClr val="FF0000"/>
            </a:solidFill>
          </a:ln>
        </p:spPr>
        <p:txBody>
          <a:bodyPr wrap="square" rtlCol="0">
            <a:spAutoFit/>
          </a:bodyPr>
          <a:lstStyle/>
          <a:p>
            <a:r>
              <a:rPr lang="en-GB" b="1" dirty="0">
                <a:solidFill>
                  <a:srgbClr val="FF0000"/>
                </a:solidFill>
              </a:rPr>
              <a:t>Grade 6 pupils will product a pitch of professional standard which details clear market research linked to their idea.  They understand the impact of market research and planning for a new business idea.</a:t>
            </a:r>
          </a:p>
          <a:p>
            <a:r>
              <a:rPr lang="en-GB" b="1" dirty="0">
                <a:solidFill>
                  <a:srgbClr val="FF0000"/>
                </a:solidFill>
              </a:rPr>
              <a:t>Grade 3 pupils will complete market research but it may not be relevant to their pitch.  Their pitch may not be linked to their research.  They have a basic understanding of the importance of market research and business planning.</a:t>
            </a:r>
          </a:p>
        </p:txBody>
      </p:sp>
      <p:sp>
        <p:nvSpPr>
          <p:cNvPr id="7" name="TextBox 6"/>
          <p:cNvSpPr txBox="1"/>
          <p:nvPr/>
        </p:nvSpPr>
        <p:spPr>
          <a:xfrm flipH="1">
            <a:off x="5656214" y="901780"/>
            <a:ext cx="6361612" cy="2308324"/>
          </a:xfrm>
          <a:prstGeom prst="rect">
            <a:avLst/>
          </a:prstGeom>
          <a:noFill/>
          <a:ln w="28575">
            <a:solidFill>
              <a:srgbClr val="7030A0"/>
            </a:solidFill>
          </a:ln>
        </p:spPr>
        <p:txBody>
          <a:bodyPr wrap="square" rtlCol="0">
            <a:spAutoFit/>
          </a:bodyPr>
          <a:lstStyle/>
          <a:p>
            <a:r>
              <a:rPr lang="en-GB" b="1" dirty="0">
                <a:solidFill>
                  <a:srgbClr val="7030A0"/>
                </a:solidFill>
              </a:rPr>
              <a:t>Research ideas:</a:t>
            </a:r>
          </a:p>
          <a:p>
            <a:pPr marL="285750" indent="-285750">
              <a:buFont typeface="Arial" panose="020B0604020202020204" pitchFamily="34" charset="0"/>
              <a:buChar char="•"/>
            </a:pPr>
            <a:r>
              <a:rPr lang="en-GB" b="1" dirty="0">
                <a:solidFill>
                  <a:srgbClr val="7030A0"/>
                </a:solidFill>
              </a:rPr>
              <a:t>Pie chart showing current market share of different snack providers</a:t>
            </a:r>
          </a:p>
          <a:p>
            <a:pPr marL="285750" indent="-285750">
              <a:buFont typeface="Arial" panose="020B0604020202020204" pitchFamily="34" charset="0"/>
              <a:buChar char="•"/>
            </a:pPr>
            <a:r>
              <a:rPr lang="en-GB" b="1" dirty="0">
                <a:solidFill>
                  <a:srgbClr val="7030A0"/>
                </a:solidFill>
              </a:rPr>
              <a:t>Bar chart showing popularity of existing snacks</a:t>
            </a:r>
          </a:p>
          <a:p>
            <a:pPr marL="285750" indent="-285750">
              <a:buFont typeface="Arial" panose="020B0604020202020204" pitchFamily="34" charset="0"/>
              <a:buChar char="•"/>
            </a:pPr>
            <a:r>
              <a:rPr lang="en-GB" b="1" dirty="0">
                <a:solidFill>
                  <a:srgbClr val="7030A0"/>
                </a:solidFill>
              </a:rPr>
              <a:t>Results of questionnaire – what do people want from a snack? What don’t they want from a snack?</a:t>
            </a:r>
          </a:p>
          <a:p>
            <a:pPr marL="285750" indent="-285750">
              <a:buFont typeface="Arial" panose="020B0604020202020204" pitchFamily="34" charset="0"/>
              <a:buChar char="•"/>
            </a:pPr>
            <a:r>
              <a:rPr lang="en-GB" b="1" dirty="0">
                <a:solidFill>
                  <a:srgbClr val="7030A0"/>
                </a:solidFill>
              </a:rPr>
              <a:t>Evaluation of current packaging – is it recyclable? Is it easy to stack in a supermarket? Does it appeal to the target market?  </a:t>
            </a:r>
          </a:p>
        </p:txBody>
      </p:sp>
      <p:sp>
        <p:nvSpPr>
          <p:cNvPr id="8" name="TextBox 7"/>
          <p:cNvSpPr txBox="1"/>
          <p:nvPr/>
        </p:nvSpPr>
        <p:spPr>
          <a:xfrm flipH="1">
            <a:off x="5656214" y="3266280"/>
            <a:ext cx="6361612" cy="1243461"/>
          </a:xfrm>
          <a:prstGeom prst="rect">
            <a:avLst/>
          </a:prstGeom>
          <a:noFill/>
          <a:ln w="28575">
            <a:solidFill>
              <a:srgbClr val="00B050"/>
            </a:solidFill>
          </a:ln>
        </p:spPr>
        <p:txBody>
          <a:bodyPr wrap="square" rtlCol="0">
            <a:spAutoFit/>
          </a:bodyPr>
          <a:lstStyle/>
          <a:p>
            <a:r>
              <a:rPr lang="en-GB" b="1" dirty="0">
                <a:solidFill>
                  <a:srgbClr val="00B050"/>
                </a:solidFill>
              </a:rPr>
              <a:t>Projected costs per unit (you can spend a maximum per unit as follows):</a:t>
            </a:r>
          </a:p>
          <a:p>
            <a:r>
              <a:rPr lang="en-GB" b="1" dirty="0">
                <a:solidFill>
                  <a:srgbClr val="00B050"/>
                </a:solidFill>
              </a:rPr>
              <a:t>Packaging-Premium £0.29, mid range £0.22, cheap £0.13</a:t>
            </a:r>
          </a:p>
          <a:p>
            <a:r>
              <a:rPr lang="en-GB" b="1" dirty="0">
                <a:solidFill>
                  <a:srgbClr val="00B050"/>
                </a:solidFill>
              </a:rPr>
              <a:t>Ingredients-Premium £0.67, mid range £0.61, cheap £0.54</a:t>
            </a:r>
          </a:p>
        </p:txBody>
      </p:sp>
    </p:spTree>
    <p:extLst>
      <p:ext uri="{BB962C8B-B14F-4D97-AF65-F5344CB8AC3E}">
        <p14:creationId xmlns:p14="http://schemas.microsoft.com/office/powerpoint/2010/main" val="21466205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383A68F83C6A47BFB95B29838E2CE4" ma:contentTypeVersion="13" ma:contentTypeDescription="Create a new document." ma:contentTypeScope="" ma:versionID="2793a5c04a7cd238eb459fc47ead991b">
  <xsd:schema xmlns:xsd="http://www.w3.org/2001/XMLSchema" xmlns:xs="http://www.w3.org/2001/XMLSchema" xmlns:p="http://schemas.microsoft.com/office/2006/metadata/properties" xmlns:ns2="256cee14-f636-4681-b71d-45a30a133b2b" xmlns:ns3="6f14df77-98d2-4ed4-8da8-6de542f49458" targetNamespace="http://schemas.microsoft.com/office/2006/metadata/properties" ma:root="true" ma:fieldsID="b540711167b4bee9c7c5cfa3f311e1ed" ns2:_="" ns3:_="">
    <xsd:import namespace="256cee14-f636-4681-b71d-45a30a133b2b"/>
    <xsd:import namespace="6f14df77-98d2-4ed4-8da8-6de542f494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No_x002e_Less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6cee14-f636-4681-b71d-45a30a133b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No_x002e_Lessons" ma:index="20" nillable="true" ma:displayName="No. Lessons" ma:description="How many lessons in the project&#10;" ma:format="Dropdown" ma:internalName="No_x002e_Lessons"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6f14df77-98d2-4ed4-8da8-6de542f4945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No_x002e_Lessons xmlns="256cee14-f636-4681-b71d-45a30a133b2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0C3795-E7B0-4872-9344-7A154BD40106}"/>
</file>

<file path=customXml/itemProps2.xml><?xml version="1.0" encoding="utf-8"?>
<ds:datastoreItem xmlns:ds="http://schemas.openxmlformats.org/officeDocument/2006/customXml" ds:itemID="{81DDC730-479F-4DFD-B168-C70B32525B4D}">
  <ds:schemaRefs>
    <ds:schemaRef ds:uri="http://purl.org/dc/elements/1.1/"/>
    <ds:schemaRef ds:uri="e9733c2e-a1d9-48d7-85ec-bf928eec67cb"/>
    <ds:schemaRef ds:uri="http://schemas.microsoft.com/office/2006/metadata/properties"/>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3fedff5c-2b0a-4809-a635-9c7cd6998db2"/>
    <ds:schemaRef ds:uri="http://www.w3.org/XML/1998/namespace"/>
    <ds:schemaRef ds:uri="http://purl.org/dc/terms/"/>
  </ds:schemaRefs>
</ds:datastoreItem>
</file>

<file path=customXml/itemProps3.xml><?xml version="1.0" encoding="utf-8"?>
<ds:datastoreItem xmlns:ds="http://schemas.openxmlformats.org/officeDocument/2006/customXml" ds:itemID="{B9E11C36-96E5-44DF-BA8C-FA86351DD2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277</TotalTime>
  <Words>934</Words>
  <Application>Microsoft Office PowerPoint</Application>
  <PresentationFormat>Widescreen</PresentationFormat>
  <Paragraphs>98</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Project Snack!</vt:lpstr>
      <vt:lpstr>Project Snack!</vt:lpstr>
      <vt:lpstr>Project Snack!</vt:lpstr>
      <vt:lpstr>Project Snack!</vt:lpstr>
      <vt:lpstr>Business Plan</vt:lpstr>
      <vt:lpstr>Project Snack!</vt:lpstr>
      <vt:lpstr>Project Snack!</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Snack!</dc:title>
  <dc:creator>RogersF</dc:creator>
  <cp:lastModifiedBy>Rebecca Clarke</cp:lastModifiedBy>
  <cp:revision>20</cp:revision>
  <dcterms:created xsi:type="dcterms:W3CDTF">2018-11-18T11:59:48Z</dcterms:created>
  <dcterms:modified xsi:type="dcterms:W3CDTF">2020-11-09T15:05:59Z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0x010100F1383A68F83C6A47BFB95B29838E2CE4</vt:lpwstr>
  </property>
</Properties>
</file>