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19"/>
  </p:notesMasterIdLst>
  <p:sldIdLst>
    <p:sldId id="267" r:id="rId5"/>
    <p:sldId id="283" r:id="rId6"/>
    <p:sldId id="257" r:id="rId7"/>
    <p:sldId id="269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DFF05"/>
    <a:srgbClr val="9DB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4725" autoAdjust="0"/>
  </p:normalViewPr>
  <p:slideViewPr>
    <p:cSldViewPr>
      <p:cViewPr varScale="1">
        <p:scale>
          <a:sx n="61" d="100"/>
          <a:sy n="61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7C176-BB81-4192-B84B-150F8C31EE38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1051-246F-4D39-9F3E-5DD20B8A3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http://www.bbc.co.uk/education/guides/zdn3d2p/revision - </a:t>
            </a:r>
            <a:r>
              <a:rPr lang="en-GB" dirty="0" err="1"/>
              <a:t>soundbite</a:t>
            </a:r>
            <a:r>
              <a:rPr lang="en-GB" baseline="0" dirty="0"/>
              <a:t> for standards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97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http://www.bbc.co.uk/education/guides/zdn3d2p/revision - </a:t>
            </a:r>
            <a:r>
              <a:rPr lang="en-GB" dirty="0" err="1"/>
              <a:t>soundbite</a:t>
            </a:r>
            <a:r>
              <a:rPr lang="en-GB" baseline="0" dirty="0"/>
              <a:t> for standards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1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4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21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1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" y="301739"/>
            <a:ext cx="9141441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b="1" u="sng" dirty="0">
                <a:effectLst/>
                <a:latin typeface="+mn-lt"/>
              </a:rPr>
              <a:t>Storing images as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http://www.markturner.net/wp-content/uploads/2012/07/Light-Bot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885020"/>
            <a:ext cx="6784454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070100" algn="l"/>
              </a:tabLst>
            </a:pPr>
            <a:r>
              <a:rPr lang="en-GB" dirty="0"/>
              <a:t>Add today’s title to your exercise book.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dirty="0"/>
          </a:p>
          <a:p>
            <a:pPr marL="0" indent="0">
              <a:buNone/>
              <a:tabLst>
                <a:tab pos="2070100" algn="l"/>
              </a:tabLst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7" y="4509120"/>
            <a:ext cx="911657" cy="9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0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faculty.washington.edu/chudler/gif/puzmatch.gif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Rectangle 5"/>
          <p:cNvSpPr/>
          <p:nvPr/>
        </p:nvSpPr>
        <p:spPr>
          <a:xfrm>
            <a:off x="1488281" y="5157192"/>
            <a:ext cx="6156684" cy="594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Rectangle 6"/>
          <p:cNvSpPr/>
          <p:nvPr/>
        </p:nvSpPr>
        <p:spPr>
          <a:xfrm>
            <a:off x="1488281" y="5157192"/>
            <a:ext cx="6156684" cy="594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TextBox 7"/>
          <p:cNvSpPr txBox="1"/>
          <p:nvPr/>
        </p:nvSpPr>
        <p:spPr>
          <a:xfrm>
            <a:off x="1763688" y="5157193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dirty="0"/>
              <a:t>10 minutes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1885020"/>
            <a:ext cx="7360518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070100" algn="l"/>
              </a:tabLst>
            </a:pPr>
            <a:r>
              <a:rPr lang="en-GB" sz="2400" b="1" dirty="0"/>
              <a:t>How do images get stored and displayed on a computer?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sz="2400" b="1" dirty="0"/>
          </a:p>
          <a:p>
            <a:pPr marL="0" indent="0">
              <a:buNone/>
              <a:tabLst>
                <a:tab pos="2070100" algn="l"/>
              </a:tabLst>
            </a:pPr>
            <a:r>
              <a:rPr lang="en-GB" sz="2400" dirty="0"/>
              <a:t>You have 10 minutes to answer this question in full.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sz="2400" b="1" dirty="0"/>
          </a:p>
          <a:p>
            <a:pPr marL="0" indent="0">
              <a:buNone/>
              <a:tabLst>
                <a:tab pos="2070100" algn="l"/>
              </a:tabLst>
            </a:pPr>
            <a:r>
              <a:rPr lang="en-GB" sz="2400" dirty="0"/>
              <a:t>When you have finished you are to remain in silence.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2067" y="861859"/>
            <a:ext cx="9141441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GB" sz="4400" b="1"/>
              <a:t>Binary Assessment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8022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15000"/>
    </mc:Choice>
    <mc:Fallback xmlns="">
      <p:transition spd="slow" advClick="0" advTm="3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" y="301739"/>
            <a:ext cx="9141441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Marking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http://www.markturner.net/wp-content/uploads/2012/07/Light-Bot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419180"/>
            <a:ext cx="8568952" cy="5034155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tabLst>
                <a:tab pos="2070100" algn="l"/>
              </a:tabLst>
            </a:pPr>
            <a:endParaRPr lang="en-GB" b="1" dirty="0"/>
          </a:p>
          <a:p>
            <a:pPr marL="514350" indent="-514350">
              <a:buFont typeface="+mj-lt"/>
              <a:buAutoNum type="arabicPeriod"/>
              <a:tabLst>
                <a:tab pos="2070100" algn="l"/>
              </a:tabLst>
            </a:pPr>
            <a:r>
              <a:rPr lang="en-GB" dirty="0"/>
              <a:t>Count if they have the following:</a:t>
            </a:r>
          </a:p>
          <a:p>
            <a:pPr marL="514350" indent="-514350">
              <a:buFont typeface="+mj-lt"/>
              <a:buAutoNum type="arabicPeriod"/>
              <a:tabLst>
                <a:tab pos="2070100" algn="l"/>
              </a:tabLst>
            </a:pPr>
            <a:endParaRPr lang="en-GB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Binary is mentioned;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The 2 digits used in binary are mentioned;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The reason for only using 2 digits is mentioned;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The word ‘pixel’ is used;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Pixels are explained;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How a computer converts a pixel to a binary number is explained;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Explains how a binary number is then translated back to an image;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Any piece of extra data that might be added to an images binary code is explained. </a:t>
            </a:r>
          </a:p>
          <a:p>
            <a:pPr marL="393192" lvl="1" indent="0">
              <a:buNone/>
              <a:tabLst>
                <a:tab pos="2070100" algn="l"/>
              </a:tabLst>
            </a:pPr>
            <a:endParaRPr lang="en-GB" dirty="0"/>
          </a:p>
          <a:p>
            <a:pPr marL="514350" indent="-514350">
              <a:buFont typeface="+mj-lt"/>
              <a:buAutoNum type="arabicPeriod"/>
              <a:tabLst>
                <a:tab pos="2070100" algn="l"/>
              </a:tabLst>
            </a:pPr>
            <a:r>
              <a:rPr lang="en-GB" dirty="0"/>
              <a:t>At the bottom of their answers write:</a:t>
            </a:r>
          </a:p>
          <a:p>
            <a:pPr lvl="1">
              <a:tabLst>
                <a:tab pos="2070100" algn="l"/>
              </a:tabLst>
            </a:pPr>
            <a:r>
              <a:rPr lang="en-GB" dirty="0"/>
              <a:t>Their total (out of 8)</a:t>
            </a:r>
          </a:p>
          <a:p>
            <a:pPr lvl="1">
              <a:tabLst>
                <a:tab pos="2070100" algn="l"/>
              </a:tabLst>
            </a:pPr>
            <a:r>
              <a:rPr lang="en-GB" dirty="0"/>
              <a:t>Marked by: </a:t>
            </a:r>
            <a:r>
              <a:rPr lang="en-GB" dirty="0" err="1"/>
              <a:t>yourname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24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faculty.washington.edu/chudler/gif/puzmatch.gif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Rectangle 5"/>
          <p:cNvSpPr/>
          <p:nvPr/>
        </p:nvSpPr>
        <p:spPr>
          <a:xfrm>
            <a:off x="1488281" y="5157192"/>
            <a:ext cx="6156684" cy="594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Rectangle 6"/>
          <p:cNvSpPr/>
          <p:nvPr/>
        </p:nvSpPr>
        <p:spPr>
          <a:xfrm>
            <a:off x="1488281" y="5157192"/>
            <a:ext cx="6156684" cy="594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TextBox 7"/>
          <p:cNvSpPr txBox="1"/>
          <p:nvPr/>
        </p:nvSpPr>
        <p:spPr>
          <a:xfrm>
            <a:off x="1763688" y="5157193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dirty="0"/>
              <a:t>15 minutes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1885020"/>
            <a:ext cx="7360518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070100" algn="l"/>
              </a:tabLst>
            </a:pPr>
            <a:r>
              <a:rPr lang="en-GB" dirty="0"/>
              <a:t>You now have 15 minutes to improve your answer – use the mark scheme to help </a:t>
            </a:r>
            <a:r>
              <a:rPr lang="en-GB"/>
              <a:t>you.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2067" y="861859"/>
            <a:ext cx="9141441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GB" sz="4400" b="1"/>
              <a:t>Binary Assessment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550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15000"/>
    </mc:Choice>
    <mc:Fallback xmlns="">
      <p:transition spd="slow" advClick="0" advTm="3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do computers store images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(L1) 	</a:t>
            </a:r>
            <a:r>
              <a:rPr lang="en-GB" sz="3000" dirty="0">
                <a:cs typeface="Andalus" pitchFamily="18" charset="-78"/>
              </a:rPr>
              <a:t>I can explain in a simple paragraph how images are stored as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(L2) 	</a:t>
            </a:r>
            <a:r>
              <a:rPr lang="en-GB" sz="3000" dirty="0">
                <a:cs typeface="Andalus" pitchFamily="18" charset="-78"/>
              </a:rPr>
              <a:t>I can also explain what 8 bit binary images are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(L3) 	</a:t>
            </a:r>
            <a:r>
              <a:rPr lang="en-GB" sz="3000" dirty="0">
                <a:cs typeface="Andalus" pitchFamily="18" charset="-78"/>
              </a:rPr>
              <a:t>I can create my own binary code from a piece of pixel art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pic>
        <p:nvPicPr>
          <p:cNvPr id="4" name="Picture 3" descr="C:\Users\gibsonr\Google Drive\Teaching\2014-15\Computing\10C\PLANNING\Autumn 1\Lesson 8 - Programming Challenges\ma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348"/>
            <a:ext cx="1156752" cy="1073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do computers store images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(L1) 	</a:t>
            </a:r>
            <a:r>
              <a:rPr lang="en-GB" sz="3000" dirty="0">
                <a:cs typeface="Andalus" pitchFamily="18" charset="-78"/>
              </a:rPr>
              <a:t>I can explain in a simple paragraph how images are stored as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(L2) 	</a:t>
            </a:r>
            <a:r>
              <a:rPr lang="en-GB" sz="3000" dirty="0">
                <a:cs typeface="Andalus" pitchFamily="18" charset="-78"/>
              </a:rPr>
              <a:t>I can also explain what 8 bit binary images are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(L3) 	</a:t>
            </a:r>
            <a:r>
              <a:rPr lang="en-GB" sz="3000" dirty="0">
                <a:cs typeface="Andalus" pitchFamily="18" charset="-78"/>
              </a:rPr>
              <a:t>I can create my own binary code from a piece of pixel art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pic>
        <p:nvPicPr>
          <p:cNvPr id="4" name="Picture 3" descr="C:\Users\gibsonr\Google Drive\Teaching\2014-15\Computing\10C\PLANNING\Autumn 1\Lesson 8 - Programming Challenges\ma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348"/>
            <a:ext cx="1156752" cy="1073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84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Warm up……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Using the grids provided see what pixel art you can create – only use one colour!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Examples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05064"/>
            <a:ext cx="1472952" cy="1472952"/>
          </a:xfrm>
          <a:prstGeom prst="rect">
            <a:avLst/>
          </a:prstGeom>
        </p:spPr>
      </p:pic>
      <p:pic>
        <p:nvPicPr>
          <p:cNvPr id="1028" name="Picture 4" descr="http://piq.codeus.net/static/media/userpics/piq_49231_400x4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28" t="22712" r="14322" b="33819"/>
          <a:stretch/>
        </p:blipFill>
        <p:spPr bwMode="auto">
          <a:xfrm>
            <a:off x="2466909" y="4005064"/>
            <a:ext cx="1601036" cy="14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lv.zcache.co.uk/panda_pixel_art_postcards-r3f247dc937a64778a62dd4264fc1d3a3_vgbaq_8byvr_512.jpg?bg=0xfffff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9" t="14766" r="17314" b="14360"/>
          <a:stretch/>
        </p:blipFill>
        <p:spPr bwMode="auto">
          <a:xfrm>
            <a:off x="4784226" y="3970059"/>
            <a:ext cx="1382295" cy="150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58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do computers store images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(L1) 	</a:t>
            </a:r>
            <a:r>
              <a:rPr lang="en-GB" sz="3000" dirty="0">
                <a:cs typeface="Andalus" pitchFamily="18" charset="-78"/>
              </a:rPr>
              <a:t>I can explain in a simple paragraph how images are stored as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(L2) 	</a:t>
            </a:r>
            <a:r>
              <a:rPr lang="en-GB" sz="3000" dirty="0">
                <a:cs typeface="Andalus" pitchFamily="18" charset="-78"/>
              </a:rPr>
              <a:t>I can also explain what 8 bit binary images are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(L3) 	</a:t>
            </a:r>
            <a:r>
              <a:rPr lang="en-GB" sz="3000" dirty="0">
                <a:cs typeface="Andalus" pitchFamily="18" charset="-78"/>
              </a:rPr>
              <a:t>I can create my own binary code from a piece of pixel art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pic>
        <p:nvPicPr>
          <p:cNvPr id="4" name="Picture 3" descr="C:\Users\gibsonr\Google Drive\Teaching\2014-15\Computing\10C\PLANNING\Autumn 1\Lesson 8 - Programming Challenges\ma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348"/>
            <a:ext cx="1156752" cy="1073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Images as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243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Every image on a computer is broken up into a grid.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Each pixel is assigned a binary number – each number can represent a colour.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last digits of the binary code are always the width and height of the image (</a:t>
            </a:r>
            <a:r>
              <a:rPr lang="en-GB" dirty="0" err="1"/>
              <a:t>eg</a:t>
            </a:r>
            <a:r>
              <a:rPr lang="en-GB" dirty="0"/>
              <a:t> 0100 1000 would be 4 pixels wide x 8 pixels high)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computer then reads the code and displays the correct colours in the correct pixels (reading left to right and top to bottom)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974577"/>
            <a:ext cx="6984776" cy="1477328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GB" b="1" dirty="0"/>
              <a:t>L1	</a:t>
            </a:r>
            <a:r>
              <a:rPr lang="en-GB" dirty="0"/>
              <a:t>Write this in your own words</a:t>
            </a:r>
          </a:p>
          <a:p>
            <a:pPr marL="898525" lvl="1" indent="-898525"/>
            <a:r>
              <a:rPr lang="en-GB" b="1" dirty="0"/>
              <a:t>L2</a:t>
            </a:r>
            <a:r>
              <a:rPr lang="en-GB" dirty="0"/>
              <a:t>	How many colours can be represented using 8 bit binary for each pixel?</a:t>
            </a:r>
          </a:p>
          <a:p>
            <a:pPr marL="898525" lvl="1" indent="-898525"/>
            <a:r>
              <a:rPr lang="en-GB" b="1" dirty="0"/>
              <a:t>L3</a:t>
            </a:r>
            <a:r>
              <a:rPr lang="en-GB" dirty="0"/>
              <a:t>	What would be the height and width if the last 8 bits are 1010 1111?</a:t>
            </a:r>
          </a:p>
        </p:txBody>
      </p:sp>
    </p:spTree>
    <p:extLst>
      <p:ext uri="{BB962C8B-B14F-4D97-AF65-F5344CB8AC3E}">
        <p14:creationId xmlns:p14="http://schemas.microsoft.com/office/powerpoint/2010/main" val="161151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are now going to have a go at making your own 1 bit images and writing out the binary code for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429001"/>
            <a:ext cx="7920880" cy="1384995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GB" sz="2800" b="1" dirty="0"/>
              <a:t>L1	</a:t>
            </a:r>
            <a:r>
              <a:rPr lang="en-GB" sz="2800" dirty="0"/>
              <a:t>Draw out a 1 bit binary image</a:t>
            </a:r>
          </a:p>
          <a:p>
            <a:pPr marL="898525" lvl="1" indent="-898525"/>
            <a:r>
              <a:rPr lang="en-GB" sz="2800" b="1" dirty="0"/>
              <a:t>L2</a:t>
            </a:r>
            <a:r>
              <a:rPr lang="en-GB" sz="2800" dirty="0"/>
              <a:t>	Write out the binary code for your image</a:t>
            </a:r>
          </a:p>
          <a:p>
            <a:pPr marL="898525" lvl="1" indent="-898525"/>
            <a:r>
              <a:rPr lang="en-GB" sz="2800" b="1" dirty="0"/>
              <a:t>L3</a:t>
            </a:r>
            <a:r>
              <a:rPr lang="en-GB" sz="2800" dirty="0"/>
              <a:t>	Add in the height and width to your code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373216"/>
            <a:ext cx="896888" cy="896888"/>
          </a:xfrm>
          <a:prstGeom prst="rect">
            <a:avLst/>
          </a:prstGeom>
        </p:spPr>
      </p:pic>
      <p:pic>
        <p:nvPicPr>
          <p:cNvPr id="7" name="Picture 4" descr="http://piq.codeus.net/static/media/userpics/piq_49231_400x40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28" t="22712" r="14322" b="33819"/>
          <a:stretch/>
        </p:blipFill>
        <p:spPr bwMode="auto">
          <a:xfrm>
            <a:off x="2517001" y="5373216"/>
            <a:ext cx="974879" cy="8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rlv.zcache.co.uk/panda_pixel_art_postcards-r3f247dc937a64778a62dd4264fc1d3a3_vgbaq_8byvr_512.jpg?bg=0xfffff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9" t="14766" r="17314" b="14360"/>
          <a:stretch/>
        </p:blipFill>
        <p:spPr bwMode="auto">
          <a:xfrm>
            <a:off x="4748771" y="5351901"/>
            <a:ext cx="841686" cy="91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3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do computers store images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(L1) 	</a:t>
            </a:r>
            <a:r>
              <a:rPr lang="en-GB" sz="3000" dirty="0">
                <a:cs typeface="Andalus" pitchFamily="18" charset="-78"/>
              </a:rPr>
              <a:t>I can explain in a simple paragraph how images are stored as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(L2) 	</a:t>
            </a:r>
            <a:r>
              <a:rPr lang="en-GB" sz="3000" dirty="0">
                <a:cs typeface="Andalus" pitchFamily="18" charset="-78"/>
              </a:rPr>
              <a:t>I can also explain what 8 bit binary images are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(L3) 	</a:t>
            </a:r>
            <a:r>
              <a:rPr lang="en-GB" sz="3000" dirty="0">
                <a:cs typeface="Andalus" pitchFamily="18" charset="-78"/>
              </a:rPr>
              <a:t>I can create my own binary code from a piece of pixel art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pic>
        <p:nvPicPr>
          <p:cNvPr id="4" name="Picture 3" descr="C:\Users\gibsonr\Google Drive\Teaching\2014-15\Computing\10C\PLANNING\Autumn 1\Lesson 8 - Programming Challenges\ma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348"/>
            <a:ext cx="1156752" cy="1073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20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whiteboards….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What two values are used in binary?</a:t>
            </a:r>
          </a:p>
          <a:p>
            <a:pPr marL="514350" indent="-514350">
              <a:buAutoNum type="arabicParenR"/>
            </a:pPr>
            <a:r>
              <a:rPr lang="en-GB" dirty="0"/>
              <a:t>What are the headings when using 8 bit binary?</a:t>
            </a:r>
          </a:p>
          <a:p>
            <a:pPr marL="514350" indent="-514350">
              <a:buAutoNum type="arabicParenR"/>
            </a:pPr>
            <a:r>
              <a:rPr lang="en-GB" dirty="0"/>
              <a:t>What is the highest denary number you can count to using 8 bit binary?</a:t>
            </a:r>
          </a:p>
          <a:p>
            <a:pPr marL="514350" indent="-514350">
              <a:buAutoNum type="arabicParenR"/>
            </a:pPr>
            <a:r>
              <a:rPr lang="en-GB" dirty="0"/>
              <a:t>What is being described – a value that can change in the execution of a program.</a:t>
            </a:r>
          </a:p>
          <a:p>
            <a:pPr marL="514350" indent="-514350">
              <a:buAutoNum type="arabicParenR"/>
            </a:pPr>
            <a:r>
              <a:rPr lang="en-GB" dirty="0"/>
              <a:t>What word is used to start a condition controlled loop in Python?</a:t>
            </a:r>
          </a:p>
          <a:p>
            <a:pPr marL="514350" indent="-514350">
              <a:buAutoNum type="arabicParenR"/>
            </a:pPr>
            <a:r>
              <a:rPr lang="en-GB" dirty="0"/>
              <a:t>What is pseudocode?</a:t>
            </a:r>
          </a:p>
          <a:p>
            <a:pPr marL="514350" indent="-514350">
              <a:buAutoNum type="arabicParenR"/>
            </a:pPr>
            <a:r>
              <a:rPr lang="en-GB" dirty="0"/>
              <a:t>How does a bubble sort work?</a:t>
            </a:r>
          </a:p>
          <a:p>
            <a:pPr marL="514350" indent="-514350">
              <a:buAutoNum type="arabicParenR"/>
            </a:pPr>
            <a:r>
              <a:rPr lang="en-GB" dirty="0"/>
              <a:t>What was the name of the architecture of the CPU?</a:t>
            </a:r>
          </a:p>
          <a:p>
            <a:pPr marL="514350" indent="-514350">
              <a:buAutoNum type="arabicParenR"/>
            </a:pPr>
            <a:r>
              <a:rPr lang="en-GB" dirty="0"/>
              <a:t>What is the MAR?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49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whiteboards….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What two values are used in binary? </a:t>
            </a:r>
            <a:r>
              <a:rPr lang="en-GB" b="1" dirty="0">
                <a:solidFill>
                  <a:srgbClr val="FF0000"/>
                </a:solidFill>
              </a:rPr>
              <a:t>1 and 0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GB" dirty="0"/>
              <a:t>What are the headings when using 8 bit binary? </a:t>
            </a:r>
            <a:r>
              <a:rPr lang="en-GB" b="1" dirty="0">
                <a:solidFill>
                  <a:srgbClr val="FF0000"/>
                </a:solidFill>
              </a:rPr>
              <a:t>128, 64, 32, 16, 8, 4, 2, 1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What is the highest denary number you can count to using 8 bit binary? </a:t>
            </a:r>
            <a:r>
              <a:rPr lang="en-GB" b="1" dirty="0">
                <a:solidFill>
                  <a:srgbClr val="FF0000"/>
                </a:solidFill>
              </a:rPr>
              <a:t>255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What is being described – a value that can change in the execution of a program. </a:t>
            </a:r>
            <a:r>
              <a:rPr lang="en-GB" b="1" dirty="0">
                <a:solidFill>
                  <a:srgbClr val="FF0000"/>
                </a:solidFill>
              </a:rPr>
              <a:t>A variable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What word is used to start a condition controlled loop in Python? </a:t>
            </a:r>
            <a:r>
              <a:rPr lang="en-GB" b="1" dirty="0">
                <a:solidFill>
                  <a:srgbClr val="FF0000"/>
                </a:solidFill>
              </a:rPr>
              <a:t>While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What is pseudocode? </a:t>
            </a:r>
            <a:r>
              <a:rPr lang="en-GB" b="1" dirty="0">
                <a:solidFill>
                  <a:srgbClr val="FF0000"/>
                </a:solidFill>
              </a:rPr>
              <a:t>Something that looks like programming code, but actually isn’t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How does a bubble sort work? </a:t>
            </a:r>
            <a:r>
              <a:rPr lang="en-GB" b="1" dirty="0">
                <a:solidFill>
                  <a:srgbClr val="FF0000"/>
                </a:solidFill>
              </a:rPr>
              <a:t>The first pair are looked at – if in the wrong order they are swapped. This is repeated with each pair until no swaps are made</a:t>
            </a:r>
          </a:p>
          <a:p>
            <a:pPr marL="514350" indent="-514350">
              <a:buFont typeface="Wingdings 2"/>
              <a:buAutoNum type="arabicParenR"/>
            </a:pPr>
            <a:r>
              <a:rPr lang="en-GB" dirty="0"/>
              <a:t>What was the name of the architecture of the CPU? </a:t>
            </a:r>
            <a:r>
              <a:rPr lang="en-GB" b="1" dirty="0">
                <a:solidFill>
                  <a:srgbClr val="FF0000"/>
                </a:solidFill>
              </a:rPr>
              <a:t>Von Neumann</a:t>
            </a:r>
          </a:p>
          <a:p>
            <a:pPr marL="514350" indent="-514350">
              <a:buAutoNum type="arabicParenR"/>
            </a:pPr>
            <a:r>
              <a:rPr lang="en-GB" dirty="0"/>
              <a:t>What is the MAR? </a:t>
            </a:r>
            <a:r>
              <a:rPr lang="en-GB" b="1" dirty="0">
                <a:solidFill>
                  <a:srgbClr val="FF0000"/>
                </a:solidFill>
              </a:rPr>
              <a:t>Memory Address Register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" y="301739"/>
            <a:ext cx="9141441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b="1" u="sng" dirty="0">
                <a:effectLst/>
                <a:latin typeface="+mn-lt"/>
              </a:rPr>
              <a:t>Storing images as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http://www.markturner.net/wp-content/uploads/2012/07/Light-Bot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885020"/>
            <a:ext cx="6784454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070100" algn="l"/>
              </a:tabLst>
            </a:pPr>
            <a:r>
              <a:rPr lang="en-GB" dirty="0"/>
              <a:t>Add today’s title to your notes (2.6)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dirty="0"/>
          </a:p>
          <a:p>
            <a:pPr marL="0" indent="0">
              <a:buNone/>
              <a:tabLst>
                <a:tab pos="2070100" algn="l"/>
              </a:tabLst>
            </a:pPr>
            <a:endParaRPr lang="en-GB" dirty="0"/>
          </a:p>
          <a:p>
            <a:pPr marL="0" indent="0">
              <a:buNone/>
              <a:tabLst>
                <a:tab pos="2070100" algn="l"/>
              </a:tabLst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7" y="4509120"/>
            <a:ext cx="911657" cy="9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6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70054A3D-55A7-443D-8C68-35CED15F388B}"/>
</file>

<file path=customXml/itemProps2.xml><?xml version="1.0" encoding="utf-8"?>
<ds:datastoreItem xmlns:ds="http://schemas.openxmlformats.org/officeDocument/2006/customXml" ds:itemID="{09537706-11DF-448F-98AB-6F7741F96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41FF7-A323-4C62-9C13-5B64D07B079E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e9733c2e-a1d9-48d7-85ec-bf928eec67cb"/>
    <ds:schemaRef ds:uri="3fedff5c-2b0a-4809-a635-9c7cd6998db2"/>
    <ds:schemaRef ds:uri="http://purl.org/dc/dcmitype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Mayfield Theme</Template>
  <TotalTime>1167</TotalTime>
  <Words>948</Words>
  <Application>Microsoft Office PowerPoint</Application>
  <PresentationFormat>On-screen Show (4:3)</PresentationFormat>
  <Paragraphs>126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AlphabetSoup Tilt BT</vt:lpstr>
      <vt:lpstr>Andalus</vt:lpstr>
      <vt:lpstr>Arial</vt:lpstr>
      <vt:lpstr>Calibri</vt:lpstr>
      <vt:lpstr>Constantia</vt:lpstr>
      <vt:lpstr>Wingdings</vt:lpstr>
      <vt:lpstr>Wingdings 2</vt:lpstr>
      <vt:lpstr>Mayfield Theme</vt:lpstr>
      <vt:lpstr>Storing images as binary</vt:lpstr>
      <vt:lpstr>Warm up……</vt:lpstr>
      <vt:lpstr>PowerPoint Presentation</vt:lpstr>
      <vt:lpstr>Images as binary</vt:lpstr>
      <vt:lpstr>Your turn!</vt:lpstr>
      <vt:lpstr>PowerPoint Presentation</vt:lpstr>
      <vt:lpstr>On the whiteboards….</vt:lpstr>
      <vt:lpstr>On the whiteboards….</vt:lpstr>
      <vt:lpstr>Storing images as binary</vt:lpstr>
      <vt:lpstr>PowerPoint Presentation</vt:lpstr>
      <vt:lpstr>Marking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Brownings</dc:creator>
  <cp:lastModifiedBy>Rebecca Clarke</cp:lastModifiedBy>
  <cp:revision>124</cp:revision>
  <dcterms:created xsi:type="dcterms:W3CDTF">2011-06-13T04:03:50Z</dcterms:created>
  <dcterms:modified xsi:type="dcterms:W3CDTF">2020-11-09T16:35:00Z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