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9" r:id="rId4"/>
    <p:sldId id="258" r:id="rId5"/>
    <p:sldId id="262" r:id="rId6"/>
    <p:sldId id="260" r:id="rId7"/>
    <p:sldId id="264" r:id="rId8"/>
    <p:sldId id="261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EDB0E-FE18-433C-8546-8DFF80EAFA22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C9FBF-3E94-42FB-B751-8136A700DC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563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https://www.youtube.com/watch?v=vh1BslM5BUw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C9FBF-3E94-42FB-B751-8136A700DCA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372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https://www.youtube.com/watch?v=vh1BslM5BUw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C9FBF-3E94-42FB-B751-8136A700DCA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566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https://www.youtube.com/watch?v=vh1BslM5BUw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C9FBF-3E94-42FB-B751-8136A700DCA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124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C29AA-998B-4A45-A544-EE70BF958A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0AA620-0F03-42E6-8FC1-CA000AA1E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1900-34F6-4486-9CDD-E7510AB57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78C4-7F15-4175-92B7-132BE1958147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2CA8E-6A4F-418F-A7A6-82C40A93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70892-8EBA-4B99-B767-DEC56D93E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F473-CF92-43BB-88BE-DD6FA7C53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491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C459E-EE74-40D9-A932-410EE19B3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760C8-6DED-478D-AF2D-0554ED292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85EF8-11D2-4459-BB98-7ACF651CD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78C4-7F15-4175-92B7-132BE1958147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64504-EF4D-49A8-B4F0-1485819BA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DA711-B780-458C-8F46-882321A8E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F473-CF92-43BB-88BE-DD6FA7C53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202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C8FC73-20C7-4637-8C93-76959190EF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D6AC53-F21A-4532-A1B1-093E5A261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3FB77-5E76-4654-B7B6-2BF5DBDBE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78C4-7F15-4175-92B7-132BE1958147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C57AF-5B95-41CC-81BA-28F49F451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8479E-9AF0-4F7D-857F-40C7B6265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F473-CF92-43BB-88BE-DD6FA7C53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73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D5FAE-7118-4DCA-B9BB-0C1449984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3B788-4BC6-4418-9CFE-9BA4E3CB5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95324-621E-4FA6-A2A2-BD08283BC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78C4-7F15-4175-92B7-132BE1958147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E6184-BA81-4276-824A-8CCBABC10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92ABA-E10A-456D-B14B-24D297956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F473-CF92-43BB-88BE-DD6FA7C53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720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632D4-3E39-4378-8750-CD88D32D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E387A-1C09-41B4-836F-7A45B4124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4D9A-2DBF-4EDB-BF6F-C94AA4A4E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78C4-7F15-4175-92B7-132BE1958147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F78C6-842F-4272-810C-A67DB1C8D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31D22-DE5D-483E-A67A-CE10D7DC8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F473-CF92-43BB-88BE-DD6FA7C53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458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14AC8-09E6-4E3C-BA79-2BDB89303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E502E-F39B-4CA5-846A-4D41A5F3B2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11A79A-26C2-4EFE-9ACF-67B40E412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C8616-EF26-4AB0-B831-DBAD14552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78C4-7F15-4175-92B7-132BE1958147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59DDE-2467-4407-9D53-4F0CACE1A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E072E-1161-4752-BED2-BB5FE2670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F473-CF92-43BB-88BE-DD6FA7C53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314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4C2F5-C956-4730-962E-2B0E6607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21DCC-F8D7-4BD8-B2ED-1BAC4BE06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03F1C-C7B3-4592-BE4E-B5BBBA19A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E2263D-1314-4649-B9B9-A0130435F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28E1A5-3559-47C0-B73C-B780E3B730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F64576-6FAB-4E20-A610-4B28C4159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78C4-7F15-4175-92B7-132BE1958147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1BF75-5B1B-4215-B332-C029B0005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8DD9E9-C041-4EA3-93D3-E4C07FB20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F473-CF92-43BB-88BE-DD6FA7C53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744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8DB6A-EF16-4BE8-81FD-ABBA885FC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71860A-93E1-46E5-A6A2-7725CC1F3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78C4-7F15-4175-92B7-132BE1958147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72523-E13B-409B-AED0-FDBDF7AAA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36EE0-2BCD-4C5F-AF45-C0B953DA6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F473-CF92-43BB-88BE-DD6FA7C53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479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D0D520-05FE-4707-BDF0-ED4D947AA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78C4-7F15-4175-92B7-132BE1958147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17E6EF-162D-44C3-9EBA-EEC303DE7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97159-8ACC-4569-8010-157B4A941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F473-CF92-43BB-88BE-DD6FA7C53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423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2700F-D39D-4D02-A49C-0DCD6EDAB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9B0A6-BF5A-42A2-BF37-386AA1451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43B246-B2A1-44B0-981B-81B7E987DB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06B2F3-20BA-4161-A1D7-688F7836A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78C4-7F15-4175-92B7-132BE1958147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97533-E148-4305-B7BC-531538C06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437C4-B3C5-447F-98F2-924337368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F473-CF92-43BB-88BE-DD6FA7C53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543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986B2-C8AA-40EA-AB12-B6C8B14E4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4048C3-4A9D-4D9B-B831-8478F2D8E3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45ED26-4038-494E-BE3B-5CDD553D7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AAA2CC-1439-4F5E-AA7B-9D48BE9C6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78C4-7F15-4175-92B7-132BE1958147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4233D-3C51-46FC-98F3-CF4F27C62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8DD19-D2A3-403D-A660-7972AFAAA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CF473-CF92-43BB-88BE-DD6FA7C53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73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F59FBF-AFEB-43D5-9B2B-86BA2D4FD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4110E-6A98-4992-A4BE-84966BDD3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46B44-9470-4B4D-87F5-C9283CA30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F78C4-7F15-4175-92B7-132BE1958147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51303-9477-4A8E-86AD-6742C5F5C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63200-288F-43B8-9D8A-B2B373D74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CF473-CF92-43BB-88BE-DD6FA7C53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6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2.wdp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D25EA-B386-48B8-97E9-3BB7EB3D1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7475"/>
            <a:ext cx="9144000" cy="1196767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/>
              <a:t>Textiles – Miss </a:t>
            </a:r>
            <a:r>
              <a:rPr lang="en-GB" dirty="0" err="1"/>
              <a:t>Astles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312FFA-BA3C-4AAF-9C1C-5D25362FD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43740"/>
            <a:ext cx="9144000" cy="2855982"/>
          </a:xfrm>
        </p:spPr>
        <p:txBody>
          <a:bodyPr>
            <a:normAutofit fontScale="2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16000" dirty="0"/>
              <a:t>I have chosen textiles as an option because…</a:t>
            </a:r>
            <a:br>
              <a:rPr lang="en-GB" sz="16000" dirty="0"/>
            </a:br>
            <a:endParaRPr lang="en-GB" sz="16000" dirty="0"/>
          </a:p>
          <a:p>
            <a:pPr marL="457200" indent="-457200">
              <a:buFont typeface="+mj-lt"/>
              <a:buAutoNum type="arabicPeriod"/>
            </a:pPr>
            <a:r>
              <a:rPr lang="en-GB" sz="16000" dirty="0"/>
              <a:t>I hope to learn … this year.</a:t>
            </a:r>
            <a:br>
              <a:rPr lang="en-GB" sz="16000" dirty="0"/>
            </a:br>
            <a:endParaRPr lang="en-GB" sz="16000" dirty="0"/>
          </a:p>
          <a:p>
            <a:pPr marL="457200" indent="-457200">
              <a:buFont typeface="+mj-lt"/>
              <a:buAutoNum type="arabicPeriod"/>
            </a:pPr>
            <a:r>
              <a:rPr lang="en-GB" sz="16000" dirty="0"/>
              <a:t>Previously in textiles I have enjoyed…</a:t>
            </a:r>
          </a:p>
          <a:p>
            <a:endParaRPr lang="en-GB" dirty="0"/>
          </a:p>
        </p:txBody>
      </p:sp>
      <p:pic>
        <p:nvPicPr>
          <p:cNvPr id="1026" name="Picture 2" descr="Why Nike and MIT see textiles as material to climate change | Greenbiz">
            <a:extLst>
              <a:ext uri="{FF2B5EF4-FFF2-40B4-BE49-F238E27FC236}">
                <a16:creationId xmlns:a16="http://schemas.microsoft.com/office/drawing/2014/main" id="{EA0B06F0-3E2B-4FF6-928B-606823678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24" y="4753460"/>
            <a:ext cx="2724911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tificial Intelligence in the Textile Industry – Current and Future  Applications | Emerj">
            <a:extLst>
              <a:ext uri="{FF2B5EF4-FFF2-40B4-BE49-F238E27FC236}">
                <a16:creationId xmlns:a16="http://schemas.microsoft.com/office/drawing/2014/main" id="{AF6089E1-A526-4A40-9409-FDDBFA362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875" y="4753460"/>
            <a:ext cx="4504647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xtiles study day with Mary Restieaux RDI - RSA Academies">
            <a:extLst>
              <a:ext uri="{FF2B5EF4-FFF2-40B4-BE49-F238E27FC236}">
                <a16:creationId xmlns:a16="http://schemas.microsoft.com/office/drawing/2014/main" id="{D57750F4-2132-4F2A-9FBB-17F977940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663" y="4753460"/>
            <a:ext cx="3138513" cy="165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514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AAD7-F92C-4613-A7F5-AD3B2637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53" y="107581"/>
            <a:ext cx="8029169" cy="1094583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b="1" dirty="0"/>
              <a:t>Textiles – Embroidery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E4CFB-AE0C-4F4C-AFAC-2147870B8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390" y="1253330"/>
            <a:ext cx="10515600" cy="5604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Complete the following stitches looking at the handout and example board provided to help you: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Running Stitch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Back Stitch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Blanket Stitch</a:t>
            </a:r>
            <a:br>
              <a:rPr lang="en-GB" dirty="0"/>
            </a:br>
            <a:br>
              <a:rPr lang="en-GB" dirty="0"/>
            </a:b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Cross Stitch</a:t>
            </a:r>
            <a:br>
              <a:rPr lang="en-GB" dirty="0"/>
            </a:b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Chain Stitch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Crown Stitch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  <p:pic>
        <p:nvPicPr>
          <p:cNvPr id="5" name="Picture 2" descr="https://attachments.office.net/owa/AstlesK%40mayfield.portsmouth.sch.uk/service.svc/s/GetAttachmentThumbnail?id=AAMkAGUyZTEwYjVjLWFhNTEtNGE2Yi04NDBjLTkwMjFjMDBlOTZjNABGAAAAAABet6qmnzTASpXW0m6HbJWhBwD1RVuj8WzoRpvVVdDldTm%2FAAAAAAEMAAD1RVuj8WzoRpvVVdDldTm%2FAARrps7bAAABEgAQAHVHt%2FfSZYtIrRcf5pgquMk%3D&amp;thumbnailType=2&amp;owa=outlook.office.com&amp;scriptVer=20200907002.05&amp;X-OWA-CANARY=Tmgtn9oCNkyUmYU4fCWAeMCcGVWjWNgYYeqCgFxVGWxMmdjgQ5Vf2NAeu-m9ElBEvfoQVcoY7_Q.&amp;token=eyJhbGciOiJSUzI1NiIsImtpZCI6IjU2MzU4ODUyMzRCOTI1MkRERTAwNTc2NkQ5RDlGMjc2NTY1RjYzRTIiLCJ0eXAiOiJKV1QiLCJ4NXQiOiJWaldJVWpTNUpTM2VBRmRtMmRueWRsWmZZLUkifQ.eyJvcmlnaW4iOiJodHRwczovL291dGxvb2sub2ZmaWNlLmNvbSIsInVjIjoiYzcwNTY2OTllYjJjNDFlNGJlNmY4NmZjMWQxZWMyMDkiLCJzaWduaW5fc3RhdGUiOiJbXCJrbXNpXCJdIiwidmVyIjoiRXhjaGFuZ2UuQ2FsbGJhY2suVjEiLCJhcHBjdHhzZW5kZXIiOiJPd2FEb3dubG9hZEBjNjhjYjdkNy1hNjYxLTQ2MWEtYWIwOC03YTMwOTRkNmU0MTEiLCJpc3NyaW5nIjoiV1ciLCJhcHBjdHgiOiJ7XCJtc2V4Y2hwcm90XCI6XCJvd2FcIixcInByaW1hcnlzaWRcIjpcIlMtMS01LTIxLTE4NjcxNzkzMzMtMTI5NTQ2MDM1MS0zOTQ3NDIxNTIxLTIyMDg2NzlcIixcInB1aWRcIjpcIjExNTM4MzYyOTY0OTI2OTI1MDFcIixcIm9pZFwiOlwiNDQ5YThhMGEtYThmMy00ZTdmLThmOTYtYzkzYWQ2MzI1ZGMwXCIsXCJzY29wZVwiOlwiT3dhRG93bmxvYWRcIn0iLCJuYmYiOjE2MDAwODM2ODIsImV4cCI6MTYwMDA4NDI4MiwiaXNzIjoiMDAwMDAwMDItMDAwMC0wZmYxLWNlMDAtMDAwMDAwMDAwMDAwQGM2OGNiN2Q3LWE2NjEtNDYxYS1hYjA4LTdhMzA5NGQ2ZTQxMSIsImF1ZCI6IjAwMDAwMDAyLTAwMDAtMGZmMS1jZTAwLTAwMDAwMDAwMDAwMC9hdHRhY2htZW50cy5vZmZpY2UubmV0QGM2OGNiN2Q3LWE2NjEtNDYxYS1hYjA4LTdhMzA5NGQ2ZTQxMSIsImhhcHAiOiJvd2EifQ.WmtV1v9DfRyO2MY18Fi7HkO9BvZIjUqokAOCCDWve1lsrwCq0rbcSOfm02faMRnPXH7DFR9nuRP4Z5be3GwM7tcTXEwVKTyuQ9dhGV-nmGq-eXuBek-lBzlk5PW63ptSeLH08KOvCL-GyqX7UieIm5KTodCtLvKaH4zUAr3Qb314RaXJFBYcdyRA8ADA0bZ7Zx5XsOhvCuw4qZ4I5SiD3yMp9oUV7SeqQ0LzOwAntLwXlaxEuwMToCq-KP31nk6wOWdDJDyAbhReFJXttwZfZAbVBLswUqfz-4R1XzPigSCw0DXUFSt7qG8YU_ArehbCNGrg7FKeYC9LE7mJjyy3gA&amp;animation=true">
            <a:extLst>
              <a:ext uri="{FF2B5EF4-FFF2-40B4-BE49-F238E27FC236}">
                <a16:creationId xmlns:a16="http://schemas.microsoft.com/office/drawing/2014/main" id="{B3F0E06E-8991-47F2-A87B-0F5983E6B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29" t="31979" r="25442" b="15351"/>
          <a:stretch/>
        </p:blipFill>
        <p:spPr bwMode="auto">
          <a:xfrm rot="16200000">
            <a:off x="6212686" y="-1460039"/>
            <a:ext cx="331304" cy="65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attachments.office.net/owa/AstlesK%40mayfield.portsmouth.sch.uk/service.svc/s/GetAttachmentThumbnail?id=AAMkAGUyZTEwYjVjLWFhNTEtNGE2Yi04NDBjLTkwMjFjMDBlOTZjNABGAAAAAABet6qmnzTASpXW0m6HbJWhBwD1RVuj8WzoRpvVVdDldTm%2FAAAAAAEMAAD1RVuj8WzoRpvVVdDldTm%2FAARrps7bAAABEgAQAHVHt%2FfSZYtIrRcf5pgquMk%3D&amp;thumbnailType=2&amp;owa=outlook.office.com&amp;scriptVer=20200907002.05&amp;X-OWA-CANARY=Tmgtn9oCNkyUmYU4fCWAeMCcGVWjWNgYYeqCgFxVGWxMmdjgQ5Vf2NAeu-m9ElBEvfoQVcoY7_Q.&amp;token=eyJhbGciOiJSUzI1NiIsImtpZCI6IjU2MzU4ODUyMzRCOTI1MkRERTAwNTc2NkQ5RDlGMjc2NTY1RjYzRTIiLCJ0eXAiOiJKV1QiLCJ4NXQiOiJWaldJVWpTNUpTM2VBRmRtMmRueWRsWmZZLUkifQ.eyJvcmlnaW4iOiJodHRwczovL291dGxvb2sub2ZmaWNlLmNvbSIsInVjIjoiYzcwNTY2OTllYjJjNDFlNGJlNmY4NmZjMWQxZWMyMDkiLCJzaWduaW5fc3RhdGUiOiJbXCJrbXNpXCJdIiwidmVyIjoiRXhjaGFuZ2UuQ2FsbGJhY2suVjEiLCJhcHBjdHhzZW5kZXIiOiJPd2FEb3dubG9hZEBjNjhjYjdkNy1hNjYxLTQ2MWEtYWIwOC03YTMwOTRkNmU0MTEiLCJpc3NyaW5nIjoiV1ciLCJhcHBjdHgiOiJ7XCJtc2V4Y2hwcm90XCI6XCJvd2FcIixcInByaW1hcnlzaWRcIjpcIlMtMS01LTIxLTE4NjcxNzkzMzMtMTI5NTQ2MDM1MS0zOTQ3NDIxNTIxLTIyMDg2NzlcIixcInB1aWRcIjpcIjExNTM4MzYyOTY0OTI2OTI1MDFcIixcIm9pZFwiOlwiNDQ5YThhMGEtYThmMy00ZTdmLThmOTYtYzkzYWQ2MzI1ZGMwXCIsXCJzY29wZVwiOlwiT3dhRG93bmxvYWRcIn0iLCJuYmYiOjE2MDAwODM2ODIsImV4cCI6MTYwMDA4NDI4MiwiaXNzIjoiMDAwMDAwMDItMDAwMC0wZmYxLWNlMDAtMDAwMDAwMDAwMDAwQGM2OGNiN2Q3LWE2NjEtNDYxYS1hYjA4LTdhMzA5NGQ2ZTQxMSIsImF1ZCI6IjAwMDAwMDAyLTAwMDAtMGZmMS1jZTAwLTAwMDAwMDAwMDAwMC9hdHRhY2htZW50cy5vZmZpY2UubmV0QGM2OGNiN2Q3LWE2NjEtNDYxYS1hYjA4LTdhMzA5NGQ2ZTQxMSIsImhhcHAiOiJvd2EifQ.WmtV1v9DfRyO2MY18Fi7HkO9BvZIjUqokAOCCDWve1lsrwCq0rbcSOfm02faMRnPXH7DFR9nuRP4Z5be3GwM7tcTXEwVKTyuQ9dhGV-nmGq-eXuBek-lBzlk5PW63ptSeLH08KOvCL-GyqX7UieIm5KTodCtLvKaH4zUAr3Qb314RaXJFBYcdyRA8ADA0bZ7Zx5XsOhvCuw4qZ4I5SiD3yMp9oUV7SeqQ0LzOwAntLwXlaxEuwMToCq-KP31nk6wOWdDJDyAbhReFJXttwZfZAbVBLswUqfz-4R1XzPigSCw0DXUFSt7qG8YU_ArehbCNGrg7FKeYC9LE7mJjyy3gA&amp;animation=true">
            <a:extLst>
              <a:ext uri="{FF2B5EF4-FFF2-40B4-BE49-F238E27FC236}">
                <a16:creationId xmlns:a16="http://schemas.microsoft.com/office/drawing/2014/main" id="{59857FE0-5201-4B2B-A758-7C6BA4E58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53" t="31619" r="30594" b="16982"/>
          <a:stretch/>
        </p:blipFill>
        <p:spPr bwMode="auto">
          <a:xfrm rot="16200000">
            <a:off x="6107460" y="-873719"/>
            <a:ext cx="541752" cy="645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attachments.office.net/owa/AstlesK%40mayfield.portsmouth.sch.uk/service.svc/s/GetAttachmentThumbnail?id=AAMkAGUyZTEwYjVjLWFhNTEtNGE2Yi04NDBjLTkwMjFjMDBlOTZjNABGAAAAAABet6qmnzTASpXW0m6HbJWhBwD1RVuj8WzoRpvVVdDldTm%2FAAAAAAEMAAD1RVuj8WzoRpvVVdDldTm%2FAARrps7bAAABEgAQAHVHt%2FfSZYtIrRcf5pgquMk%3D&amp;thumbnailType=2&amp;owa=outlook.office.com&amp;scriptVer=20200907002.05&amp;X-OWA-CANARY=Tmgtn9oCNkyUmYU4fCWAeMCcGVWjWNgYYeqCgFxVGWxMmdjgQ5Vf2NAeu-m9ElBEvfoQVcoY7_Q.&amp;token=eyJhbGciOiJSUzI1NiIsImtpZCI6IjU2MzU4ODUyMzRCOTI1MkRERTAwNTc2NkQ5RDlGMjc2NTY1RjYzRTIiLCJ0eXAiOiJKV1QiLCJ4NXQiOiJWaldJVWpTNUpTM2VBRmRtMmRueWRsWmZZLUkifQ.eyJvcmlnaW4iOiJodHRwczovL291dGxvb2sub2ZmaWNlLmNvbSIsInVjIjoiYzcwNTY2OTllYjJjNDFlNGJlNmY4NmZjMWQxZWMyMDkiLCJzaWduaW5fc3RhdGUiOiJbXCJrbXNpXCJdIiwidmVyIjoiRXhjaGFuZ2UuQ2FsbGJhY2suVjEiLCJhcHBjdHhzZW5kZXIiOiJPd2FEb3dubG9hZEBjNjhjYjdkNy1hNjYxLTQ2MWEtYWIwOC03YTMwOTRkNmU0MTEiLCJpc3NyaW5nIjoiV1ciLCJhcHBjdHgiOiJ7XCJtc2V4Y2hwcm90XCI6XCJvd2FcIixcInByaW1hcnlzaWRcIjpcIlMtMS01LTIxLTE4NjcxNzkzMzMtMTI5NTQ2MDM1MS0zOTQ3NDIxNTIxLTIyMDg2NzlcIixcInB1aWRcIjpcIjExNTM4MzYyOTY0OTI2OTI1MDFcIixcIm9pZFwiOlwiNDQ5YThhMGEtYThmMy00ZTdmLThmOTYtYzkzYWQ2MzI1ZGMwXCIsXCJzY29wZVwiOlwiT3dhRG93bmxvYWRcIn0iLCJuYmYiOjE2MDAwODM2ODIsImV4cCI6MTYwMDA4NDI4MiwiaXNzIjoiMDAwMDAwMDItMDAwMC0wZmYxLWNlMDAtMDAwMDAwMDAwMDAwQGM2OGNiN2Q3LWE2NjEtNDYxYS1hYjA4LTdhMzA5NGQ2ZTQxMSIsImF1ZCI6IjAwMDAwMDAyLTAwMDAtMGZmMS1jZTAwLTAwMDAwMDAwMDAwMC9hdHRhY2htZW50cy5vZmZpY2UubmV0QGM2OGNiN2Q3LWE2NjEtNDYxYS1hYjA4LTdhMzA5NGQ2ZTQxMSIsImhhcHAiOiJvd2EifQ.WmtV1v9DfRyO2MY18Fi7HkO9BvZIjUqokAOCCDWve1lsrwCq0rbcSOfm02faMRnPXH7DFR9nuRP4Z5be3GwM7tcTXEwVKTyuQ9dhGV-nmGq-eXuBek-lBzlk5PW63ptSeLH08KOvCL-GyqX7UieIm5KTodCtLvKaH4zUAr3Qb314RaXJFBYcdyRA8ADA0bZ7Zx5XsOhvCuw4qZ4I5SiD3yMp9oUV7SeqQ0LzOwAntLwXlaxEuwMToCq-KP31nk6wOWdDJDyAbhReFJXttwZfZAbVBLswUqfz-4R1XzPigSCw0DXUFSt7qG8YU_ArehbCNGrg7FKeYC9LE7mJjyy3gA&amp;animation=true">
            <a:extLst>
              <a:ext uri="{FF2B5EF4-FFF2-40B4-BE49-F238E27FC236}">
                <a16:creationId xmlns:a16="http://schemas.microsoft.com/office/drawing/2014/main" id="{92AD74EC-EFF1-4ED8-B1B9-EC39AE837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38" t="33760" r="38136" b="17960"/>
          <a:stretch/>
        </p:blipFill>
        <p:spPr bwMode="auto">
          <a:xfrm rot="16200000">
            <a:off x="5839290" y="-53175"/>
            <a:ext cx="1078095" cy="65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attachments.office.net/owa/AstlesK%40mayfield.portsmouth.sch.uk/service.svc/s/GetAttachmentThumbnail?id=AAMkAGUyZTEwYjVjLWFhNTEtNGE2Yi04NDBjLTkwMjFjMDBlOTZjNABGAAAAAABet6qmnzTASpXW0m6HbJWhBwD1RVuj8WzoRpvVVdDldTm%2FAAAAAAEMAAD1RVuj8WzoRpvVVdDldTm%2FAARrps7bAAABEgAQAHVHt%2FfSZYtIrRcf5pgquMk%3D&amp;thumbnailType=2&amp;owa=outlook.office.com&amp;scriptVer=20200907002.05&amp;X-OWA-CANARY=Tmgtn9oCNkyUmYU4fCWAeMCcGVWjWNgYYeqCgFxVGWxMmdjgQ5Vf2NAeu-m9ElBEvfoQVcoY7_Q.&amp;token=eyJhbGciOiJSUzI1NiIsImtpZCI6IjU2MzU4ODUyMzRCOTI1MkRERTAwNTc2NkQ5RDlGMjc2NTY1RjYzRTIiLCJ0eXAiOiJKV1QiLCJ4NXQiOiJWaldJVWpTNUpTM2VBRmRtMmRueWRsWmZZLUkifQ.eyJvcmlnaW4iOiJodHRwczovL291dGxvb2sub2ZmaWNlLmNvbSIsInVjIjoiYzcwNTY2OTllYjJjNDFlNGJlNmY4NmZjMWQxZWMyMDkiLCJzaWduaW5fc3RhdGUiOiJbXCJrbXNpXCJdIiwidmVyIjoiRXhjaGFuZ2UuQ2FsbGJhY2suVjEiLCJhcHBjdHhzZW5kZXIiOiJPd2FEb3dubG9hZEBjNjhjYjdkNy1hNjYxLTQ2MWEtYWIwOC03YTMwOTRkNmU0MTEiLCJpc3NyaW5nIjoiV1ciLCJhcHBjdHgiOiJ7XCJtc2V4Y2hwcm90XCI6XCJvd2FcIixcInByaW1hcnlzaWRcIjpcIlMtMS01LTIxLTE4NjcxNzkzMzMtMTI5NTQ2MDM1MS0zOTQ3NDIxNTIxLTIyMDg2NzlcIixcInB1aWRcIjpcIjExNTM4MzYyOTY0OTI2OTI1MDFcIixcIm9pZFwiOlwiNDQ5YThhMGEtYThmMy00ZTdmLThmOTYtYzkzYWQ2MzI1ZGMwXCIsXCJzY29wZVwiOlwiT3dhRG93bmxvYWRcIn0iLCJuYmYiOjE2MDAwODM2ODIsImV4cCI6MTYwMDA4NDI4MiwiaXNzIjoiMDAwMDAwMDItMDAwMC0wZmYxLWNlMDAtMDAwMDAwMDAwMDAwQGM2OGNiN2Q3LWE2NjEtNDYxYS1hYjA4LTdhMzA5NGQ2ZTQxMSIsImF1ZCI6IjAwMDAwMDAyLTAwMDAtMGZmMS1jZTAwLTAwMDAwMDAwMDAwMC9hdHRhY2htZW50cy5vZmZpY2UubmV0QGM2OGNiN2Q3LWE2NjEtNDYxYS1hYjA4LTdhMzA5NGQ2ZTQxMSIsImhhcHAiOiJvd2EifQ.WmtV1v9DfRyO2MY18Fi7HkO9BvZIjUqokAOCCDWve1lsrwCq0rbcSOfm02faMRnPXH7DFR9nuRP4Z5be3GwM7tcTXEwVKTyuQ9dhGV-nmGq-eXuBek-lBzlk5PW63ptSeLH08KOvCL-GyqX7UieIm5KTodCtLvKaH4zUAr3Qb314RaXJFBYcdyRA8ADA0bZ7Zx5XsOhvCuw4qZ4I5SiD3yMp9oUV7SeqQ0LzOwAntLwXlaxEuwMToCq-KP31nk6wOWdDJDyAbhReFJXttwZfZAbVBLswUqfz-4R1XzPigSCw0DXUFSt7qG8YU_ArehbCNGrg7FKeYC9LE7mJjyy3gA&amp;animation=true">
            <a:extLst>
              <a:ext uri="{FF2B5EF4-FFF2-40B4-BE49-F238E27FC236}">
                <a16:creationId xmlns:a16="http://schemas.microsoft.com/office/drawing/2014/main" id="{71CEC4BA-04BE-4A9D-AAC9-4DB839A8A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62" t="34290" r="52418" b="18266"/>
          <a:stretch/>
        </p:blipFill>
        <p:spPr bwMode="auto">
          <a:xfrm rot="16200000">
            <a:off x="6007278" y="959266"/>
            <a:ext cx="742121" cy="65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attachments.office.net/owa/AstlesK%40mayfield.portsmouth.sch.uk/service.svc/s/GetAttachmentThumbnail?id=AAMkAGUyZTEwYjVjLWFhNTEtNGE2Yi04NDBjLTkwMjFjMDBlOTZjNABGAAAAAABet6qmnzTASpXW0m6HbJWhBwD1RVuj8WzoRpvVVdDldTm%2FAAAAAAEMAAD1RVuj8WzoRpvVVdDldTm%2FAARrps7bAAABEgAQAHVHt%2FfSZYtIrRcf5pgquMk%3D&amp;thumbnailType=2&amp;owa=outlook.office.com&amp;scriptVer=20200907002.05&amp;X-OWA-CANARY=Tmgtn9oCNkyUmYU4fCWAeMCcGVWjWNgYYeqCgFxVGWxMmdjgQ5Vf2NAeu-m9ElBEvfoQVcoY7_Q.&amp;token=eyJhbGciOiJSUzI1NiIsImtpZCI6IjU2MzU4ODUyMzRCOTI1MkRERTAwNTc2NkQ5RDlGMjc2NTY1RjYzRTIiLCJ0eXAiOiJKV1QiLCJ4NXQiOiJWaldJVWpTNUpTM2VBRmRtMmRueWRsWmZZLUkifQ.eyJvcmlnaW4iOiJodHRwczovL291dGxvb2sub2ZmaWNlLmNvbSIsInVjIjoiYzcwNTY2OTllYjJjNDFlNGJlNmY4NmZjMWQxZWMyMDkiLCJzaWduaW5fc3RhdGUiOiJbXCJrbXNpXCJdIiwidmVyIjoiRXhjaGFuZ2UuQ2FsbGJhY2suVjEiLCJhcHBjdHhzZW5kZXIiOiJPd2FEb3dubG9hZEBjNjhjYjdkNy1hNjYxLTQ2MWEtYWIwOC03YTMwOTRkNmU0MTEiLCJpc3NyaW5nIjoiV1ciLCJhcHBjdHgiOiJ7XCJtc2V4Y2hwcm90XCI6XCJvd2FcIixcInByaW1hcnlzaWRcIjpcIlMtMS01LTIxLTE4NjcxNzkzMzMtMTI5NTQ2MDM1MS0zOTQ3NDIxNTIxLTIyMDg2NzlcIixcInB1aWRcIjpcIjExNTM4MzYyOTY0OTI2OTI1MDFcIixcIm9pZFwiOlwiNDQ5YThhMGEtYThmMy00ZTdmLThmOTYtYzkzYWQ2MzI1ZGMwXCIsXCJzY29wZVwiOlwiT3dhRG93bmxvYWRcIn0iLCJuYmYiOjE2MDAwODM2ODIsImV4cCI6MTYwMDA4NDI4MiwiaXNzIjoiMDAwMDAwMDItMDAwMC0wZmYxLWNlMDAtMDAwMDAwMDAwMDAwQGM2OGNiN2Q3LWE2NjEtNDYxYS1hYjA4LTdhMzA5NGQ2ZTQxMSIsImF1ZCI6IjAwMDAwMDAyLTAwMDAtMGZmMS1jZTAwLTAwMDAwMDAwMDAwMC9hdHRhY2htZW50cy5vZmZpY2UubmV0QGM2OGNiN2Q3LWE2NjEtNDYxYS1hYjA4LTdhMzA5NGQ2ZTQxMSIsImhhcHAiOiJvd2EifQ.WmtV1v9DfRyO2MY18Fi7HkO9BvZIjUqokAOCCDWve1lsrwCq0rbcSOfm02faMRnPXH7DFR9nuRP4Z5be3GwM7tcTXEwVKTyuQ9dhGV-nmGq-eXuBek-lBzlk5PW63ptSeLH08KOvCL-GyqX7UieIm5KTodCtLvKaH4zUAr3Qb314RaXJFBYcdyRA8ADA0bZ7Zx5XsOhvCuw4qZ4I5SiD3yMp9oUV7SeqQ0LzOwAntLwXlaxEuwMToCq-KP31nk6wOWdDJDyAbhReFJXttwZfZAbVBLswUqfz-4R1XzPigSCw0DXUFSt7qG8YU_ArehbCNGrg7FKeYC9LE7mJjyy3gA&amp;animation=true">
            <a:extLst>
              <a:ext uri="{FF2B5EF4-FFF2-40B4-BE49-F238E27FC236}">
                <a16:creationId xmlns:a16="http://schemas.microsoft.com/office/drawing/2014/main" id="{9D9422FB-D1A2-4B19-9CB3-41E9B5D3A1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09" t="34078" r="63758" b="15694"/>
          <a:stretch/>
        </p:blipFill>
        <p:spPr bwMode="auto">
          <a:xfrm rot="16200000">
            <a:off x="6076476" y="1769227"/>
            <a:ext cx="603724" cy="659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attachments.office.net/owa/AstlesK%40mayfield.portsmouth.sch.uk/service.svc/s/GetAttachmentThumbnail?id=AAMkAGUyZTEwYjVjLWFhNTEtNGE2Yi04NDBjLTkwMjFjMDBlOTZjNABGAAAAAABet6qmnzTASpXW0m6HbJWhBwD1RVuj8WzoRpvVVdDldTm%2FAAAAAAEMAAD1RVuj8WzoRpvVVdDldTm%2FAARrps7bAAABEgAQAHVHt%2FfSZYtIrRcf5pgquMk%3D&amp;thumbnailType=2&amp;owa=outlook.office.com&amp;scriptVer=20200907002.05&amp;X-OWA-CANARY=Tmgtn9oCNkyUmYU4fCWAeMCcGVWjWNgYYeqCgFxVGWxMmdjgQ5Vf2NAeu-m9ElBEvfoQVcoY7_Q.&amp;token=eyJhbGciOiJSUzI1NiIsImtpZCI6IjU2MzU4ODUyMzRCOTI1MkRERTAwNTc2NkQ5RDlGMjc2NTY1RjYzRTIiLCJ0eXAiOiJKV1QiLCJ4NXQiOiJWaldJVWpTNUpTM2VBRmRtMmRueWRsWmZZLUkifQ.eyJvcmlnaW4iOiJodHRwczovL291dGxvb2sub2ZmaWNlLmNvbSIsInVjIjoiYzcwNTY2OTllYjJjNDFlNGJlNmY4NmZjMWQxZWMyMDkiLCJzaWduaW5fc3RhdGUiOiJbXCJrbXNpXCJdIiwidmVyIjoiRXhjaGFuZ2UuQ2FsbGJhY2suVjEiLCJhcHBjdHhzZW5kZXIiOiJPd2FEb3dubG9hZEBjNjhjYjdkNy1hNjYxLTQ2MWEtYWIwOC03YTMwOTRkNmU0MTEiLCJpc3NyaW5nIjoiV1ciLCJhcHBjdHgiOiJ7XCJtc2V4Y2hwcm90XCI6XCJvd2FcIixcInByaW1hcnlzaWRcIjpcIlMtMS01LTIxLTE4NjcxNzkzMzMtMTI5NTQ2MDM1MS0zOTQ3NDIxNTIxLTIyMDg2NzlcIixcInB1aWRcIjpcIjExNTM4MzYyOTY0OTI2OTI1MDFcIixcIm9pZFwiOlwiNDQ5YThhMGEtYThmMy00ZTdmLThmOTYtYzkzYWQ2MzI1ZGMwXCIsXCJzY29wZVwiOlwiT3dhRG93bmxvYWRcIn0iLCJuYmYiOjE2MDAwODM2ODIsImV4cCI6MTYwMDA4NDI4MiwiaXNzIjoiMDAwMDAwMDItMDAwMC0wZmYxLWNlMDAtMDAwMDAwMDAwMDAwQGM2OGNiN2Q3LWE2NjEtNDYxYS1hYjA4LTdhMzA5NGQ2ZTQxMSIsImF1ZCI6IjAwMDAwMDAyLTAwMDAtMGZmMS1jZTAwLTAwMDAwMDAwMDAwMC9hdHRhY2htZW50cy5vZmZpY2UubmV0QGM2OGNiN2Q3LWE2NjEtNDYxYS1hYjA4LTdhMzA5NGQ2ZTQxMSIsImhhcHAiOiJvd2EifQ.WmtV1v9DfRyO2MY18Fi7HkO9BvZIjUqokAOCCDWve1lsrwCq0rbcSOfm02faMRnPXH7DFR9nuRP4Z5be3GwM7tcTXEwVKTyuQ9dhGV-nmGq-eXuBek-lBzlk5PW63ptSeLH08KOvCL-GyqX7UieIm5KTodCtLvKaH4zUAr3Qb314RaXJFBYcdyRA8ADA0bZ7Zx5XsOhvCuw4qZ4I5SiD3yMp9oUV7SeqQ0LzOwAntLwXlaxEuwMToCq-KP31nk6wOWdDJDyAbhReFJXttwZfZAbVBLswUqfz-4R1XzPigSCw0DXUFSt7qG8YU_ArehbCNGrg7FKeYC9LE7mJjyy3gA&amp;animation=true">
            <a:extLst>
              <a:ext uri="{FF2B5EF4-FFF2-40B4-BE49-F238E27FC236}">
                <a16:creationId xmlns:a16="http://schemas.microsoft.com/office/drawing/2014/main" id="{98553CAB-6551-46DF-A178-937ED21D8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6" t="35036" r="71275" b="16322"/>
          <a:stretch/>
        </p:blipFill>
        <p:spPr bwMode="auto">
          <a:xfrm rot="16200000">
            <a:off x="5731327" y="2816298"/>
            <a:ext cx="1294020" cy="659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attachments.office.net/owa/AstlesK%40mayfield.portsmouth.sch.uk/service.svc/s/GetAttachmentThumbnail?id=AAMkAGUyZTEwYjVjLWFhNTEtNGE2Yi04NDBjLTkwMjFjMDBlOTZjNABGAAAAAABet6qmnzTASpXW0m6HbJWhBwD1RVuj8WzoRpvVVdDldTm%2FAAAAAAEMAAD1RVuj8WzoRpvVVdDldTm%2FAARrps7bAAABEgAQAHVHt%2FfSZYtIrRcf5pgquMk%3D&amp;thumbnailType=2&amp;owa=outlook.office.com&amp;scriptVer=20200907002.05&amp;X-OWA-CANARY=Tmgtn9oCNkyUmYU4fCWAeMCcGVWjWNgYYeqCgFxVGWxMmdjgQ5Vf2NAeu-m9ElBEvfoQVcoY7_Q.&amp;token=eyJhbGciOiJSUzI1NiIsImtpZCI6IjU2MzU4ODUyMzRCOTI1MkRERTAwNTc2NkQ5RDlGMjc2NTY1RjYzRTIiLCJ0eXAiOiJKV1QiLCJ4NXQiOiJWaldJVWpTNUpTM2VBRmRtMmRueWRsWmZZLUkifQ.eyJvcmlnaW4iOiJodHRwczovL291dGxvb2sub2ZmaWNlLmNvbSIsInVjIjoiYzcwNTY2OTllYjJjNDFlNGJlNmY4NmZjMWQxZWMyMDkiLCJzaWduaW5fc3RhdGUiOiJbXCJrbXNpXCJdIiwidmVyIjoiRXhjaGFuZ2UuQ2FsbGJhY2suVjEiLCJhcHBjdHhzZW5kZXIiOiJPd2FEb3dubG9hZEBjNjhjYjdkNy1hNjYxLTQ2MWEtYWIwOC03YTMwOTRkNmU0MTEiLCJpc3NyaW5nIjoiV1ciLCJhcHBjdHgiOiJ7XCJtc2V4Y2hwcm90XCI6XCJvd2FcIixcInByaW1hcnlzaWRcIjpcIlMtMS01LTIxLTE4NjcxNzkzMzMtMTI5NTQ2MDM1MS0zOTQ3NDIxNTIxLTIyMDg2NzlcIixcInB1aWRcIjpcIjExNTM4MzYyOTY0OTI2OTI1MDFcIixcIm9pZFwiOlwiNDQ5YThhMGEtYThmMy00ZTdmLThmOTYtYzkzYWQ2MzI1ZGMwXCIsXCJzY29wZVwiOlwiT3dhRG93bmxvYWRcIn0iLCJuYmYiOjE2MDAwODM2ODIsImV4cCI6MTYwMDA4NDI4MiwiaXNzIjoiMDAwMDAwMDItMDAwMC0wZmYxLWNlMDAtMDAwMDAwMDAwMDAwQGM2OGNiN2Q3LWE2NjEtNDYxYS1hYjA4LTdhMzA5NGQ2ZTQxMSIsImF1ZCI6IjAwMDAwMDAyLTAwMDAtMGZmMS1jZTAwLTAwMDAwMDAwMDAwMC9hdHRhY2htZW50cy5vZmZpY2UubmV0QGM2OGNiN2Q3LWE2NjEtNDYxYS1hYjA4LTdhMzA5NGQ2ZTQxMSIsImhhcHAiOiJvd2EifQ.WmtV1v9DfRyO2MY18Fi7HkO9BvZIjUqokAOCCDWve1lsrwCq0rbcSOfm02faMRnPXH7DFR9nuRP4Z5be3GwM7tcTXEwVKTyuQ9dhGV-nmGq-eXuBek-lBzlk5PW63ptSeLH08KOvCL-GyqX7UieIm5KTodCtLvKaH4zUAr3Qb314RaXJFBYcdyRA8ADA0bZ7Zx5XsOhvCuw4qZ4I5SiD3yMp9oUV7SeqQ0LzOwAntLwXlaxEuwMToCq-KP31nk6wOWdDJDyAbhReFJXttwZfZAbVBLswUqfz-4R1XzPigSCw0DXUFSt7qG8YU_ArehbCNGrg7FKeYC9LE7mJjyy3gA&amp;animation=true">
            <a:extLst>
              <a:ext uri="{FF2B5EF4-FFF2-40B4-BE49-F238E27FC236}">
                <a16:creationId xmlns:a16="http://schemas.microsoft.com/office/drawing/2014/main" id="{A217338A-8B8E-474E-8453-741FD3E8E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77" t="34709" r="83918" b="15059"/>
          <a:stretch/>
        </p:blipFill>
        <p:spPr bwMode="auto">
          <a:xfrm>
            <a:off x="10569558" y="1440902"/>
            <a:ext cx="632791" cy="522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29A154-B3B4-44A2-8023-689BA7A81163}"/>
              </a:ext>
            </a:extLst>
          </p:cNvPr>
          <p:cNvSpPr txBox="1"/>
          <p:nvPr/>
        </p:nvSpPr>
        <p:spPr>
          <a:xfrm>
            <a:off x="8871622" y="166330"/>
            <a:ext cx="3002326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Extension Task!</a:t>
            </a:r>
          </a:p>
          <a:p>
            <a:pPr algn="ctr"/>
            <a:r>
              <a:rPr lang="en-GB" sz="2800" dirty="0"/>
              <a:t>7. French Knots</a:t>
            </a:r>
          </a:p>
        </p:txBody>
      </p:sp>
    </p:spTree>
    <p:extLst>
      <p:ext uri="{BB962C8B-B14F-4D97-AF65-F5344CB8AC3E}">
        <p14:creationId xmlns:p14="http://schemas.microsoft.com/office/powerpoint/2010/main" val="3958078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BAA83-429B-4155-A7D3-E53F825FB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53" y="107581"/>
            <a:ext cx="8029169" cy="1094583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b="1" dirty="0"/>
              <a:t>Steps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D6A0226-6B88-4443-91FE-5356AA8F811D}"/>
              </a:ext>
            </a:extLst>
          </p:cNvPr>
          <p:cNvSpPr txBox="1">
            <a:spLocks/>
          </p:cNvSpPr>
          <p:nvPr/>
        </p:nvSpPr>
        <p:spPr>
          <a:xfrm>
            <a:off x="1524000" y="1543740"/>
            <a:ext cx="9144000" cy="285598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GB" sz="16000" dirty="0"/>
              <a:t>Choose your thread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6000" dirty="0"/>
              <a:t>Split the thread into two strands on three (originally it should be 6 strands thick)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6000" dirty="0"/>
              <a:t>Thread your needle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6000" dirty="0"/>
              <a:t>Tie a knot at the end of your thread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6000" dirty="0"/>
              <a:t>Start sewing!</a:t>
            </a:r>
          </a:p>
          <a:p>
            <a:endParaRPr lang="en-GB" dirty="0"/>
          </a:p>
        </p:txBody>
      </p:sp>
      <p:pic>
        <p:nvPicPr>
          <p:cNvPr id="5" name="Picture 4" descr="Artificial Intelligence in the Textile Industry – Current and Future  Applications | Emerj">
            <a:extLst>
              <a:ext uri="{FF2B5EF4-FFF2-40B4-BE49-F238E27FC236}">
                <a16:creationId xmlns:a16="http://schemas.microsoft.com/office/drawing/2014/main" id="{DE7E3D34-C833-42D5-9E58-26C9E80F6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16" y="223663"/>
            <a:ext cx="4504647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029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36FB87-2AB4-40A2-9DBE-739CBAAD2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22" t="14883" r="52718" b="8310"/>
          <a:stretch/>
        </p:blipFill>
        <p:spPr>
          <a:xfrm>
            <a:off x="901148" y="142053"/>
            <a:ext cx="10190922" cy="657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62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BAA83-429B-4155-A7D3-E53F825FB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53" y="107581"/>
            <a:ext cx="8029169" cy="1094583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b="1" dirty="0"/>
              <a:t>Self Assessment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D6A0226-6B88-4443-91FE-5356AA8F811D}"/>
              </a:ext>
            </a:extLst>
          </p:cNvPr>
          <p:cNvSpPr txBox="1">
            <a:spLocks/>
          </p:cNvSpPr>
          <p:nvPr/>
        </p:nvSpPr>
        <p:spPr>
          <a:xfrm>
            <a:off x="722722" y="1879425"/>
            <a:ext cx="10391480" cy="2977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/>
              <a:t>Looking at the stitching techniques you have created write self assessment looking at the sentence starters below. Leave space above this reflection to stick in your sewing: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Whilst practising stitching techniques I learnt how do to…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I found … the most successful stitch because…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I found … stitch challenging because…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To improve my stitching I need to think about… </a:t>
            </a:r>
          </a:p>
          <a:p>
            <a:pPr marL="0" indent="0">
              <a:buNone/>
            </a:pPr>
            <a:r>
              <a:rPr lang="en-GB" sz="2400" i="1" dirty="0"/>
              <a:t>(Going carefully, unpicking mistakes before they get bigger, tying a knot in my thread, practising threading the needle, practising splitting the thread, challenging myself with more complicated stitches).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Overall I think I improved my embroidery techniques because… </a:t>
            </a:r>
          </a:p>
          <a:p>
            <a:pPr marL="0" indent="0">
              <a:buNone/>
            </a:pPr>
            <a:r>
              <a:rPr lang="en-GB" sz="2400" i="1" dirty="0"/>
              <a:t>(Before/at the start I could not… and now I can…)</a:t>
            </a:r>
          </a:p>
        </p:txBody>
      </p:sp>
      <p:pic>
        <p:nvPicPr>
          <p:cNvPr id="5" name="Picture 4" descr="Artificial Intelligence in the Textile Industry – Current and Future  Applications | Emerj">
            <a:extLst>
              <a:ext uri="{FF2B5EF4-FFF2-40B4-BE49-F238E27FC236}">
                <a16:creationId xmlns:a16="http://schemas.microsoft.com/office/drawing/2014/main" id="{DE7E3D34-C833-42D5-9E58-26C9E80F6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16" y="223663"/>
            <a:ext cx="4504647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044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etter H Botanical Embroidery Pattern  Floral Monogram PDF image 0">
            <a:extLst>
              <a:ext uri="{FF2B5EF4-FFF2-40B4-BE49-F238E27FC236}">
                <a16:creationId xmlns:a16="http://schemas.microsoft.com/office/drawing/2014/main" id="{356C6B43-3B0D-4A58-8651-4150C906E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7" t="21683" r="26066" b="15752"/>
          <a:stretch/>
        </p:blipFill>
        <p:spPr bwMode="auto">
          <a:xfrm>
            <a:off x="6956458" y="1514204"/>
            <a:ext cx="1984610" cy="21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B87144-089D-40C5-811F-DB8E70BD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49" y="238516"/>
            <a:ext cx="10917702" cy="1325563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Using the stitches you have been practicing you will be creating a design for the first letter of your name</a:t>
            </a:r>
            <a:r>
              <a:rPr lang="en-GB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AC4C6-018A-4F70-8C7F-94F07A9FF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637" y="1564079"/>
            <a:ext cx="10515600" cy="4351338"/>
          </a:xfrm>
        </p:spPr>
        <p:txBody>
          <a:bodyPr/>
          <a:lstStyle/>
          <a:p>
            <a:r>
              <a:rPr lang="en-GB" sz="1600" dirty="0"/>
              <a:t>This could look like any of the following images. </a:t>
            </a:r>
          </a:p>
          <a:p>
            <a:r>
              <a:rPr lang="en-GB" sz="1600" dirty="0"/>
              <a:t>Try to be creative and use different stitches, patterns or colours.</a:t>
            </a:r>
          </a:p>
          <a:p>
            <a:r>
              <a:rPr lang="en-GB" sz="1600" dirty="0"/>
              <a:t>Draw a rough design beforehand, so you have a plan.</a:t>
            </a:r>
          </a:p>
          <a:p>
            <a:r>
              <a:rPr lang="en-GB" sz="1600" dirty="0"/>
              <a:t>Some of you that are feeling confident can stitch onto polycotton fabric.</a:t>
            </a:r>
          </a:p>
          <a:p>
            <a:r>
              <a:rPr lang="en-GB" sz="1600" dirty="0"/>
              <a:t>Try to make you design bold and eye catching!</a:t>
            </a:r>
          </a:p>
          <a:p>
            <a:r>
              <a:rPr lang="en-GB" sz="1600" dirty="0"/>
              <a:t>Use stitching techniques that you feel the most confident with.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 descr="6 Alphabet Patterns For Hand Embroidery | Crewel embroidery patterns,  Crewel embroidery tutorial, Crewel embroidery kits">
            <a:extLst>
              <a:ext uri="{FF2B5EF4-FFF2-40B4-BE49-F238E27FC236}">
                <a16:creationId xmlns:a16="http://schemas.microsoft.com/office/drawing/2014/main" id="{F917F095-DCC0-4E9B-A77C-68CA8968E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068" y="1564079"/>
            <a:ext cx="2973913" cy="297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tter H Embroidery Pattern Floral Embroidery Pattern PDF image 0">
            <a:extLst>
              <a:ext uri="{FF2B5EF4-FFF2-40B4-BE49-F238E27FC236}">
                <a16:creationId xmlns:a16="http://schemas.microsoft.com/office/drawing/2014/main" id="{D7CA59D0-BD5B-4381-9F4D-6402D0986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4" t="15730" r="31461" b="13077"/>
          <a:stretch/>
        </p:blipFill>
        <p:spPr bwMode="auto">
          <a:xfrm>
            <a:off x="5967155" y="3658221"/>
            <a:ext cx="2973913" cy="319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tter J Botanical Embroidery Design  Floral Monogram PDF image 0">
            <a:extLst>
              <a:ext uri="{FF2B5EF4-FFF2-40B4-BE49-F238E27FC236}">
                <a16:creationId xmlns:a16="http://schemas.microsoft.com/office/drawing/2014/main" id="{E230E9B9-4DA2-4BC7-9FC9-9E1DA68B9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t="20102" r="9038" b="13436"/>
          <a:stretch/>
        </p:blipFill>
        <p:spPr bwMode="auto">
          <a:xfrm>
            <a:off x="189733" y="3658220"/>
            <a:ext cx="3041767" cy="319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and embroidered letter A by Nina | Hand embroidery letters, Brazilian  embroidery, Brazilian embroidery stitches">
            <a:extLst>
              <a:ext uri="{FF2B5EF4-FFF2-40B4-BE49-F238E27FC236}">
                <a16:creationId xmlns:a16="http://schemas.microsoft.com/office/drawing/2014/main" id="{5F282117-ACB4-4985-8369-E9820FADE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257" y="4587867"/>
            <a:ext cx="2201594" cy="220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ersonalized Hand Embroidery Monogram Hoop / Custom Initial | Etsy">
            <a:extLst>
              <a:ext uri="{FF2B5EF4-FFF2-40B4-BE49-F238E27FC236}">
                <a16:creationId xmlns:a16="http://schemas.microsoft.com/office/drawing/2014/main" id="{FD5E3E85-01BE-4F93-BD41-8998AEDB0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15" y="3658221"/>
            <a:ext cx="2561622" cy="319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185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87144-089D-40C5-811F-DB8E70BD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49" y="238516"/>
            <a:ext cx="10917702" cy="1325563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Using the stitches you have been practicing you will be creating a design for the first letter of your name</a:t>
            </a:r>
            <a:r>
              <a:rPr lang="en-GB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AC4C6-018A-4F70-8C7F-94F07A9FF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20" y="1564079"/>
            <a:ext cx="866404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 marL="0" indent="0">
              <a:buNone/>
            </a:pPr>
            <a:r>
              <a:rPr lang="en-GB" sz="1800" b="1" dirty="0">
                <a:solidFill>
                  <a:srgbClr val="FF0000"/>
                </a:solidFill>
              </a:rPr>
              <a:t>Level 1-2 = </a:t>
            </a:r>
            <a:r>
              <a:rPr lang="en-GB" sz="1800" dirty="0"/>
              <a:t>I have created a letter out of more than one embroidery stitch.</a:t>
            </a:r>
          </a:p>
          <a:p>
            <a:pPr marL="0" indent="0">
              <a:buNone/>
            </a:pPr>
            <a:r>
              <a:rPr lang="en-GB" sz="1800" b="1" dirty="0">
                <a:solidFill>
                  <a:srgbClr val="FF0000"/>
                </a:solidFill>
              </a:rPr>
              <a:t>Level 3 = </a:t>
            </a:r>
            <a:r>
              <a:rPr lang="en-GB" sz="1800" dirty="0"/>
              <a:t>I have created a clear letter and used more than one embroidery stitch.</a:t>
            </a:r>
          </a:p>
          <a:p>
            <a:pPr marL="0" indent="0">
              <a:buNone/>
            </a:pPr>
            <a:r>
              <a:rPr lang="en-GB" sz="1800" b="1" dirty="0">
                <a:solidFill>
                  <a:srgbClr val="FF0000"/>
                </a:solidFill>
              </a:rPr>
              <a:t>Level 4 = </a:t>
            </a:r>
            <a:r>
              <a:rPr lang="en-GB" sz="1800" dirty="0"/>
              <a:t>Same as level 3, however my stitching is very consistent and neat throughout my design.</a:t>
            </a:r>
          </a:p>
          <a:p>
            <a:pPr marL="0" indent="0">
              <a:buNone/>
            </a:pPr>
            <a:r>
              <a:rPr lang="en-GB" sz="1800" b="1" dirty="0">
                <a:solidFill>
                  <a:srgbClr val="FF0000"/>
                </a:solidFill>
              </a:rPr>
              <a:t>Level 5/6 = </a:t>
            </a:r>
            <a:r>
              <a:rPr lang="en-GB" sz="1800" dirty="0"/>
              <a:t>I have completed the above, however I have chosen a creative and challenging design, whilst skilfully applying more than four different stitching techniques.</a:t>
            </a:r>
          </a:p>
          <a:p>
            <a:pPr marL="0" indent="0">
              <a:buNone/>
            </a:pPr>
            <a:r>
              <a:rPr lang="en-GB" sz="1800" b="1" dirty="0">
                <a:solidFill>
                  <a:srgbClr val="FF0000"/>
                </a:solidFill>
              </a:rPr>
              <a:t>Level 7 + = </a:t>
            </a:r>
            <a:r>
              <a:rPr lang="en-GB" sz="1800" dirty="0"/>
              <a:t>I have completed all of the above and completed more than five different stitching techniques. Including more complicated stitched such as French knots. My design is very creative, neat and bold.</a:t>
            </a:r>
          </a:p>
        </p:txBody>
      </p:sp>
      <p:pic>
        <p:nvPicPr>
          <p:cNvPr id="1026" name="Picture 2" descr="6 Alphabet Patterns For Hand Embroidery | Crewel embroidery patterns,  Crewel embroidery tutorial, Crewel embroidery kits">
            <a:extLst>
              <a:ext uri="{FF2B5EF4-FFF2-40B4-BE49-F238E27FC236}">
                <a16:creationId xmlns:a16="http://schemas.microsoft.com/office/drawing/2014/main" id="{F917F095-DCC0-4E9B-A77C-68CA8968E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068" y="1564079"/>
            <a:ext cx="2973913" cy="297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tter H Embroidery Pattern Floral Embroidery Pattern PDF image 0">
            <a:extLst>
              <a:ext uri="{FF2B5EF4-FFF2-40B4-BE49-F238E27FC236}">
                <a16:creationId xmlns:a16="http://schemas.microsoft.com/office/drawing/2014/main" id="{D7CA59D0-BD5B-4381-9F4D-6402D0986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4" t="15730" r="31461" b="13077"/>
          <a:stretch/>
        </p:blipFill>
        <p:spPr bwMode="auto">
          <a:xfrm>
            <a:off x="7970743" y="4735187"/>
            <a:ext cx="1940647" cy="208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tter J Botanical Embroidery Design  Floral Monogram PDF image 0">
            <a:extLst>
              <a:ext uri="{FF2B5EF4-FFF2-40B4-BE49-F238E27FC236}">
                <a16:creationId xmlns:a16="http://schemas.microsoft.com/office/drawing/2014/main" id="{E230E9B9-4DA2-4BC7-9FC9-9E1DA68B9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t="20102" r="9038" b="13436"/>
          <a:stretch/>
        </p:blipFill>
        <p:spPr bwMode="auto">
          <a:xfrm>
            <a:off x="4510048" y="4848309"/>
            <a:ext cx="1698163" cy="178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and embroidered letter A by Nina | Hand embroidery letters, Brazilian  embroidery, Brazilian embroidery stitches">
            <a:extLst>
              <a:ext uri="{FF2B5EF4-FFF2-40B4-BE49-F238E27FC236}">
                <a16:creationId xmlns:a16="http://schemas.microsoft.com/office/drawing/2014/main" id="{5F282117-ACB4-4985-8369-E9820FADE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272" y="4546217"/>
            <a:ext cx="2201594" cy="220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ersonalized Hand Embroidery Monogram Hoop / Custom Initial | Etsy">
            <a:extLst>
              <a:ext uri="{FF2B5EF4-FFF2-40B4-BE49-F238E27FC236}">
                <a16:creationId xmlns:a16="http://schemas.microsoft.com/office/drawing/2014/main" id="{FD5E3E85-01BE-4F93-BD41-8998AEDB0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862" y="4735187"/>
            <a:ext cx="1611230" cy="201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omplete Alphabet Embroidery Pattern PDF Monogram Lettering A | Hand  embroidery pattern, Hand embroidery patterns letters, Embroidery patterns">
            <a:extLst>
              <a:ext uri="{FF2B5EF4-FFF2-40B4-BE49-F238E27FC236}">
                <a16:creationId xmlns:a16="http://schemas.microsoft.com/office/drawing/2014/main" id="{E1197F63-56FF-4055-B286-9A8DBA9BC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3" y="4948388"/>
            <a:ext cx="2543175" cy="19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 for Hare kits beginner hand embroidery H initial | Etsy">
            <a:extLst>
              <a:ext uri="{FF2B5EF4-FFF2-40B4-BE49-F238E27FC236}">
                <a16:creationId xmlns:a16="http://schemas.microsoft.com/office/drawing/2014/main" id="{A48A4BD2-0026-4433-A79D-9AAB6B7F3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9" t="2000" r="1927" b="1"/>
          <a:stretch/>
        </p:blipFill>
        <p:spPr bwMode="auto">
          <a:xfrm>
            <a:off x="2688401" y="4864882"/>
            <a:ext cx="1698164" cy="195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82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 for Hare kits beginner hand embroidery H initial | Etsy">
            <a:extLst>
              <a:ext uri="{FF2B5EF4-FFF2-40B4-BE49-F238E27FC236}">
                <a16:creationId xmlns:a16="http://schemas.microsoft.com/office/drawing/2014/main" id="{9FF963F0-4CDA-4665-ACBD-F8E31EB17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9" t="2000" r="1927" b="1"/>
          <a:stretch/>
        </p:blipFill>
        <p:spPr bwMode="auto">
          <a:xfrm>
            <a:off x="4759333" y="24618"/>
            <a:ext cx="3685915" cy="425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500+ Embroidery Letters images | embroidery letters, embroidery, embroidery  patterns">
            <a:extLst>
              <a:ext uri="{FF2B5EF4-FFF2-40B4-BE49-F238E27FC236}">
                <a16:creationId xmlns:a16="http://schemas.microsoft.com/office/drawing/2014/main" id="{9B6EE1AF-B231-4C9F-BFF1-867269FA7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" y="297"/>
            <a:ext cx="2266657" cy="293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ouise Roetman added a photo of their purchase in 2020 | Floral embroidery  patterns, Modern embroidery kit, Hand embroidery kit">
            <a:extLst>
              <a:ext uri="{FF2B5EF4-FFF2-40B4-BE49-F238E27FC236}">
                <a16:creationId xmlns:a16="http://schemas.microsoft.com/office/drawing/2014/main" id="{8F16A3DA-62C2-4CD9-B597-0C8342D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28" y="0"/>
            <a:ext cx="2939268" cy="293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n by Rebecca Roth on Fêtes | Hand embroidery designs, Hand embroidery, Hand  embroidery pattern">
            <a:extLst>
              <a:ext uri="{FF2B5EF4-FFF2-40B4-BE49-F238E27FC236}">
                <a16:creationId xmlns:a16="http://schemas.microsoft.com/office/drawing/2014/main" id="{5B113D14-E2A0-4411-9E9B-49FB33D6F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/>
          <a:stretch/>
        </p:blipFill>
        <p:spPr bwMode="auto">
          <a:xfrm>
            <a:off x="9252732" y="4072453"/>
            <a:ext cx="2939268" cy="278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oho Cactus Letter W Hand Embroidery Pattern / | Etsy">
            <a:extLst>
              <a:ext uri="{FF2B5EF4-FFF2-40B4-BE49-F238E27FC236}">
                <a16:creationId xmlns:a16="http://schemas.microsoft.com/office/drawing/2014/main" id="{B4B864E8-BA7F-40A0-98CC-348D937D6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5" t="21303" r="13561" b="5110"/>
          <a:stretch/>
        </p:blipFill>
        <p:spPr bwMode="auto">
          <a:xfrm>
            <a:off x="8018585" y="94517"/>
            <a:ext cx="4037428" cy="39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omplete Alphabet Embroidery Pattern PDF Monogram Lettering A | Hand  embroidery pattern, Hand embroidery patterns letters, Embroidery patterns">
            <a:extLst>
              <a:ext uri="{FF2B5EF4-FFF2-40B4-BE49-F238E27FC236}">
                <a16:creationId xmlns:a16="http://schemas.microsoft.com/office/drawing/2014/main" id="{372A0CEC-C976-4FCF-ADFA-CF2EF5647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6682"/>
            <a:ext cx="542925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ow To Embroider Large Letters By Hand {Part 2} - Wandering Threads  Embroidery">
            <a:extLst>
              <a:ext uri="{FF2B5EF4-FFF2-40B4-BE49-F238E27FC236}">
                <a16:creationId xmlns:a16="http://schemas.microsoft.com/office/drawing/2014/main" id="{009EE0CE-1A94-4047-ACC0-1DE676805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505" y="4046516"/>
            <a:ext cx="3734227" cy="281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993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BAA83-429B-4155-A7D3-E53F825FB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53" y="107581"/>
            <a:ext cx="8029169" cy="1094583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b="1" dirty="0"/>
              <a:t>Self Assessment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D6A0226-6B88-4443-91FE-5356AA8F811D}"/>
              </a:ext>
            </a:extLst>
          </p:cNvPr>
          <p:cNvSpPr txBox="1">
            <a:spLocks/>
          </p:cNvSpPr>
          <p:nvPr/>
        </p:nvSpPr>
        <p:spPr>
          <a:xfrm>
            <a:off x="722722" y="1879425"/>
            <a:ext cx="10391480" cy="2977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/>
              <a:t>Looking at the stitching techniques you have created write self assessment looking at the sentence starters below. Leave space above this reflection to stick in your sewing: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Whilst creating my letter design I learnt how do to…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I found … the most successful because…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I found … challenging because…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To improve my design I need to think about… </a:t>
            </a:r>
          </a:p>
          <a:p>
            <a:pPr marL="0" indent="0">
              <a:buNone/>
            </a:pPr>
            <a:r>
              <a:rPr lang="en-GB" sz="2400" i="1" dirty="0"/>
              <a:t>(Going carefully, unpicking mistakes before they get bigger, tying a knot in my thread, practising threading the needle, practising splitting the thread, challenging myself with more complicated stitches, </a:t>
            </a:r>
            <a:r>
              <a:rPr lang="en-GB" sz="2400" i="1"/>
              <a:t>sewing curved shapes).</a:t>
            </a:r>
            <a:endParaRPr lang="en-GB" sz="2400" i="1" dirty="0"/>
          </a:p>
          <a:p>
            <a:pPr marL="0" indent="0">
              <a:buNone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Overall I think I improved my embroidery techniques because… </a:t>
            </a:r>
          </a:p>
          <a:p>
            <a:pPr marL="0" indent="0">
              <a:buNone/>
            </a:pPr>
            <a:r>
              <a:rPr lang="en-GB" sz="2400" i="1" dirty="0"/>
              <a:t>(Before/at the start I could not… and now I can…)</a:t>
            </a:r>
          </a:p>
        </p:txBody>
      </p:sp>
      <p:pic>
        <p:nvPicPr>
          <p:cNvPr id="5" name="Picture 4" descr="Artificial Intelligence in the Textile Industry – Current and Future  Applications | Emerj">
            <a:extLst>
              <a:ext uri="{FF2B5EF4-FFF2-40B4-BE49-F238E27FC236}">
                <a16:creationId xmlns:a16="http://schemas.microsoft.com/office/drawing/2014/main" id="{DE7E3D34-C833-42D5-9E58-26C9E80F6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16" y="223663"/>
            <a:ext cx="4504647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094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383A68F83C6A47BFB95B29838E2CE4" ma:contentTypeVersion="13" ma:contentTypeDescription="Create a new document." ma:contentTypeScope="" ma:versionID="2793a5c04a7cd238eb459fc47ead991b">
  <xsd:schema xmlns:xsd="http://www.w3.org/2001/XMLSchema" xmlns:xs="http://www.w3.org/2001/XMLSchema" xmlns:p="http://schemas.microsoft.com/office/2006/metadata/properties" xmlns:ns2="256cee14-f636-4681-b71d-45a30a133b2b" xmlns:ns3="6f14df77-98d2-4ed4-8da8-6de542f49458" targetNamespace="http://schemas.microsoft.com/office/2006/metadata/properties" ma:root="true" ma:fieldsID="b540711167b4bee9c7c5cfa3f311e1ed" ns2:_="" ns3:_="">
    <xsd:import namespace="256cee14-f636-4681-b71d-45a30a133b2b"/>
    <xsd:import namespace="6f14df77-98d2-4ed4-8da8-6de542f494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No_x002e_Less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6cee14-f636-4681-b71d-45a30a133b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_x002e_Lessons" ma:index="20" nillable="true" ma:displayName="No. Lessons" ma:description="How many lessons in the project&#10;" ma:format="Dropdown" ma:internalName="No_x002e_Lessons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14df77-98d2-4ed4-8da8-6de542f4945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_x002e_Lessons xmlns="256cee14-f636-4681-b71d-45a30a133b2b" xsi:nil="true"/>
  </documentManagement>
</p:properties>
</file>

<file path=customXml/itemProps1.xml><?xml version="1.0" encoding="utf-8"?>
<ds:datastoreItem xmlns:ds="http://schemas.openxmlformats.org/officeDocument/2006/customXml" ds:itemID="{9B3AF5B1-6F3D-49E5-90B0-C718B056ABB5}"/>
</file>

<file path=customXml/itemProps2.xml><?xml version="1.0" encoding="utf-8"?>
<ds:datastoreItem xmlns:ds="http://schemas.openxmlformats.org/officeDocument/2006/customXml" ds:itemID="{BCEEEE79-3B84-4588-B7EE-962005EB6B3E}"/>
</file>

<file path=customXml/itemProps3.xml><?xml version="1.0" encoding="utf-8"?>
<ds:datastoreItem xmlns:ds="http://schemas.openxmlformats.org/officeDocument/2006/customXml" ds:itemID="{D5818A14-3C13-4E86-ABA2-6C97E25C7A47}"/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642</Words>
  <Application>Microsoft Office PowerPoint</Application>
  <PresentationFormat>Widescreen</PresentationFormat>
  <Paragraphs>58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Textiles – Miss Astles</vt:lpstr>
      <vt:lpstr>Textiles – Embroidery Techniques</vt:lpstr>
      <vt:lpstr>Steps</vt:lpstr>
      <vt:lpstr>PowerPoint Presentation</vt:lpstr>
      <vt:lpstr>Self Assessment</vt:lpstr>
      <vt:lpstr>Using the stitches you have been practicing you will be creating a design for the first letter of your name.</vt:lpstr>
      <vt:lpstr>Using the stitches you have been practicing you will be creating a design for the first letter of your name.</vt:lpstr>
      <vt:lpstr>PowerPoint Presentation</vt:lpstr>
      <vt:lpstr>Self Assessment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Textiles – Miss Astles</dc:title>
  <dc:creator>AstlesK</dc:creator>
  <cp:lastModifiedBy>AstlesK</cp:lastModifiedBy>
  <cp:revision>11</cp:revision>
  <dcterms:created xsi:type="dcterms:W3CDTF">2020-09-14T11:40:35Z</dcterms:created>
  <dcterms:modified xsi:type="dcterms:W3CDTF">2020-09-25T09:05:50Z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0x010100F1383A68F83C6A47BFB95B29838E2CE4</vt:lpwstr>
  </property>
</Properties>
</file>