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7" r:id="rId3"/>
    <p:sldMasterId id="2147483689" r:id="rId4"/>
    <p:sldMasterId id="2147483702" r:id="rId5"/>
    <p:sldMasterId id="2147483714" r:id="rId6"/>
    <p:sldMasterId id="2147483726" r:id="rId7"/>
    <p:sldMasterId id="2147483763" r:id="rId8"/>
  </p:sldMasterIdLst>
  <p:notesMasterIdLst>
    <p:notesMasterId r:id="rId88"/>
  </p:notesMasterIdLst>
  <p:handoutMasterIdLst>
    <p:handoutMasterId r:id="rId89"/>
  </p:handoutMasterIdLst>
  <p:sldIdLst>
    <p:sldId id="256" r:id="rId9"/>
    <p:sldId id="637" r:id="rId10"/>
    <p:sldId id="586" r:id="rId11"/>
    <p:sldId id="261" r:id="rId12"/>
    <p:sldId id="269" r:id="rId13"/>
    <p:sldId id="267" r:id="rId14"/>
    <p:sldId id="264" r:id="rId15"/>
    <p:sldId id="271" r:id="rId16"/>
    <p:sldId id="270" r:id="rId17"/>
    <p:sldId id="272" r:id="rId18"/>
    <p:sldId id="798" r:id="rId19"/>
    <p:sldId id="767" r:id="rId20"/>
    <p:sldId id="768" r:id="rId21"/>
    <p:sldId id="769" r:id="rId22"/>
    <p:sldId id="772" r:id="rId23"/>
    <p:sldId id="773" r:id="rId24"/>
    <p:sldId id="775" r:id="rId25"/>
    <p:sldId id="776" r:id="rId26"/>
    <p:sldId id="777" r:id="rId27"/>
    <p:sldId id="778" r:id="rId28"/>
    <p:sldId id="780" r:id="rId29"/>
    <p:sldId id="781" r:id="rId30"/>
    <p:sldId id="783" r:id="rId31"/>
    <p:sldId id="784" r:id="rId32"/>
    <p:sldId id="785" r:id="rId33"/>
    <p:sldId id="786" r:id="rId34"/>
    <p:sldId id="787" r:id="rId35"/>
    <p:sldId id="789" r:id="rId36"/>
    <p:sldId id="790" r:id="rId37"/>
    <p:sldId id="791" r:id="rId38"/>
    <p:sldId id="794" r:id="rId39"/>
    <p:sldId id="795" r:id="rId40"/>
    <p:sldId id="796" r:id="rId41"/>
    <p:sldId id="797" r:id="rId42"/>
    <p:sldId id="523" r:id="rId43"/>
    <p:sldId id="524" r:id="rId44"/>
    <p:sldId id="625" r:id="rId45"/>
    <p:sldId id="598" r:id="rId46"/>
    <p:sldId id="643" r:id="rId47"/>
    <p:sldId id="645" r:id="rId48"/>
    <p:sldId id="536" r:id="rId49"/>
    <p:sldId id="644" r:id="rId50"/>
    <p:sldId id="640" r:id="rId51"/>
    <p:sldId id="641" r:id="rId52"/>
    <p:sldId id="651" r:id="rId53"/>
    <p:sldId id="652" r:id="rId54"/>
    <p:sldId id="653" r:id="rId55"/>
    <p:sldId id="658" r:id="rId56"/>
    <p:sldId id="659" r:id="rId57"/>
    <p:sldId id="566" r:id="rId58"/>
    <p:sldId id="567" r:id="rId59"/>
    <p:sldId id="568" r:id="rId60"/>
    <p:sldId id="569" r:id="rId61"/>
    <p:sldId id="570" r:id="rId62"/>
    <p:sldId id="571" r:id="rId63"/>
    <p:sldId id="669" r:id="rId64"/>
    <p:sldId id="683" r:id="rId65"/>
    <p:sldId id="676" r:id="rId66"/>
    <p:sldId id="681" r:id="rId67"/>
    <p:sldId id="679" r:id="rId68"/>
    <p:sldId id="682" r:id="rId69"/>
    <p:sldId id="693" r:id="rId70"/>
    <p:sldId id="699" r:id="rId71"/>
    <p:sldId id="697" r:id="rId72"/>
    <p:sldId id="700" r:id="rId73"/>
    <p:sldId id="707" r:id="rId74"/>
    <p:sldId id="402" r:id="rId75"/>
    <p:sldId id="401" r:id="rId76"/>
    <p:sldId id="403" r:id="rId77"/>
    <p:sldId id="404" r:id="rId78"/>
    <p:sldId id="357" r:id="rId79"/>
    <p:sldId id="358" r:id="rId80"/>
    <p:sldId id="352" r:id="rId81"/>
    <p:sldId id="362" r:id="rId82"/>
    <p:sldId id="363" r:id="rId83"/>
    <p:sldId id="364" r:id="rId84"/>
    <p:sldId id="365" r:id="rId85"/>
    <p:sldId id="366" r:id="rId86"/>
    <p:sldId id="376" r:id="rId8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0" autoAdjust="0"/>
    <p:restoredTop sz="94660"/>
  </p:normalViewPr>
  <p:slideViewPr>
    <p:cSldViewPr>
      <p:cViewPr varScale="1">
        <p:scale>
          <a:sx n="62" d="100"/>
          <a:sy n="62" d="100"/>
        </p:scale>
        <p:origin x="1334" y="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handoutMaster" Target="handoutMasters/handoutMaster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Lady Macbeth</a:t>
            </a:r>
          </a:p>
        </c:rich>
      </c:tx>
      <c:overlay val="0"/>
    </c:title>
    <c:autoTitleDeleted val="0"/>
    <c:plotArea>
      <c:layout/>
      <c:lineChart>
        <c:grouping val="standard"/>
        <c:varyColors val="0"/>
        <c:ser>
          <c:idx val="0"/>
          <c:order val="0"/>
          <c:tx>
            <c:strRef>
              <c:f>Sheet1!$B$1</c:f>
              <c:strCache>
                <c:ptCount val="1"/>
                <c:pt idx="0">
                  <c:v>courage</c:v>
                </c:pt>
              </c:strCache>
            </c:strRef>
          </c:tx>
          <c:spPr>
            <a:ln w="7620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Act 1, scene 5</c:v>
                </c:pt>
                <c:pt idx="1">
                  <c:v>Act 2, scene 2</c:v>
                </c:pt>
                <c:pt idx="2">
                  <c:v>Act 3, scene 2</c:v>
                </c:pt>
                <c:pt idx="3">
                  <c:v>Act 3, scene 4</c:v>
                </c:pt>
                <c:pt idx="4">
                  <c:v>Act 5, scene 1</c:v>
                </c:pt>
                <c:pt idx="5">
                  <c:v>Act 5, scene 5</c:v>
                </c:pt>
              </c:strCache>
            </c:strRef>
          </c:cat>
          <c:val>
            <c:numRef>
              <c:f>Sheet1!$B$2:$B$7</c:f>
              <c:numCache>
                <c:formatCode>General</c:formatCode>
                <c:ptCount val="6"/>
                <c:pt idx="0">
                  <c:v>8</c:v>
                </c:pt>
                <c:pt idx="1">
                  <c:v>10</c:v>
                </c:pt>
                <c:pt idx="2">
                  <c:v>6</c:v>
                </c:pt>
                <c:pt idx="3">
                  <c:v>6</c:v>
                </c:pt>
                <c:pt idx="4">
                  <c:v>2</c:v>
                </c:pt>
                <c:pt idx="5">
                  <c:v>8</c:v>
                </c:pt>
              </c:numCache>
            </c:numRef>
          </c:val>
          <c:smooth val="0"/>
          <c:extLst>
            <c:ext xmlns:c16="http://schemas.microsoft.com/office/drawing/2014/chart" uri="{C3380CC4-5D6E-409C-BE32-E72D297353CC}">
              <c16:uniqueId val="{00000000-70E0-4B20-9CC5-0E9BBC021F80}"/>
            </c:ext>
          </c:extLst>
        </c:ser>
        <c:ser>
          <c:idx val="1"/>
          <c:order val="1"/>
          <c:tx>
            <c:strRef>
              <c:f>Sheet1!$C$1</c:f>
              <c:strCache>
                <c:ptCount val="1"/>
                <c:pt idx="0">
                  <c:v>power</c:v>
                </c:pt>
              </c:strCache>
            </c:strRef>
          </c:tx>
          <c:spPr>
            <a:ln w="7620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Act 1, scene 5</c:v>
                </c:pt>
                <c:pt idx="1">
                  <c:v>Act 2, scene 2</c:v>
                </c:pt>
                <c:pt idx="2">
                  <c:v>Act 3, scene 2</c:v>
                </c:pt>
                <c:pt idx="3">
                  <c:v>Act 3, scene 4</c:v>
                </c:pt>
                <c:pt idx="4">
                  <c:v>Act 5, scene 1</c:v>
                </c:pt>
                <c:pt idx="5">
                  <c:v>Act 5, scene 5</c:v>
                </c:pt>
              </c:strCache>
            </c:strRef>
          </c:cat>
          <c:val>
            <c:numRef>
              <c:f>Sheet1!$C$2:$C$7</c:f>
              <c:numCache>
                <c:formatCode>General</c:formatCode>
                <c:ptCount val="6"/>
                <c:pt idx="0">
                  <c:v>6</c:v>
                </c:pt>
                <c:pt idx="1">
                  <c:v>10</c:v>
                </c:pt>
                <c:pt idx="2">
                  <c:v>8</c:v>
                </c:pt>
                <c:pt idx="3">
                  <c:v>4</c:v>
                </c:pt>
                <c:pt idx="4">
                  <c:v>2</c:v>
                </c:pt>
                <c:pt idx="5">
                  <c:v>8</c:v>
                </c:pt>
              </c:numCache>
            </c:numRef>
          </c:val>
          <c:smooth val="0"/>
          <c:extLst>
            <c:ext xmlns:c16="http://schemas.microsoft.com/office/drawing/2014/chart" uri="{C3380CC4-5D6E-409C-BE32-E72D297353CC}">
              <c16:uniqueId val="{00000001-70E0-4B20-9CC5-0E9BBC021F80}"/>
            </c:ext>
          </c:extLst>
        </c:ser>
        <c:ser>
          <c:idx val="2"/>
          <c:order val="2"/>
          <c:tx>
            <c:strRef>
              <c:f>Sheet1!$D$1</c:f>
              <c:strCache>
                <c:ptCount val="1"/>
                <c:pt idx="0">
                  <c:v>ambition</c:v>
                </c:pt>
              </c:strCache>
            </c:strRef>
          </c:tx>
          <c:spPr>
            <a:ln w="7620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Act 1, scene 5</c:v>
                </c:pt>
                <c:pt idx="1">
                  <c:v>Act 2, scene 2</c:v>
                </c:pt>
                <c:pt idx="2">
                  <c:v>Act 3, scene 2</c:v>
                </c:pt>
                <c:pt idx="3">
                  <c:v>Act 3, scene 4</c:v>
                </c:pt>
                <c:pt idx="4">
                  <c:v>Act 5, scene 1</c:v>
                </c:pt>
                <c:pt idx="5">
                  <c:v>Act 5, scene 5</c:v>
                </c:pt>
              </c:strCache>
            </c:strRef>
          </c:cat>
          <c:val>
            <c:numRef>
              <c:f>Sheet1!$D$2:$D$7</c:f>
              <c:numCache>
                <c:formatCode>General</c:formatCode>
                <c:ptCount val="6"/>
                <c:pt idx="0">
                  <c:v>10</c:v>
                </c:pt>
                <c:pt idx="1">
                  <c:v>10</c:v>
                </c:pt>
                <c:pt idx="2">
                  <c:v>10</c:v>
                </c:pt>
                <c:pt idx="3">
                  <c:v>8</c:v>
                </c:pt>
                <c:pt idx="4">
                  <c:v>2</c:v>
                </c:pt>
                <c:pt idx="5">
                  <c:v>0</c:v>
                </c:pt>
              </c:numCache>
            </c:numRef>
          </c:val>
          <c:smooth val="0"/>
          <c:extLst>
            <c:ext xmlns:c16="http://schemas.microsoft.com/office/drawing/2014/chart" uri="{C3380CC4-5D6E-409C-BE32-E72D297353CC}">
              <c16:uniqueId val="{00000002-70E0-4B20-9CC5-0E9BBC021F80}"/>
            </c:ext>
          </c:extLst>
        </c:ser>
        <c:dLbls>
          <c:showLegendKey val="0"/>
          <c:showVal val="1"/>
          <c:showCatName val="0"/>
          <c:showSerName val="0"/>
          <c:showPercent val="0"/>
          <c:showBubbleSize val="0"/>
        </c:dLbls>
        <c:smooth val="0"/>
        <c:axId val="325528112"/>
        <c:axId val="325523016"/>
      </c:lineChart>
      <c:catAx>
        <c:axId val="325528112"/>
        <c:scaling>
          <c:orientation val="minMax"/>
        </c:scaling>
        <c:delete val="0"/>
        <c:axPos val="b"/>
        <c:numFmt formatCode="General" sourceLinked="0"/>
        <c:majorTickMark val="none"/>
        <c:minorTickMark val="none"/>
        <c:tickLblPos val="nextTo"/>
        <c:crossAx val="325523016"/>
        <c:crosses val="autoZero"/>
        <c:auto val="1"/>
        <c:lblAlgn val="ctr"/>
        <c:lblOffset val="100"/>
        <c:noMultiLvlLbl val="0"/>
      </c:catAx>
      <c:valAx>
        <c:axId val="325523016"/>
        <c:scaling>
          <c:orientation val="minMax"/>
        </c:scaling>
        <c:delete val="0"/>
        <c:axPos val="l"/>
        <c:majorGridlines/>
        <c:numFmt formatCode="General" sourceLinked="1"/>
        <c:majorTickMark val="none"/>
        <c:minorTickMark val="none"/>
        <c:tickLblPos val="nextTo"/>
        <c:crossAx val="3255281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fld id="{A5A659B8-40E7-4EC8-ADF9-328CC5D9B490}" type="datetimeFigureOut">
              <a:rPr lang="en-GB" smtClean="0"/>
              <a:t>13/05/2019</a:t>
            </a:fld>
            <a:endParaRPr lang="en-GB"/>
          </a:p>
        </p:txBody>
      </p:sp>
      <p:sp>
        <p:nvSpPr>
          <p:cNvPr id="4" name="Footer Placeholder 3"/>
          <p:cNvSpPr>
            <a:spLocks noGrp="1"/>
          </p:cNvSpPr>
          <p:nvPr>
            <p:ph type="ftr" sz="quarter" idx="2"/>
          </p:nvPr>
        </p:nvSpPr>
        <p:spPr>
          <a:xfrm>
            <a:off x="0" y="6457411"/>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7" y="6457411"/>
            <a:ext cx="4302625" cy="340265"/>
          </a:xfrm>
          <a:prstGeom prst="rect">
            <a:avLst/>
          </a:prstGeom>
        </p:spPr>
        <p:txBody>
          <a:bodyPr vert="horz" lIns="91440" tIns="45720" rIns="91440" bIns="45720" rtlCol="0" anchor="b"/>
          <a:lstStyle>
            <a:lvl1pPr algn="r">
              <a:defRPr sz="1200"/>
            </a:lvl1pPr>
          </a:lstStyle>
          <a:p>
            <a:fld id="{9F85B938-6519-4AFD-82A8-D62E0DF1625E}" type="slidenum">
              <a:rPr lang="en-GB" smtClean="0"/>
              <a:t>‹#›</a:t>
            </a:fld>
            <a:endParaRPr lang="en-GB"/>
          </a:p>
        </p:txBody>
      </p:sp>
    </p:spTree>
    <p:extLst>
      <p:ext uri="{BB962C8B-B14F-4D97-AF65-F5344CB8AC3E}">
        <p14:creationId xmlns:p14="http://schemas.microsoft.com/office/powerpoint/2010/main" val="75710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825C604A-76DA-4C26-AF74-5052EEC095B4}" type="datetimeFigureOut">
              <a:rPr lang="en-GB" smtClean="0"/>
              <a:pPr/>
              <a:t>13/05/2019</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D9120775-1539-4DF3-8094-B3786BCC5D10}" type="slidenum">
              <a:rPr lang="en-GB" smtClean="0"/>
              <a:pPr/>
              <a:t>‹#›</a:t>
            </a:fld>
            <a:endParaRPr lang="en-GB"/>
          </a:p>
        </p:txBody>
      </p:sp>
    </p:spTree>
    <p:extLst>
      <p:ext uri="{BB962C8B-B14F-4D97-AF65-F5344CB8AC3E}">
        <p14:creationId xmlns:p14="http://schemas.microsoft.com/office/powerpoint/2010/main" val="110955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1</a:t>
            </a:fld>
            <a:endParaRPr lang="en-GB"/>
          </a:p>
        </p:txBody>
      </p:sp>
    </p:spTree>
    <p:extLst>
      <p:ext uri="{BB962C8B-B14F-4D97-AF65-F5344CB8AC3E}">
        <p14:creationId xmlns:p14="http://schemas.microsoft.com/office/powerpoint/2010/main" val="314992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12</a:t>
            </a:fld>
            <a:endParaRPr lang="en-GB"/>
          </a:p>
        </p:txBody>
      </p:sp>
    </p:spTree>
    <p:extLst>
      <p:ext uri="{BB962C8B-B14F-4D97-AF65-F5344CB8AC3E}">
        <p14:creationId xmlns:p14="http://schemas.microsoft.com/office/powerpoint/2010/main" val="3406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13</a:t>
            </a:fld>
            <a:endParaRPr lang="en-GB"/>
          </a:p>
        </p:txBody>
      </p:sp>
    </p:spTree>
    <p:extLst>
      <p:ext uri="{BB962C8B-B14F-4D97-AF65-F5344CB8AC3E}">
        <p14:creationId xmlns:p14="http://schemas.microsoft.com/office/powerpoint/2010/main" val="601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14</a:t>
            </a:fld>
            <a:endParaRPr lang="en-GB"/>
          </a:p>
        </p:txBody>
      </p:sp>
    </p:spTree>
    <p:extLst>
      <p:ext uri="{BB962C8B-B14F-4D97-AF65-F5344CB8AC3E}">
        <p14:creationId xmlns:p14="http://schemas.microsoft.com/office/powerpoint/2010/main" val="164543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15</a:t>
            </a:fld>
            <a:endParaRPr lang="en-GB"/>
          </a:p>
        </p:txBody>
      </p:sp>
    </p:spTree>
    <p:extLst>
      <p:ext uri="{BB962C8B-B14F-4D97-AF65-F5344CB8AC3E}">
        <p14:creationId xmlns:p14="http://schemas.microsoft.com/office/powerpoint/2010/main" val="160323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16</a:t>
            </a:fld>
            <a:endParaRPr lang="en-GB"/>
          </a:p>
        </p:txBody>
      </p:sp>
    </p:spTree>
    <p:extLst>
      <p:ext uri="{BB962C8B-B14F-4D97-AF65-F5344CB8AC3E}">
        <p14:creationId xmlns:p14="http://schemas.microsoft.com/office/powerpoint/2010/main" val="370377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17</a:t>
            </a:fld>
            <a:endParaRPr lang="en-GB"/>
          </a:p>
        </p:txBody>
      </p:sp>
    </p:spTree>
    <p:extLst>
      <p:ext uri="{BB962C8B-B14F-4D97-AF65-F5344CB8AC3E}">
        <p14:creationId xmlns:p14="http://schemas.microsoft.com/office/powerpoint/2010/main" val="392540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18</a:t>
            </a:fld>
            <a:endParaRPr lang="en-GB"/>
          </a:p>
        </p:txBody>
      </p:sp>
    </p:spTree>
    <p:extLst>
      <p:ext uri="{BB962C8B-B14F-4D97-AF65-F5344CB8AC3E}">
        <p14:creationId xmlns:p14="http://schemas.microsoft.com/office/powerpoint/2010/main" val="4210767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19</a:t>
            </a:fld>
            <a:endParaRPr lang="en-GB"/>
          </a:p>
        </p:txBody>
      </p:sp>
    </p:spTree>
    <p:extLst>
      <p:ext uri="{BB962C8B-B14F-4D97-AF65-F5344CB8AC3E}">
        <p14:creationId xmlns:p14="http://schemas.microsoft.com/office/powerpoint/2010/main" val="148053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20</a:t>
            </a:fld>
            <a:endParaRPr lang="en-GB"/>
          </a:p>
        </p:txBody>
      </p:sp>
    </p:spTree>
    <p:extLst>
      <p:ext uri="{BB962C8B-B14F-4D97-AF65-F5344CB8AC3E}">
        <p14:creationId xmlns:p14="http://schemas.microsoft.com/office/powerpoint/2010/main" val="202733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21</a:t>
            </a:fld>
            <a:endParaRPr lang="en-GB"/>
          </a:p>
        </p:txBody>
      </p:sp>
    </p:spTree>
    <p:extLst>
      <p:ext uri="{BB962C8B-B14F-4D97-AF65-F5344CB8AC3E}">
        <p14:creationId xmlns:p14="http://schemas.microsoft.com/office/powerpoint/2010/main" val="375525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40EB5-0E8E-4068-8EC9-F7290614D3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0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22</a:t>
            </a:fld>
            <a:endParaRPr lang="en-GB"/>
          </a:p>
        </p:txBody>
      </p:sp>
    </p:spTree>
    <p:extLst>
      <p:ext uri="{BB962C8B-B14F-4D97-AF65-F5344CB8AC3E}">
        <p14:creationId xmlns:p14="http://schemas.microsoft.com/office/powerpoint/2010/main" val="3074094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23</a:t>
            </a:fld>
            <a:endParaRPr lang="en-GB"/>
          </a:p>
        </p:txBody>
      </p:sp>
    </p:spTree>
    <p:extLst>
      <p:ext uri="{BB962C8B-B14F-4D97-AF65-F5344CB8AC3E}">
        <p14:creationId xmlns:p14="http://schemas.microsoft.com/office/powerpoint/2010/main" val="3772397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24</a:t>
            </a:fld>
            <a:endParaRPr lang="en-GB"/>
          </a:p>
        </p:txBody>
      </p:sp>
    </p:spTree>
    <p:extLst>
      <p:ext uri="{BB962C8B-B14F-4D97-AF65-F5344CB8AC3E}">
        <p14:creationId xmlns:p14="http://schemas.microsoft.com/office/powerpoint/2010/main" val="332986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25</a:t>
            </a:fld>
            <a:endParaRPr lang="en-GB"/>
          </a:p>
        </p:txBody>
      </p:sp>
    </p:spTree>
    <p:extLst>
      <p:ext uri="{BB962C8B-B14F-4D97-AF65-F5344CB8AC3E}">
        <p14:creationId xmlns:p14="http://schemas.microsoft.com/office/powerpoint/2010/main" val="1415210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26</a:t>
            </a:fld>
            <a:endParaRPr lang="en-GB"/>
          </a:p>
        </p:txBody>
      </p:sp>
    </p:spTree>
    <p:extLst>
      <p:ext uri="{BB962C8B-B14F-4D97-AF65-F5344CB8AC3E}">
        <p14:creationId xmlns:p14="http://schemas.microsoft.com/office/powerpoint/2010/main" val="1408963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27</a:t>
            </a:fld>
            <a:endParaRPr lang="en-GB"/>
          </a:p>
        </p:txBody>
      </p:sp>
    </p:spTree>
    <p:extLst>
      <p:ext uri="{BB962C8B-B14F-4D97-AF65-F5344CB8AC3E}">
        <p14:creationId xmlns:p14="http://schemas.microsoft.com/office/powerpoint/2010/main" val="95153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28</a:t>
            </a:fld>
            <a:endParaRPr lang="en-GB"/>
          </a:p>
        </p:txBody>
      </p:sp>
    </p:spTree>
    <p:extLst>
      <p:ext uri="{BB962C8B-B14F-4D97-AF65-F5344CB8AC3E}">
        <p14:creationId xmlns:p14="http://schemas.microsoft.com/office/powerpoint/2010/main" val="230271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29</a:t>
            </a:fld>
            <a:endParaRPr lang="en-GB"/>
          </a:p>
        </p:txBody>
      </p:sp>
    </p:spTree>
    <p:extLst>
      <p:ext uri="{BB962C8B-B14F-4D97-AF65-F5344CB8AC3E}">
        <p14:creationId xmlns:p14="http://schemas.microsoft.com/office/powerpoint/2010/main" val="1824632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30</a:t>
            </a:fld>
            <a:endParaRPr lang="en-GB"/>
          </a:p>
        </p:txBody>
      </p:sp>
    </p:spTree>
    <p:extLst>
      <p:ext uri="{BB962C8B-B14F-4D97-AF65-F5344CB8AC3E}">
        <p14:creationId xmlns:p14="http://schemas.microsoft.com/office/powerpoint/2010/main" val="961479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31</a:t>
            </a:fld>
            <a:endParaRPr lang="en-GB"/>
          </a:p>
        </p:txBody>
      </p:sp>
    </p:spTree>
    <p:extLst>
      <p:ext uri="{BB962C8B-B14F-4D97-AF65-F5344CB8AC3E}">
        <p14:creationId xmlns:p14="http://schemas.microsoft.com/office/powerpoint/2010/main" val="82253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4</a:t>
            </a:fld>
            <a:endParaRPr lang="en-GB"/>
          </a:p>
        </p:txBody>
      </p:sp>
    </p:spTree>
    <p:extLst>
      <p:ext uri="{BB962C8B-B14F-4D97-AF65-F5344CB8AC3E}">
        <p14:creationId xmlns:p14="http://schemas.microsoft.com/office/powerpoint/2010/main" val="114079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32</a:t>
            </a:fld>
            <a:endParaRPr lang="en-GB"/>
          </a:p>
        </p:txBody>
      </p:sp>
    </p:spTree>
    <p:extLst>
      <p:ext uri="{BB962C8B-B14F-4D97-AF65-F5344CB8AC3E}">
        <p14:creationId xmlns:p14="http://schemas.microsoft.com/office/powerpoint/2010/main" val="171890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120775-1539-4DF3-8094-B3786BCC5D10}" type="slidenum">
              <a:rPr lang="en-GB" smtClean="0"/>
              <a:pPr/>
              <a:t>33</a:t>
            </a:fld>
            <a:endParaRPr lang="en-GB"/>
          </a:p>
        </p:txBody>
      </p:sp>
    </p:spTree>
    <p:extLst>
      <p:ext uri="{BB962C8B-B14F-4D97-AF65-F5344CB8AC3E}">
        <p14:creationId xmlns:p14="http://schemas.microsoft.com/office/powerpoint/2010/main" val="362390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551456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015631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461963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20775-1539-4DF3-8094-B3786BCC5D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622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3747050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4046477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437293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4022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5</a:t>
            </a:fld>
            <a:endParaRPr lang="en-GB"/>
          </a:p>
        </p:txBody>
      </p:sp>
    </p:spTree>
    <p:extLst>
      <p:ext uri="{BB962C8B-B14F-4D97-AF65-F5344CB8AC3E}">
        <p14:creationId xmlns:p14="http://schemas.microsoft.com/office/powerpoint/2010/main" val="3028384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467984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877514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852716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4236466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545096-33E0-4491-84A4-6DCC9852FE93}"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65807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454374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980020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1244922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2607420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356333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6</a:t>
            </a:fld>
            <a:endParaRPr lang="en-GB"/>
          </a:p>
        </p:txBody>
      </p:sp>
    </p:spTree>
    <p:extLst>
      <p:ext uri="{BB962C8B-B14F-4D97-AF65-F5344CB8AC3E}">
        <p14:creationId xmlns:p14="http://schemas.microsoft.com/office/powerpoint/2010/main" val="2810907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3866267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1667057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4268153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1863600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2012481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120775-1539-4DF3-8094-B3786BCC5D10}"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669342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67</a:t>
            </a:fld>
            <a:endParaRPr lang="en-GB"/>
          </a:p>
        </p:txBody>
      </p:sp>
    </p:spTree>
    <p:extLst>
      <p:ext uri="{BB962C8B-B14F-4D97-AF65-F5344CB8AC3E}">
        <p14:creationId xmlns:p14="http://schemas.microsoft.com/office/powerpoint/2010/main" val="4039293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68</a:t>
            </a:fld>
            <a:endParaRPr lang="en-GB"/>
          </a:p>
        </p:txBody>
      </p:sp>
    </p:spTree>
    <p:extLst>
      <p:ext uri="{BB962C8B-B14F-4D97-AF65-F5344CB8AC3E}">
        <p14:creationId xmlns:p14="http://schemas.microsoft.com/office/powerpoint/2010/main" val="3305198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69</a:t>
            </a:fld>
            <a:endParaRPr lang="en-GB"/>
          </a:p>
        </p:txBody>
      </p:sp>
    </p:spTree>
    <p:extLst>
      <p:ext uri="{BB962C8B-B14F-4D97-AF65-F5344CB8AC3E}">
        <p14:creationId xmlns:p14="http://schemas.microsoft.com/office/powerpoint/2010/main" val="1363983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70</a:t>
            </a:fld>
            <a:endParaRPr lang="en-GB"/>
          </a:p>
        </p:txBody>
      </p:sp>
    </p:spTree>
    <p:extLst>
      <p:ext uri="{BB962C8B-B14F-4D97-AF65-F5344CB8AC3E}">
        <p14:creationId xmlns:p14="http://schemas.microsoft.com/office/powerpoint/2010/main" val="41362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a:t>
            </a:fld>
            <a:endParaRPr lang="en-GB"/>
          </a:p>
        </p:txBody>
      </p:sp>
    </p:spTree>
    <p:extLst>
      <p:ext uri="{BB962C8B-B14F-4D97-AF65-F5344CB8AC3E}">
        <p14:creationId xmlns:p14="http://schemas.microsoft.com/office/powerpoint/2010/main" val="859145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71</a:t>
            </a:fld>
            <a:endParaRPr lang="en-GB"/>
          </a:p>
        </p:txBody>
      </p:sp>
    </p:spTree>
    <p:extLst>
      <p:ext uri="{BB962C8B-B14F-4D97-AF65-F5344CB8AC3E}">
        <p14:creationId xmlns:p14="http://schemas.microsoft.com/office/powerpoint/2010/main" val="39128993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72</a:t>
            </a:fld>
            <a:endParaRPr lang="en-GB"/>
          </a:p>
        </p:txBody>
      </p:sp>
    </p:spTree>
    <p:extLst>
      <p:ext uri="{BB962C8B-B14F-4D97-AF65-F5344CB8AC3E}">
        <p14:creationId xmlns:p14="http://schemas.microsoft.com/office/powerpoint/2010/main" val="1566302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73</a:t>
            </a:fld>
            <a:endParaRPr lang="en-GB"/>
          </a:p>
        </p:txBody>
      </p:sp>
    </p:spTree>
    <p:extLst>
      <p:ext uri="{BB962C8B-B14F-4D97-AF65-F5344CB8AC3E}">
        <p14:creationId xmlns:p14="http://schemas.microsoft.com/office/powerpoint/2010/main" val="18108985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74</a:t>
            </a:fld>
            <a:endParaRPr lang="en-GB"/>
          </a:p>
        </p:txBody>
      </p:sp>
    </p:spTree>
    <p:extLst>
      <p:ext uri="{BB962C8B-B14F-4D97-AF65-F5344CB8AC3E}">
        <p14:creationId xmlns:p14="http://schemas.microsoft.com/office/powerpoint/2010/main" val="15801549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75</a:t>
            </a:fld>
            <a:endParaRPr lang="en-GB"/>
          </a:p>
        </p:txBody>
      </p:sp>
    </p:spTree>
    <p:extLst>
      <p:ext uri="{BB962C8B-B14F-4D97-AF65-F5344CB8AC3E}">
        <p14:creationId xmlns:p14="http://schemas.microsoft.com/office/powerpoint/2010/main" val="33446018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76</a:t>
            </a:fld>
            <a:endParaRPr lang="en-GB"/>
          </a:p>
        </p:txBody>
      </p:sp>
    </p:spTree>
    <p:extLst>
      <p:ext uri="{BB962C8B-B14F-4D97-AF65-F5344CB8AC3E}">
        <p14:creationId xmlns:p14="http://schemas.microsoft.com/office/powerpoint/2010/main" val="38388139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77</a:t>
            </a:fld>
            <a:endParaRPr lang="en-GB"/>
          </a:p>
        </p:txBody>
      </p:sp>
    </p:spTree>
    <p:extLst>
      <p:ext uri="{BB962C8B-B14F-4D97-AF65-F5344CB8AC3E}">
        <p14:creationId xmlns:p14="http://schemas.microsoft.com/office/powerpoint/2010/main" val="16679530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78</a:t>
            </a:fld>
            <a:endParaRPr lang="en-GB"/>
          </a:p>
        </p:txBody>
      </p:sp>
    </p:spTree>
    <p:extLst>
      <p:ext uri="{BB962C8B-B14F-4D97-AF65-F5344CB8AC3E}">
        <p14:creationId xmlns:p14="http://schemas.microsoft.com/office/powerpoint/2010/main" val="38003880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9120775-1539-4DF3-8094-B3786BCC5D10}" type="slidenum">
              <a:rPr lang="en-GB" smtClean="0"/>
              <a:pPr/>
              <a:t>79</a:t>
            </a:fld>
            <a:endParaRPr lang="en-GB"/>
          </a:p>
        </p:txBody>
      </p:sp>
    </p:spTree>
    <p:extLst>
      <p:ext uri="{BB962C8B-B14F-4D97-AF65-F5344CB8AC3E}">
        <p14:creationId xmlns:p14="http://schemas.microsoft.com/office/powerpoint/2010/main" val="201658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8</a:t>
            </a:fld>
            <a:endParaRPr lang="en-GB"/>
          </a:p>
        </p:txBody>
      </p:sp>
    </p:spTree>
    <p:extLst>
      <p:ext uri="{BB962C8B-B14F-4D97-AF65-F5344CB8AC3E}">
        <p14:creationId xmlns:p14="http://schemas.microsoft.com/office/powerpoint/2010/main" val="305445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9</a:t>
            </a:fld>
            <a:endParaRPr lang="en-GB"/>
          </a:p>
        </p:txBody>
      </p:sp>
    </p:spTree>
    <p:extLst>
      <p:ext uri="{BB962C8B-B14F-4D97-AF65-F5344CB8AC3E}">
        <p14:creationId xmlns:p14="http://schemas.microsoft.com/office/powerpoint/2010/main" val="72192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2D46A3-2DF2-45BB-AAA7-A1FC26EF580D}" type="slidenum">
              <a:rPr lang="en-GB" smtClean="0"/>
              <a:pPr/>
              <a:t>10</a:t>
            </a:fld>
            <a:endParaRPr lang="en-GB"/>
          </a:p>
        </p:txBody>
      </p:sp>
    </p:spTree>
    <p:extLst>
      <p:ext uri="{BB962C8B-B14F-4D97-AF65-F5344CB8AC3E}">
        <p14:creationId xmlns:p14="http://schemas.microsoft.com/office/powerpoint/2010/main" val="12809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DB0C6F-D40A-4A0D-A65A-8C3071DCBC45}"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45AA02-8CCE-4927-ABD0-EC1EA704ECBA}"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6297CD8C-5171-47D4-936C-5654DC3E7720}" type="datetimeFigureOut">
              <a:rPr lang="en-US" smtClean="0"/>
              <a:pPr/>
              <a:t>5/13/2019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435C4B-E919-46B4-9FE0-ABAA7A19534F}"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1506" name="Picture 2" descr="http://www.widgit.com/parents/home/games/oandx.jpg"/>
          <p:cNvPicPr>
            <a:picLocks noChangeAspect="1" noChangeArrowheads="1"/>
          </p:cNvPicPr>
          <p:nvPr userDrawn="1"/>
        </p:nvPicPr>
        <p:blipFill>
          <a:blip r:embed="rId2" cstate="print">
            <a:lum bright="70000" contrast="-70000"/>
          </a:blip>
          <a:srcRect/>
          <a:stretch>
            <a:fillRect/>
          </a:stretch>
        </p:blipFill>
        <p:spPr bwMode="auto">
          <a:xfrm>
            <a:off x="0" y="0"/>
            <a:ext cx="9144000" cy="6861225"/>
          </a:xfrm>
          <a:prstGeom prst="rect">
            <a:avLst/>
          </a:prstGeom>
          <a:noFill/>
        </p:spPr>
      </p:pic>
      <p:sp>
        <p:nvSpPr>
          <p:cNvPr id="3" name="Content Placeholder 2"/>
          <p:cNvSpPr>
            <a:spLocks noGrp="1"/>
          </p:cNvSpPr>
          <p:nvPr>
            <p:ph idx="1"/>
          </p:nvPr>
        </p:nvSpPr>
        <p:spPr>
          <a:xfrm>
            <a:off x="457200" y="1124744"/>
            <a:ext cx="8229600" cy="5199856"/>
          </a:xfrm>
        </p:spPr>
        <p:txBody>
          <a:bodyPr/>
          <a:lstStyle>
            <a:lvl1pPr>
              <a:buNone/>
              <a:defRPr>
                <a:latin typeface="Comic Sans MS" pitchFamily="66" charset="0"/>
              </a:defRPr>
            </a:lvl1pPr>
          </a:lstStyle>
          <a:p>
            <a:pPr lvl="0" eaLnBrk="1" latinLnBrk="0" hangingPunct="1"/>
            <a:endParaRPr kumimoji="0" lang="en-US" dirty="0"/>
          </a:p>
        </p:txBody>
      </p:sp>
      <p:sp>
        <p:nvSpPr>
          <p:cNvPr id="4" name="Date Placeholder 3"/>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5976C-A198-44AE-A85F-3B556787AA5A}" type="slidenum">
              <a:rPr lang="en-GB" smtClean="0"/>
              <a:pPr/>
              <a:t>‹#›</a:t>
            </a:fld>
            <a:endParaRPr lang="en-GB"/>
          </a:p>
        </p:txBody>
      </p:sp>
      <p:sp>
        <p:nvSpPr>
          <p:cNvPr id="7" name="TextBox 6"/>
          <p:cNvSpPr txBox="1"/>
          <p:nvPr userDrawn="1"/>
        </p:nvSpPr>
        <p:spPr>
          <a:xfrm>
            <a:off x="395536" y="260648"/>
            <a:ext cx="8280920" cy="646331"/>
          </a:xfrm>
          <a:prstGeom prst="rect">
            <a:avLst/>
          </a:prstGeom>
          <a:solidFill>
            <a:schemeClr val="accent1">
              <a:lumMod val="40000"/>
              <a:lumOff val="60000"/>
            </a:schemeClr>
          </a:solidFill>
          <a:ln w="12700">
            <a:solidFill>
              <a:srgbClr val="002060"/>
            </a:solidFill>
          </a:ln>
        </p:spPr>
        <p:txBody>
          <a:bodyPr wrap="square" rtlCol="0">
            <a:spAutoFit/>
          </a:bodyPr>
          <a:lstStyle/>
          <a:p>
            <a:r>
              <a:rPr lang="en-GB" dirty="0"/>
              <a:t>L.O.</a:t>
            </a:r>
          </a:p>
          <a:p>
            <a:r>
              <a:rPr lang="en-GB" baseline="0" dirty="0"/>
              <a:t>  </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descr="http://teachers.bcps.org/teachers_sec/walford/images/F27EBEE62D5247BB9C8B79E88D17D1DC.jpg"/>
          <p:cNvPicPr>
            <a:picLocks noChangeAspect="1" noChangeArrowheads="1"/>
          </p:cNvPicPr>
          <p:nvPr userDrawn="1"/>
        </p:nvPicPr>
        <p:blipFill>
          <a:blip r:embed="rId2" cstate="print">
            <a:lum bright="70000" contrast="-70000"/>
          </a:blip>
          <a:srcRect/>
          <a:stretch>
            <a:fillRect/>
          </a:stretch>
        </p:blipFill>
        <p:spPr bwMode="auto">
          <a:xfrm>
            <a:off x="-1" y="0"/>
            <a:ext cx="9144001" cy="6858000"/>
          </a:xfrm>
          <a:prstGeom prst="rect">
            <a:avLst/>
          </a:prstGeom>
          <a:noFill/>
        </p:spPr>
      </p:pic>
      <p:sp>
        <p:nvSpPr>
          <p:cNvPr id="3" name="Content Placeholder 2"/>
          <p:cNvSpPr>
            <a:spLocks noGrp="1"/>
          </p:cNvSpPr>
          <p:nvPr>
            <p:ph idx="1"/>
          </p:nvPr>
        </p:nvSpPr>
        <p:spPr>
          <a:xfrm>
            <a:off x="395536" y="1052736"/>
            <a:ext cx="8424936" cy="5472608"/>
          </a:xfrm>
        </p:spPr>
        <p:txBody>
          <a:bodyPr/>
          <a:lstStyle>
            <a:lvl1pPr>
              <a:buNone/>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C2B1-C78D-4A60-8EAD-41FBB0B3FB09}" type="slidenum">
              <a:rPr lang="en-GB" smtClean="0"/>
              <a:pPr/>
              <a:t>‹#›</a:t>
            </a:fld>
            <a:endParaRPr lang="en-GB"/>
          </a:p>
        </p:txBody>
      </p:sp>
      <p:sp>
        <p:nvSpPr>
          <p:cNvPr id="8" name="TextBox 7"/>
          <p:cNvSpPr txBox="1"/>
          <p:nvPr userDrawn="1"/>
        </p:nvSpPr>
        <p:spPr>
          <a:xfrm>
            <a:off x="179512" y="260648"/>
            <a:ext cx="8640960" cy="369332"/>
          </a:xfrm>
          <a:prstGeom prst="rect">
            <a:avLst/>
          </a:prstGeom>
          <a:noFill/>
          <a:ln w="19050">
            <a:solidFill>
              <a:schemeClr val="tx1"/>
            </a:solidFill>
          </a:ln>
        </p:spPr>
        <p:txBody>
          <a:bodyPr wrap="square" rtlCol="0">
            <a:spAutoFit/>
          </a:bodyPr>
          <a:lstStyle/>
          <a:p>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A75976C-A198-44AE-A85F-3B556787AA5A}"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6AFF1D-1B79-407B-A518-2FC51B95A7D3}"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75976C-A198-44AE-A85F-3B556787AA5A}"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514BB2-E76B-497E-84F1-68F75B0FEBDD}" type="datetimeFigureOut">
              <a:rPr lang="en-GB"/>
              <a:pPr>
                <a:defRPr/>
              </a:pPr>
              <a:t>13/05/2019</a:t>
            </a:fld>
            <a:endParaRPr lang="en-GB"/>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F51D6C-D085-4DD3-86DA-6851774C0F3C}" type="slidenum">
              <a:rPr lang="en-GB"/>
              <a:pPr>
                <a:defRPr/>
              </a:pPr>
              <a:t>‹#›</a:t>
            </a:fld>
            <a:endParaRPr lang="en-GB"/>
          </a:p>
        </p:txBody>
      </p:sp>
    </p:spTree>
    <p:extLst>
      <p:ext uri="{BB962C8B-B14F-4D97-AF65-F5344CB8AC3E}">
        <p14:creationId xmlns:p14="http://schemas.microsoft.com/office/powerpoint/2010/main" val="4046816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5B7070-8266-40E1-B4BB-F89ED7C981A7}"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0F13BDC-C860-46AB-827B-5977A627475E}" type="slidenum">
              <a:rPr lang="en-GB"/>
              <a:pPr>
                <a:defRPr/>
              </a:pPr>
              <a:t>‹#›</a:t>
            </a:fld>
            <a:endParaRPr lang="en-GB"/>
          </a:p>
        </p:txBody>
      </p:sp>
    </p:spTree>
    <p:extLst>
      <p:ext uri="{BB962C8B-B14F-4D97-AF65-F5344CB8AC3E}">
        <p14:creationId xmlns:p14="http://schemas.microsoft.com/office/powerpoint/2010/main" val="983498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810227-B7C4-42BE-9503-7CE8DBF0ECA9}"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7A4FF5-E8F3-4723-AD48-F999E5E0AA2B}" type="slidenum">
              <a:rPr lang="en-GB"/>
              <a:pPr>
                <a:defRPr/>
              </a:pPr>
              <a:t>‹#›</a:t>
            </a:fld>
            <a:endParaRPr lang="en-GB"/>
          </a:p>
        </p:txBody>
      </p:sp>
    </p:spTree>
    <p:extLst>
      <p:ext uri="{BB962C8B-B14F-4D97-AF65-F5344CB8AC3E}">
        <p14:creationId xmlns:p14="http://schemas.microsoft.com/office/powerpoint/2010/main" val="2192978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032FD-4CCE-4FD8-B50F-8F49357FD065}" type="datetimeFigureOut">
              <a:rPr lang="en-GB"/>
              <a:pPr>
                <a:defRPr/>
              </a:pPr>
              <a:t>13/05/2019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63715C9-A1D6-46E7-98FA-68FA12330778}" type="slidenum">
              <a:rPr lang="en-GB"/>
              <a:pPr>
                <a:defRPr/>
              </a:pPr>
              <a:t>‹#›</a:t>
            </a:fld>
            <a:endParaRPr lang="en-GB"/>
          </a:p>
        </p:txBody>
      </p:sp>
    </p:spTree>
    <p:extLst>
      <p:ext uri="{BB962C8B-B14F-4D97-AF65-F5344CB8AC3E}">
        <p14:creationId xmlns:p14="http://schemas.microsoft.com/office/powerpoint/2010/main" val="1022624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6DEB6A-9F54-4DC2-B5CE-03655C6E0FCD}" type="datetimeFigureOut">
              <a:rPr lang="en-GB"/>
              <a:pPr>
                <a:defRPr/>
              </a:pPr>
              <a:t>13/05/2019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24644E-2C79-464A-82F0-C2A4BF0264D7}" type="slidenum">
              <a:rPr lang="en-GB"/>
              <a:pPr>
                <a:defRPr/>
              </a:pPr>
              <a:t>‹#›</a:t>
            </a:fld>
            <a:endParaRPr lang="en-GB"/>
          </a:p>
        </p:txBody>
      </p:sp>
    </p:spTree>
    <p:extLst>
      <p:ext uri="{BB962C8B-B14F-4D97-AF65-F5344CB8AC3E}">
        <p14:creationId xmlns:p14="http://schemas.microsoft.com/office/powerpoint/2010/main" val="196953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ED31FB-3158-4441-AA4D-2557B27DFDF9}" type="datetimeFigureOut">
              <a:rPr lang="en-GB"/>
              <a:pPr>
                <a:defRPr/>
              </a:pPr>
              <a:t>13/05/2019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0874D2-CE67-4C96-A31B-A8275728F9A4}" type="slidenum">
              <a:rPr lang="en-GB"/>
              <a:pPr>
                <a:defRPr/>
              </a:pPr>
              <a:t>‹#›</a:t>
            </a:fld>
            <a:endParaRPr lang="en-GB"/>
          </a:p>
        </p:txBody>
      </p:sp>
    </p:spTree>
    <p:extLst>
      <p:ext uri="{BB962C8B-B14F-4D97-AF65-F5344CB8AC3E}">
        <p14:creationId xmlns:p14="http://schemas.microsoft.com/office/powerpoint/2010/main" val="1637724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A85D1C1-AF3B-439A-9D82-395643325B8E}" type="datetimeFigureOut">
              <a:rPr lang="en-GB"/>
              <a:pPr>
                <a:defRPr/>
              </a:pPr>
              <a:t>13/05/2019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57D49D1-282B-4F85-A0EF-6277593C307A}" type="slidenum">
              <a:rPr lang="en-GB"/>
              <a:pPr>
                <a:defRPr/>
              </a:pPr>
              <a:t>‹#›</a:t>
            </a:fld>
            <a:endParaRPr lang="en-GB"/>
          </a:p>
        </p:txBody>
      </p:sp>
    </p:spTree>
    <p:extLst>
      <p:ext uri="{BB962C8B-B14F-4D97-AF65-F5344CB8AC3E}">
        <p14:creationId xmlns:p14="http://schemas.microsoft.com/office/powerpoint/2010/main" val="74332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74BF4F-AAD5-4068-9ABA-91DE46ACE54C}" type="datetimeFigureOut">
              <a:rPr lang="en-GB"/>
              <a:pPr>
                <a:defRPr/>
              </a:pPr>
              <a:t>13/05/2019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DB7A26-1735-4936-A2E6-51C83A0C3907}" type="slidenum">
              <a:rPr lang="en-GB"/>
              <a:pPr>
                <a:defRPr/>
              </a:pPr>
              <a:t>‹#›</a:t>
            </a:fld>
            <a:endParaRPr lang="en-GB"/>
          </a:p>
        </p:txBody>
      </p:sp>
    </p:spTree>
    <p:extLst>
      <p:ext uri="{BB962C8B-B14F-4D97-AF65-F5344CB8AC3E}">
        <p14:creationId xmlns:p14="http://schemas.microsoft.com/office/powerpoint/2010/main" val="19096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080808"/>
              </a:solidFill>
            </a:endParaRPr>
          </a:p>
        </p:txBody>
      </p:sp>
      <p:sp>
        <p:nvSpPr>
          <p:cNvPr id="6" name="Right Triangle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080808"/>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80808"/>
              </a:solidFill>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80808"/>
              </a:solidFill>
            </a:endParaRPr>
          </a:p>
        </p:txBody>
      </p:sp>
      <p:sp>
        <p:nvSpPr>
          <p:cNvPr id="2" name="Title 1"/>
          <p:cNvSpPr>
            <a:spLocks noGrp="1"/>
          </p:cNvSpPr>
          <p:nvPr>
            <p:ph type="title"/>
          </p:nvPr>
        </p:nvSpPr>
        <p:spPr>
          <a:xfrm>
            <a:off x="609600" y="1176998"/>
            <a:ext cx="2212848" cy="1582621"/>
          </a:xfrm>
          <a:prstGeom prst="rect">
            <a:avLst/>
          </a:prstGeom>
        </p:spPr>
        <p:txBody>
          <a:bodyPr vert="horz" lIns="45720" tIns="45720" rIns="45720" bIns="45720" anchor="b"/>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15FA473-B1A3-47AE-B0F5-EB9557449529}" type="datetimeFigureOut">
              <a:rPr lang="en-GB"/>
              <a:pPr>
                <a:defRPr/>
              </a:pPr>
              <a:t>13/05/2019</a:t>
            </a:fld>
            <a:endParaRPr lang="en-GB"/>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11" name="Slide Number Placeholder 6"/>
          <p:cNvSpPr>
            <a:spLocks noGrp="1"/>
          </p:cNvSpPr>
          <p:nvPr>
            <p:ph type="sldNum" sz="quarter" idx="12"/>
          </p:nvPr>
        </p:nvSpPr>
        <p:spPr>
          <a:xfrm>
            <a:off x="8077200" y="6356352"/>
            <a:ext cx="609600" cy="365125"/>
          </a:xfrm>
        </p:spPr>
        <p:txBody>
          <a:bodyPr/>
          <a:lstStyle>
            <a:lvl1pPr fontAlgn="base">
              <a:spcBef>
                <a:spcPct val="0"/>
              </a:spcBef>
              <a:spcAft>
                <a:spcPct val="0"/>
              </a:spcAft>
              <a:defRPr>
                <a:latin typeface="Arial" charset="0"/>
                <a:cs typeface="Arial" charset="0"/>
              </a:defRPr>
            </a:lvl1pPr>
          </a:lstStyle>
          <a:p>
            <a:pPr>
              <a:defRPr/>
            </a:pPr>
            <a:fld id="{1AD10AD3-36C2-43D1-8DCB-21F9E554E703}" type="slidenum">
              <a:rPr lang="en-GB"/>
              <a:pPr>
                <a:defRPr/>
              </a:pPr>
              <a:t>‹#›</a:t>
            </a:fld>
            <a:endParaRPr lang="en-GB"/>
          </a:p>
        </p:txBody>
      </p:sp>
    </p:spTree>
    <p:extLst>
      <p:ext uri="{BB962C8B-B14F-4D97-AF65-F5344CB8AC3E}">
        <p14:creationId xmlns:p14="http://schemas.microsoft.com/office/powerpoint/2010/main" val="4257214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3E82841-BAFA-4EBC-A16D-8851317738B3}"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C9EBC2-ADCD-4036-8A6B-6C629A2D4F92}" type="slidenum">
              <a:rPr lang="en-GB"/>
              <a:pPr>
                <a:defRPr/>
              </a:pPr>
              <a:t>‹#›</a:t>
            </a:fld>
            <a:endParaRPr lang="en-GB"/>
          </a:p>
        </p:txBody>
      </p:sp>
    </p:spTree>
    <p:extLst>
      <p:ext uri="{BB962C8B-B14F-4D97-AF65-F5344CB8AC3E}">
        <p14:creationId xmlns:p14="http://schemas.microsoft.com/office/powerpoint/2010/main" val="4048677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57A38B-6C91-4D40-ADF7-65AE939BAF77}"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F89599B-E421-49CD-9B9F-1A7AF4A2D843}" type="slidenum">
              <a:rPr lang="en-GB"/>
              <a:pPr>
                <a:defRPr/>
              </a:pPr>
              <a:t>‹#›</a:t>
            </a:fld>
            <a:endParaRPr lang="en-GB"/>
          </a:p>
        </p:txBody>
      </p:sp>
    </p:spTree>
    <p:extLst>
      <p:ext uri="{BB962C8B-B14F-4D97-AF65-F5344CB8AC3E}">
        <p14:creationId xmlns:p14="http://schemas.microsoft.com/office/powerpoint/2010/main" val="3888654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514BB2-E76B-497E-84F1-68F75B0FEBDD}" type="datetimeFigureOut">
              <a:rPr lang="en-GB"/>
              <a:pPr>
                <a:defRPr/>
              </a:pPr>
              <a:t>13/05/2019</a:t>
            </a:fld>
            <a:endParaRPr lang="en-GB"/>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F51D6C-D085-4DD3-86DA-6851774C0F3C}" type="slidenum">
              <a:rPr lang="en-GB"/>
              <a:pPr>
                <a:defRPr/>
              </a:pPr>
              <a:t>‹#›</a:t>
            </a:fld>
            <a:endParaRPr lang="en-GB"/>
          </a:p>
        </p:txBody>
      </p:sp>
    </p:spTree>
    <p:extLst>
      <p:ext uri="{BB962C8B-B14F-4D97-AF65-F5344CB8AC3E}">
        <p14:creationId xmlns:p14="http://schemas.microsoft.com/office/powerpoint/2010/main" val="4207141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5B7070-8266-40E1-B4BB-F89ED7C981A7}"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0F13BDC-C860-46AB-827B-5977A627475E}" type="slidenum">
              <a:rPr lang="en-GB"/>
              <a:pPr>
                <a:defRPr/>
              </a:pPr>
              <a:t>‹#›</a:t>
            </a:fld>
            <a:endParaRPr lang="en-GB"/>
          </a:p>
        </p:txBody>
      </p:sp>
    </p:spTree>
    <p:extLst>
      <p:ext uri="{BB962C8B-B14F-4D97-AF65-F5344CB8AC3E}">
        <p14:creationId xmlns:p14="http://schemas.microsoft.com/office/powerpoint/2010/main" val="2019145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810227-B7C4-42BE-9503-7CE8DBF0ECA9}"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7A4FF5-E8F3-4723-AD48-F999E5E0AA2B}" type="slidenum">
              <a:rPr lang="en-GB"/>
              <a:pPr>
                <a:defRPr/>
              </a:pPr>
              <a:t>‹#›</a:t>
            </a:fld>
            <a:endParaRPr lang="en-GB"/>
          </a:p>
        </p:txBody>
      </p:sp>
    </p:spTree>
    <p:extLst>
      <p:ext uri="{BB962C8B-B14F-4D97-AF65-F5344CB8AC3E}">
        <p14:creationId xmlns:p14="http://schemas.microsoft.com/office/powerpoint/2010/main" val="51544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032FD-4CCE-4FD8-B50F-8F49357FD065}" type="datetimeFigureOut">
              <a:rPr lang="en-GB"/>
              <a:pPr>
                <a:defRPr/>
              </a:pPr>
              <a:t>13/05/2019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63715C9-A1D6-46E7-98FA-68FA12330778}" type="slidenum">
              <a:rPr lang="en-GB"/>
              <a:pPr>
                <a:defRPr/>
              </a:pPr>
              <a:t>‹#›</a:t>
            </a:fld>
            <a:endParaRPr lang="en-GB"/>
          </a:p>
        </p:txBody>
      </p:sp>
    </p:spTree>
    <p:extLst>
      <p:ext uri="{BB962C8B-B14F-4D97-AF65-F5344CB8AC3E}">
        <p14:creationId xmlns:p14="http://schemas.microsoft.com/office/powerpoint/2010/main" val="317615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E6DEB6A-9F54-4DC2-B5CE-03655C6E0FCD}" type="datetimeFigureOut">
              <a:rPr lang="en-GB"/>
              <a:pPr>
                <a:defRPr/>
              </a:pPr>
              <a:t>13/05/2019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24644E-2C79-464A-82F0-C2A4BF0264D7}" type="slidenum">
              <a:rPr lang="en-GB"/>
              <a:pPr>
                <a:defRPr/>
              </a:pPr>
              <a:t>‹#›</a:t>
            </a:fld>
            <a:endParaRPr lang="en-GB"/>
          </a:p>
        </p:txBody>
      </p:sp>
    </p:spTree>
    <p:extLst>
      <p:ext uri="{BB962C8B-B14F-4D97-AF65-F5344CB8AC3E}">
        <p14:creationId xmlns:p14="http://schemas.microsoft.com/office/powerpoint/2010/main" val="3165215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ED31FB-3158-4441-AA4D-2557B27DFDF9}" type="datetimeFigureOut">
              <a:rPr lang="en-GB"/>
              <a:pPr>
                <a:defRPr/>
              </a:pPr>
              <a:t>13/05/2019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0874D2-CE67-4C96-A31B-A8275728F9A4}" type="slidenum">
              <a:rPr lang="en-GB"/>
              <a:pPr>
                <a:defRPr/>
              </a:pPr>
              <a:t>‹#›</a:t>
            </a:fld>
            <a:endParaRPr lang="en-GB"/>
          </a:p>
        </p:txBody>
      </p:sp>
    </p:spTree>
    <p:extLst>
      <p:ext uri="{BB962C8B-B14F-4D97-AF65-F5344CB8AC3E}">
        <p14:creationId xmlns:p14="http://schemas.microsoft.com/office/powerpoint/2010/main" val="2908865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A85D1C1-AF3B-439A-9D82-395643325B8E}" type="datetimeFigureOut">
              <a:rPr lang="en-GB"/>
              <a:pPr>
                <a:defRPr/>
              </a:pPr>
              <a:t>13/05/2019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57D49D1-282B-4F85-A0EF-6277593C307A}" type="slidenum">
              <a:rPr lang="en-GB"/>
              <a:pPr>
                <a:defRPr/>
              </a:pPr>
              <a:t>‹#›</a:t>
            </a:fld>
            <a:endParaRPr lang="en-GB"/>
          </a:p>
        </p:txBody>
      </p:sp>
    </p:spTree>
    <p:extLst>
      <p:ext uri="{BB962C8B-B14F-4D97-AF65-F5344CB8AC3E}">
        <p14:creationId xmlns:p14="http://schemas.microsoft.com/office/powerpoint/2010/main" val="1291891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74BF4F-AAD5-4068-9ABA-91DE46ACE54C}" type="datetimeFigureOut">
              <a:rPr lang="en-GB"/>
              <a:pPr>
                <a:defRPr/>
              </a:pPr>
              <a:t>13/05/2019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DB7A26-1735-4936-A2E6-51C83A0C3907}" type="slidenum">
              <a:rPr lang="en-GB"/>
              <a:pPr>
                <a:defRPr/>
              </a:pPr>
              <a:t>‹#›</a:t>
            </a:fld>
            <a:endParaRPr lang="en-GB"/>
          </a:p>
        </p:txBody>
      </p:sp>
    </p:spTree>
    <p:extLst>
      <p:ext uri="{BB962C8B-B14F-4D97-AF65-F5344CB8AC3E}">
        <p14:creationId xmlns:p14="http://schemas.microsoft.com/office/powerpoint/2010/main" val="2222131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080808"/>
              </a:solidFill>
            </a:endParaRPr>
          </a:p>
        </p:txBody>
      </p:sp>
      <p:sp>
        <p:nvSpPr>
          <p:cNvPr id="6" name="Right Triangle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080808"/>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80808"/>
              </a:solidFill>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80808"/>
              </a:solidFill>
            </a:endParaRPr>
          </a:p>
        </p:txBody>
      </p:sp>
      <p:sp>
        <p:nvSpPr>
          <p:cNvPr id="2" name="Title 1"/>
          <p:cNvSpPr>
            <a:spLocks noGrp="1"/>
          </p:cNvSpPr>
          <p:nvPr>
            <p:ph type="title"/>
          </p:nvPr>
        </p:nvSpPr>
        <p:spPr>
          <a:xfrm>
            <a:off x="609600" y="1176998"/>
            <a:ext cx="2212848" cy="1582621"/>
          </a:xfrm>
          <a:prstGeom prst="rect">
            <a:avLst/>
          </a:prstGeom>
        </p:spPr>
        <p:txBody>
          <a:bodyPr vert="horz" lIns="45720" tIns="45720" rIns="45720" bIns="45720" anchor="b"/>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15FA473-B1A3-47AE-B0F5-EB9557449529}" type="datetimeFigureOut">
              <a:rPr lang="en-GB"/>
              <a:pPr>
                <a:defRPr/>
              </a:pPr>
              <a:t>13/05/2019</a:t>
            </a:fld>
            <a:endParaRPr lang="en-GB"/>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11" name="Slide Number Placeholder 6"/>
          <p:cNvSpPr>
            <a:spLocks noGrp="1"/>
          </p:cNvSpPr>
          <p:nvPr>
            <p:ph type="sldNum" sz="quarter" idx="12"/>
          </p:nvPr>
        </p:nvSpPr>
        <p:spPr>
          <a:xfrm>
            <a:off x="8077200" y="6356352"/>
            <a:ext cx="609600" cy="365125"/>
          </a:xfrm>
        </p:spPr>
        <p:txBody>
          <a:bodyPr/>
          <a:lstStyle>
            <a:lvl1pPr fontAlgn="base">
              <a:spcBef>
                <a:spcPct val="0"/>
              </a:spcBef>
              <a:spcAft>
                <a:spcPct val="0"/>
              </a:spcAft>
              <a:defRPr>
                <a:latin typeface="Arial" charset="0"/>
                <a:cs typeface="Arial" charset="0"/>
              </a:defRPr>
            </a:lvl1pPr>
          </a:lstStyle>
          <a:p>
            <a:pPr>
              <a:defRPr/>
            </a:pPr>
            <a:fld id="{1AD10AD3-36C2-43D1-8DCB-21F9E554E703}" type="slidenum">
              <a:rPr lang="en-GB"/>
              <a:pPr>
                <a:defRPr/>
              </a:pPr>
              <a:t>‹#›</a:t>
            </a:fld>
            <a:endParaRPr lang="en-GB"/>
          </a:p>
        </p:txBody>
      </p:sp>
    </p:spTree>
    <p:extLst>
      <p:ext uri="{BB962C8B-B14F-4D97-AF65-F5344CB8AC3E}">
        <p14:creationId xmlns:p14="http://schemas.microsoft.com/office/powerpoint/2010/main" val="909801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3E82841-BAFA-4EBC-A16D-8851317738B3}"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C9EBC2-ADCD-4036-8A6B-6C629A2D4F92}" type="slidenum">
              <a:rPr lang="en-GB"/>
              <a:pPr>
                <a:defRPr/>
              </a:pPr>
              <a:t>‹#›</a:t>
            </a:fld>
            <a:endParaRPr lang="en-GB"/>
          </a:p>
        </p:txBody>
      </p:sp>
    </p:spTree>
    <p:extLst>
      <p:ext uri="{BB962C8B-B14F-4D97-AF65-F5344CB8AC3E}">
        <p14:creationId xmlns:p14="http://schemas.microsoft.com/office/powerpoint/2010/main" val="3555254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57A38B-6C91-4D40-ADF7-65AE939BAF77}"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F89599B-E421-49CD-9B9F-1A7AF4A2D843}" type="slidenum">
              <a:rPr lang="en-GB"/>
              <a:pPr>
                <a:defRPr/>
              </a:pPr>
              <a:t>‹#›</a:t>
            </a:fld>
            <a:endParaRPr lang="en-GB"/>
          </a:p>
        </p:txBody>
      </p:sp>
    </p:spTree>
    <p:extLst>
      <p:ext uri="{BB962C8B-B14F-4D97-AF65-F5344CB8AC3E}">
        <p14:creationId xmlns:p14="http://schemas.microsoft.com/office/powerpoint/2010/main" val="2133582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768010B-5621-4BFE-8AAC-0A56C391EB0A}" type="datetimeFigureOut">
              <a:rPr lang="en-GB"/>
              <a:pPr>
                <a:defRPr/>
              </a:pPr>
              <a:t>13/05/2019</a:t>
            </a:fld>
            <a:endParaRPr lang="en-GB"/>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6A606E9-C877-419E-8681-3EFED2F88229}" type="slidenum">
              <a:rPr lang="en-GB"/>
              <a:pPr>
                <a:defRPr/>
              </a:pPr>
              <a:t>‹#›</a:t>
            </a:fld>
            <a:endParaRPr lang="en-GB"/>
          </a:p>
        </p:txBody>
      </p:sp>
    </p:spTree>
    <p:extLst>
      <p:ext uri="{BB962C8B-B14F-4D97-AF65-F5344CB8AC3E}">
        <p14:creationId xmlns:p14="http://schemas.microsoft.com/office/powerpoint/2010/main" val="1588528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75804AF-C75F-4FA3-83DC-936B30D4036E}"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33E4051-53C3-4AC8-8EC7-7968729E4313}" type="slidenum">
              <a:rPr lang="en-GB"/>
              <a:pPr>
                <a:defRPr/>
              </a:pPr>
              <a:t>‹#›</a:t>
            </a:fld>
            <a:endParaRPr lang="en-GB"/>
          </a:p>
        </p:txBody>
      </p:sp>
    </p:spTree>
    <p:extLst>
      <p:ext uri="{BB962C8B-B14F-4D97-AF65-F5344CB8AC3E}">
        <p14:creationId xmlns:p14="http://schemas.microsoft.com/office/powerpoint/2010/main" val="1259952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0B8EED9-4475-4B16-A3A3-3E8D54821F52}"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B125DB6-42F6-44B4-99BF-445D8291B35B}" type="slidenum">
              <a:rPr lang="en-GB"/>
              <a:pPr>
                <a:defRPr/>
              </a:pPr>
              <a:t>‹#›</a:t>
            </a:fld>
            <a:endParaRPr lang="en-GB"/>
          </a:p>
        </p:txBody>
      </p:sp>
    </p:spTree>
    <p:extLst>
      <p:ext uri="{BB962C8B-B14F-4D97-AF65-F5344CB8AC3E}">
        <p14:creationId xmlns:p14="http://schemas.microsoft.com/office/powerpoint/2010/main" val="37793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65AD99C-1317-48E0-9603-04C6140894D8}" type="datetimeFigureOut">
              <a:rPr lang="en-GB"/>
              <a:pPr>
                <a:defRPr/>
              </a:pPr>
              <a:t>13/05/2019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42DE6D3-7EDF-4B07-A379-FBA57E8785F3}" type="slidenum">
              <a:rPr lang="en-GB"/>
              <a:pPr>
                <a:defRPr/>
              </a:pPr>
              <a:t>‹#›</a:t>
            </a:fld>
            <a:endParaRPr lang="en-GB"/>
          </a:p>
        </p:txBody>
      </p:sp>
    </p:spTree>
    <p:extLst>
      <p:ext uri="{BB962C8B-B14F-4D97-AF65-F5344CB8AC3E}">
        <p14:creationId xmlns:p14="http://schemas.microsoft.com/office/powerpoint/2010/main" val="1631318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AE52F71-2183-4AF0-BDA9-08116B09832F}" type="datetimeFigureOut">
              <a:rPr lang="en-GB"/>
              <a:pPr>
                <a:defRPr/>
              </a:pPr>
              <a:t>13/05/2019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78661E5-53CD-4EAF-A565-5D58328A9412}" type="slidenum">
              <a:rPr lang="en-GB"/>
              <a:pPr>
                <a:defRPr/>
              </a:pPr>
              <a:t>‹#›</a:t>
            </a:fld>
            <a:endParaRPr lang="en-GB"/>
          </a:p>
        </p:txBody>
      </p:sp>
    </p:spTree>
    <p:extLst>
      <p:ext uri="{BB962C8B-B14F-4D97-AF65-F5344CB8AC3E}">
        <p14:creationId xmlns:p14="http://schemas.microsoft.com/office/powerpoint/2010/main" val="263963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17BEA8E-0166-40E1-A34A-8058228591FC}" type="datetimeFigureOut">
              <a:rPr lang="en-GB"/>
              <a:pPr>
                <a:defRPr/>
              </a:pPr>
              <a:t>13/05/2019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9EC4AC3-5AFB-4523-BD7A-84BA9988FF3D}" type="slidenum">
              <a:rPr lang="en-GB"/>
              <a:pPr>
                <a:defRPr/>
              </a:pPr>
              <a:t>‹#›</a:t>
            </a:fld>
            <a:endParaRPr lang="en-GB"/>
          </a:p>
        </p:txBody>
      </p:sp>
    </p:spTree>
    <p:extLst>
      <p:ext uri="{BB962C8B-B14F-4D97-AF65-F5344CB8AC3E}">
        <p14:creationId xmlns:p14="http://schemas.microsoft.com/office/powerpoint/2010/main" val="3262234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451F94-CE46-4613-8E49-0D0E7E73A994}" type="datetimeFigureOut">
              <a:rPr lang="en-GB"/>
              <a:pPr>
                <a:defRPr/>
              </a:pPr>
              <a:t>13/05/2019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9684C07-6DDD-46E5-9665-9B2C15DADF1B}" type="slidenum">
              <a:rPr lang="en-GB"/>
              <a:pPr>
                <a:defRPr/>
              </a:pPr>
              <a:t>‹#›</a:t>
            </a:fld>
            <a:endParaRPr lang="en-GB"/>
          </a:p>
        </p:txBody>
      </p:sp>
    </p:spTree>
    <p:extLst>
      <p:ext uri="{BB962C8B-B14F-4D97-AF65-F5344CB8AC3E}">
        <p14:creationId xmlns:p14="http://schemas.microsoft.com/office/powerpoint/2010/main" val="1120161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2CD91AA-2D29-438E-A214-9EF89DA7A797}" type="datetimeFigureOut">
              <a:rPr lang="en-GB"/>
              <a:pPr>
                <a:defRPr/>
              </a:pPr>
              <a:t>13/05/2019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F7F2A8A-09DA-4160-967C-E6A538A8DA9E}" type="slidenum">
              <a:rPr lang="en-GB"/>
              <a:pPr>
                <a:defRPr/>
              </a:pPr>
              <a:t>‹#›</a:t>
            </a:fld>
            <a:endParaRPr lang="en-GB"/>
          </a:p>
        </p:txBody>
      </p:sp>
    </p:spTree>
    <p:extLst>
      <p:ext uri="{BB962C8B-B14F-4D97-AF65-F5344CB8AC3E}">
        <p14:creationId xmlns:p14="http://schemas.microsoft.com/office/powerpoint/2010/main" val="924038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080808"/>
              </a:solidFill>
            </a:endParaRPr>
          </a:p>
        </p:txBody>
      </p:sp>
      <p:sp>
        <p:nvSpPr>
          <p:cNvPr id="6" name="Right Triangle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080808"/>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80808"/>
              </a:solidFill>
              <a:cs typeface="Arial" charset="0"/>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80808"/>
              </a:solidFill>
              <a:cs typeface="Arial" charset="0"/>
            </a:endParaRPr>
          </a:p>
        </p:txBody>
      </p:sp>
      <p:sp>
        <p:nvSpPr>
          <p:cNvPr id="2" name="Title 1"/>
          <p:cNvSpPr>
            <a:spLocks noGrp="1"/>
          </p:cNvSpPr>
          <p:nvPr>
            <p:ph type="title"/>
          </p:nvPr>
        </p:nvSpPr>
        <p:spPr>
          <a:xfrm>
            <a:off x="609600" y="1176998"/>
            <a:ext cx="2212848" cy="1582621"/>
          </a:xfrm>
          <a:prstGeom prst="rect">
            <a:avLst/>
          </a:prstGeom>
        </p:spPr>
        <p:txBody>
          <a:bodyPr vert="horz" lIns="45720" tIns="45720" rIns="45720" bIns="45720" anchor="b"/>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733A1E2-1F41-4CB1-92B3-1769EC3C604D}" type="datetimeFigureOut">
              <a:rPr lang="en-GB"/>
              <a:pPr>
                <a:defRPr/>
              </a:pPr>
              <a:t>13/05/2019</a:t>
            </a:fld>
            <a:endParaRPr lang="en-GB"/>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11" name="Slide Number Placeholder 6"/>
          <p:cNvSpPr>
            <a:spLocks noGrp="1"/>
          </p:cNvSpPr>
          <p:nvPr>
            <p:ph type="sldNum" sz="quarter" idx="12"/>
          </p:nvPr>
        </p:nvSpPr>
        <p:spPr>
          <a:xfrm>
            <a:off x="8077200" y="6356352"/>
            <a:ext cx="609600" cy="365125"/>
          </a:xfrm>
        </p:spPr>
        <p:txBody>
          <a:bodyPr/>
          <a:lstStyle>
            <a:lvl1pPr fontAlgn="base">
              <a:spcBef>
                <a:spcPct val="0"/>
              </a:spcBef>
              <a:spcAft>
                <a:spcPct val="0"/>
              </a:spcAft>
              <a:defRPr>
                <a:latin typeface="Arial" charset="0"/>
              </a:defRPr>
            </a:lvl1pPr>
          </a:lstStyle>
          <a:p>
            <a:pPr>
              <a:defRPr/>
            </a:pPr>
            <a:fld id="{FA1FD4BF-C2A9-4997-970B-7EC69D0172B3}" type="slidenum">
              <a:rPr lang="en-GB"/>
              <a:pPr>
                <a:defRPr/>
              </a:pPr>
              <a:t>‹#›</a:t>
            </a:fld>
            <a:endParaRPr lang="en-GB"/>
          </a:p>
        </p:txBody>
      </p:sp>
    </p:spTree>
    <p:extLst>
      <p:ext uri="{BB962C8B-B14F-4D97-AF65-F5344CB8AC3E}">
        <p14:creationId xmlns:p14="http://schemas.microsoft.com/office/powerpoint/2010/main" val="1262711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18C4352-DA4E-43E0-A2B3-FC221E6A1B3F}"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64FC098-52B8-49AF-84EF-B52BF72BA973}" type="slidenum">
              <a:rPr lang="en-GB"/>
              <a:pPr>
                <a:defRPr/>
              </a:pPr>
              <a:t>‹#›</a:t>
            </a:fld>
            <a:endParaRPr lang="en-GB"/>
          </a:p>
        </p:txBody>
      </p:sp>
    </p:spTree>
    <p:extLst>
      <p:ext uri="{BB962C8B-B14F-4D97-AF65-F5344CB8AC3E}">
        <p14:creationId xmlns:p14="http://schemas.microsoft.com/office/powerpoint/2010/main" val="1403974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1FFE38-0B19-411D-ABDE-1F0C432A3658}" type="datetimeFigureOut">
              <a:rPr lang="en-GB"/>
              <a:pPr>
                <a:defRPr/>
              </a:pPr>
              <a:t>13/05/2019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D4D2BDD-6556-4936-8655-6E7CCE5DFEA2}" type="slidenum">
              <a:rPr lang="en-GB"/>
              <a:pPr>
                <a:defRPr/>
              </a:pPr>
              <a:t>‹#›</a:t>
            </a:fld>
            <a:endParaRPr lang="en-GB"/>
          </a:p>
        </p:txBody>
      </p:sp>
    </p:spTree>
    <p:extLst>
      <p:ext uri="{BB962C8B-B14F-4D97-AF65-F5344CB8AC3E}">
        <p14:creationId xmlns:p14="http://schemas.microsoft.com/office/powerpoint/2010/main" val="2329861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080808">
                  <a:shade val="90000"/>
                </a:srgbClr>
              </a:solidFill>
            </a:endParaRPr>
          </a:p>
        </p:txBody>
      </p:sp>
      <p:sp>
        <p:nvSpPr>
          <p:cNvPr id="27" name="Slide Number Placeholder 26"/>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316231145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292039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91994188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80808">
                  <a:shade val="90000"/>
                </a:srgbClr>
              </a:solidFill>
            </a:endParaRPr>
          </a:p>
        </p:txBody>
      </p:sp>
      <p:sp>
        <p:nvSpPr>
          <p:cNvPr id="7" name="Slide Number Placeholder 6"/>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1597740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80808">
                  <a:shade val="90000"/>
                </a:srgbClr>
              </a:solidFill>
            </a:endParaRPr>
          </a:p>
        </p:txBody>
      </p:sp>
      <p:sp>
        <p:nvSpPr>
          <p:cNvPr id="9" name="Slide Number Placeholder 8"/>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817998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80808">
                  <a:shade val="90000"/>
                </a:srgbClr>
              </a:solidFill>
            </a:endParaRPr>
          </a:p>
        </p:txBody>
      </p:sp>
      <p:sp>
        <p:nvSpPr>
          <p:cNvPr id="5" name="Slide Number Placeholder 4"/>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3958034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80808">
                  <a:shade val="90000"/>
                </a:srgbClr>
              </a:solidFill>
            </a:endParaRPr>
          </a:p>
        </p:txBody>
      </p:sp>
      <p:sp>
        <p:nvSpPr>
          <p:cNvPr id="4" name="Slide Number Placeholder 3"/>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598540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80808">
                  <a:shade val="90000"/>
                </a:srgbClr>
              </a:solidFill>
            </a:endParaRPr>
          </a:p>
        </p:txBody>
      </p:sp>
      <p:sp>
        <p:nvSpPr>
          <p:cNvPr id="7" name="Slide Number Placeholder 6"/>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1894369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srgbClr val="080808"/>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srgbClr val="080808"/>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80808">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cs typeface="Arial"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cs typeface="Arial" charset="0"/>
            </a:endParaRPr>
          </a:p>
        </p:txBody>
      </p:sp>
    </p:spTree>
    <p:extLst>
      <p:ext uri="{BB962C8B-B14F-4D97-AF65-F5344CB8AC3E}">
        <p14:creationId xmlns:p14="http://schemas.microsoft.com/office/powerpoint/2010/main" val="4063091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808876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6AFF1D-1B79-407B-A518-2FC51B95A7D3}" type="datetimeFigureOut">
              <a:rPr lang="en-GB" smtClean="0">
                <a:solidFill>
                  <a:srgbClr val="080808">
                    <a:shade val="90000"/>
                  </a:srgbClr>
                </a:solidFill>
              </a:rPr>
              <a:pPr/>
              <a:t>13/05/2019</a:t>
            </a:fld>
            <a:endParaRPr lang="en-GB" dirty="0">
              <a:solidFill>
                <a:srgbClr val="080808">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Tree>
    <p:extLst>
      <p:ext uri="{BB962C8B-B14F-4D97-AF65-F5344CB8AC3E}">
        <p14:creationId xmlns:p14="http://schemas.microsoft.com/office/powerpoint/2010/main" val="3139397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871D-6B99-4080-BE0B-8B202F4C41F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0407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06D5CE-0181-4281-8FFD-2B8EE097AB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7725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028164-5486-4B09-8007-4DE7CA54D72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57824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8E4B82-9F2C-4B26-A9A0-4742C46A364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67411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3D895-CF9D-4183-82F7-F8F82A29461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441563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FB581B-6DD0-41F9-97B4-1B5BB21C28C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8261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673353-FF50-4B18-8D39-D31504D713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1335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AFF4F2-0ED0-4235-870F-2FF4E982540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8541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93A54F-E45F-4A0C-B06A-0642B998FA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5819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1FF176-4DFD-401C-9AF2-74FA6C8C09D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93161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2B247F-2935-4606-8916-94AC536163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5485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44616"/>
          </a:xfrm>
        </p:spPr>
        <p:txBody>
          <a:bodyPr/>
          <a:lstStyle>
            <a:lvl1pPr>
              <a:buNone/>
              <a:defRPr>
                <a:latin typeface="Comic Sans MS" pitchFamily="66" charset="0"/>
              </a:defRPr>
            </a:lvl1pPr>
          </a:lstStyle>
          <a:p>
            <a:pPr lvl="0"/>
            <a:endParaRPr lang="en-GB" dirty="0"/>
          </a:p>
        </p:txBody>
      </p:sp>
      <p:sp>
        <p:nvSpPr>
          <p:cNvPr id="4" name="Date Placeholder 3"/>
          <p:cNvSpPr>
            <a:spLocks noGrp="1"/>
          </p:cNvSpPr>
          <p:nvPr>
            <p:ph type="dt" sz="half" idx="10"/>
          </p:nvPr>
        </p:nvSpPr>
        <p:spPr/>
        <p:txBody>
          <a:bodyPr/>
          <a:lstStyle/>
          <a:p>
            <a:fld id="{826A7F8E-993E-4137-A24D-AEB3ADB88C45}" type="datetimeFigureOut">
              <a:rPr lang="en-GB" smtClean="0">
                <a:solidFill>
                  <a:prstClr val="white">
                    <a:tint val="75000"/>
                  </a:prstClr>
                </a:solidFill>
              </a:rPr>
              <a:pPr/>
              <a:t>13/05/2019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64DD45E-8113-4B54-9CD3-B1AE64C2899A}" type="slidenum">
              <a:rPr lang="en-GB" smtClean="0">
                <a:solidFill>
                  <a:prstClr val="white">
                    <a:tint val="75000"/>
                  </a:prstClr>
                </a:solidFill>
              </a:rPr>
              <a:pPr/>
              <a:t>‹#›</a:t>
            </a:fld>
            <a:endParaRPr lang="en-GB">
              <a:solidFill>
                <a:prstClr val="white">
                  <a:tint val="75000"/>
                </a:prstClr>
              </a:solidFill>
            </a:endParaRPr>
          </a:p>
        </p:txBody>
      </p:sp>
      <p:sp>
        <p:nvSpPr>
          <p:cNvPr id="7" name="TextBox 6"/>
          <p:cNvSpPr txBox="1"/>
          <p:nvPr userDrawn="1"/>
        </p:nvSpPr>
        <p:spPr>
          <a:xfrm>
            <a:off x="323528" y="332656"/>
            <a:ext cx="8424936" cy="369332"/>
          </a:xfrm>
          <a:prstGeom prst="rect">
            <a:avLst/>
          </a:prstGeom>
          <a:solidFill>
            <a:schemeClr val="accent4">
              <a:lumMod val="60000"/>
              <a:lumOff val="40000"/>
            </a:schemeClr>
          </a:solidFill>
        </p:spPr>
        <p:txBody>
          <a:bodyPr wrap="square" rtlCol="0">
            <a:spAutoFit/>
          </a:bodyPr>
          <a:lstStyle/>
          <a:p>
            <a:pPr fontAlgn="base">
              <a:spcBef>
                <a:spcPct val="0"/>
              </a:spcBef>
              <a:spcAft>
                <a:spcPct val="0"/>
              </a:spcAft>
            </a:pPr>
            <a:endParaRPr lang="en-GB" dirty="0">
              <a:solidFill>
                <a:srgbClr val="8064A2">
                  <a:lumMod val="60000"/>
                  <a:lumOff val="40000"/>
                </a:srgbClr>
              </a:solidFill>
              <a:cs typeface="Arial" charset="0"/>
            </a:endParaRPr>
          </a:p>
        </p:txBody>
      </p:sp>
    </p:spTree>
    <p:extLst>
      <p:ext uri="{BB962C8B-B14F-4D97-AF65-F5344CB8AC3E}">
        <p14:creationId xmlns:p14="http://schemas.microsoft.com/office/powerpoint/2010/main" val="38025526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871D-6B99-4080-BE0B-8B202F4C41F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52560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06D5CE-0181-4281-8FFD-2B8EE097AB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49821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028164-5486-4B09-8007-4DE7CA54D72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34453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8E4B82-9F2C-4B26-A9A0-4742C46A364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90456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3D895-CF9D-4183-82F7-F8F82A29461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13198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FB581B-6DD0-41F9-97B4-1B5BB21C28C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146666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673353-FF50-4B18-8D39-D31504D713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586743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AFF4F2-0ED0-4235-870F-2FF4E982540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96986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93A54F-E45F-4A0C-B06A-0642B998FA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2271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110763-A4B3-4C1F-9037-C78C8C0B0617}" type="datetimeFigureOut">
              <a:rPr lang="en-GB" smtClean="0"/>
              <a:pPr/>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EC2B1-C78D-4A60-8EAD-41FBB0B3FB09}"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1FF176-4DFD-401C-9AF2-74FA6C8C09D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1423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2B247F-2935-4606-8916-94AC536163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142960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44616"/>
          </a:xfrm>
        </p:spPr>
        <p:txBody>
          <a:bodyPr/>
          <a:lstStyle>
            <a:lvl1pPr>
              <a:buNone/>
              <a:defRPr>
                <a:latin typeface="Comic Sans MS" pitchFamily="66" charset="0"/>
              </a:defRPr>
            </a:lvl1pPr>
          </a:lstStyle>
          <a:p>
            <a:pPr lvl="0"/>
            <a:endParaRPr lang="en-GB" dirty="0"/>
          </a:p>
        </p:txBody>
      </p:sp>
      <p:sp>
        <p:nvSpPr>
          <p:cNvPr id="4" name="Date Placeholder 3"/>
          <p:cNvSpPr>
            <a:spLocks noGrp="1"/>
          </p:cNvSpPr>
          <p:nvPr>
            <p:ph type="dt" sz="half" idx="10"/>
          </p:nvPr>
        </p:nvSpPr>
        <p:spPr/>
        <p:txBody>
          <a:bodyPr/>
          <a:lstStyle/>
          <a:p>
            <a:fld id="{826A7F8E-993E-4137-A24D-AEB3ADB88C45}" type="datetimeFigureOut">
              <a:rPr lang="en-GB" smtClean="0">
                <a:solidFill>
                  <a:prstClr val="white">
                    <a:tint val="75000"/>
                  </a:prstClr>
                </a:solidFill>
              </a:rPr>
              <a:pPr/>
              <a:t>13/05/2019</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64DD45E-8113-4B54-9CD3-B1AE64C2899A}" type="slidenum">
              <a:rPr lang="en-GB" smtClean="0">
                <a:solidFill>
                  <a:prstClr val="white">
                    <a:tint val="75000"/>
                  </a:prstClr>
                </a:solidFill>
              </a:rPr>
              <a:pPr/>
              <a:t>‹#›</a:t>
            </a:fld>
            <a:endParaRPr lang="en-GB">
              <a:solidFill>
                <a:prstClr val="white">
                  <a:tint val="75000"/>
                </a:prstClr>
              </a:solidFill>
            </a:endParaRPr>
          </a:p>
        </p:txBody>
      </p:sp>
      <p:sp>
        <p:nvSpPr>
          <p:cNvPr id="7" name="TextBox 6"/>
          <p:cNvSpPr txBox="1"/>
          <p:nvPr userDrawn="1"/>
        </p:nvSpPr>
        <p:spPr>
          <a:xfrm>
            <a:off x="323528" y="332656"/>
            <a:ext cx="8424936" cy="369332"/>
          </a:xfrm>
          <a:prstGeom prst="rect">
            <a:avLst/>
          </a:prstGeom>
          <a:solidFill>
            <a:schemeClr val="accent4">
              <a:lumMod val="60000"/>
              <a:lumOff val="40000"/>
            </a:schemeClr>
          </a:solidFill>
        </p:spPr>
        <p:txBody>
          <a:bodyPr wrap="square" rtlCol="0">
            <a:spAutoFit/>
          </a:bodyPr>
          <a:lstStyle/>
          <a:p>
            <a:pPr fontAlgn="base">
              <a:spcBef>
                <a:spcPct val="0"/>
              </a:spcBef>
              <a:spcAft>
                <a:spcPct val="0"/>
              </a:spcAft>
            </a:pPr>
            <a:endParaRPr lang="en-GB" dirty="0">
              <a:solidFill>
                <a:srgbClr val="8064A2">
                  <a:lumMod val="60000"/>
                  <a:lumOff val="40000"/>
                </a:srgbClr>
              </a:solidFill>
              <a:cs typeface="Arial" charset="0"/>
            </a:endParaRPr>
          </a:p>
        </p:txBody>
      </p:sp>
    </p:spTree>
    <p:extLst>
      <p:ext uri="{BB962C8B-B14F-4D97-AF65-F5344CB8AC3E}">
        <p14:creationId xmlns:p14="http://schemas.microsoft.com/office/powerpoint/2010/main" val="199032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10763-A4B3-4C1F-9037-C78C8C0B0617}" type="datetimeFigureOut">
              <a:rPr lang="en-GB" smtClean="0"/>
              <a:pPr/>
              <a:t>13/05/2019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EC2B1-C78D-4A60-8EAD-41FBB0B3FB0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6000"/>
            <a:lum/>
          </a:blip>
          <a:srcRect/>
          <a:stretch>
            <a:fillRect l="-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6AFF1D-1B79-407B-A518-2FC51B95A7D3}" type="datetimeFigureOut">
              <a:rPr lang="en-GB" smtClean="0"/>
              <a:pPr/>
              <a:t>13/05/2019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75976C-A198-44AE-A85F-3B556787AA5A}"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6000"/>
            <a:lum/>
          </a:blip>
          <a:srcRect/>
          <a:stretch>
            <a:fillRect l="-13000"/>
          </a:stretch>
        </a:blipFill>
        <a:effectLst/>
      </p:bgPr>
    </p:bg>
    <p:spTree>
      <p:nvGrpSpPr>
        <p:cNvPr id="1" name=""/>
        <p:cNvGrpSpPr/>
        <p:nvPr/>
      </p:nvGrpSpPr>
      <p:grpSpPr>
        <a:xfrm>
          <a:off x="0" y="0"/>
          <a:ext cx="0" cy="0"/>
          <a:chOff x="0" y="0"/>
          <a:chExt cx="0" cy="0"/>
        </a:xfrm>
      </p:grpSpPr>
      <p:sp>
        <p:nvSpPr>
          <p:cNvPr id="2050" name="Text Placeholder 29"/>
          <p:cNvSpPr>
            <a:spLocks noGrp="1"/>
          </p:cNvSpPr>
          <p:nvPr>
            <p:ph type="body" idx="1"/>
          </p:nvPr>
        </p:nvSpPr>
        <p:spPr bwMode="auto">
          <a:xfrm>
            <a:off x="457200" y="476250"/>
            <a:ext cx="8229600" cy="584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Tasks:</a:t>
            </a:r>
          </a:p>
          <a:p>
            <a:pPr lvl="0"/>
            <a:endParaRPr lang="en-GB"/>
          </a:p>
          <a:p>
            <a:pPr lvl="0"/>
            <a:r>
              <a:rPr lang="en-GB"/>
              <a:t>ALL must;</a:t>
            </a:r>
          </a:p>
          <a:p>
            <a:pPr lvl="0"/>
            <a:endParaRPr lang="en-GB"/>
          </a:p>
          <a:p>
            <a:pPr lvl="0"/>
            <a:endParaRPr lang="en-GB"/>
          </a:p>
          <a:p>
            <a:pPr lvl="0"/>
            <a:r>
              <a:rPr lang="en-GB"/>
              <a:t>MOST should;</a:t>
            </a:r>
          </a:p>
          <a:p>
            <a:pPr lvl="0"/>
            <a:endParaRPr lang="en-GB"/>
          </a:p>
          <a:p>
            <a:pPr lvl="0"/>
            <a:endParaRPr lang="en-GB"/>
          </a:p>
          <a:p>
            <a:pPr lvl="0"/>
            <a:r>
              <a:rPr lang="en-GB"/>
              <a:t>SOME could;</a:t>
            </a:r>
          </a:p>
          <a:p>
            <a:pPr lvl="0"/>
            <a:endParaRPr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80808">
                    <a:shade val="90000"/>
                  </a:srgbClr>
                </a:solidFill>
                <a:latin typeface="Constantia"/>
                <a:cs typeface="+mn-cs"/>
              </a:defRPr>
            </a:lvl1pPr>
          </a:lstStyle>
          <a:p>
            <a:pPr>
              <a:defRPr/>
            </a:pPr>
            <a:fld id="{31AD0173-ECB9-4329-A49B-AD59811FFE2E}" type="datetimeFigureOut">
              <a:rPr lang="en-GB"/>
              <a:pPr>
                <a:defRPr/>
              </a:pPr>
              <a:t>13/05/2019</a:t>
            </a:fld>
            <a:endParaRPr lang="en-GB"/>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80808">
                    <a:shade val="90000"/>
                  </a:srgbClr>
                </a:solidFill>
                <a:latin typeface="Constantia"/>
                <a:cs typeface="+mn-cs"/>
              </a:defRPr>
            </a:lvl1pPr>
          </a:lstStyle>
          <a:p>
            <a:pPr>
              <a:defRPr/>
            </a:pPr>
            <a:endParaRPr lang="en-GB"/>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80808">
                    <a:shade val="90000"/>
                  </a:srgbClr>
                </a:solidFill>
                <a:latin typeface="Constantia"/>
                <a:cs typeface="+mn-cs"/>
              </a:defRPr>
            </a:lvl1pPr>
          </a:lstStyle>
          <a:p>
            <a:pPr>
              <a:defRPr/>
            </a:pPr>
            <a:fld id="{48B982BE-8D14-440F-842B-AB58DE0D39E2}" type="slidenum">
              <a:rPr lang="en-GB"/>
              <a:pPr>
                <a:defRPr/>
              </a:pPr>
              <a:t>‹#›</a:t>
            </a:fld>
            <a:endParaRPr lang="en-GB"/>
          </a:p>
        </p:txBody>
      </p:sp>
    </p:spTree>
    <p:extLst>
      <p:ext uri="{BB962C8B-B14F-4D97-AF65-F5344CB8AC3E}">
        <p14:creationId xmlns:p14="http://schemas.microsoft.com/office/powerpoint/2010/main" val="26520576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80808"/>
        </a:buClr>
        <a:buSzPct val="95000"/>
        <a:buFont typeface="Wingdings 2" pitchFamily="18" charset="2"/>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80808"/>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6000"/>
            <a:lum/>
          </a:blip>
          <a:srcRect/>
          <a:stretch>
            <a:fillRect l="-13000"/>
          </a:stretch>
        </a:blipFill>
        <a:effectLst/>
      </p:bgPr>
    </p:bg>
    <p:spTree>
      <p:nvGrpSpPr>
        <p:cNvPr id="1" name=""/>
        <p:cNvGrpSpPr/>
        <p:nvPr/>
      </p:nvGrpSpPr>
      <p:grpSpPr>
        <a:xfrm>
          <a:off x="0" y="0"/>
          <a:ext cx="0" cy="0"/>
          <a:chOff x="0" y="0"/>
          <a:chExt cx="0" cy="0"/>
        </a:xfrm>
      </p:grpSpPr>
      <p:sp>
        <p:nvSpPr>
          <p:cNvPr id="2050" name="Text Placeholder 29"/>
          <p:cNvSpPr>
            <a:spLocks noGrp="1"/>
          </p:cNvSpPr>
          <p:nvPr>
            <p:ph type="body" idx="1"/>
          </p:nvPr>
        </p:nvSpPr>
        <p:spPr bwMode="auto">
          <a:xfrm>
            <a:off x="457200" y="476250"/>
            <a:ext cx="8229600" cy="584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Tasks:</a:t>
            </a:r>
          </a:p>
          <a:p>
            <a:pPr lvl="0"/>
            <a:endParaRPr lang="en-GB"/>
          </a:p>
          <a:p>
            <a:pPr lvl="0"/>
            <a:r>
              <a:rPr lang="en-GB"/>
              <a:t>ALL must;</a:t>
            </a:r>
          </a:p>
          <a:p>
            <a:pPr lvl="0"/>
            <a:endParaRPr lang="en-GB"/>
          </a:p>
          <a:p>
            <a:pPr lvl="0"/>
            <a:endParaRPr lang="en-GB"/>
          </a:p>
          <a:p>
            <a:pPr lvl="0"/>
            <a:r>
              <a:rPr lang="en-GB"/>
              <a:t>MOST should;</a:t>
            </a:r>
          </a:p>
          <a:p>
            <a:pPr lvl="0"/>
            <a:endParaRPr lang="en-GB"/>
          </a:p>
          <a:p>
            <a:pPr lvl="0"/>
            <a:endParaRPr lang="en-GB"/>
          </a:p>
          <a:p>
            <a:pPr lvl="0"/>
            <a:r>
              <a:rPr lang="en-GB"/>
              <a:t>SOME could;</a:t>
            </a:r>
          </a:p>
          <a:p>
            <a:pPr lvl="0"/>
            <a:endParaRPr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80808">
                    <a:shade val="90000"/>
                  </a:srgbClr>
                </a:solidFill>
                <a:latin typeface="Constantia"/>
                <a:cs typeface="+mn-cs"/>
              </a:defRPr>
            </a:lvl1pPr>
          </a:lstStyle>
          <a:p>
            <a:pPr>
              <a:defRPr/>
            </a:pPr>
            <a:fld id="{31AD0173-ECB9-4329-A49B-AD59811FFE2E}" type="datetimeFigureOut">
              <a:rPr lang="en-GB"/>
              <a:pPr>
                <a:defRPr/>
              </a:pPr>
              <a:t>13/05/2019</a:t>
            </a:fld>
            <a:endParaRPr lang="en-GB"/>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80808">
                    <a:shade val="90000"/>
                  </a:srgbClr>
                </a:solidFill>
                <a:latin typeface="Constantia"/>
                <a:cs typeface="+mn-cs"/>
              </a:defRPr>
            </a:lvl1pPr>
          </a:lstStyle>
          <a:p>
            <a:pPr>
              <a:defRPr/>
            </a:pPr>
            <a:endParaRPr lang="en-GB"/>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80808">
                    <a:shade val="90000"/>
                  </a:srgbClr>
                </a:solidFill>
                <a:latin typeface="Constantia"/>
                <a:cs typeface="+mn-cs"/>
              </a:defRPr>
            </a:lvl1pPr>
          </a:lstStyle>
          <a:p>
            <a:pPr>
              <a:defRPr/>
            </a:pPr>
            <a:fld id="{48B982BE-8D14-440F-842B-AB58DE0D39E2}" type="slidenum">
              <a:rPr lang="en-GB"/>
              <a:pPr>
                <a:defRPr/>
              </a:pPr>
              <a:t>‹#›</a:t>
            </a:fld>
            <a:endParaRPr lang="en-GB"/>
          </a:p>
        </p:txBody>
      </p:sp>
    </p:spTree>
    <p:extLst>
      <p:ext uri="{BB962C8B-B14F-4D97-AF65-F5344CB8AC3E}">
        <p14:creationId xmlns:p14="http://schemas.microsoft.com/office/powerpoint/2010/main" val="8403528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80808"/>
        </a:buClr>
        <a:buSzPct val="95000"/>
        <a:buFont typeface="Wingdings 2" pitchFamily="18" charset="2"/>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80808"/>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6000"/>
            <a:lum/>
          </a:blip>
          <a:srcRect/>
          <a:stretch>
            <a:fillRect l="-13000"/>
          </a:stretch>
        </a:blipFill>
        <a:effectLst/>
      </p:bgPr>
    </p:bg>
    <p:spTree>
      <p:nvGrpSpPr>
        <p:cNvPr id="1" name=""/>
        <p:cNvGrpSpPr/>
        <p:nvPr/>
      </p:nvGrpSpPr>
      <p:grpSpPr>
        <a:xfrm>
          <a:off x="0" y="0"/>
          <a:ext cx="0" cy="0"/>
          <a:chOff x="0" y="0"/>
          <a:chExt cx="0" cy="0"/>
        </a:xfrm>
      </p:grpSpPr>
      <p:sp>
        <p:nvSpPr>
          <p:cNvPr id="3074" name="Text Placeholder 29"/>
          <p:cNvSpPr>
            <a:spLocks noGrp="1"/>
          </p:cNvSpPr>
          <p:nvPr>
            <p:ph type="body" idx="1"/>
          </p:nvPr>
        </p:nvSpPr>
        <p:spPr bwMode="auto">
          <a:xfrm>
            <a:off x="457200" y="476250"/>
            <a:ext cx="8229600" cy="584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Tasks:</a:t>
            </a:r>
          </a:p>
          <a:p>
            <a:pPr lvl="0"/>
            <a:endParaRPr lang="en-GB"/>
          </a:p>
          <a:p>
            <a:pPr lvl="0"/>
            <a:r>
              <a:rPr lang="en-GB"/>
              <a:t>ALL must;</a:t>
            </a:r>
          </a:p>
          <a:p>
            <a:pPr lvl="0"/>
            <a:endParaRPr lang="en-GB"/>
          </a:p>
          <a:p>
            <a:pPr lvl="0"/>
            <a:endParaRPr lang="en-GB"/>
          </a:p>
          <a:p>
            <a:pPr lvl="0"/>
            <a:r>
              <a:rPr lang="en-GB"/>
              <a:t>MOST should;</a:t>
            </a:r>
          </a:p>
          <a:p>
            <a:pPr lvl="0"/>
            <a:endParaRPr lang="en-GB"/>
          </a:p>
          <a:p>
            <a:pPr lvl="0"/>
            <a:endParaRPr lang="en-GB"/>
          </a:p>
          <a:p>
            <a:pPr lvl="0"/>
            <a:r>
              <a:rPr lang="en-GB"/>
              <a:t>SOME could;</a:t>
            </a:r>
          </a:p>
          <a:p>
            <a:pPr lvl="0"/>
            <a:endParaRPr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80808">
                    <a:shade val="90000"/>
                  </a:srgbClr>
                </a:solidFill>
                <a:latin typeface="Constantia"/>
              </a:defRPr>
            </a:lvl1pPr>
          </a:lstStyle>
          <a:p>
            <a:pPr>
              <a:defRPr/>
            </a:pPr>
            <a:fld id="{77A071E6-CE42-4073-BCE6-DD9ACBC170C9}" type="datetimeFigureOut">
              <a:rPr lang="en-GB">
                <a:cs typeface="Arial" charset="0"/>
              </a:rPr>
              <a:pPr>
                <a:defRPr/>
              </a:pPr>
              <a:t>13/05/2019</a:t>
            </a:fld>
            <a:endParaRPr lang="en-GB">
              <a:cs typeface="Arial" charset="0"/>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80808">
                    <a:shade val="90000"/>
                  </a:srgbClr>
                </a:solidFill>
                <a:latin typeface="Constantia"/>
              </a:defRPr>
            </a:lvl1pPr>
          </a:lstStyle>
          <a:p>
            <a:pPr>
              <a:defRPr/>
            </a:pPr>
            <a:endParaRPr lang="en-GB">
              <a:cs typeface="Arial"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80808">
                    <a:shade val="90000"/>
                  </a:srgbClr>
                </a:solidFill>
                <a:latin typeface="Constantia"/>
              </a:defRPr>
            </a:lvl1pPr>
          </a:lstStyle>
          <a:p>
            <a:pPr>
              <a:defRPr/>
            </a:pPr>
            <a:fld id="{19EA799A-89E0-4B42-8DA8-076B697FE91E}" type="slidenum">
              <a:rPr lang="en-GB">
                <a:cs typeface="Arial" charset="0"/>
              </a:rPr>
              <a:pPr>
                <a:defRPr/>
              </a:pPr>
              <a:t>‹#›</a:t>
            </a:fld>
            <a:endParaRPr lang="en-GB">
              <a:cs typeface="Arial" charset="0"/>
            </a:endParaRPr>
          </a:p>
        </p:txBody>
      </p:sp>
    </p:spTree>
    <p:extLst>
      <p:ext uri="{BB962C8B-B14F-4D97-AF65-F5344CB8AC3E}">
        <p14:creationId xmlns:p14="http://schemas.microsoft.com/office/powerpoint/2010/main" val="11183063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80808"/>
        </a:buClr>
        <a:buSzPct val="95000"/>
        <a:buFont typeface="Wingdings 2" pitchFamily="18" charset="2"/>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80808"/>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6000"/>
            <a:lum/>
          </a:blip>
          <a:srcRect/>
          <a:stretch>
            <a:fillRect l="-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cs typeface="Arial"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cs typeface="Arial"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6AFF1D-1B79-407B-A518-2FC51B95A7D3}" type="datetimeFigureOut">
              <a:rPr lang="en-GB" smtClean="0">
                <a:solidFill>
                  <a:srgbClr val="080808">
                    <a:shade val="90000"/>
                  </a:srgbClr>
                </a:solidFill>
                <a:cs typeface="Arial" charset="0"/>
              </a:rPr>
              <a:pPr/>
              <a:t>13/05/2019</a:t>
            </a:fld>
            <a:endParaRPr lang="en-GB" dirty="0">
              <a:solidFill>
                <a:srgbClr val="080808">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80808">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75976C-A198-44AE-A85F-3B556787AA5A}" type="slidenum">
              <a:rPr lang="en-GB" smtClean="0">
                <a:solidFill>
                  <a:srgbClr val="080808">
                    <a:shade val="90000"/>
                  </a:srgbClr>
                </a:solidFill>
                <a:cs typeface="Arial" charset="0"/>
              </a:rPr>
              <a:pPr/>
              <a:t>‹#›</a:t>
            </a:fld>
            <a:endParaRPr lang="en-GB" dirty="0">
              <a:solidFill>
                <a:srgbClr val="080808">
                  <a:shade val="90000"/>
                </a:srgbClr>
              </a:solidFill>
              <a:cs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cs typeface="Arial" charset="0"/>
              </a:endParaRPr>
            </a:p>
          </p:txBody>
        </p:sp>
      </p:grpSp>
    </p:spTree>
    <p:extLst>
      <p:ext uri="{BB962C8B-B14F-4D97-AF65-F5344CB8AC3E}">
        <p14:creationId xmlns:p14="http://schemas.microsoft.com/office/powerpoint/2010/main" val="23188508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CE8FB5A-51D4-447F-83F4-C5A9D4DA49EE}"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617031890"/>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CE8FB5A-51D4-447F-83F4-C5A9D4DA49EE}"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088837550"/>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5.xml"/><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6.xml"/><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0.xml"/><Relationship Id="rId5" Type="http://schemas.openxmlformats.org/officeDocument/2006/relationships/image" Target="../media/image21.png"/><Relationship Id="rId4" Type="http://schemas.openxmlformats.org/officeDocument/2006/relationships/image" Target="../media/image20.JPG"/></Relationships>
</file>

<file path=ppt/slides/_rels/slide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youtu.be/0Qv-sjQHgZ8" TargetMode="External"/><Relationship Id="rId7" Type="http://schemas.openxmlformats.org/officeDocument/2006/relationships/image" Target="../media/image18.wmf"/><Relationship Id="rId2" Type="http://schemas.openxmlformats.org/officeDocument/2006/relationships/notesSlide" Target="../notesSlides/notesSlide48.xml"/><Relationship Id="rId1" Type="http://schemas.openxmlformats.org/officeDocument/2006/relationships/slideLayout" Target="../slideLayouts/slideLayout70.xml"/><Relationship Id="rId6" Type="http://schemas.openxmlformats.org/officeDocument/2006/relationships/hyperlink" Target="https://youtu.be/9y6aAC_HoQ8" TargetMode="External"/><Relationship Id="rId5" Type="http://schemas.openxmlformats.org/officeDocument/2006/relationships/hyperlink" Target="https://youtu.be/hS-8VhIjRCg" TargetMode="External"/><Relationship Id="rId4" Type="http://schemas.openxmlformats.org/officeDocument/2006/relationships/hyperlink" Target="https://youtu.be/_GotKaqMTVI" TargetMode="Externa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1.bp.blogspot.com/_o-L5oyBR4d0/SnS1Soc0XsI/AAAAAAAAEwE/jhJ_acHlURg/s1600-h/12th+night+and+Peter+Pan+020c.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4.xml"/><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Macbeth</a:t>
            </a:r>
          </a:p>
        </p:txBody>
      </p:sp>
      <p:sp>
        <p:nvSpPr>
          <p:cNvPr id="3" name="Subtitle 2"/>
          <p:cNvSpPr>
            <a:spLocks noGrp="1"/>
          </p:cNvSpPr>
          <p:nvPr>
            <p:ph type="subTitle" idx="1"/>
          </p:nvPr>
        </p:nvSpPr>
        <p:spPr/>
        <p:txBody>
          <a:bodyPr/>
          <a:lstStyle/>
          <a:p>
            <a:endParaRPr lang="en-GB"/>
          </a:p>
        </p:txBody>
      </p:sp>
      <p:pic>
        <p:nvPicPr>
          <p:cNvPr id="23554" name="Picture 2" descr="http://teachers.bcps.org/teachers_sec/walford/images/F27EBEE62D5247BB9C8B79E88D17D1DC.jp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falconlit.com/web/webquest/macbeth/macbeth_pic.jpg"/>
          <p:cNvPicPr>
            <a:picLocks noChangeAspect="1" noChangeArrowheads="1"/>
          </p:cNvPicPr>
          <p:nvPr/>
        </p:nvPicPr>
        <p:blipFill>
          <a:blip r:embed="rId3" cstate="print">
            <a:lum bright="70000" contrast="-70000"/>
          </a:blip>
          <a:srcRect/>
          <a:stretch>
            <a:fillRect/>
          </a:stretch>
        </p:blipFill>
        <p:spPr bwMode="auto">
          <a:xfrm>
            <a:off x="-1" y="0"/>
            <a:ext cx="9144001" cy="6858000"/>
          </a:xfrm>
          <a:prstGeom prst="rect">
            <a:avLst/>
          </a:prstGeom>
          <a:noFill/>
        </p:spPr>
      </p:pic>
      <p:sp>
        <p:nvSpPr>
          <p:cNvPr id="3" name="Content Placeholder 2"/>
          <p:cNvSpPr>
            <a:spLocks noGrp="1"/>
          </p:cNvSpPr>
          <p:nvPr>
            <p:ph idx="1"/>
          </p:nvPr>
        </p:nvSpPr>
        <p:spPr>
          <a:xfrm>
            <a:off x="4427984" y="548680"/>
            <a:ext cx="4269160" cy="2736304"/>
          </a:xfrm>
        </p:spPr>
        <p:txBody>
          <a:bodyPr>
            <a:normAutofit fontScale="92500" lnSpcReduction="10000"/>
          </a:bodyPr>
          <a:lstStyle/>
          <a:p>
            <a:pPr>
              <a:buNone/>
            </a:pPr>
            <a:r>
              <a:rPr lang="en-GB" dirty="0"/>
              <a:t>	Shakespeare’s inspiration for </a:t>
            </a:r>
            <a:r>
              <a:rPr lang="en-GB" i="1" dirty="0"/>
              <a:t>Macbeth</a:t>
            </a:r>
            <a:r>
              <a:rPr lang="en-GB" dirty="0"/>
              <a:t> came from Raphael </a:t>
            </a:r>
            <a:r>
              <a:rPr lang="en-GB" dirty="0" err="1"/>
              <a:t>Holinshed’s</a:t>
            </a:r>
            <a:r>
              <a:rPr lang="en-GB" dirty="0"/>
              <a:t> </a:t>
            </a:r>
            <a:r>
              <a:rPr lang="en-GB" i="1" dirty="0"/>
              <a:t>Chronicles of England, Scotland and Ireland </a:t>
            </a:r>
            <a:r>
              <a:rPr lang="en-GB" dirty="0"/>
              <a:t>(1587).</a:t>
            </a:r>
          </a:p>
          <a:p>
            <a:endParaRPr lang="en-GB" dirty="0"/>
          </a:p>
        </p:txBody>
      </p:sp>
      <p:pic>
        <p:nvPicPr>
          <p:cNvPr id="50180" name="Picture 4" descr="http://farm5.static.flickr.com/4051/5120286685_9d2de9cf23.jpg"/>
          <p:cNvPicPr>
            <a:picLocks noChangeAspect="1" noChangeArrowheads="1"/>
          </p:cNvPicPr>
          <p:nvPr/>
        </p:nvPicPr>
        <p:blipFill>
          <a:blip r:embed="rId4" cstate="print"/>
          <a:srcRect/>
          <a:stretch>
            <a:fillRect/>
          </a:stretch>
        </p:blipFill>
        <p:spPr bwMode="auto">
          <a:xfrm>
            <a:off x="323528" y="548681"/>
            <a:ext cx="3672408" cy="2658824"/>
          </a:xfrm>
          <a:prstGeom prst="rect">
            <a:avLst/>
          </a:prstGeom>
          <a:noFill/>
        </p:spPr>
      </p:pic>
      <p:sp>
        <p:nvSpPr>
          <p:cNvPr id="5" name="TextBox 4"/>
          <p:cNvSpPr txBox="1"/>
          <p:nvPr/>
        </p:nvSpPr>
        <p:spPr>
          <a:xfrm>
            <a:off x="683568" y="4077072"/>
            <a:ext cx="7848872" cy="2677656"/>
          </a:xfrm>
          <a:prstGeom prst="rect">
            <a:avLst/>
          </a:prstGeom>
          <a:noFill/>
        </p:spPr>
        <p:txBody>
          <a:bodyPr wrap="square" rtlCol="0">
            <a:spAutoFit/>
          </a:bodyPr>
          <a:lstStyle/>
          <a:p>
            <a:r>
              <a:rPr lang="en-GB" sz="3000" dirty="0"/>
              <a:t>Shakespeare invented Lady Macbeth’s story; </a:t>
            </a:r>
            <a:r>
              <a:rPr lang="en-GB" sz="3000" dirty="0" err="1"/>
              <a:t>Banquo’s</a:t>
            </a:r>
            <a:r>
              <a:rPr lang="en-GB" sz="3000" dirty="0"/>
              <a:t> ghost; the witches; he changed Duncan from an ineffectual king into an old and revered ruler and omitted Macbeth’s ten years of good rule.</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CC315-6671-44BE-A59B-28C5A99467F2}"/>
              </a:ext>
            </a:extLst>
          </p:cNvPr>
          <p:cNvSpPr>
            <a:spLocks noGrp="1"/>
          </p:cNvSpPr>
          <p:nvPr>
            <p:ph idx="1"/>
          </p:nvPr>
        </p:nvSpPr>
        <p:spPr/>
        <p:txBody>
          <a:bodyPr/>
          <a:lstStyle/>
          <a:p>
            <a:r>
              <a:rPr lang="en-GB" dirty="0"/>
              <a:t>Use the </a:t>
            </a:r>
            <a:r>
              <a:rPr lang="en-GB"/>
              <a:t>following quotations </a:t>
            </a:r>
            <a:r>
              <a:rPr lang="en-GB" dirty="0"/>
              <a:t>slides to learn some key quotes and consider who says it? Why?/key words/devices/themes and tone.</a:t>
            </a:r>
          </a:p>
          <a:p>
            <a:endParaRPr lang="en-GB" dirty="0"/>
          </a:p>
        </p:txBody>
      </p:sp>
    </p:spTree>
    <p:extLst>
      <p:ext uri="{BB962C8B-B14F-4D97-AF65-F5344CB8AC3E}">
        <p14:creationId xmlns:p14="http://schemas.microsoft.com/office/powerpoint/2010/main" val="243123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p:txBody>
          <a:bodyPr/>
          <a:lstStyle/>
          <a:p>
            <a:pPr algn="ctr"/>
            <a:endParaRPr lang="en-GB" dirty="0"/>
          </a:p>
          <a:p>
            <a:pPr algn="ctr"/>
            <a:endParaRPr lang="en-GB" dirty="0"/>
          </a:p>
          <a:p>
            <a:pPr algn="ctr"/>
            <a:r>
              <a:rPr lang="en-GB" dirty="0"/>
              <a:t>“Fair is foul and foul is fair,</a:t>
            </a:r>
          </a:p>
          <a:p>
            <a:pPr algn="ctr"/>
            <a:r>
              <a:rPr lang="en-GB" dirty="0"/>
              <a:t>Hover through the fog and filthy air.”</a:t>
            </a:r>
          </a:p>
          <a:p>
            <a:pPr algn="ctr"/>
            <a:endParaRPr lang="en-GB" sz="2800" dirty="0"/>
          </a:p>
          <a:p>
            <a:pPr algn="ctr"/>
            <a:r>
              <a:rPr lang="en-GB" sz="2800" dirty="0"/>
              <a:t>Act 1;Scene 1 </a:t>
            </a:r>
          </a:p>
          <a:p>
            <a:pPr algn="ctr"/>
            <a:endParaRPr lang="en-GB" dirty="0"/>
          </a:p>
        </p:txBody>
      </p:sp>
    </p:spTree>
    <p:extLst>
      <p:ext uri="{BB962C8B-B14F-4D97-AF65-F5344CB8AC3E}">
        <p14:creationId xmlns:p14="http://schemas.microsoft.com/office/powerpoint/2010/main" val="2936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p:txBody>
          <a:bodyPr/>
          <a:lstStyle/>
          <a:p>
            <a:pPr algn="ctr"/>
            <a:endParaRPr lang="en-GB" dirty="0"/>
          </a:p>
          <a:p>
            <a:pPr algn="ctr"/>
            <a:endParaRPr lang="en-GB" dirty="0"/>
          </a:p>
          <a:p>
            <a:pPr algn="ctr"/>
            <a:r>
              <a:rPr lang="en-GB" dirty="0"/>
              <a:t>“This supernatural soliciting</a:t>
            </a:r>
          </a:p>
          <a:p>
            <a:pPr algn="ctr"/>
            <a:r>
              <a:rPr lang="en-GB" dirty="0"/>
              <a:t>Cannot be ill, cannot be good.”</a:t>
            </a:r>
          </a:p>
          <a:p>
            <a:pPr algn="ctr"/>
            <a:endParaRPr lang="en-GB" sz="2800" dirty="0"/>
          </a:p>
          <a:p>
            <a:pPr algn="ctr"/>
            <a:r>
              <a:rPr lang="en-GB" sz="2800" dirty="0"/>
              <a:t>Act 1; Scene 3 </a:t>
            </a:r>
          </a:p>
        </p:txBody>
      </p:sp>
    </p:spTree>
    <p:extLst>
      <p:ext uri="{BB962C8B-B14F-4D97-AF65-F5344CB8AC3E}">
        <p14:creationId xmlns:p14="http://schemas.microsoft.com/office/powerpoint/2010/main" val="410371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“My thought, whose murder yet is but fantastical,</a:t>
            </a:r>
          </a:p>
          <a:p>
            <a:pPr algn="ctr"/>
            <a:r>
              <a:rPr lang="en-GB" sz="2800" dirty="0"/>
              <a:t>Shakes so my single state of man that function</a:t>
            </a:r>
          </a:p>
          <a:p>
            <a:pPr algn="ctr"/>
            <a:r>
              <a:rPr lang="en-GB" sz="2800" dirty="0"/>
              <a:t>Is smothered in surmise, and nothing is,</a:t>
            </a:r>
          </a:p>
          <a:p>
            <a:pPr algn="ctr"/>
            <a:r>
              <a:rPr lang="en-GB" sz="2800" dirty="0"/>
              <a:t>But what is not.”</a:t>
            </a:r>
          </a:p>
          <a:p>
            <a:pPr algn="ctr"/>
            <a:endParaRPr lang="en-GB" sz="2800" dirty="0"/>
          </a:p>
          <a:p>
            <a:pPr algn="ctr"/>
            <a:r>
              <a:rPr lang="en-GB" sz="2800" dirty="0"/>
              <a:t>Act 1; Scene 3 </a:t>
            </a:r>
          </a:p>
        </p:txBody>
      </p:sp>
    </p:spTree>
    <p:extLst>
      <p:ext uri="{BB962C8B-B14F-4D97-AF65-F5344CB8AC3E}">
        <p14:creationId xmlns:p14="http://schemas.microsoft.com/office/powerpoint/2010/main" val="121515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“Stars hide your fires,</a:t>
            </a:r>
          </a:p>
          <a:p>
            <a:pPr algn="ctr"/>
            <a:r>
              <a:rPr lang="en-GB" sz="2800" dirty="0"/>
              <a:t>Let not light see my black and deep desires.”</a:t>
            </a:r>
          </a:p>
          <a:p>
            <a:pPr algn="ctr"/>
            <a:endParaRPr lang="en-GB" sz="2800" dirty="0"/>
          </a:p>
          <a:p>
            <a:pPr algn="ctr"/>
            <a:r>
              <a:rPr lang="en-GB" sz="2800" dirty="0"/>
              <a:t>Act 1; Scene 4  </a:t>
            </a:r>
          </a:p>
        </p:txBody>
      </p:sp>
    </p:spTree>
    <p:extLst>
      <p:ext uri="{BB962C8B-B14F-4D97-AF65-F5344CB8AC3E}">
        <p14:creationId xmlns:p14="http://schemas.microsoft.com/office/powerpoint/2010/main" val="427845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“Yet I do fear thy nature, </a:t>
            </a:r>
          </a:p>
          <a:p>
            <a:pPr algn="ctr"/>
            <a:r>
              <a:rPr lang="en-GB" sz="2800" dirty="0"/>
              <a:t>It is too full of </a:t>
            </a:r>
            <a:r>
              <a:rPr lang="en-GB" sz="2800" dirty="0" err="1"/>
              <a:t>o’th</a:t>
            </a:r>
            <a:r>
              <a:rPr lang="en-GB" sz="2800" dirty="0"/>
              <a:t>’ milk of human kindness….</a:t>
            </a:r>
          </a:p>
          <a:p>
            <a:pPr algn="ctr"/>
            <a:r>
              <a:rPr lang="en-GB" sz="2800" dirty="0"/>
              <a:t>…Art not without ambition but without the illness should attend it.”</a:t>
            </a:r>
          </a:p>
          <a:p>
            <a:pPr algn="ctr"/>
            <a:endParaRPr lang="en-GB" sz="2800" dirty="0"/>
          </a:p>
          <a:p>
            <a:pPr algn="ctr"/>
            <a:r>
              <a:rPr lang="en-GB" sz="2800" dirty="0"/>
              <a:t>Act 1; Scene 5  </a:t>
            </a:r>
          </a:p>
        </p:txBody>
      </p:sp>
    </p:spTree>
    <p:extLst>
      <p:ext uri="{BB962C8B-B14F-4D97-AF65-F5344CB8AC3E}">
        <p14:creationId xmlns:p14="http://schemas.microsoft.com/office/powerpoint/2010/main" val="140940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fontScale="92500"/>
          </a:bodyPr>
          <a:lstStyle/>
          <a:p>
            <a:pPr algn="ctr"/>
            <a:endParaRPr lang="en-GB" sz="2800" dirty="0"/>
          </a:p>
          <a:p>
            <a:pPr algn="ctr"/>
            <a:endParaRPr lang="en-GB" sz="2800" dirty="0"/>
          </a:p>
          <a:p>
            <a:pPr algn="ctr"/>
            <a:r>
              <a:rPr lang="en-GB" sz="2800" dirty="0"/>
              <a:t>“Come, you spirits that tend on mortal thoughts, unsex me here, and fill me from the crown to the toe top-full of direst cruelty. Make thick my blood.</a:t>
            </a:r>
          </a:p>
          <a:p>
            <a:pPr algn="ctr"/>
            <a:r>
              <a:rPr lang="en-GB" sz="2800" dirty="0"/>
              <a:t>…Come to my woman’s breasts, and take my milk for gall, you </a:t>
            </a:r>
            <a:r>
              <a:rPr lang="en-GB" sz="2800" dirty="0" err="1"/>
              <a:t>murd'ring</a:t>
            </a:r>
            <a:r>
              <a:rPr lang="en-GB" sz="2800" dirty="0"/>
              <a:t> ministers…</a:t>
            </a:r>
          </a:p>
          <a:p>
            <a:pPr algn="ctr"/>
            <a:r>
              <a:rPr lang="en-GB" sz="2800" dirty="0"/>
              <a:t>Come, thick night, and pall thee in the </a:t>
            </a:r>
            <a:r>
              <a:rPr lang="en-GB" sz="2800" dirty="0" err="1"/>
              <a:t>dunnest</a:t>
            </a:r>
            <a:r>
              <a:rPr lang="en-GB" sz="2800" dirty="0"/>
              <a:t> smoke of hell, that my keen knife see not the wound it makes, nor heaven peep through the blanket of the dark to cry, “Hold, Hold.” </a:t>
            </a:r>
          </a:p>
          <a:p>
            <a:pPr algn="ctr"/>
            <a:endParaRPr lang="en-GB" sz="2800" dirty="0"/>
          </a:p>
          <a:p>
            <a:pPr algn="ctr"/>
            <a:r>
              <a:rPr lang="en-GB" sz="2800" dirty="0"/>
              <a:t>Act 1; Scene 5  </a:t>
            </a:r>
          </a:p>
        </p:txBody>
      </p:sp>
    </p:spTree>
    <p:extLst>
      <p:ext uri="{BB962C8B-B14F-4D97-AF65-F5344CB8AC3E}">
        <p14:creationId xmlns:p14="http://schemas.microsoft.com/office/powerpoint/2010/main" val="235257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“I have no spur </a:t>
            </a:r>
          </a:p>
          <a:p>
            <a:pPr algn="ctr"/>
            <a:r>
              <a:rPr lang="en-GB" sz="2800" dirty="0"/>
              <a:t>To prick the sides of my intent, but only vaulting ambition which </a:t>
            </a:r>
            <a:r>
              <a:rPr lang="en-GB" sz="2800" dirty="0" err="1"/>
              <a:t>o’erleaps</a:t>
            </a:r>
            <a:r>
              <a:rPr lang="en-GB" sz="2800" dirty="0"/>
              <a:t> itself…”</a:t>
            </a:r>
          </a:p>
          <a:p>
            <a:pPr algn="ctr"/>
            <a:endParaRPr lang="en-GB" sz="2800" dirty="0"/>
          </a:p>
          <a:p>
            <a:pPr algn="ctr"/>
            <a:r>
              <a:rPr lang="en-GB" sz="2800" dirty="0"/>
              <a:t>Act 1; Scene 7  </a:t>
            </a:r>
          </a:p>
        </p:txBody>
      </p:sp>
    </p:spTree>
    <p:extLst>
      <p:ext uri="{BB962C8B-B14F-4D97-AF65-F5344CB8AC3E}">
        <p14:creationId xmlns:p14="http://schemas.microsoft.com/office/powerpoint/2010/main" val="111324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“When you durst do it, then you were a man.”</a:t>
            </a:r>
          </a:p>
          <a:p>
            <a:pPr algn="ctr"/>
            <a:r>
              <a:rPr lang="en-GB" sz="2800" dirty="0"/>
              <a:t>Act 1; Scene 7  </a:t>
            </a:r>
          </a:p>
        </p:txBody>
      </p:sp>
    </p:spTree>
    <p:extLst>
      <p:ext uri="{BB962C8B-B14F-4D97-AF65-F5344CB8AC3E}">
        <p14:creationId xmlns:p14="http://schemas.microsoft.com/office/powerpoint/2010/main" val="248460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88640"/>
            <a:ext cx="7920880" cy="6480720"/>
          </a:xfrm>
        </p:spPr>
        <p:txBody>
          <a:bodyPr>
            <a:normAutofit/>
          </a:bodyPr>
          <a:lstStyle/>
          <a:p>
            <a:pPr algn="l">
              <a:spcAft>
                <a:spcPts val="0"/>
              </a:spcAft>
            </a:pPr>
            <a:r>
              <a:rPr lang="en-GB" sz="2400" b="1" dirty="0">
                <a:latin typeface="Arial" pitchFamily="34" charset="0"/>
                <a:cs typeface="Arial" pitchFamily="34" charset="0"/>
              </a:rPr>
              <a:t>Objectives:</a:t>
            </a:r>
          </a:p>
          <a:p>
            <a:pPr algn="l"/>
            <a:endParaRPr lang="en-GB" sz="2400" b="1" dirty="0">
              <a:latin typeface="Arial" pitchFamily="34" charset="0"/>
              <a:cs typeface="Arial" pitchFamily="34" charset="0"/>
            </a:endParaRPr>
          </a:p>
          <a:p>
            <a:pPr algn="l"/>
            <a:endParaRPr lang="en-GB" sz="2400" b="1" dirty="0">
              <a:latin typeface="Arial" pitchFamily="34" charset="0"/>
              <a:cs typeface="Arial" pitchFamily="34" charset="0"/>
            </a:endParaRPr>
          </a:p>
          <a:p>
            <a:pPr algn="l"/>
            <a:endParaRPr lang="en-GB" sz="2400" b="1" dirty="0">
              <a:latin typeface="Arial" pitchFamily="34" charset="0"/>
              <a:cs typeface="Arial" pitchFamily="34" charset="0"/>
            </a:endParaRPr>
          </a:p>
          <a:p>
            <a:pPr algn="l"/>
            <a:endParaRPr lang="en-GB" sz="2400" b="1" dirty="0">
              <a:latin typeface="Arial" pitchFamily="34" charset="0"/>
              <a:cs typeface="Arial" pitchFamily="34" charset="0"/>
            </a:endParaRPr>
          </a:p>
          <a:p>
            <a:pPr algn="l"/>
            <a:endParaRPr lang="en-GB" sz="2400" b="1"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657" y="908720"/>
            <a:ext cx="878348" cy="8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528" y="1412776"/>
            <a:ext cx="7258556" cy="4524315"/>
          </a:xfrm>
          <a:prstGeom prst="rect">
            <a:avLst/>
          </a:prstGeom>
          <a:solidFill>
            <a:srgbClr val="FFFF99"/>
          </a:solidFill>
          <a:ln w="28575">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Assessment Objectives (AOs)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AO1 Read, understand and respond to texts.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Students should be able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maintain a critical style and develop an informed personal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use textual references, including quotations, to support and illustrate interpretations.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AO2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Analyse the language, form and structure used by a writer to create meanings and effects, using relevant subject terminology where 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AO3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Show understanding of the relationships between texts and the contexts in which they were written.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AO4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Use a range of vocabulary and sentence structures for clarity, purpose and effect, with accurate spelling and punctuation. 	</a:t>
            </a:r>
          </a:p>
        </p:txBody>
      </p:sp>
    </p:spTree>
    <p:extLst>
      <p:ext uri="{BB962C8B-B14F-4D97-AF65-F5344CB8AC3E}">
        <p14:creationId xmlns:p14="http://schemas.microsoft.com/office/powerpoint/2010/main" val="141711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“Screw your courage to the sticking-place and we’ll not fail!”</a:t>
            </a:r>
          </a:p>
          <a:p>
            <a:pPr algn="ctr"/>
            <a:endParaRPr lang="en-GB" sz="2800" dirty="0"/>
          </a:p>
          <a:p>
            <a:pPr algn="ctr"/>
            <a:r>
              <a:rPr lang="en-GB" sz="2800" dirty="0"/>
              <a:t>Act 1; Scene 7  </a:t>
            </a:r>
          </a:p>
        </p:txBody>
      </p:sp>
    </p:spTree>
    <p:extLst>
      <p:ext uri="{BB962C8B-B14F-4D97-AF65-F5344CB8AC3E}">
        <p14:creationId xmlns:p14="http://schemas.microsoft.com/office/powerpoint/2010/main" val="398920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“Art though a dagger of the mind, a false creation, proceeding from the heat oppressed brain.”</a:t>
            </a:r>
          </a:p>
          <a:p>
            <a:pPr algn="ctr"/>
            <a:endParaRPr lang="en-GB" sz="2800" dirty="0"/>
          </a:p>
          <a:p>
            <a:pPr algn="ctr"/>
            <a:r>
              <a:rPr lang="en-GB" sz="2800" dirty="0"/>
              <a:t>Act 2; Scene 1  </a:t>
            </a:r>
          </a:p>
        </p:txBody>
      </p:sp>
    </p:spTree>
    <p:extLst>
      <p:ext uri="{BB962C8B-B14F-4D97-AF65-F5344CB8AC3E}">
        <p14:creationId xmlns:p14="http://schemas.microsoft.com/office/powerpoint/2010/main" val="16716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“My hands are your colour, but I shame to wear a heart so white.”</a:t>
            </a:r>
          </a:p>
          <a:p>
            <a:pPr algn="ctr"/>
            <a:endParaRPr lang="en-GB" sz="2800" dirty="0"/>
          </a:p>
          <a:p>
            <a:pPr algn="ctr"/>
            <a:r>
              <a:rPr lang="en-GB" sz="2800" dirty="0"/>
              <a:t>Act 2; Scene 2  </a:t>
            </a:r>
          </a:p>
        </p:txBody>
      </p:sp>
    </p:spTree>
    <p:extLst>
      <p:ext uri="{BB962C8B-B14F-4D97-AF65-F5344CB8AC3E}">
        <p14:creationId xmlns:p14="http://schemas.microsoft.com/office/powerpoint/2010/main" val="331344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“Though hast it now, King, Cawdor Glamis, all, </a:t>
            </a:r>
          </a:p>
          <a:p>
            <a:pPr algn="ctr"/>
            <a:r>
              <a:rPr lang="en-GB" sz="2800" dirty="0"/>
              <a:t>As the weird women promised, and I fear though played most foully </a:t>
            </a:r>
            <a:r>
              <a:rPr lang="en-GB" sz="2800" dirty="0" err="1"/>
              <a:t>for’t</a:t>
            </a:r>
            <a:r>
              <a:rPr lang="en-GB" sz="2800" dirty="0"/>
              <a:t>.”</a:t>
            </a:r>
          </a:p>
          <a:p>
            <a:pPr algn="ctr"/>
            <a:endParaRPr lang="en-GB" sz="2800" dirty="0"/>
          </a:p>
          <a:p>
            <a:pPr algn="ctr"/>
            <a:r>
              <a:rPr lang="en-GB" sz="2800" dirty="0"/>
              <a:t>Act 3; Scene 1 </a:t>
            </a:r>
          </a:p>
        </p:txBody>
      </p:sp>
    </p:spTree>
    <p:extLst>
      <p:ext uri="{BB962C8B-B14F-4D97-AF65-F5344CB8AC3E}">
        <p14:creationId xmlns:p14="http://schemas.microsoft.com/office/powerpoint/2010/main" val="275226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r>
              <a:rPr lang="en-GB" sz="2800" dirty="0"/>
              <a:t>“Though hast it now, King, Cawdor Glamis, all, </a:t>
            </a:r>
          </a:p>
          <a:p>
            <a:pPr algn="ctr"/>
            <a:r>
              <a:rPr lang="en-GB" sz="2800" dirty="0"/>
              <a:t>As the weird women promised, and I fear though played most foully </a:t>
            </a:r>
            <a:r>
              <a:rPr lang="en-GB" sz="2800" dirty="0" err="1"/>
              <a:t>for’t</a:t>
            </a:r>
            <a:r>
              <a:rPr lang="en-GB" sz="2800" dirty="0"/>
              <a:t>.”</a:t>
            </a:r>
          </a:p>
          <a:p>
            <a:pPr algn="ctr"/>
            <a:endParaRPr lang="en-GB" sz="2800" dirty="0"/>
          </a:p>
          <a:p>
            <a:pPr algn="ctr"/>
            <a:r>
              <a:rPr lang="en-GB" sz="2800" dirty="0"/>
              <a:t>Act 3; Scene 1 </a:t>
            </a:r>
          </a:p>
        </p:txBody>
      </p:sp>
    </p:spTree>
    <p:extLst>
      <p:ext uri="{BB962C8B-B14F-4D97-AF65-F5344CB8AC3E}">
        <p14:creationId xmlns:p14="http://schemas.microsoft.com/office/powerpoint/2010/main" val="298727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“We have scorched the snake not killed it.”</a:t>
            </a:r>
          </a:p>
          <a:p>
            <a:pPr algn="ctr"/>
            <a:endParaRPr lang="en-GB" sz="2800" dirty="0"/>
          </a:p>
          <a:p>
            <a:pPr algn="ctr"/>
            <a:r>
              <a:rPr lang="en-GB" sz="2800" dirty="0"/>
              <a:t>Act 3; Scene 2 </a:t>
            </a:r>
          </a:p>
        </p:txBody>
      </p:sp>
    </p:spTree>
    <p:extLst>
      <p:ext uri="{BB962C8B-B14F-4D97-AF65-F5344CB8AC3E}">
        <p14:creationId xmlns:p14="http://schemas.microsoft.com/office/powerpoint/2010/main" val="2331577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“Oh full of scorpions is my mind, dear wife!”</a:t>
            </a:r>
          </a:p>
          <a:p>
            <a:pPr algn="ctr"/>
            <a:endParaRPr lang="en-GB" sz="2800" dirty="0"/>
          </a:p>
          <a:p>
            <a:pPr algn="ctr"/>
            <a:r>
              <a:rPr lang="en-GB" sz="2800" dirty="0"/>
              <a:t>Act 3; Scene 2 </a:t>
            </a:r>
          </a:p>
        </p:txBody>
      </p:sp>
    </p:spTree>
    <p:extLst>
      <p:ext uri="{BB962C8B-B14F-4D97-AF65-F5344CB8AC3E}">
        <p14:creationId xmlns:p14="http://schemas.microsoft.com/office/powerpoint/2010/main" val="337889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“O, treachery!</a:t>
            </a:r>
          </a:p>
          <a:p>
            <a:pPr algn="ctr"/>
            <a:r>
              <a:rPr lang="en-GB" sz="2800" dirty="0"/>
              <a:t>Fly good Fleance, fly, fly, fly!”</a:t>
            </a:r>
          </a:p>
          <a:p>
            <a:pPr algn="ctr"/>
            <a:endParaRPr lang="en-GB" sz="2800" dirty="0"/>
          </a:p>
          <a:p>
            <a:pPr algn="ctr"/>
            <a:r>
              <a:rPr lang="en-GB" sz="2800" dirty="0"/>
              <a:t>Act 3; Scene 3 </a:t>
            </a:r>
          </a:p>
        </p:txBody>
      </p:sp>
    </p:spTree>
    <p:extLst>
      <p:ext uri="{BB962C8B-B14F-4D97-AF65-F5344CB8AC3E}">
        <p14:creationId xmlns:p14="http://schemas.microsoft.com/office/powerpoint/2010/main" val="80900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“Never shake thy gory locks at me!”</a:t>
            </a:r>
          </a:p>
          <a:p>
            <a:pPr algn="ctr"/>
            <a:endParaRPr lang="en-GB" sz="2800" dirty="0"/>
          </a:p>
          <a:p>
            <a:pPr algn="ctr"/>
            <a:r>
              <a:rPr lang="en-GB" sz="2800" dirty="0"/>
              <a:t>Act 3; Scene 4 </a:t>
            </a:r>
          </a:p>
        </p:txBody>
      </p:sp>
    </p:spTree>
    <p:extLst>
      <p:ext uri="{BB962C8B-B14F-4D97-AF65-F5344CB8AC3E}">
        <p14:creationId xmlns:p14="http://schemas.microsoft.com/office/powerpoint/2010/main" val="214405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“Macbeth, Macbeth, Macbeth, beware Macduff!”</a:t>
            </a:r>
          </a:p>
          <a:p>
            <a:pPr algn="ctr"/>
            <a:endParaRPr lang="en-GB" sz="2800" dirty="0"/>
          </a:p>
          <a:p>
            <a:pPr algn="ctr"/>
            <a:r>
              <a:rPr lang="en-GB" sz="2800" dirty="0"/>
              <a:t>Act 4; Scene 1</a:t>
            </a:r>
          </a:p>
        </p:txBody>
      </p:sp>
    </p:spTree>
    <p:extLst>
      <p:ext uri="{BB962C8B-B14F-4D97-AF65-F5344CB8AC3E}">
        <p14:creationId xmlns:p14="http://schemas.microsoft.com/office/powerpoint/2010/main" val="25906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5"/>
          <p:cNvSpPr>
            <a:spLocks noGrp="1"/>
          </p:cNvSpPr>
          <p:nvPr>
            <p:ph idx="1"/>
          </p:nvPr>
        </p:nvSpPr>
        <p:spPr>
          <a:xfrm>
            <a:off x="395536" y="1268760"/>
            <a:ext cx="8280920" cy="4823706"/>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txBody>
          <a:bodyPr numCol="2">
            <a:normAutofit fontScale="25000" lnSpcReduction="20000"/>
          </a:bodyPr>
          <a:lstStyle/>
          <a:p>
            <a:pPr marL="457200" indent="-457200" eaLnBrk="1" fontAlgn="t" hangingPunct="1">
              <a:buFontTx/>
              <a:buAutoNum type="arabicPeriod"/>
            </a:pPr>
            <a:r>
              <a:rPr lang="en-GB" sz="11200" dirty="0"/>
              <a:t>Macbeth</a:t>
            </a:r>
          </a:p>
          <a:p>
            <a:pPr marL="457200" indent="-457200" eaLnBrk="1" fontAlgn="t" hangingPunct="1">
              <a:buFontTx/>
              <a:buAutoNum type="arabicPeriod"/>
            </a:pPr>
            <a:r>
              <a:rPr lang="en-GB" sz="11200" dirty="0"/>
              <a:t>Scottish</a:t>
            </a:r>
          </a:p>
          <a:p>
            <a:pPr marL="457200" indent="-457200" eaLnBrk="1" fontAlgn="t" hangingPunct="1">
              <a:buFontTx/>
              <a:buAutoNum type="arabicPeriod"/>
            </a:pPr>
            <a:r>
              <a:rPr lang="en-GB" sz="11200" dirty="0"/>
              <a:t>throne</a:t>
            </a:r>
          </a:p>
          <a:p>
            <a:pPr marL="457200" indent="-457200" eaLnBrk="1" fontAlgn="t" hangingPunct="1">
              <a:buFontTx/>
              <a:buAutoNum type="arabicPeriod"/>
            </a:pPr>
            <a:r>
              <a:rPr lang="en-GB" sz="11200" dirty="0"/>
              <a:t>witch</a:t>
            </a:r>
          </a:p>
          <a:p>
            <a:pPr marL="457200" indent="-457200" eaLnBrk="1" hangingPunct="1">
              <a:buFontTx/>
              <a:buAutoNum type="arabicPeriod"/>
            </a:pPr>
            <a:r>
              <a:rPr lang="en-GB" sz="11200" dirty="0"/>
              <a:t>thane</a:t>
            </a:r>
          </a:p>
          <a:p>
            <a:pPr marL="457200" indent="-457200" eaLnBrk="1" hangingPunct="1">
              <a:buFontTx/>
              <a:buAutoNum type="arabicPeriod"/>
            </a:pPr>
            <a:r>
              <a:rPr lang="en-GB" sz="11200" dirty="0"/>
              <a:t>armour</a:t>
            </a:r>
          </a:p>
          <a:p>
            <a:pPr marL="457200" indent="-457200" eaLnBrk="1" fontAlgn="t" hangingPunct="1">
              <a:buFontTx/>
              <a:buAutoNum type="arabicPeriod"/>
            </a:pPr>
            <a:r>
              <a:rPr lang="en-GB" sz="11200" dirty="0"/>
              <a:t>Macduff</a:t>
            </a:r>
          </a:p>
          <a:p>
            <a:pPr marL="457200" indent="-457200" eaLnBrk="1" fontAlgn="t" hangingPunct="1">
              <a:buFontTx/>
              <a:buAutoNum type="arabicPeriod"/>
            </a:pPr>
            <a:r>
              <a:rPr lang="en-GB" sz="11200" dirty="0"/>
              <a:t>tragedy</a:t>
            </a:r>
          </a:p>
          <a:p>
            <a:pPr marL="457200" indent="-457200" eaLnBrk="1" fontAlgn="t" hangingPunct="1">
              <a:buFontTx/>
              <a:buAutoNum type="arabicPeriod"/>
            </a:pPr>
            <a:r>
              <a:rPr lang="en-GB" sz="11200" dirty="0"/>
              <a:t>equivocation</a:t>
            </a:r>
          </a:p>
          <a:p>
            <a:pPr marL="457200" indent="-457200" eaLnBrk="1" fontAlgn="t" hangingPunct="1">
              <a:buFontTx/>
              <a:buAutoNum type="arabicPeriod"/>
            </a:pPr>
            <a:r>
              <a:rPr lang="en-GB" sz="11200" dirty="0"/>
              <a:t>society</a:t>
            </a:r>
          </a:p>
          <a:p>
            <a:pPr marL="457200" indent="-457200" eaLnBrk="1" fontAlgn="t" hangingPunct="1">
              <a:buFontTx/>
              <a:buAutoNum type="arabicPeriod"/>
            </a:pPr>
            <a:r>
              <a:rPr lang="en-GB" sz="11200" dirty="0"/>
              <a:t>pathetic fallacy</a:t>
            </a:r>
          </a:p>
          <a:p>
            <a:pPr marL="457200" indent="-457200" eaLnBrk="1" fontAlgn="t" hangingPunct="1">
              <a:buFontTx/>
              <a:buAutoNum type="arabicPeriod"/>
            </a:pPr>
            <a:r>
              <a:rPr lang="en-GB" sz="11200" dirty="0"/>
              <a:t>weather </a:t>
            </a:r>
          </a:p>
          <a:p>
            <a:pPr marL="457200" indent="-457200">
              <a:buFontTx/>
              <a:buAutoNum type="arabicPeriod"/>
            </a:pPr>
            <a:r>
              <a:rPr lang="en-US" sz="11200" dirty="0"/>
              <a:t>Shakespeare</a:t>
            </a:r>
          </a:p>
          <a:p>
            <a:pPr marL="457200" indent="-457200">
              <a:buFontTx/>
              <a:buAutoNum type="arabicPeriod"/>
            </a:pPr>
            <a:r>
              <a:rPr lang="en-US" sz="11200" dirty="0"/>
              <a:t>character</a:t>
            </a:r>
          </a:p>
          <a:p>
            <a:pPr marL="457200" indent="-457200">
              <a:buFontTx/>
              <a:buAutoNum type="arabicPeriod"/>
            </a:pPr>
            <a:r>
              <a:rPr lang="en-US" sz="11200" dirty="0"/>
              <a:t>atmosphere</a:t>
            </a:r>
          </a:p>
          <a:p>
            <a:pPr marL="457200" indent="-457200">
              <a:buFontTx/>
              <a:buAutoNum type="arabicPeriod"/>
            </a:pPr>
            <a:r>
              <a:rPr lang="en-US" sz="11200" dirty="0"/>
              <a:t>contemporary</a:t>
            </a:r>
          </a:p>
          <a:p>
            <a:pPr marL="457200" indent="-457200">
              <a:buFontTx/>
              <a:buAutoNum type="arabicPeriod"/>
            </a:pPr>
            <a:r>
              <a:rPr lang="en-US" sz="11200" dirty="0"/>
              <a:t>audience</a:t>
            </a:r>
          </a:p>
          <a:p>
            <a:pPr marL="457200" indent="-457200">
              <a:buFontTx/>
              <a:buAutoNum type="arabicPeriod"/>
            </a:pPr>
            <a:r>
              <a:rPr lang="en-GB" sz="11200" dirty="0"/>
              <a:t>unnatural </a:t>
            </a:r>
          </a:p>
          <a:p>
            <a:pPr marL="457200" indent="-457200">
              <a:buFontTx/>
              <a:buAutoNum type="arabicPeriod"/>
            </a:pPr>
            <a:r>
              <a:rPr lang="en-GB" sz="11200" dirty="0"/>
              <a:t>Banquo</a:t>
            </a:r>
          </a:p>
          <a:p>
            <a:pPr marL="457200" indent="-457200">
              <a:buFontTx/>
              <a:buAutoNum type="arabicPeriod"/>
            </a:pPr>
            <a:r>
              <a:rPr lang="en-GB" sz="11200" dirty="0"/>
              <a:t>Jacobean</a:t>
            </a:r>
          </a:p>
          <a:p>
            <a:pPr marL="457200" indent="-457200">
              <a:buFontTx/>
              <a:buAutoNum type="arabicPeriod"/>
            </a:pPr>
            <a:r>
              <a:rPr lang="en-GB" sz="11200" dirty="0"/>
              <a:t>prophecy</a:t>
            </a:r>
          </a:p>
          <a:p>
            <a:pPr marL="457200" indent="-457200">
              <a:buFontTx/>
              <a:buAutoNum type="arabicPeriod"/>
            </a:pPr>
            <a:r>
              <a:rPr lang="en-GB" sz="11200" dirty="0"/>
              <a:t>prediction</a:t>
            </a:r>
          </a:p>
          <a:p>
            <a:pPr marL="457200" indent="-457200">
              <a:buFontTx/>
              <a:buNone/>
            </a:pPr>
            <a:endParaRPr lang="en-GB" sz="2000" dirty="0"/>
          </a:p>
        </p:txBody>
      </p:sp>
      <p:sp>
        <p:nvSpPr>
          <p:cNvPr id="76802" name="Rectangle 4"/>
          <p:cNvSpPr>
            <a:spLocks noGrp="1" noChangeArrowheads="1"/>
          </p:cNvSpPr>
          <p:nvPr>
            <p:ph type="title" idx="4294967295"/>
          </p:nvPr>
        </p:nvSpPr>
        <p:spPr>
          <a:xfrm>
            <a:off x="179512" y="116632"/>
            <a:ext cx="8964488" cy="395523"/>
          </a:xfrm>
        </p:spPr>
        <p:txBody>
          <a:bodyPr>
            <a:noAutofit/>
          </a:bodyPr>
          <a:lstStyle/>
          <a:p>
            <a:pPr algn="l" eaLnBrk="1" hangingPunct="1"/>
            <a:br>
              <a:rPr lang="en-GB" sz="1800" b="1" dirty="0">
                <a:latin typeface="Comic Sans MS" pitchFamily="66" charset="0"/>
              </a:rPr>
            </a:br>
            <a:r>
              <a:rPr lang="en-GB" sz="1800" b="1" dirty="0">
                <a:latin typeface="Comic Sans MS" pitchFamily="66" charset="0"/>
              </a:rPr>
              <a:t>Remember these? Use the look cover write check strategy to learn these.</a:t>
            </a:r>
            <a:endParaRPr lang="en-US" sz="1800" dirty="0">
              <a:latin typeface="Comic Sans MS" pitchFamily="66" charset="0"/>
            </a:endParaRPr>
          </a:p>
        </p:txBody>
      </p:sp>
      <p:sp>
        <p:nvSpPr>
          <p:cNvPr id="76803" name="Text Placeholder 3"/>
          <p:cNvSpPr>
            <a:spLocks noGrp="1"/>
          </p:cNvSpPr>
          <p:nvPr>
            <p:ph type="body" idx="4294967295"/>
          </p:nvPr>
        </p:nvSpPr>
        <p:spPr>
          <a:xfrm>
            <a:off x="179512" y="692696"/>
            <a:ext cx="4040188" cy="639762"/>
          </a:xfrm>
        </p:spPr>
        <p:txBody>
          <a:bodyPr/>
          <a:lstStyle/>
          <a:p>
            <a:pPr marL="0" indent="0">
              <a:buNone/>
            </a:pPr>
            <a:r>
              <a:rPr lang="en-GB" dirty="0"/>
              <a:t>Spellings</a:t>
            </a:r>
          </a:p>
        </p:txBody>
      </p:sp>
    </p:spTree>
    <p:extLst>
      <p:ext uri="{BB962C8B-B14F-4D97-AF65-F5344CB8AC3E}">
        <p14:creationId xmlns:p14="http://schemas.microsoft.com/office/powerpoint/2010/main" val="121298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“Dispute it like a man.</a:t>
            </a:r>
          </a:p>
          <a:p>
            <a:pPr algn="ctr"/>
            <a:r>
              <a:rPr lang="en-GB" sz="2800" dirty="0"/>
              <a:t>…</a:t>
            </a:r>
          </a:p>
          <a:p>
            <a:pPr algn="ctr"/>
            <a:r>
              <a:rPr lang="en-GB" sz="2800" dirty="0"/>
              <a:t>I shall do so ;</a:t>
            </a:r>
          </a:p>
          <a:p>
            <a:pPr algn="ctr"/>
            <a:r>
              <a:rPr lang="en-GB" sz="2800" dirty="0"/>
              <a:t>But I must also feel it as a man.””</a:t>
            </a:r>
          </a:p>
          <a:p>
            <a:pPr algn="ctr"/>
            <a:endParaRPr lang="en-GB" sz="2800" dirty="0"/>
          </a:p>
          <a:p>
            <a:pPr algn="ctr"/>
            <a:r>
              <a:rPr lang="en-GB" sz="2800" dirty="0"/>
              <a:t>Act 4; Scene 3</a:t>
            </a:r>
          </a:p>
        </p:txBody>
      </p:sp>
    </p:spTree>
    <p:extLst>
      <p:ext uri="{BB962C8B-B14F-4D97-AF65-F5344CB8AC3E}">
        <p14:creationId xmlns:p14="http://schemas.microsoft.com/office/powerpoint/2010/main" val="284283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“Here’s the smell of the blood still: all the perfumes of Arabia will not sweeten this little hand. O, O, O.”</a:t>
            </a:r>
          </a:p>
          <a:p>
            <a:pPr algn="ctr"/>
            <a:endParaRPr lang="en-GB" sz="2800" dirty="0"/>
          </a:p>
          <a:p>
            <a:pPr algn="ctr"/>
            <a:r>
              <a:rPr lang="en-GB" sz="2800" dirty="0"/>
              <a:t>Act 5; Scene 1</a:t>
            </a:r>
          </a:p>
        </p:txBody>
      </p:sp>
    </p:spTree>
    <p:extLst>
      <p:ext uri="{BB962C8B-B14F-4D97-AF65-F5344CB8AC3E}">
        <p14:creationId xmlns:p14="http://schemas.microsoft.com/office/powerpoint/2010/main" val="384144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“The queen, my lord, is dead.”</a:t>
            </a:r>
          </a:p>
          <a:p>
            <a:pPr algn="ctr"/>
            <a:endParaRPr lang="en-GB" sz="2800" dirty="0"/>
          </a:p>
          <a:p>
            <a:pPr algn="ctr"/>
            <a:r>
              <a:rPr lang="en-GB" sz="2800" dirty="0"/>
              <a:t>Act 5; Scene 5</a:t>
            </a:r>
          </a:p>
        </p:txBody>
      </p:sp>
    </p:spTree>
    <p:extLst>
      <p:ext uri="{BB962C8B-B14F-4D97-AF65-F5344CB8AC3E}">
        <p14:creationId xmlns:p14="http://schemas.microsoft.com/office/powerpoint/2010/main" val="185386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8AB6B-2BA6-42FA-A86F-7DCA858B3402}"/>
              </a:ext>
            </a:extLst>
          </p:cNvPr>
          <p:cNvSpPr>
            <a:spLocks noGrp="1"/>
          </p:cNvSpPr>
          <p:nvPr>
            <p:ph idx="1"/>
          </p:nvPr>
        </p:nvSpPr>
        <p:spPr>
          <a:xfrm>
            <a:off x="179512" y="620688"/>
            <a:ext cx="8640960" cy="5904656"/>
          </a:xfrm>
        </p:spPr>
        <p:txBody>
          <a:bodyPr>
            <a:normAutofit/>
          </a:bodyPr>
          <a:lstStyle/>
          <a:p>
            <a:pPr algn="ctr"/>
            <a:endParaRPr lang="en-GB" sz="2800" dirty="0"/>
          </a:p>
          <a:p>
            <a:pPr algn="ctr"/>
            <a:endParaRPr lang="en-GB" sz="2800" dirty="0"/>
          </a:p>
          <a:p>
            <a:pPr algn="ctr"/>
            <a:endParaRPr lang="en-GB" sz="2800" dirty="0"/>
          </a:p>
          <a:p>
            <a:pPr algn="ctr"/>
            <a:r>
              <a:rPr lang="en-GB" sz="2800" dirty="0"/>
              <a:t>“Tomorrow and tomorrow and tomorrow</a:t>
            </a:r>
          </a:p>
          <a:p>
            <a:pPr algn="ctr"/>
            <a:r>
              <a:rPr lang="en-GB" sz="2800" dirty="0"/>
              <a:t>Creeps this petty pace from day to day to the last syllable of recorded time...</a:t>
            </a:r>
          </a:p>
          <a:p>
            <a:pPr algn="ctr"/>
            <a:r>
              <a:rPr lang="en-GB" sz="2800" dirty="0"/>
              <a:t>It is a tale told by an idiot, full of sound and fury</a:t>
            </a:r>
          </a:p>
          <a:p>
            <a:pPr algn="ctr"/>
            <a:r>
              <a:rPr lang="en-GB" sz="2800" dirty="0"/>
              <a:t>Signifying nothing.”</a:t>
            </a:r>
          </a:p>
          <a:p>
            <a:pPr algn="ctr"/>
            <a:endParaRPr lang="en-GB" sz="2800" dirty="0"/>
          </a:p>
          <a:p>
            <a:pPr algn="ctr"/>
            <a:r>
              <a:rPr lang="en-GB" sz="2800" dirty="0"/>
              <a:t>Act 5; Scene 5</a:t>
            </a:r>
          </a:p>
        </p:txBody>
      </p:sp>
    </p:spTree>
    <p:extLst>
      <p:ext uri="{BB962C8B-B14F-4D97-AF65-F5344CB8AC3E}">
        <p14:creationId xmlns:p14="http://schemas.microsoft.com/office/powerpoint/2010/main" val="628755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75E8A4-3394-4427-8A40-984494C2FC53}"/>
              </a:ext>
            </a:extLst>
          </p:cNvPr>
          <p:cNvSpPr>
            <a:spLocks noGrp="1"/>
          </p:cNvSpPr>
          <p:nvPr>
            <p:ph idx="1"/>
          </p:nvPr>
        </p:nvSpPr>
        <p:spPr/>
        <p:txBody>
          <a:bodyPr/>
          <a:lstStyle/>
          <a:p>
            <a:r>
              <a:rPr lang="en-GB" dirty="0"/>
              <a:t>Beyond here are other useful slides …</a:t>
            </a:r>
          </a:p>
        </p:txBody>
      </p:sp>
    </p:spTree>
    <p:extLst>
      <p:ext uri="{BB962C8B-B14F-4D97-AF65-F5344CB8AC3E}">
        <p14:creationId xmlns:p14="http://schemas.microsoft.com/office/powerpoint/2010/main" val="344977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08720"/>
            <a:ext cx="8424936" cy="5760640"/>
          </a:xfrm>
        </p:spPr>
        <p:txBody>
          <a:bodyPr>
            <a:normAutofit fontScale="92500" lnSpcReduction="10000"/>
          </a:bodyPr>
          <a:lstStyle/>
          <a:p>
            <a:pPr algn="ctr"/>
            <a:r>
              <a:rPr lang="en-GB" b="1" u="sng" dirty="0"/>
              <a:t>What did the witches prophesise?</a:t>
            </a:r>
          </a:p>
          <a:p>
            <a:r>
              <a:rPr lang="en-GB" u="sng" dirty="0"/>
              <a:t>To Macbeth</a:t>
            </a:r>
            <a:r>
              <a:rPr lang="en-GB" dirty="0"/>
              <a:t>:</a:t>
            </a:r>
          </a:p>
          <a:p>
            <a:endParaRPr lang="en-GB" dirty="0"/>
          </a:p>
          <a:p>
            <a:r>
              <a:rPr lang="en-GB" sz="2000" dirty="0"/>
              <a:t>FIRST WITCH		All hail Macbeth, hail to thee, Thane of </a:t>
            </a:r>
            <a:r>
              <a:rPr lang="en-GB" sz="2000" dirty="0" err="1"/>
              <a:t>Glamis</a:t>
            </a:r>
            <a:endParaRPr lang="en-GB" sz="2000" dirty="0"/>
          </a:p>
          <a:p>
            <a:r>
              <a:rPr lang="en-GB" sz="2000" dirty="0"/>
              <a:t>SECOND WITCH 	All hail Macbeth, hail to thee, Thane of </a:t>
            </a:r>
            <a:r>
              <a:rPr lang="en-GB" sz="2000" dirty="0" err="1"/>
              <a:t>Cawdor</a:t>
            </a:r>
            <a:r>
              <a:rPr lang="en-GB" sz="2000" dirty="0"/>
              <a:t>.</a:t>
            </a:r>
          </a:p>
          <a:p>
            <a:r>
              <a:rPr lang="en-GB" sz="2000" dirty="0"/>
              <a:t>THIRD WITCH 	All hail Macbeth, that shall be king hereafter.</a:t>
            </a:r>
          </a:p>
          <a:p>
            <a:endParaRPr lang="en-GB" sz="2000" dirty="0"/>
          </a:p>
          <a:p>
            <a:r>
              <a:rPr lang="en-GB" u="sng" dirty="0"/>
              <a:t>To </a:t>
            </a:r>
            <a:r>
              <a:rPr lang="en-GB" u="sng" dirty="0" err="1"/>
              <a:t>Banquo</a:t>
            </a:r>
            <a:r>
              <a:rPr lang="en-GB" dirty="0"/>
              <a:t>:</a:t>
            </a:r>
          </a:p>
          <a:p>
            <a:endParaRPr lang="en-GB" dirty="0"/>
          </a:p>
          <a:p>
            <a:r>
              <a:rPr lang="en-GB" sz="2000" dirty="0"/>
              <a:t>FIRST WITCH 		Lesser than Macbeth, and greater.</a:t>
            </a:r>
          </a:p>
          <a:p>
            <a:r>
              <a:rPr lang="en-GB" sz="2000" dirty="0"/>
              <a:t>SECOND WITCH	Not so happy, yet much happier</a:t>
            </a:r>
          </a:p>
          <a:p>
            <a:r>
              <a:rPr lang="en-GB" sz="2000" dirty="0"/>
              <a:t>THIRD WITCH	 	Thou </a:t>
            </a:r>
            <a:r>
              <a:rPr lang="en-GB" sz="2000" dirty="0" err="1"/>
              <a:t>shalt</a:t>
            </a:r>
            <a:r>
              <a:rPr lang="en-GB" sz="2000" dirty="0"/>
              <a:t> get kings, though be none</a:t>
            </a:r>
            <a:r>
              <a:rPr lang="en-GB" sz="2400" dirty="0"/>
              <a:t>.</a:t>
            </a:r>
          </a:p>
          <a:p>
            <a:endParaRPr lang="en-GB" sz="2400" dirty="0"/>
          </a:p>
          <a:p>
            <a:r>
              <a:rPr lang="en-GB" sz="2400" dirty="0"/>
              <a:t>- Rewrite their prophecies in your own words</a:t>
            </a:r>
          </a:p>
          <a:p>
            <a:endParaRPr lang="en-GB" sz="2400" dirty="0"/>
          </a:p>
          <a:p>
            <a:endParaRPr lang="en-GB" sz="2400" dirty="0"/>
          </a:p>
        </p:txBody>
      </p:sp>
      <p:sp>
        <p:nvSpPr>
          <p:cNvPr id="3" name="TextBox 2"/>
          <p:cNvSpPr txBox="1"/>
          <p:nvPr/>
        </p:nvSpPr>
        <p:spPr>
          <a:xfrm>
            <a:off x="251520" y="260648"/>
            <a:ext cx="8496944"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Lesson Objective: To understand how to empathise with a character</a:t>
            </a:r>
          </a:p>
          <a:p>
            <a:endParaRPr lang="en-GB" dirty="0">
              <a:solidFill>
                <a:prstClr val="black"/>
              </a:solidFill>
            </a:endParaRPr>
          </a:p>
        </p:txBody>
      </p:sp>
    </p:spTree>
    <p:extLst>
      <p:ext uri="{BB962C8B-B14F-4D97-AF65-F5344CB8AC3E}">
        <p14:creationId xmlns:p14="http://schemas.microsoft.com/office/powerpoint/2010/main" val="1804059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This is how </a:t>
            </a:r>
            <a:r>
              <a:rPr lang="en-GB" dirty="0" err="1"/>
              <a:t>Banquo</a:t>
            </a:r>
            <a:r>
              <a:rPr lang="en-GB" dirty="0"/>
              <a:t> reacts to the witches’ prophecies:</a:t>
            </a:r>
          </a:p>
          <a:p>
            <a:endParaRPr lang="en-GB" dirty="0"/>
          </a:p>
          <a:p>
            <a:r>
              <a:rPr lang="en-GB" dirty="0"/>
              <a:t>BANQUO</a:t>
            </a:r>
          </a:p>
          <a:p>
            <a:r>
              <a:rPr lang="en-GB" dirty="0"/>
              <a:t>					That trusted home,</a:t>
            </a:r>
          </a:p>
          <a:p>
            <a:r>
              <a:rPr lang="en-GB" dirty="0"/>
              <a:t>Might yet enkindle you unto the crown,</a:t>
            </a:r>
          </a:p>
          <a:p>
            <a:r>
              <a:rPr lang="en-GB" dirty="0"/>
              <a:t>Besides the Thane of </a:t>
            </a:r>
            <a:r>
              <a:rPr lang="en-GB" dirty="0" err="1"/>
              <a:t>Cawdor</a:t>
            </a:r>
            <a:r>
              <a:rPr lang="en-GB" dirty="0"/>
              <a:t>.  But ‘tis strange,</a:t>
            </a:r>
          </a:p>
          <a:p>
            <a:r>
              <a:rPr lang="en-GB" dirty="0"/>
              <a:t>And oftentimes, to win us to our harm,</a:t>
            </a:r>
          </a:p>
          <a:p>
            <a:r>
              <a:rPr lang="en-GB" dirty="0"/>
              <a:t>The instruments of darkness tell us truths;</a:t>
            </a:r>
          </a:p>
          <a:p>
            <a:r>
              <a:rPr lang="en-GB" dirty="0"/>
              <a:t>Win us with honest trifles, to </a:t>
            </a:r>
            <a:r>
              <a:rPr lang="en-GB" dirty="0" err="1"/>
              <a:t>betray’s</a:t>
            </a:r>
            <a:endParaRPr lang="en-GB" dirty="0"/>
          </a:p>
          <a:p>
            <a:r>
              <a:rPr lang="en-GB" dirty="0"/>
              <a:t>In deepest consequence - </a:t>
            </a:r>
          </a:p>
        </p:txBody>
      </p:sp>
      <p:sp>
        <p:nvSpPr>
          <p:cNvPr id="3" name="TextBox 2"/>
          <p:cNvSpPr txBox="1"/>
          <p:nvPr/>
        </p:nvSpPr>
        <p:spPr>
          <a:xfrm>
            <a:off x="251520" y="260648"/>
            <a:ext cx="8496944"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Lesson Objective: To understand how to empathise with a character</a:t>
            </a:r>
          </a:p>
          <a:p>
            <a:endParaRPr lang="en-GB" dirty="0">
              <a:solidFill>
                <a:prstClr val="black"/>
              </a:solidFill>
            </a:endParaRPr>
          </a:p>
        </p:txBody>
      </p:sp>
    </p:spTree>
    <p:extLst>
      <p:ext uri="{BB962C8B-B14F-4D97-AF65-F5344CB8AC3E}">
        <p14:creationId xmlns:p14="http://schemas.microsoft.com/office/powerpoint/2010/main" val="36049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GB" dirty="0"/>
              <a:t>How does Macbeth react to the prophecies?</a:t>
            </a:r>
          </a:p>
          <a:p>
            <a:endParaRPr lang="en-GB" dirty="0"/>
          </a:p>
          <a:p>
            <a:r>
              <a:rPr lang="en-GB" dirty="0"/>
              <a:t>MACBETH [</a:t>
            </a:r>
            <a:r>
              <a:rPr lang="en-GB" i="1" dirty="0"/>
              <a:t>Aside</a:t>
            </a:r>
            <a:r>
              <a:rPr lang="en-GB" dirty="0"/>
              <a:t>]</a:t>
            </a:r>
          </a:p>
          <a:p>
            <a:r>
              <a:rPr lang="en-GB" dirty="0"/>
              <a:t>				Two truths are told,</a:t>
            </a:r>
          </a:p>
          <a:p>
            <a:r>
              <a:rPr lang="en-GB" dirty="0"/>
              <a:t>As happy prologues to the swelling act</a:t>
            </a:r>
          </a:p>
          <a:p>
            <a:r>
              <a:rPr lang="en-GB" dirty="0"/>
              <a:t>Of the imperial theme. – I thank you, gentlemen. – </a:t>
            </a:r>
          </a:p>
          <a:p>
            <a:r>
              <a:rPr lang="en-GB" dirty="0"/>
              <a:t>This supernatural soliciting</a:t>
            </a:r>
          </a:p>
          <a:p>
            <a:r>
              <a:rPr lang="en-GB" dirty="0"/>
              <a:t>Cannot be ill, cannot be good.  If ill.</a:t>
            </a:r>
          </a:p>
          <a:p>
            <a:r>
              <a:rPr lang="en-GB" dirty="0"/>
              <a:t>Why hath it given me earnest of success,</a:t>
            </a:r>
          </a:p>
          <a:p>
            <a:r>
              <a:rPr lang="en-GB" dirty="0"/>
              <a:t>Commencing in a truth? I am Thane of </a:t>
            </a:r>
            <a:r>
              <a:rPr lang="en-GB" dirty="0" err="1"/>
              <a:t>Cawdor</a:t>
            </a:r>
            <a:r>
              <a:rPr lang="en-GB" dirty="0"/>
              <a:t>.</a:t>
            </a:r>
          </a:p>
          <a:p>
            <a:r>
              <a:rPr lang="en-GB" dirty="0"/>
              <a:t>If good, why do I yield to that suggestion,</a:t>
            </a:r>
          </a:p>
          <a:p>
            <a:r>
              <a:rPr lang="en-GB" dirty="0"/>
              <a:t>Whose horrid image doth unfix my </a:t>
            </a:r>
            <a:r>
              <a:rPr lang="en-GB" dirty="0" err="1"/>
              <a:t>haor</a:t>
            </a:r>
            <a:endParaRPr lang="en-GB" dirty="0"/>
          </a:p>
          <a:p>
            <a:r>
              <a:rPr lang="en-GB" dirty="0"/>
              <a:t>And make my seated heart knock at my ribs</a:t>
            </a:r>
          </a:p>
          <a:p>
            <a:r>
              <a:rPr lang="en-GB" dirty="0"/>
              <a:t>Against the use of nature? Present fears</a:t>
            </a:r>
          </a:p>
          <a:p>
            <a:r>
              <a:rPr lang="en-GB" dirty="0"/>
              <a:t>Are less than horrible imaginings.</a:t>
            </a:r>
          </a:p>
          <a:p>
            <a:r>
              <a:rPr lang="en-GB" dirty="0"/>
              <a:t>My thought, whose murder yet is but fantastical,</a:t>
            </a:r>
          </a:p>
          <a:p>
            <a:r>
              <a:rPr lang="en-GB" dirty="0"/>
              <a:t>Shakes so my single state of man that function</a:t>
            </a:r>
          </a:p>
          <a:p>
            <a:r>
              <a:rPr lang="en-GB" dirty="0"/>
              <a:t>Is smothered in surmise, and nothing is,</a:t>
            </a:r>
          </a:p>
          <a:p>
            <a:r>
              <a:rPr lang="en-GB" dirty="0"/>
              <a:t>But what is not.</a:t>
            </a:r>
          </a:p>
        </p:txBody>
      </p:sp>
      <p:sp>
        <p:nvSpPr>
          <p:cNvPr id="3" name="TextBox 2"/>
          <p:cNvSpPr txBox="1"/>
          <p:nvPr/>
        </p:nvSpPr>
        <p:spPr>
          <a:xfrm>
            <a:off x="251520" y="260648"/>
            <a:ext cx="8496944"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Lesson Objective: To consider the structure and effect of an aside.</a:t>
            </a:r>
          </a:p>
          <a:p>
            <a:endParaRPr lang="en-GB" dirty="0">
              <a:solidFill>
                <a:prstClr val="black"/>
              </a:solidFill>
            </a:endParaRPr>
          </a:p>
        </p:txBody>
      </p:sp>
      <p:sp>
        <p:nvSpPr>
          <p:cNvPr id="4" name="Oval 3"/>
          <p:cNvSpPr/>
          <p:nvPr/>
        </p:nvSpPr>
        <p:spPr>
          <a:xfrm>
            <a:off x="6084168" y="906979"/>
            <a:ext cx="2460802" cy="7200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80808"/>
                </a:solidFill>
              </a:rPr>
              <a:t>Recap</a:t>
            </a:r>
          </a:p>
        </p:txBody>
      </p:sp>
    </p:spTree>
    <p:extLst>
      <p:ext uri="{BB962C8B-B14F-4D97-AF65-F5344CB8AC3E}">
        <p14:creationId xmlns:p14="http://schemas.microsoft.com/office/powerpoint/2010/main" val="3356245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GB" dirty="0"/>
              <a:t>How does Macbeth react to the prophecies Act 1 Scene 3?</a:t>
            </a:r>
          </a:p>
          <a:p>
            <a:endParaRPr lang="en-GB" dirty="0"/>
          </a:p>
          <a:p>
            <a:r>
              <a:rPr lang="en-GB" dirty="0"/>
              <a:t>MACBETH [</a:t>
            </a:r>
            <a:r>
              <a:rPr lang="en-GB" i="1" dirty="0"/>
              <a:t>Aside</a:t>
            </a:r>
            <a:r>
              <a:rPr lang="en-GB" dirty="0"/>
              <a:t>]</a:t>
            </a:r>
          </a:p>
          <a:p>
            <a:r>
              <a:rPr lang="en-GB" dirty="0"/>
              <a:t>				Two truths are told,</a:t>
            </a:r>
          </a:p>
          <a:p>
            <a:r>
              <a:rPr lang="en-GB" dirty="0"/>
              <a:t>As happy prologues to the swelling act</a:t>
            </a:r>
          </a:p>
          <a:p>
            <a:r>
              <a:rPr lang="en-GB" dirty="0"/>
              <a:t>Of the </a:t>
            </a:r>
            <a:r>
              <a:rPr lang="en-GB" u="sng" dirty="0"/>
              <a:t>imperial theme</a:t>
            </a:r>
            <a:r>
              <a:rPr lang="en-GB" dirty="0"/>
              <a:t>. – I thank you, gentlemen. – </a:t>
            </a:r>
          </a:p>
          <a:p>
            <a:r>
              <a:rPr lang="en-GB" dirty="0"/>
              <a:t>This </a:t>
            </a:r>
            <a:r>
              <a:rPr lang="en-GB" u="sng" dirty="0"/>
              <a:t>supernatural soliciting</a:t>
            </a:r>
          </a:p>
          <a:p>
            <a:r>
              <a:rPr lang="en-GB" u="sng" dirty="0"/>
              <a:t>Cannot be ill, cannot be good.  </a:t>
            </a:r>
            <a:r>
              <a:rPr lang="en-GB" dirty="0"/>
              <a:t>If ill.</a:t>
            </a:r>
          </a:p>
          <a:p>
            <a:r>
              <a:rPr lang="en-GB" dirty="0"/>
              <a:t>Why hath it given me earnest of success,</a:t>
            </a:r>
          </a:p>
          <a:p>
            <a:r>
              <a:rPr lang="en-GB" dirty="0"/>
              <a:t>Commencing in a truth? I am Thane of </a:t>
            </a:r>
            <a:r>
              <a:rPr lang="en-GB" dirty="0" err="1"/>
              <a:t>Cawdor</a:t>
            </a:r>
            <a:r>
              <a:rPr lang="en-GB" dirty="0"/>
              <a:t>.</a:t>
            </a:r>
          </a:p>
          <a:p>
            <a:r>
              <a:rPr lang="en-GB" dirty="0"/>
              <a:t>If good, why do I yield to that suggestion,</a:t>
            </a:r>
          </a:p>
          <a:p>
            <a:r>
              <a:rPr lang="en-GB" dirty="0"/>
              <a:t>Whose horrid image doth unfix my </a:t>
            </a:r>
            <a:r>
              <a:rPr lang="en-GB" dirty="0" err="1"/>
              <a:t>haor</a:t>
            </a:r>
            <a:endParaRPr lang="en-GB" dirty="0"/>
          </a:p>
          <a:p>
            <a:r>
              <a:rPr lang="en-GB" dirty="0"/>
              <a:t>And make my </a:t>
            </a:r>
            <a:r>
              <a:rPr lang="en-GB" u="sng" dirty="0"/>
              <a:t>seated heart knock at my ribs</a:t>
            </a:r>
          </a:p>
          <a:p>
            <a:r>
              <a:rPr lang="en-GB" u="sng" dirty="0"/>
              <a:t>Against the use of nature</a:t>
            </a:r>
            <a:r>
              <a:rPr lang="en-GB" dirty="0"/>
              <a:t>? Present fears</a:t>
            </a:r>
          </a:p>
          <a:p>
            <a:r>
              <a:rPr lang="en-GB" dirty="0"/>
              <a:t>Are less than horrible imaginings.</a:t>
            </a:r>
          </a:p>
          <a:p>
            <a:r>
              <a:rPr lang="en-GB" dirty="0"/>
              <a:t>My thought, </a:t>
            </a:r>
            <a:r>
              <a:rPr lang="en-GB" u="sng" dirty="0"/>
              <a:t>whose murder yet is but fantastical</a:t>
            </a:r>
            <a:r>
              <a:rPr lang="en-GB" dirty="0"/>
              <a:t>,</a:t>
            </a:r>
          </a:p>
          <a:p>
            <a:r>
              <a:rPr lang="en-GB" u="sng" dirty="0"/>
              <a:t>Shakes so my single state of man </a:t>
            </a:r>
            <a:r>
              <a:rPr lang="en-GB" dirty="0"/>
              <a:t>that function</a:t>
            </a:r>
          </a:p>
          <a:p>
            <a:r>
              <a:rPr lang="en-GB" dirty="0"/>
              <a:t>Is smothered in surmise, and </a:t>
            </a:r>
            <a:r>
              <a:rPr lang="en-GB" u="sng" dirty="0"/>
              <a:t>nothing is,</a:t>
            </a:r>
          </a:p>
          <a:p>
            <a:r>
              <a:rPr lang="en-GB" u="sng" dirty="0"/>
              <a:t>But what is not.</a:t>
            </a:r>
          </a:p>
        </p:txBody>
      </p:sp>
      <p:sp>
        <p:nvSpPr>
          <p:cNvPr id="3" name="TextBox 2"/>
          <p:cNvSpPr txBox="1"/>
          <p:nvPr/>
        </p:nvSpPr>
        <p:spPr>
          <a:xfrm>
            <a:off x="251520" y="260648"/>
            <a:ext cx="8496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Lesson Objective: To understand how to empathise with a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25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6"/>
          <p:cNvSpPr>
            <a:spLocks noGrp="1"/>
          </p:cNvSpPr>
          <p:nvPr>
            <p:ph sz="half" idx="2"/>
          </p:nvPr>
        </p:nvSpPr>
        <p:spPr>
          <a:xfrm>
            <a:off x="4643438" y="1628800"/>
            <a:ext cx="4038600" cy="4464496"/>
          </a:xfrm>
          <a:ln>
            <a:solidFill>
              <a:schemeClr val="accent1"/>
            </a:solidFill>
          </a:ln>
        </p:spPr>
        <p:txBody>
          <a:bodyPr/>
          <a:lstStyle/>
          <a:p>
            <a:pPr>
              <a:buFontTx/>
              <a:buNone/>
            </a:pPr>
            <a:endParaRPr lang="en-US" sz="1400" dirty="0"/>
          </a:p>
          <a:p>
            <a:pPr>
              <a:buFontTx/>
              <a:buNone/>
            </a:pPr>
            <a:r>
              <a:rPr lang="en-US" sz="2000" dirty="0"/>
              <a:t>Come to my woman’s breasts, and take my milk for gall, you </a:t>
            </a:r>
            <a:r>
              <a:rPr lang="en-US" sz="2000" dirty="0" err="1"/>
              <a:t>murd'ring</a:t>
            </a:r>
            <a:r>
              <a:rPr lang="en-US" sz="2000" dirty="0"/>
              <a:t> ministers, wherever in your sightless substances you wait on nature’s mischief. </a:t>
            </a:r>
          </a:p>
          <a:p>
            <a:pPr>
              <a:buFontTx/>
              <a:buNone/>
            </a:pPr>
            <a:endParaRPr lang="en-US" sz="2000" dirty="0"/>
          </a:p>
          <a:p>
            <a:pPr>
              <a:buFontTx/>
              <a:buNone/>
            </a:pPr>
            <a:r>
              <a:rPr lang="en-US" sz="2000" dirty="0"/>
              <a:t>Come, thick night, and pall thee in the </a:t>
            </a:r>
            <a:r>
              <a:rPr lang="en-US" sz="2000" dirty="0" err="1"/>
              <a:t>dunnest</a:t>
            </a:r>
            <a:r>
              <a:rPr lang="en-US" sz="2000" dirty="0"/>
              <a:t> smoke of hell, that my keen knife see not the wound it makes, nor heaven peep through the blanket of the dark to cry “Hold, hold!</a:t>
            </a:r>
            <a:endParaRPr lang="en-GB" sz="2000" dirty="0"/>
          </a:p>
        </p:txBody>
      </p:sp>
      <p:sp>
        <p:nvSpPr>
          <p:cNvPr id="5" name="Content Placeholder 6"/>
          <p:cNvSpPr>
            <a:spLocks noGrp="1"/>
          </p:cNvSpPr>
          <p:nvPr>
            <p:ph sz="half" idx="1"/>
          </p:nvPr>
        </p:nvSpPr>
        <p:spPr>
          <a:xfrm>
            <a:off x="457200" y="1600200"/>
            <a:ext cx="4038600" cy="4853136"/>
          </a:xfrm>
          <a:ln>
            <a:solidFill>
              <a:schemeClr val="accent1"/>
            </a:solidFill>
          </a:ln>
        </p:spPr>
        <p:txBody>
          <a:bodyPr/>
          <a:lstStyle/>
          <a:p>
            <a:pPr>
              <a:buFontTx/>
              <a:buNone/>
            </a:pPr>
            <a:r>
              <a:rPr lang="en-US" sz="1800" b="1" i="1" dirty="0"/>
              <a:t>Act  1; Scene 5</a:t>
            </a:r>
            <a:endParaRPr lang="en-GB" sz="1800" dirty="0"/>
          </a:p>
          <a:p>
            <a:pPr>
              <a:buFontTx/>
              <a:buNone/>
            </a:pPr>
            <a:r>
              <a:rPr lang="en-US" sz="1800" dirty="0"/>
              <a:t>The raven himself is hoarse that croaks the fatal entrance of Duncan under my battlements.</a:t>
            </a:r>
          </a:p>
          <a:p>
            <a:pPr>
              <a:buFontTx/>
              <a:buNone/>
            </a:pPr>
            <a:r>
              <a:rPr lang="en-US" sz="1800" dirty="0"/>
              <a:t> </a:t>
            </a:r>
          </a:p>
          <a:p>
            <a:pPr>
              <a:buFontTx/>
              <a:buNone/>
            </a:pPr>
            <a:r>
              <a:rPr lang="en-US" sz="1800" dirty="0"/>
              <a:t>Come, you spirits that tend on mortal thoughts, unsex me here, and fill me from the crown to the toe top-full of direst cruelty. Make thick my blood.</a:t>
            </a:r>
          </a:p>
          <a:p>
            <a:pPr>
              <a:buFontTx/>
              <a:buNone/>
            </a:pPr>
            <a:endParaRPr lang="en-GB" sz="1800" dirty="0"/>
          </a:p>
          <a:p>
            <a:pPr>
              <a:buFontTx/>
              <a:buNone/>
            </a:pPr>
            <a:r>
              <a:rPr lang="en-US" sz="1800" dirty="0"/>
              <a:t>Stop up the access and passage to remorse, that no compunctious </a:t>
            </a:r>
            <a:r>
              <a:rPr lang="en-US" sz="1800" dirty="0" err="1"/>
              <a:t>visitings</a:t>
            </a:r>
            <a:r>
              <a:rPr lang="en-US" sz="1800" dirty="0"/>
              <a:t> of nature shake my fell purpose, nor keep peace between the effect and it! </a:t>
            </a:r>
          </a:p>
        </p:txBody>
      </p:sp>
      <p:sp>
        <p:nvSpPr>
          <p:cNvPr id="6" name="Rectangle 4"/>
          <p:cNvSpPr txBox="1">
            <a:spLocks noChangeArrowheads="1"/>
          </p:cNvSpPr>
          <p:nvPr/>
        </p:nvSpPr>
        <p:spPr bwMode="auto">
          <a:xfrm>
            <a:off x="457200" y="274638"/>
            <a:ext cx="8229600" cy="634082"/>
          </a:xfrm>
          <a:prstGeom prst="rect">
            <a:avLst/>
          </a:prstGeom>
          <a:solidFill>
            <a:schemeClr val="accent1">
              <a:lumMod val="20000"/>
              <a:lumOff val="80000"/>
            </a:schemeClr>
          </a:solidFill>
          <a:ln w="9525">
            <a:solidFill>
              <a:schemeClr val="accent1">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000" b="1" kern="0">
                <a:solidFill>
                  <a:srgbClr val="000000"/>
                </a:solidFill>
                <a:latin typeface="Comic Sans MS" pitchFamily="66" charset="0"/>
                <a:cs typeface="Arial" charset="0"/>
              </a:rPr>
              <a:t>KQ: How does Lady Macbeth challenge the expectations of a contemporary audience?</a:t>
            </a:r>
            <a:endParaRPr lang="en-US" sz="2000" b="1" kern="0" dirty="0">
              <a:solidFill>
                <a:srgbClr val="000000"/>
              </a:solidFill>
              <a:latin typeface="Comic Sans MS" pitchFamily="66" charset="0"/>
              <a:cs typeface="Arial" charset="0"/>
            </a:endParaRPr>
          </a:p>
        </p:txBody>
      </p:sp>
      <p:sp>
        <p:nvSpPr>
          <p:cNvPr id="7" name="Title 6"/>
          <p:cNvSpPr>
            <a:spLocks noGrp="1"/>
          </p:cNvSpPr>
          <p:nvPr>
            <p:ph type="title"/>
          </p:nvPr>
        </p:nvSpPr>
        <p:spPr>
          <a:xfrm>
            <a:off x="423426" y="337220"/>
            <a:ext cx="8229600" cy="1143000"/>
          </a:xfrm>
        </p:spPr>
        <p:txBody>
          <a:bodyPr/>
          <a:lstStyle/>
          <a:p>
            <a:pPr algn="l"/>
            <a:br>
              <a:rPr lang="en-GB" sz="2000" dirty="0"/>
            </a:br>
            <a:br>
              <a:rPr lang="en-GB" sz="2000" dirty="0"/>
            </a:br>
            <a:r>
              <a:rPr lang="en-GB" sz="2000" dirty="0">
                <a:solidFill>
                  <a:schemeClr val="tx1"/>
                </a:solidFill>
              </a:rPr>
              <a:t>Task: Independently identify the semantic field of language linked to evil .</a:t>
            </a:r>
            <a:endParaRPr lang="en-GB" sz="2000" dirty="0"/>
          </a:p>
        </p:txBody>
      </p:sp>
    </p:spTree>
    <p:extLst>
      <p:ext uri="{BB962C8B-B14F-4D97-AF65-F5344CB8AC3E}">
        <p14:creationId xmlns:p14="http://schemas.microsoft.com/office/powerpoint/2010/main" val="310828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7984" y="764704"/>
            <a:ext cx="4248472" cy="2232248"/>
          </a:xfrm>
        </p:spPr>
        <p:txBody>
          <a:bodyPr/>
          <a:lstStyle/>
          <a:p>
            <a:r>
              <a:rPr lang="en-GB" dirty="0"/>
              <a:t>	William Shakespeare was born in Stratford-upon-Avon in 1564</a:t>
            </a:r>
          </a:p>
          <a:p>
            <a:endParaRPr lang="en-GB" dirty="0"/>
          </a:p>
        </p:txBody>
      </p:sp>
      <p:pic>
        <p:nvPicPr>
          <p:cNvPr id="29698" name="Picture 2" descr="http://thesohandyguide.co.uk/wp-content/uploads/place/shakespeare1.jpg"/>
          <p:cNvPicPr>
            <a:picLocks noChangeAspect="1" noChangeArrowheads="1"/>
          </p:cNvPicPr>
          <p:nvPr/>
        </p:nvPicPr>
        <p:blipFill>
          <a:blip r:embed="rId3" cstate="print"/>
          <a:srcRect/>
          <a:stretch>
            <a:fillRect/>
          </a:stretch>
        </p:blipFill>
        <p:spPr bwMode="auto">
          <a:xfrm>
            <a:off x="251520" y="980728"/>
            <a:ext cx="3600400" cy="2700300"/>
          </a:xfrm>
          <a:prstGeom prst="rect">
            <a:avLst/>
          </a:prstGeom>
          <a:noFill/>
        </p:spPr>
      </p:pic>
      <p:pic>
        <p:nvPicPr>
          <p:cNvPr id="29700" name="Picture 4" descr="http://www.world-guides.com/images/england/england_map.jpg"/>
          <p:cNvPicPr>
            <a:picLocks noChangeAspect="1" noChangeArrowheads="1"/>
          </p:cNvPicPr>
          <p:nvPr/>
        </p:nvPicPr>
        <p:blipFill>
          <a:blip r:embed="rId4" cstate="print"/>
          <a:srcRect/>
          <a:stretch>
            <a:fillRect/>
          </a:stretch>
        </p:blipFill>
        <p:spPr bwMode="auto">
          <a:xfrm>
            <a:off x="4572000" y="3068960"/>
            <a:ext cx="3456384" cy="3789040"/>
          </a:xfrm>
          <a:prstGeom prst="rect">
            <a:avLst/>
          </a:prstGeom>
          <a:noFill/>
        </p:spPr>
      </p:pic>
      <p:sp>
        <p:nvSpPr>
          <p:cNvPr id="5" name="Up Arrow 4"/>
          <p:cNvSpPr/>
          <p:nvPr/>
        </p:nvSpPr>
        <p:spPr>
          <a:xfrm rot="6753014">
            <a:off x="5038577" y="4188186"/>
            <a:ext cx="432048" cy="1454756"/>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1520" y="260648"/>
            <a:ext cx="8640960" cy="600164"/>
          </a:xfrm>
          <a:prstGeom prst="rect">
            <a:avLst/>
          </a:prstGeom>
          <a:noFill/>
        </p:spPr>
        <p:txBody>
          <a:bodyPr wrap="square" rtlCol="0">
            <a:spAutoFit/>
          </a:bodyPr>
          <a:lstStyle/>
          <a:p>
            <a:r>
              <a:rPr lang="en-GB" sz="1500" b="1" dirty="0">
                <a:latin typeface="Arial" pitchFamily="34" charset="0"/>
                <a:cs typeface="Arial" pitchFamily="34" charset="0"/>
              </a:rPr>
              <a:t>L.O. To understand the social, cultural and historical context of Shakespeare’s ‘Macbeth’</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6"/>
          <p:cNvSpPr>
            <a:spLocks noGrp="1"/>
          </p:cNvSpPr>
          <p:nvPr>
            <p:ph sz="half" idx="2"/>
          </p:nvPr>
        </p:nvSpPr>
        <p:spPr>
          <a:xfrm>
            <a:off x="4643438" y="1628800"/>
            <a:ext cx="4038600" cy="4464496"/>
          </a:xfrm>
          <a:ln>
            <a:solidFill>
              <a:schemeClr val="accent1"/>
            </a:solidFill>
          </a:ln>
        </p:spPr>
        <p:txBody>
          <a:bodyPr/>
          <a:lstStyle/>
          <a:p>
            <a:pPr>
              <a:buFontTx/>
              <a:buNone/>
            </a:pPr>
            <a:endParaRPr lang="en-US" sz="1400" dirty="0"/>
          </a:p>
          <a:p>
            <a:pPr>
              <a:buFontTx/>
              <a:buNone/>
            </a:pPr>
            <a:r>
              <a:rPr lang="en-US" sz="2000" dirty="0"/>
              <a:t>Come to my woman’s breasts, and </a:t>
            </a:r>
            <a:r>
              <a:rPr lang="en-US" sz="2000" dirty="0">
                <a:solidFill>
                  <a:srgbClr val="FFFF00"/>
                </a:solidFill>
              </a:rPr>
              <a:t>take my milk fo</a:t>
            </a:r>
            <a:r>
              <a:rPr lang="en-US" sz="2000" dirty="0"/>
              <a:t>r </a:t>
            </a:r>
            <a:r>
              <a:rPr lang="en-US" sz="2000" dirty="0">
                <a:solidFill>
                  <a:srgbClr val="FFFF00"/>
                </a:solidFill>
              </a:rPr>
              <a:t>gall</a:t>
            </a:r>
            <a:r>
              <a:rPr lang="en-US" sz="2000" dirty="0"/>
              <a:t>, you </a:t>
            </a:r>
            <a:r>
              <a:rPr lang="en-US" sz="2000" dirty="0" err="1">
                <a:solidFill>
                  <a:srgbClr val="FFFF00"/>
                </a:solidFill>
              </a:rPr>
              <a:t>murd'ring</a:t>
            </a:r>
            <a:r>
              <a:rPr lang="en-US" sz="2000" dirty="0">
                <a:solidFill>
                  <a:srgbClr val="FFFF00"/>
                </a:solidFill>
              </a:rPr>
              <a:t> ministers</a:t>
            </a:r>
            <a:r>
              <a:rPr lang="en-US" sz="2000" dirty="0"/>
              <a:t>, wherever in your </a:t>
            </a:r>
            <a:r>
              <a:rPr lang="en-US" sz="2000" dirty="0">
                <a:solidFill>
                  <a:srgbClr val="FFFF00"/>
                </a:solidFill>
              </a:rPr>
              <a:t>sightless substances </a:t>
            </a:r>
            <a:r>
              <a:rPr lang="en-US" sz="2000" dirty="0"/>
              <a:t>you wait on </a:t>
            </a:r>
            <a:r>
              <a:rPr lang="en-US" sz="2000" dirty="0">
                <a:solidFill>
                  <a:srgbClr val="FFFF00"/>
                </a:solidFill>
              </a:rPr>
              <a:t>nature’s</a:t>
            </a:r>
            <a:r>
              <a:rPr lang="en-US" sz="2000" dirty="0"/>
              <a:t> </a:t>
            </a:r>
            <a:r>
              <a:rPr lang="en-US" sz="2000" dirty="0">
                <a:solidFill>
                  <a:srgbClr val="FFFF00"/>
                </a:solidFill>
              </a:rPr>
              <a:t>mischief</a:t>
            </a:r>
            <a:r>
              <a:rPr lang="en-US" sz="2000" dirty="0"/>
              <a:t>. </a:t>
            </a:r>
          </a:p>
          <a:p>
            <a:pPr>
              <a:buFontTx/>
              <a:buNone/>
            </a:pPr>
            <a:endParaRPr lang="en-US" sz="2000" dirty="0"/>
          </a:p>
          <a:p>
            <a:pPr>
              <a:buFontTx/>
              <a:buNone/>
            </a:pPr>
            <a:r>
              <a:rPr lang="en-US" sz="2000" dirty="0"/>
              <a:t>Come, </a:t>
            </a:r>
            <a:r>
              <a:rPr lang="en-US" sz="2000" dirty="0">
                <a:solidFill>
                  <a:srgbClr val="FFFF00"/>
                </a:solidFill>
              </a:rPr>
              <a:t>thick night</a:t>
            </a:r>
            <a:r>
              <a:rPr lang="en-US" sz="2000" dirty="0"/>
              <a:t>, and </a:t>
            </a:r>
            <a:r>
              <a:rPr lang="en-US" sz="2000" dirty="0">
                <a:solidFill>
                  <a:srgbClr val="FFFF00"/>
                </a:solidFill>
              </a:rPr>
              <a:t>pall</a:t>
            </a:r>
            <a:r>
              <a:rPr lang="en-US" sz="2000" dirty="0"/>
              <a:t> thee in the</a:t>
            </a:r>
            <a:r>
              <a:rPr lang="en-US" sz="2000" dirty="0">
                <a:solidFill>
                  <a:srgbClr val="FFFF00"/>
                </a:solidFill>
              </a:rPr>
              <a:t> </a:t>
            </a:r>
            <a:r>
              <a:rPr lang="en-US" sz="2000" dirty="0" err="1">
                <a:solidFill>
                  <a:srgbClr val="FFFF00"/>
                </a:solidFill>
              </a:rPr>
              <a:t>dunnest</a:t>
            </a:r>
            <a:r>
              <a:rPr lang="en-US" sz="2000" dirty="0">
                <a:solidFill>
                  <a:srgbClr val="FFFF00"/>
                </a:solidFill>
              </a:rPr>
              <a:t> smoke of hell</a:t>
            </a:r>
            <a:r>
              <a:rPr lang="en-US" sz="2000" dirty="0"/>
              <a:t>, that my </a:t>
            </a:r>
            <a:r>
              <a:rPr lang="en-US" sz="2000" dirty="0">
                <a:solidFill>
                  <a:srgbClr val="FFFF00"/>
                </a:solidFill>
              </a:rPr>
              <a:t>keen</a:t>
            </a:r>
            <a:r>
              <a:rPr lang="en-US" sz="2000" dirty="0"/>
              <a:t> knife see not the wound it makes, nor </a:t>
            </a:r>
            <a:r>
              <a:rPr lang="en-US" sz="2000" dirty="0">
                <a:solidFill>
                  <a:srgbClr val="FFFF00"/>
                </a:solidFill>
              </a:rPr>
              <a:t>heaven</a:t>
            </a:r>
            <a:r>
              <a:rPr lang="en-US" sz="2000" dirty="0"/>
              <a:t> peep through the </a:t>
            </a:r>
            <a:r>
              <a:rPr lang="en-US" sz="2000" dirty="0">
                <a:solidFill>
                  <a:srgbClr val="FFFF00"/>
                </a:solidFill>
              </a:rPr>
              <a:t>blanket of the dark</a:t>
            </a:r>
            <a:r>
              <a:rPr lang="en-US" sz="2000" dirty="0"/>
              <a:t> to cry “Hold, hold!</a:t>
            </a:r>
            <a:endParaRPr lang="en-GB" sz="2000" dirty="0"/>
          </a:p>
        </p:txBody>
      </p:sp>
      <p:sp>
        <p:nvSpPr>
          <p:cNvPr id="5" name="Content Placeholder 6"/>
          <p:cNvSpPr>
            <a:spLocks noGrp="1"/>
          </p:cNvSpPr>
          <p:nvPr>
            <p:ph sz="half" idx="1"/>
          </p:nvPr>
        </p:nvSpPr>
        <p:spPr>
          <a:xfrm>
            <a:off x="457200" y="1600200"/>
            <a:ext cx="4038600" cy="4853136"/>
          </a:xfrm>
          <a:ln>
            <a:solidFill>
              <a:schemeClr val="accent1"/>
            </a:solidFill>
          </a:ln>
        </p:spPr>
        <p:txBody>
          <a:bodyPr/>
          <a:lstStyle/>
          <a:p>
            <a:pPr>
              <a:buFontTx/>
              <a:buNone/>
            </a:pPr>
            <a:r>
              <a:rPr lang="en-US" sz="1800" b="1" i="1" dirty="0">
                <a:solidFill>
                  <a:srgbClr val="92D050"/>
                </a:solidFill>
              </a:rPr>
              <a:t>Act  1; Scene 5</a:t>
            </a:r>
            <a:endParaRPr lang="en-GB" sz="1800" dirty="0">
              <a:solidFill>
                <a:srgbClr val="92D050"/>
              </a:solidFill>
            </a:endParaRPr>
          </a:p>
          <a:p>
            <a:pPr>
              <a:buFontTx/>
              <a:buNone/>
            </a:pPr>
            <a:r>
              <a:rPr lang="en-US" sz="1800" dirty="0"/>
              <a:t>The raven himself is hoarse that </a:t>
            </a:r>
            <a:r>
              <a:rPr lang="en-US" sz="1800" dirty="0">
                <a:solidFill>
                  <a:srgbClr val="FFFF00"/>
                </a:solidFill>
              </a:rPr>
              <a:t>croaks</a:t>
            </a:r>
            <a:r>
              <a:rPr lang="en-US" sz="1800" dirty="0"/>
              <a:t> the</a:t>
            </a:r>
            <a:r>
              <a:rPr lang="en-US" sz="1800" dirty="0">
                <a:solidFill>
                  <a:srgbClr val="FFFF00"/>
                </a:solidFill>
              </a:rPr>
              <a:t> fatal </a:t>
            </a:r>
            <a:r>
              <a:rPr lang="en-US" sz="1800" dirty="0"/>
              <a:t>entrance of Duncan under my battlements.</a:t>
            </a:r>
          </a:p>
          <a:p>
            <a:pPr>
              <a:buFontTx/>
              <a:buNone/>
            </a:pPr>
            <a:r>
              <a:rPr lang="en-US" sz="1800" dirty="0"/>
              <a:t> </a:t>
            </a:r>
          </a:p>
          <a:p>
            <a:pPr>
              <a:buFontTx/>
              <a:buNone/>
            </a:pPr>
            <a:r>
              <a:rPr lang="en-US" sz="1800" dirty="0"/>
              <a:t>Come, you spirits that tend on </a:t>
            </a:r>
            <a:r>
              <a:rPr lang="en-US" sz="1800" dirty="0">
                <a:solidFill>
                  <a:srgbClr val="FFFF00"/>
                </a:solidFill>
              </a:rPr>
              <a:t>mortal </a:t>
            </a:r>
            <a:r>
              <a:rPr lang="en-US" sz="1800" dirty="0"/>
              <a:t>thoughts, </a:t>
            </a:r>
            <a:r>
              <a:rPr lang="en-US" sz="1800" dirty="0">
                <a:solidFill>
                  <a:srgbClr val="FFFF00"/>
                </a:solidFill>
              </a:rPr>
              <a:t>unsex</a:t>
            </a:r>
            <a:r>
              <a:rPr lang="en-US" sz="1800" dirty="0"/>
              <a:t> me here, and fill me from the </a:t>
            </a:r>
            <a:r>
              <a:rPr lang="en-US" sz="1800" dirty="0">
                <a:solidFill>
                  <a:srgbClr val="FFFF00"/>
                </a:solidFill>
              </a:rPr>
              <a:t>crown</a:t>
            </a:r>
            <a:r>
              <a:rPr lang="en-US" sz="1800" dirty="0"/>
              <a:t> to the toe top-full of </a:t>
            </a:r>
            <a:r>
              <a:rPr lang="en-US" sz="1800" dirty="0">
                <a:solidFill>
                  <a:srgbClr val="FFFF00"/>
                </a:solidFill>
              </a:rPr>
              <a:t>direst cruelty</a:t>
            </a:r>
            <a:r>
              <a:rPr lang="en-US" sz="1800" dirty="0"/>
              <a:t>. Make </a:t>
            </a:r>
            <a:r>
              <a:rPr lang="en-US" sz="1800" dirty="0">
                <a:solidFill>
                  <a:srgbClr val="FFFF00"/>
                </a:solidFill>
              </a:rPr>
              <a:t>thick my blood</a:t>
            </a:r>
            <a:r>
              <a:rPr lang="en-US" sz="1800" dirty="0"/>
              <a:t>.</a:t>
            </a:r>
          </a:p>
          <a:p>
            <a:pPr>
              <a:buFontTx/>
              <a:buNone/>
            </a:pPr>
            <a:endParaRPr lang="en-GB" sz="1800" dirty="0"/>
          </a:p>
          <a:p>
            <a:pPr>
              <a:buFontTx/>
              <a:buNone/>
            </a:pPr>
            <a:r>
              <a:rPr lang="en-US" sz="1800" dirty="0"/>
              <a:t>Stop up the access and passage to </a:t>
            </a:r>
            <a:r>
              <a:rPr lang="en-US" sz="1800" dirty="0">
                <a:solidFill>
                  <a:srgbClr val="FFFF00"/>
                </a:solidFill>
              </a:rPr>
              <a:t>remorse</a:t>
            </a:r>
            <a:r>
              <a:rPr lang="en-US" sz="1800" dirty="0"/>
              <a:t>, that no </a:t>
            </a:r>
            <a:r>
              <a:rPr lang="en-US" sz="1800" dirty="0">
                <a:solidFill>
                  <a:srgbClr val="FFFF00"/>
                </a:solidFill>
              </a:rPr>
              <a:t>compunctious </a:t>
            </a:r>
            <a:r>
              <a:rPr lang="en-US" sz="1800" dirty="0" err="1">
                <a:solidFill>
                  <a:srgbClr val="FFFF00"/>
                </a:solidFill>
              </a:rPr>
              <a:t>visitings</a:t>
            </a:r>
            <a:r>
              <a:rPr lang="en-US" sz="1800" dirty="0"/>
              <a:t> of nature </a:t>
            </a:r>
            <a:r>
              <a:rPr lang="en-US" sz="1800" dirty="0">
                <a:solidFill>
                  <a:srgbClr val="FFFF00"/>
                </a:solidFill>
              </a:rPr>
              <a:t>shake</a:t>
            </a:r>
            <a:r>
              <a:rPr lang="en-US" sz="1800" dirty="0"/>
              <a:t> my </a:t>
            </a:r>
            <a:r>
              <a:rPr lang="en-US" sz="1800" dirty="0">
                <a:solidFill>
                  <a:srgbClr val="FFFF00"/>
                </a:solidFill>
              </a:rPr>
              <a:t>fell</a:t>
            </a:r>
            <a:r>
              <a:rPr lang="en-US" sz="1800" dirty="0"/>
              <a:t> purpose, nor keep </a:t>
            </a:r>
            <a:r>
              <a:rPr lang="en-US" sz="1800" dirty="0">
                <a:solidFill>
                  <a:srgbClr val="FFFF00"/>
                </a:solidFill>
              </a:rPr>
              <a:t>peace</a:t>
            </a:r>
            <a:r>
              <a:rPr lang="en-US" sz="1800" dirty="0"/>
              <a:t> between the </a:t>
            </a:r>
            <a:r>
              <a:rPr lang="en-US" sz="1800" dirty="0">
                <a:solidFill>
                  <a:srgbClr val="FFFF00"/>
                </a:solidFill>
              </a:rPr>
              <a:t>effect </a:t>
            </a:r>
            <a:r>
              <a:rPr lang="en-US" sz="1800" dirty="0"/>
              <a:t>and</a:t>
            </a:r>
            <a:r>
              <a:rPr lang="en-US" sz="1800" dirty="0">
                <a:solidFill>
                  <a:srgbClr val="FFFF00"/>
                </a:solidFill>
              </a:rPr>
              <a:t> it</a:t>
            </a:r>
            <a:r>
              <a:rPr lang="en-US" sz="1800" dirty="0"/>
              <a:t>! </a:t>
            </a:r>
          </a:p>
        </p:txBody>
      </p:sp>
      <p:sp>
        <p:nvSpPr>
          <p:cNvPr id="6" name="Rectangle 4"/>
          <p:cNvSpPr txBox="1">
            <a:spLocks noChangeArrowheads="1"/>
          </p:cNvSpPr>
          <p:nvPr/>
        </p:nvSpPr>
        <p:spPr bwMode="auto">
          <a:xfrm>
            <a:off x="457200" y="274638"/>
            <a:ext cx="8229600" cy="634082"/>
          </a:xfrm>
          <a:prstGeom prst="rect">
            <a:avLst/>
          </a:prstGeom>
          <a:solidFill>
            <a:schemeClr val="accent1">
              <a:lumMod val="20000"/>
              <a:lumOff val="80000"/>
            </a:schemeClr>
          </a:solidFill>
          <a:ln w="9525">
            <a:solidFill>
              <a:schemeClr val="accent1">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GB" sz="2000" b="1" kern="0">
                <a:solidFill>
                  <a:srgbClr val="000000"/>
                </a:solidFill>
                <a:latin typeface="Comic Sans MS" pitchFamily="66" charset="0"/>
                <a:cs typeface="Arial" charset="0"/>
              </a:rPr>
              <a:t>KQ: How does Lady Macbeth challenge the expectations of a contemporary audience?</a:t>
            </a:r>
            <a:endParaRPr lang="en-US" sz="2000" b="1" kern="0" dirty="0">
              <a:solidFill>
                <a:srgbClr val="000000"/>
              </a:solidFill>
              <a:latin typeface="Comic Sans MS" pitchFamily="66" charset="0"/>
              <a:cs typeface="Arial" charset="0"/>
            </a:endParaRPr>
          </a:p>
        </p:txBody>
      </p:sp>
      <p:sp>
        <p:nvSpPr>
          <p:cNvPr id="7" name="Title 6"/>
          <p:cNvSpPr>
            <a:spLocks noGrp="1"/>
          </p:cNvSpPr>
          <p:nvPr>
            <p:ph type="title"/>
          </p:nvPr>
        </p:nvSpPr>
        <p:spPr>
          <a:xfrm>
            <a:off x="405243" y="337220"/>
            <a:ext cx="8229600" cy="1143000"/>
          </a:xfrm>
        </p:spPr>
        <p:txBody>
          <a:bodyPr/>
          <a:lstStyle/>
          <a:p>
            <a:pPr algn="l"/>
            <a:br>
              <a:rPr lang="en-GB" sz="2000" dirty="0"/>
            </a:br>
            <a:br>
              <a:rPr lang="en-GB" sz="2000" dirty="0"/>
            </a:br>
            <a:r>
              <a:rPr lang="en-GB" sz="2000" dirty="0">
                <a:solidFill>
                  <a:schemeClr val="tx1"/>
                </a:solidFill>
              </a:rPr>
              <a:t>Task: Independently analyse this text and annotate for ideas to show Lady Macbeth as an unnatural/atypical Jacobean female.</a:t>
            </a:r>
            <a:endParaRPr lang="en-GB" sz="2000" dirty="0"/>
          </a:p>
        </p:txBody>
      </p:sp>
    </p:spTree>
    <p:extLst>
      <p:ext uri="{BB962C8B-B14F-4D97-AF65-F5344CB8AC3E}">
        <p14:creationId xmlns:p14="http://schemas.microsoft.com/office/powerpoint/2010/main" val="1210695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53344"/>
            <a:ext cx="8424936" cy="5904656"/>
          </a:xfrm>
        </p:spPr>
        <p:txBody>
          <a:bodyPr>
            <a:normAutofit fontScale="92500" lnSpcReduction="20000"/>
          </a:bodyPr>
          <a:lstStyle/>
          <a:p>
            <a:pPr>
              <a:buFont typeface="Wingdings" pitchFamily="2" charset="2"/>
              <a:buChar char="Ø"/>
            </a:pPr>
            <a:r>
              <a:rPr lang="en-GB" dirty="0"/>
              <a:t>Women were ‘objects’</a:t>
            </a:r>
          </a:p>
          <a:p>
            <a:pPr>
              <a:buFont typeface="Wingdings" pitchFamily="2" charset="2"/>
              <a:buChar char="Ø"/>
            </a:pPr>
            <a:r>
              <a:rPr lang="en-GB" dirty="0"/>
              <a:t>They were ‘owned’ by their fathers, then by their husbands</a:t>
            </a:r>
          </a:p>
          <a:p>
            <a:pPr>
              <a:buFont typeface="Wingdings" pitchFamily="2" charset="2"/>
              <a:buChar char="Ø"/>
            </a:pPr>
            <a:r>
              <a:rPr lang="en-GB" dirty="0"/>
              <a:t>They were not allowed out on their own</a:t>
            </a:r>
          </a:p>
          <a:p>
            <a:pPr>
              <a:buFont typeface="Wingdings" pitchFamily="2" charset="2"/>
              <a:buChar char="Ø"/>
            </a:pPr>
            <a:r>
              <a:rPr lang="en-GB" dirty="0"/>
              <a:t>They were not allowed to own money or property</a:t>
            </a:r>
          </a:p>
          <a:p>
            <a:pPr>
              <a:buFont typeface="Wingdings" pitchFamily="2" charset="2"/>
              <a:buChar char="Ø"/>
            </a:pPr>
            <a:r>
              <a:rPr lang="en-GB" dirty="0"/>
              <a:t>They had to obey their father and then their husband</a:t>
            </a:r>
          </a:p>
          <a:p>
            <a:pPr>
              <a:buFont typeface="Wingdings" pitchFamily="2" charset="2"/>
              <a:buChar char="Ø"/>
            </a:pPr>
            <a:r>
              <a:rPr lang="en-GB" dirty="0"/>
              <a:t>They married young</a:t>
            </a:r>
          </a:p>
          <a:p>
            <a:pPr>
              <a:buFont typeface="Wingdings" pitchFamily="2" charset="2"/>
              <a:buChar char="Ø"/>
            </a:pPr>
            <a:r>
              <a:rPr lang="en-GB" dirty="0"/>
              <a:t>They were not educated like boys</a:t>
            </a:r>
          </a:p>
          <a:p>
            <a:pPr>
              <a:buFont typeface="Wingdings" pitchFamily="2" charset="2"/>
              <a:buChar char="Ø"/>
            </a:pPr>
            <a:r>
              <a:rPr lang="en-GB" dirty="0"/>
              <a:t>A woman’s job was to look after their husband and have babies</a:t>
            </a:r>
          </a:p>
          <a:p>
            <a:pPr>
              <a:buFont typeface="Wingdings" pitchFamily="2" charset="2"/>
              <a:buChar char="Ø"/>
            </a:pPr>
            <a:r>
              <a:rPr lang="en-GB" dirty="0"/>
              <a:t>Women were not allowed to act on the stage</a:t>
            </a:r>
          </a:p>
          <a:p>
            <a:endParaRPr lang="en-GB" dirty="0"/>
          </a:p>
          <a:p>
            <a:endParaRPr lang="en-GB" dirty="0"/>
          </a:p>
        </p:txBody>
      </p:sp>
      <p:sp>
        <p:nvSpPr>
          <p:cNvPr id="3" name="TextBox 2"/>
          <p:cNvSpPr txBox="1"/>
          <p:nvPr/>
        </p:nvSpPr>
        <p:spPr>
          <a:xfrm>
            <a:off x="179512" y="260648"/>
            <a:ext cx="8640960" cy="323165"/>
          </a:xfrm>
          <a:prstGeom prst="rect">
            <a:avLst/>
          </a:prstGeom>
          <a:noFill/>
        </p:spPr>
        <p:txBody>
          <a:bodyPr wrap="square" rtlCol="0">
            <a:spAutoFit/>
          </a:bodyPr>
          <a:lstStyle/>
          <a:p>
            <a:r>
              <a:rPr lang="en-GB" sz="1500" b="1" dirty="0">
                <a:solidFill>
                  <a:prstClr val="black"/>
                </a:solidFill>
                <a:latin typeface="Arial" pitchFamily="34" charset="0"/>
                <a:cs typeface="Arial" pitchFamily="34" charset="0"/>
              </a:rPr>
              <a:t>KQ: How does Lady Macbeth challenge the expectations of a contemporary audience?</a:t>
            </a:r>
            <a:endParaRPr lang="en-GB" dirty="0">
              <a:solidFill>
                <a:prstClr val="black"/>
              </a:solidFill>
            </a:endParaRPr>
          </a:p>
        </p:txBody>
      </p:sp>
    </p:spTree>
    <p:extLst>
      <p:ext uri="{BB962C8B-B14F-4D97-AF65-F5344CB8AC3E}">
        <p14:creationId xmlns:p14="http://schemas.microsoft.com/office/powerpoint/2010/main" val="22820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6"/>
          <p:cNvSpPr>
            <a:spLocks noGrp="1"/>
          </p:cNvSpPr>
          <p:nvPr>
            <p:ph sz="half" idx="1"/>
          </p:nvPr>
        </p:nvSpPr>
        <p:spPr>
          <a:xfrm>
            <a:off x="1763688" y="1628800"/>
            <a:ext cx="4968552" cy="3816424"/>
          </a:xfrm>
          <a:ln>
            <a:solidFill>
              <a:schemeClr val="tx1"/>
            </a:solidFill>
          </a:ln>
        </p:spPr>
        <p:txBody>
          <a:bodyPr/>
          <a:lstStyle/>
          <a:p>
            <a:pPr>
              <a:buFontTx/>
              <a:buNone/>
            </a:pPr>
            <a:r>
              <a:rPr lang="en-US" sz="1400" b="1" i="1" dirty="0">
                <a:solidFill>
                  <a:schemeClr val="bg1"/>
                </a:solidFill>
              </a:rPr>
              <a:t>Act 1;Scene 5</a:t>
            </a:r>
          </a:p>
          <a:p>
            <a:pPr>
              <a:buFontTx/>
              <a:buNone/>
            </a:pPr>
            <a:r>
              <a:rPr lang="en-US" sz="1400" dirty="0">
                <a:solidFill>
                  <a:schemeClr val="bg1"/>
                </a:solidFill>
              </a:rPr>
              <a:t>The raven himself is hoarse that croaks the fatal entrance of Duncan under my battlements.</a:t>
            </a:r>
          </a:p>
          <a:p>
            <a:pPr>
              <a:buFontTx/>
              <a:buNone/>
            </a:pPr>
            <a:r>
              <a:rPr lang="en-US" sz="1400" dirty="0">
                <a:solidFill>
                  <a:schemeClr val="bg1"/>
                </a:solidFill>
              </a:rPr>
              <a:t>Come, you spirits that tend on mortal thoughts, unsex me here, and fill me from the crown to the toe top-full of direst cruelty. Make thick my blood.</a:t>
            </a:r>
            <a:endParaRPr lang="en-GB" sz="1400" dirty="0">
              <a:solidFill>
                <a:schemeClr val="bg1"/>
              </a:solidFill>
            </a:endParaRPr>
          </a:p>
          <a:p>
            <a:pPr>
              <a:buFontTx/>
              <a:buNone/>
            </a:pPr>
            <a:r>
              <a:rPr lang="en-US" sz="1400" dirty="0">
                <a:solidFill>
                  <a:schemeClr val="bg1"/>
                </a:solidFill>
              </a:rPr>
              <a:t>Stop up the access and passage to remorse, that no compunctious </a:t>
            </a:r>
            <a:r>
              <a:rPr lang="en-US" sz="1400" dirty="0" err="1">
                <a:solidFill>
                  <a:schemeClr val="bg1"/>
                </a:solidFill>
              </a:rPr>
              <a:t>visitings</a:t>
            </a:r>
            <a:r>
              <a:rPr lang="en-US" sz="1400" dirty="0">
                <a:solidFill>
                  <a:schemeClr val="bg1"/>
                </a:solidFill>
              </a:rPr>
              <a:t> of nature shake my fell purpose, nor keep peace between the effect and it! </a:t>
            </a:r>
          </a:p>
          <a:p>
            <a:pPr>
              <a:buFontTx/>
              <a:buNone/>
            </a:pPr>
            <a:r>
              <a:rPr lang="en-US" sz="1400" dirty="0">
                <a:solidFill>
                  <a:schemeClr val="bg1"/>
                </a:solidFill>
                <a:latin typeface="+mj-lt"/>
              </a:rPr>
              <a:t>Come to my woman’s breasts, and take my milk for gall, you </a:t>
            </a:r>
            <a:r>
              <a:rPr lang="en-US" sz="1400" dirty="0" err="1">
                <a:solidFill>
                  <a:schemeClr val="bg1"/>
                </a:solidFill>
                <a:latin typeface="+mj-lt"/>
              </a:rPr>
              <a:t>murd'ring</a:t>
            </a:r>
            <a:r>
              <a:rPr lang="en-US" sz="1400" dirty="0">
                <a:solidFill>
                  <a:schemeClr val="bg1"/>
                </a:solidFill>
                <a:latin typeface="+mj-lt"/>
              </a:rPr>
              <a:t> ministers, wherever in your sightless substances you wait on nature’s mischief. </a:t>
            </a:r>
          </a:p>
          <a:p>
            <a:pPr>
              <a:buFontTx/>
              <a:buNone/>
            </a:pPr>
            <a:r>
              <a:rPr lang="en-US" sz="1400" dirty="0">
                <a:solidFill>
                  <a:schemeClr val="bg1"/>
                </a:solidFill>
                <a:latin typeface="+mj-lt"/>
              </a:rPr>
              <a:t>Come, thick night, and pall thee in the </a:t>
            </a:r>
            <a:r>
              <a:rPr lang="en-US" sz="1400" dirty="0" err="1">
                <a:solidFill>
                  <a:schemeClr val="bg1"/>
                </a:solidFill>
                <a:latin typeface="+mj-lt"/>
              </a:rPr>
              <a:t>dunnest</a:t>
            </a:r>
            <a:r>
              <a:rPr lang="en-US" sz="1400" dirty="0">
                <a:solidFill>
                  <a:schemeClr val="bg1"/>
                </a:solidFill>
                <a:latin typeface="+mj-lt"/>
              </a:rPr>
              <a:t> smoke of hell, that my keen knife see not the wound it makes, nor heaven peep through the blanket of the dark to cry “Hold, hold!</a:t>
            </a:r>
            <a:endParaRPr lang="en-GB" sz="1400" dirty="0">
              <a:solidFill>
                <a:schemeClr val="bg1"/>
              </a:solidFill>
              <a:latin typeface="+mj-lt"/>
            </a:endParaRPr>
          </a:p>
          <a:p>
            <a:pPr>
              <a:buFontTx/>
              <a:buNone/>
            </a:pPr>
            <a:endParaRPr lang="en-US" sz="1400" dirty="0">
              <a:solidFill>
                <a:schemeClr val="bg1"/>
              </a:solidFill>
            </a:endParaRPr>
          </a:p>
        </p:txBody>
      </p:sp>
      <p:sp>
        <p:nvSpPr>
          <p:cNvPr id="7" name="Title 6"/>
          <p:cNvSpPr>
            <a:spLocks noGrp="1"/>
          </p:cNvSpPr>
          <p:nvPr>
            <p:ph type="title"/>
          </p:nvPr>
        </p:nvSpPr>
        <p:spPr>
          <a:xfrm>
            <a:off x="457200" y="274638"/>
            <a:ext cx="8229600" cy="922114"/>
          </a:xfrm>
          <a:solidFill>
            <a:schemeClr val="tx1"/>
          </a:solidFill>
        </p:spPr>
        <p:txBody>
          <a:bodyPr/>
          <a:lstStyle/>
          <a:p>
            <a:pPr algn="l"/>
            <a:r>
              <a:rPr lang="en-GB" sz="2000" dirty="0">
                <a:solidFill>
                  <a:schemeClr val="bg1"/>
                </a:solidFill>
              </a:rPr>
              <a:t>Task: Independently analyse this text and annotate for ideas to show Lady Macbeth as an unnatural/atypical Jacobean female</a:t>
            </a:r>
            <a:r>
              <a:rPr lang="en-GB" sz="2000" dirty="0">
                <a:solidFill>
                  <a:schemeClr val="tx1"/>
                </a:solidFill>
              </a:rPr>
              <a:t>.</a:t>
            </a:r>
            <a:r>
              <a:rPr lang="en-GB" sz="2000" dirty="0">
                <a:solidFill>
                  <a:schemeClr val="bg1"/>
                </a:solidFill>
              </a:rPr>
              <a:t>.</a:t>
            </a:r>
          </a:p>
        </p:txBody>
      </p:sp>
    </p:spTree>
    <p:extLst>
      <p:ext uri="{BB962C8B-B14F-4D97-AF65-F5344CB8AC3E}">
        <p14:creationId xmlns:p14="http://schemas.microsoft.com/office/powerpoint/2010/main" val="196988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a:p>
          <a:p>
            <a:r>
              <a:rPr lang="en-GB" u="sng" dirty="0"/>
              <a:t>Starter</a:t>
            </a:r>
            <a:r>
              <a:rPr lang="en-GB" dirty="0"/>
              <a:t>: Soliloquy TCH </a:t>
            </a:r>
          </a:p>
          <a:p>
            <a:endParaRPr lang="en-GB" dirty="0"/>
          </a:p>
          <a:p>
            <a:r>
              <a:rPr lang="en-GB" dirty="0"/>
              <a:t>What is a soliloquy?</a:t>
            </a:r>
          </a:p>
          <a:p>
            <a:r>
              <a:rPr lang="en-GB" dirty="0"/>
              <a:t>Write a definition in your books.</a:t>
            </a:r>
          </a:p>
          <a:p>
            <a:r>
              <a:rPr lang="en-GB" dirty="0"/>
              <a:t>How does a soliloquy help an audience?</a:t>
            </a:r>
          </a:p>
          <a:p>
            <a:r>
              <a:rPr lang="en-GB" dirty="0"/>
              <a:t>What effect does it have on the audience? (audience positioning)</a:t>
            </a:r>
          </a:p>
        </p:txBody>
      </p:sp>
      <p:sp>
        <p:nvSpPr>
          <p:cNvPr id="3" name="TextBox 2"/>
          <p:cNvSpPr txBox="1"/>
          <p:nvPr/>
        </p:nvSpPr>
        <p:spPr>
          <a:xfrm>
            <a:off x="251520" y="260648"/>
            <a:ext cx="8640960" cy="600164"/>
          </a:xfrm>
          <a:prstGeom prst="rect">
            <a:avLst/>
          </a:prstGeom>
          <a:noFill/>
        </p:spPr>
        <p:txBody>
          <a:bodyPr wrap="square" rtlCol="0">
            <a:spAutoFit/>
          </a:bodyPr>
          <a:lstStyle/>
          <a:p>
            <a:r>
              <a:rPr lang="en-GB" sz="1500" b="1" dirty="0">
                <a:solidFill>
                  <a:prstClr val="black"/>
                </a:solidFill>
                <a:latin typeface="Arial" pitchFamily="34" charset="0"/>
                <a:cs typeface="Arial" pitchFamily="34" charset="0"/>
              </a:rPr>
              <a:t>KQ: How far is Lady Macbeth driven by ambition?</a:t>
            </a:r>
          </a:p>
          <a:p>
            <a:endParaRPr lang="en-GB" dirty="0">
              <a:solidFill>
                <a:prstClr val="black"/>
              </a:solidFill>
            </a:endParaRPr>
          </a:p>
        </p:txBody>
      </p:sp>
    </p:spTree>
    <p:extLst>
      <p:ext uri="{BB962C8B-B14F-4D97-AF65-F5344CB8AC3E}">
        <p14:creationId xmlns:p14="http://schemas.microsoft.com/office/powerpoint/2010/main" val="333367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424936" cy="5544616"/>
          </a:xfrm>
        </p:spPr>
        <p:txBody>
          <a:bodyPr>
            <a:normAutofit fontScale="85000" lnSpcReduction="10000"/>
          </a:bodyPr>
          <a:lstStyle/>
          <a:p>
            <a:pPr>
              <a:buFont typeface="Wingdings" pitchFamily="2" charset="2"/>
              <a:buChar char="ü"/>
            </a:pPr>
            <a:r>
              <a:rPr lang="en-GB" dirty="0"/>
              <a:t>Read the script and answer the following questions:</a:t>
            </a:r>
          </a:p>
          <a:p>
            <a:pPr marL="514350" indent="-514350">
              <a:buFont typeface="+mj-lt"/>
              <a:buAutoNum type="arabicPeriod"/>
            </a:pPr>
            <a:r>
              <a:rPr lang="en-GB" dirty="0"/>
              <a:t>What are your first impressions of Lady Macbeth?</a:t>
            </a:r>
          </a:p>
          <a:p>
            <a:pPr marL="514350" indent="-514350">
              <a:buFont typeface="+mj-lt"/>
              <a:buAutoNum type="arabicPeriod"/>
            </a:pPr>
            <a:r>
              <a:rPr lang="en-GB" dirty="0"/>
              <a:t>Thinking about what you know about how women were viewed and treated in Shakespeare’s time what do you think the audience would have thought about the way Lady Macbeth behaved?</a:t>
            </a:r>
          </a:p>
          <a:p>
            <a:pPr marL="514350" indent="-514350">
              <a:buFont typeface="+mj-lt"/>
              <a:buAutoNum type="arabicPeriod"/>
            </a:pPr>
            <a:r>
              <a:rPr lang="en-GB" dirty="0"/>
              <a:t>Find a quote to support your idea.</a:t>
            </a:r>
          </a:p>
          <a:p>
            <a:pPr marL="514350" indent="-514350">
              <a:buFont typeface="+mj-lt"/>
              <a:buAutoNum type="arabicPeriod"/>
            </a:pPr>
            <a:r>
              <a:rPr lang="en-GB" dirty="0"/>
              <a:t>Do you think a modern audience would feel the same way?  Why/why not?</a:t>
            </a:r>
          </a:p>
          <a:p>
            <a:pPr marL="514350" indent="-514350">
              <a:buFont typeface="+mj-lt"/>
              <a:buAutoNum type="arabicPeriod"/>
            </a:pPr>
            <a:r>
              <a:rPr lang="en-GB" dirty="0"/>
              <a:t>She speaks her thoughts in a soliloquy.  What is the significance of this?</a:t>
            </a:r>
          </a:p>
        </p:txBody>
      </p:sp>
      <p:sp>
        <p:nvSpPr>
          <p:cNvPr id="3" name="TextBox 2"/>
          <p:cNvSpPr txBox="1"/>
          <p:nvPr/>
        </p:nvSpPr>
        <p:spPr>
          <a:xfrm>
            <a:off x="251520" y="260648"/>
            <a:ext cx="8568952" cy="615553"/>
          </a:xfrm>
          <a:prstGeom prst="rect">
            <a:avLst/>
          </a:prstGeom>
          <a:noFill/>
        </p:spPr>
        <p:txBody>
          <a:bodyPr wrap="square" rtlCol="0">
            <a:spAutoFit/>
          </a:bodyPr>
          <a:lstStyle/>
          <a:p>
            <a:r>
              <a:rPr lang="en-GB" sz="1600" b="1" dirty="0">
                <a:solidFill>
                  <a:prstClr val="black"/>
                </a:solidFill>
                <a:latin typeface="Arial" pitchFamily="34" charset="0"/>
                <a:cs typeface="Arial" pitchFamily="34" charset="0"/>
              </a:rPr>
              <a:t>KQ: How far is Lady Macbeth driven by ambition?</a:t>
            </a:r>
          </a:p>
          <a:p>
            <a:endParaRPr lang="en-GB" dirty="0">
              <a:solidFill>
                <a:prstClr val="black"/>
              </a:solidFill>
            </a:endParaRPr>
          </a:p>
        </p:txBody>
      </p:sp>
    </p:spTree>
    <p:extLst>
      <p:ext uri="{BB962C8B-B14F-4D97-AF65-F5344CB8AC3E}">
        <p14:creationId xmlns:p14="http://schemas.microsoft.com/office/powerpoint/2010/main" val="337562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amond(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amond(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304800"/>
            <a:ext cx="7772400" cy="676275"/>
          </a:xfrm>
        </p:spPr>
        <p:txBody>
          <a:bodyPr/>
          <a:lstStyle/>
          <a:p>
            <a:pPr eaLnBrk="1" hangingPunct="1"/>
            <a:r>
              <a:rPr lang="en-GB" sz="3200" b="1" u="sng">
                <a:solidFill>
                  <a:schemeClr val="accent2"/>
                </a:solidFill>
                <a:latin typeface="Calibri" pitchFamily="34" charset="0"/>
              </a:rPr>
              <a:t>Act 1 Scene 7</a:t>
            </a:r>
          </a:p>
        </p:txBody>
      </p:sp>
      <p:sp>
        <p:nvSpPr>
          <p:cNvPr id="14339" name="Rectangle 3"/>
          <p:cNvSpPr>
            <a:spLocks noGrp="1" noChangeArrowheads="1"/>
          </p:cNvSpPr>
          <p:nvPr>
            <p:ph type="body" idx="4294967295"/>
          </p:nvPr>
        </p:nvSpPr>
        <p:spPr>
          <a:xfrm>
            <a:off x="685800" y="1052513"/>
            <a:ext cx="7918648" cy="5545137"/>
          </a:xfrm>
        </p:spPr>
        <p:txBody>
          <a:bodyPr/>
          <a:lstStyle/>
          <a:p>
            <a:pPr eaLnBrk="1" hangingPunct="1">
              <a:lnSpc>
                <a:spcPct val="90000"/>
              </a:lnSpc>
              <a:buFontTx/>
              <a:buNone/>
            </a:pPr>
            <a:r>
              <a:rPr lang="en-GB" sz="2800" dirty="0">
                <a:latin typeface="Calibri" pitchFamily="34" charset="0"/>
              </a:rPr>
              <a:t>Macbeth is reluctant to commit the murder,</a:t>
            </a:r>
          </a:p>
          <a:p>
            <a:pPr algn="ctr" eaLnBrk="1" hangingPunct="1">
              <a:lnSpc>
                <a:spcPct val="90000"/>
              </a:lnSpc>
              <a:buFontTx/>
              <a:buNone/>
            </a:pPr>
            <a:r>
              <a:rPr lang="en-GB" dirty="0">
                <a:solidFill>
                  <a:schemeClr val="hlink"/>
                </a:solidFill>
                <a:latin typeface="Calibri" pitchFamily="34" charset="0"/>
              </a:rPr>
              <a:t>“</a:t>
            </a:r>
            <a:r>
              <a:rPr lang="en-GB" i="1" dirty="0">
                <a:solidFill>
                  <a:schemeClr val="hlink"/>
                </a:solidFill>
                <a:latin typeface="Calibri" pitchFamily="34" charset="0"/>
              </a:rPr>
              <a:t>We will proceed no further in this business.”</a:t>
            </a:r>
          </a:p>
          <a:p>
            <a:pPr algn="ctr" eaLnBrk="1" hangingPunct="1">
              <a:lnSpc>
                <a:spcPct val="90000"/>
              </a:lnSpc>
              <a:buFontTx/>
              <a:buNone/>
            </a:pPr>
            <a:endParaRPr lang="en-GB" i="1" dirty="0">
              <a:latin typeface="Calibri" pitchFamily="34" charset="0"/>
            </a:endParaRPr>
          </a:p>
          <a:p>
            <a:pPr eaLnBrk="1" hangingPunct="1">
              <a:lnSpc>
                <a:spcPct val="90000"/>
              </a:lnSpc>
              <a:buFontTx/>
              <a:buNone/>
            </a:pPr>
            <a:r>
              <a:rPr lang="en-GB" sz="2800" dirty="0">
                <a:latin typeface="Calibri" pitchFamily="34" charset="0"/>
              </a:rPr>
              <a:t>	Lady Macbeth’s angry response clearly refers to the ever present theme of ambition.</a:t>
            </a:r>
          </a:p>
          <a:p>
            <a:pPr eaLnBrk="1" hangingPunct="1">
              <a:lnSpc>
                <a:spcPct val="90000"/>
              </a:lnSpc>
              <a:buFontTx/>
              <a:buNone/>
            </a:pPr>
            <a:r>
              <a:rPr lang="en-GB" i="1" dirty="0">
                <a:solidFill>
                  <a:schemeClr val="hlink"/>
                </a:solidFill>
                <a:latin typeface="Calibri" pitchFamily="34" charset="0"/>
              </a:rPr>
              <a:t>“Was the hope drunk</a:t>
            </a:r>
          </a:p>
          <a:p>
            <a:pPr eaLnBrk="1" hangingPunct="1">
              <a:lnSpc>
                <a:spcPct val="90000"/>
              </a:lnSpc>
              <a:buFontTx/>
              <a:buNone/>
            </a:pPr>
            <a:r>
              <a:rPr lang="en-GB" i="1" dirty="0">
                <a:solidFill>
                  <a:schemeClr val="hlink"/>
                </a:solidFill>
                <a:latin typeface="Calibri" pitchFamily="34" charset="0"/>
              </a:rPr>
              <a:t>Wherein you </a:t>
            </a:r>
            <a:r>
              <a:rPr lang="en-GB" i="1" dirty="0" err="1">
                <a:solidFill>
                  <a:schemeClr val="hlink"/>
                </a:solidFill>
                <a:latin typeface="Calibri" pitchFamily="34" charset="0"/>
              </a:rPr>
              <a:t>dress’d</a:t>
            </a:r>
            <a:r>
              <a:rPr lang="en-GB" i="1" dirty="0">
                <a:solidFill>
                  <a:schemeClr val="hlink"/>
                </a:solidFill>
                <a:latin typeface="Calibri" pitchFamily="34" charset="0"/>
              </a:rPr>
              <a:t> yourself?” </a:t>
            </a:r>
            <a:r>
              <a:rPr lang="en-GB" sz="1800" i="1" dirty="0">
                <a:solidFill>
                  <a:schemeClr val="hlink"/>
                </a:solidFill>
                <a:latin typeface="Calibri" pitchFamily="34" charset="0"/>
              </a:rPr>
              <a:t>(Act 1 scene 7 lines 35-36)</a:t>
            </a:r>
            <a:endParaRPr lang="en-GB" i="1" dirty="0">
              <a:solidFill>
                <a:schemeClr val="hlink"/>
              </a:solidFill>
              <a:latin typeface="Calibri" pitchFamily="34" charset="0"/>
            </a:endParaRPr>
          </a:p>
          <a:p>
            <a:pPr algn="just" eaLnBrk="1" hangingPunct="1">
              <a:lnSpc>
                <a:spcPct val="90000"/>
              </a:lnSpc>
              <a:buFontTx/>
              <a:buNone/>
            </a:pPr>
            <a:r>
              <a:rPr lang="en-GB" sz="2800" dirty="0">
                <a:latin typeface="Calibri" pitchFamily="34" charset="0"/>
              </a:rPr>
              <a:t>	She mocks her husband’s lack of courage and in  a chilling image (next slide) declares she would do anything if she had made a promise to Macbeth. What does this show about her character?</a:t>
            </a:r>
          </a:p>
        </p:txBody>
      </p:sp>
      <p:sp>
        <p:nvSpPr>
          <p:cNvPr id="4" name="Rectangle 4"/>
          <p:cNvSpPr txBox="1">
            <a:spLocks noChangeArrowheads="1"/>
          </p:cNvSpPr>
          <p:nvPr/>
        </p:nvSpPr>
        <p:spPr>
          <a:xfrm>
            <a:off x="457200" y="274638"/>
            <a:ext cx="8229600" cy="5620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fontAlgn="base">
              <a:spcBef>
                <a:spcPct val="0"/>
              </a:spcBef>
              <a:spcAft>
                <a:spcPct val="0"/>
              </a:spcAft>
              <a:defRPr/>
            </a:pPr>
            <a:r>
              <a:rPr lang="en-GB" sz="2400" b="1" kern="0" dirty="0">
                <a:solidFill>
                  <a:srgbClr val="000000"/>
                </a:solidFill>
                <a:latin typeface="Comic Sans MS" pitchFamily="66" charset="0"/>
                <a:cs typeface="Arial" charset="0"/>
              </a:rPr>
              <a:t>KQ: How far is Lady Macbeth driven by ambition?</a:t>
            </a:r>
            <a:endParaRPr lang="en-US" sz="2400" kern="0" dirty="0">
              <a:solidFill>
                <a:srgbClr val="000000"/>
              </a:solidFill>
              <a:latin typeface="Comic Sans MS" pitchFamily="66" charset="0"/>
              <a:cs typeface="Arial" charset="0"/>
            </a:endParaRPr>
          </a:p>
        </p:txBody>
      </p:sp>
    </p:spTree>
    <p:extLst>
      <p:ext uri="{BB962C8B-B14F-4D97-AF65-F5344CB8AC3E}">
        <p14:creationId xmlns:p14="http://schemas.microsoft.com/office/powerpoint/2010/main" val="363802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124744"/>
            <a:ext cx="8229600" cy="532859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p:spPr>
        <p:txBody>
          <a:bodyPr/>
          <a:lstStyle/>
          <a:p>
            <a:pPr algn="ctr" eaLnBrk="1" hangingPunct="1">
              <a:buFontTx/>
              <a:buNone/>
            </a:pPr>
            <a:r>
              <a:rPr lang="en-GB" sz="2800" b="1" dirty="0">
                <a:solidFill>
                  <a:srgbClr val="002060"/>
                </a:solidFill>
                <a:latin typeface="Calibri" pitchFamily="34" charset="0"/>
              </a:rPr>
              <a:t>“</a:t>
            </a:r>
            <a:r>
              <a:rPr lang="en-GB" sz="2800" b="1" i="1" dirty="0">
                <a:solidFill>
                  <a:srgbClr val="002060"/>
                </a:solidFill>
                <a:latin typeface="Calibri" pitchFamily="34" charset="0"/>
              </a:rPr>
              <a:t>I would, while it was smiling in my face,</a:t>
            </a:r>
          </a:p>
          <a:p>
            <a:pPr algn="ctr" eaLnBrk="1" hangingPunct="1">
              <a:buFontTx/>
              <a:buNone/>
            </a:pPr>
            <a:r>
              <a:rPr lang="en-GB" sz="2800" b="1" i="1" dirty="0">
                <a:solidFill>
                  <a:srgbClr val="002060"/>
                </a:solidFill>
                <a:latin typeface="Calibri" pitchFamily="34" charset="0"/>
              </a:rPr>
              <a:t>Have plucked my nipple from his boneless gums</a:t>
            </a:r>
          </a:p>
          <a:p>
            <a:pPr algn="ctr" eaLnBrk="1" hangingPunct="1">
              <a:buFontTx/>
              <a:buNone/>
            </a:pPr>
            <a:r>
              <a:rPr lang="en-GB" sz="2800" b="1" i="1" dirty="0">
                <a:solidFill>
                  <a:srgbClr val="002060"/>
                </a:solidFill>
                <a:latin typeface="Calibri" pitchFamily="34" charset="0"/>
              </a:rPr>
              <a:t>And dashed the brains out, had I so sworn</a:t>
            </a:r>
          </a:p>
          <a:p>
            <a:pPr algn="ctr" eaLnBrk="1" hangingPunct="1">
              <a:buFontTx/>
              <a:buNone/>
            </a:pPr>
            <a:r>
              <a:rPr lang="en-GB" sz="2800" b="1" i="1" dirty="0">
                <a:solidFill>
                  <a:srgbClr val="002060"/>
                </a:solidFill>
                <a:latin typeface="Calibri" pitchFamily="34" charset="0"/>
              </a:rPr>
              <a:t>As you have done to this.”  (Act 1 Scene 7 lines 56-59)</a:t>
            </a:r>
          </a:p>
          <a:p>
            <a:pPr marL="0" indent="0" eaLnBrk="1" hangingPunct="1">
              <a:buNone/>
            </a:pPr>
            <a:endParaRPr lang="en-GB" sz="2800" i="1" dirty="0">
              <a:solidFill>
                <a:srgbClr val="C00000"/>
              </a:solidFill>
              <a:latin typeface="Calibri" pitchFamily="34" charset="0"/>
            </a:endParaRPr>
          </a:p>
          <a:p>
            <a:pPr marL="0" indent="0" eaLnBrk="1" hangingPunct="1">
              <a:buNone/>
            </a:pPr>
            <a:r>
              <a:rPr lang="en-GB" sz="2800" i="1" dirty="0">
                <a:solidFill>
                  <a:srgbClr val="C00000"/>
                </a:solidFill>
                <a:latin typeface="Calibri" pitchFamily="34" charset="0"/>
              </a:rPr>
              <a:t>Consider the effect this imagery has on the audience:</a:t>
            </a:r>
          </a:p>
          <a:p>
            <a:pPr eaLnBrk="1" hangingPunct="1"/>
            <a:r>
              <a:rPr lang="en-GB" sz="2800" dirty="0">
                <a:solidFill>
                  <a:srgbClr val="0070C0"/>
                </a:solidFill>
                <a:latin typeface="Calibri" pitchFamily="34" charset="0"/>
              </a:rPr>
              <a:t> What does this reveal about Lady Macbeth’s character?</a:t>
            </a:r>
          </a:p>
          <a:p>
            <a:pPr eaLnBrk="1" hangingPunct="1"/>
            <a:r>
              <a:rPr lang="en-GB" sz="2800" dirty="0">
                <a:solidFill>
                  <a:srgbClr val="0070C0"/>
                </a:solidFill>
                <a:latin typeface="Calibri" pitchFamily="34" charset="0"/>
              </a:rPr>
              <a:t>Why is this image so shocking?</a:t>
            </a:r>
          </a:p>
          <a:p>
            <a:pPr eaLnBrk="1" hangingPunct="1"/>
            <a:r>
              <a:rPr lang="en-GB" sz="2800" dirty="0">
                <a:solidFill>
                  <a:srgbClr val="0070C0"/>
                </a:solidFill>
                <a:latin typeface="Calibri" pitchFamily="34" charset="0"/>
              </a:rPr>
              <a:t>What effect does this speech have on Macbeth?</a:t>
            </a:r>
          </a:p>
          <a:p>
            <a:pPr eaLnBrk="1" hangingPunct="1"/>
            <a:endParaRPr lang="en-GB" sz="2800" dirty="0">
              <a:solidFill>
                <a:schemeClr val="accent2"/>
              </a:solidFill>
              <a:latin typeface="Calibri" pitchFamily="34" charset="0"/>
            </a:endParaRPr>
          </a:p>
          <a:p>
            <a:pPr algn="ctr" eaLnBrk="1" hangingPunct="1">
              <a:buFontTx/>
              <a:buNone/>
            </a:pPr>
            <a:endParaRPr lang="en-GB" sz="3600" i="1" dirty="0">
              <a:latin typeface="Comic Sans MS" pitchFamily="66" charset="0"/>
            </a:endParaRPr>
          </a:p>
        </p:txBody>
      </p:sp>
      <p:sp>
        <p:nvSpPr>
          <p:cNvPr id="4" name="Rectangle 4"/>
          <p:cNvSpPr>
            <a:spLocks noGrp="1" noChangeArrowheads="1"/>
          </p:cNvSpPr>
          <p:nvPr>
            <p:ph type="title"/>
          </p:nvPr>
        </p:nvSpPr>
        <p:spPr>
          <a:xfrm>
            <a:off x="457200" y="274638"/>
            <a:ext cx="8229600" cy="63408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400" b="1" dirty="0">
                <a:solidFill>
                  <a:schemeClr val="bg1"/>
                </a:solidFill>
                <a:latin typeface="Comic Sans MS" pitchFamily="66" charset="0"/>
              </a:rPr>
              <a:t>KQ: How far is Lady Macbeth driven by ambition?</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val="12475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dissolve">
                                      <p:cBhvr>
                                        <p:cTn id="27" dur="500"/>
                                        <p:tgtEl>
                                          <p:spTgt spid="1536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Effect transition="in" filter="dissolve">
                                      <p:cBhvr>
                                        <p:cTn id="32" dur="500"/>
                                        <p:tgtEl>
                                          <p:spTgt spid="1536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Effect transition="in" filter="dissolve">
                                      <p:cBhvr>
                                        <p:cTn id="37" dur="500"/>
                                        <p:tgtEl>
                                          <p:spTgt spid="1536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3">
                                            <p:txEl>
                                              <p:pRg st="8" end="8"/>
                                            </p:txEl>
                                          </p:spTgt>
                                        </p:tgtEl>
                                        <p:attrNameLst>
                                          <p:attrName>style.visibility</p:attrName>
                                        </p:attrNameLst>
                                      </p:cBhvr>
                                      <p:to>
                                        <p:strVal val="visible"/>
                                      </p:to>
                                    </p:set>
                                    <p:animEffect transition="in" filter="dissolve">
                                      <p:cBhvr>
                                        <p:cTn id="42"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r>
              <a:rPr lang="en-GB" sz="2400" b="1" dirty="0">
                <a:solidFill>
                  <a:schemeClr val="hlink"/>
                </a:solidFill>
                <a:latin typeface="Comic Sans MS" pitchFamily="66" charset="0"/>
              </a:rPr>
              <a:t>“</a:t>
            </a:r>
            <a:r>
              <a:rPr lang="en-GB" sz="2400" b="1" i="1" dirty="0">
                <a:solidFill>
                  <a:schemeClr val="hlink"/>
                </a:solidFill>
                <a:latin typeface="Comic Sans MS" pitchFamily="66" charset="0"/>
              </a:rPr>
              <a:t>I would, while it was smiling in my face,</a:t>
            </a:r>
          </a:p>
          <a:p>
            <a:pPr algn="ctr" eaLnBrk="1" hangingPunct="1">
              <a:buFontTx/>
              <a:buNone/>
            </a:pPr>
            <a:r>
              <a:rPr lang="en-GB" sz="2400" b="1" i="1" dirty="0">
                <a:solidFill>
                  <a:schemeClr val="hlink"/>
                </a:solidFill>
                <a:latin typeface="Comic Sans MS" pitchFamily="66" charset="0"/>
              </a:rPr>
              <a:t>Have plucked my nipple from his boneless gums</a:t>
            </a:r>
          </a:p>
          <a:p>
            <a:pPr algn="ctr" eaLnBrk="1" hangingPunct="1">
              <a:buFontTx/>
              <a:buNone/>
            </a:pPr>
            <a:r>
              <a:rPr lang="en-GB" sz="2400" b="1" i="1" dirty="0">
                <a:solidFill>
                  <a:schemeClr val="hlink"/>
                </a:solidFill>
                <a:latin typeface="Comic Sans MS" pitchFamily="66" charset="0"/>
              </a:rPr>
              <a:t>And dashed the brains out, had I so sworn</a:t>
            </a:r>
          </a:p>
          <a:p>
            <a:pPr algn="ctr" eaLnBrk="1" hangingPunct="1">
              <a:buFontTx/>
              <a:buNone/>
            </a:pPr>
            <a:r>
              <a:rPr lang="en-GB" sz="2400" b="1" i="1" dirty="0">
                <a:solidFill>
                  <a:schemeClr val="hlink"/>
                </a:solidFill>
                <a:latin typeface="Comic Sans MS" pitchFamily="66" charset="0"/>
              </a:rPr>
              <a:t>As you have done to this.”  (Act 1 Scene 7 lines 56-59)</a:t>
            </a:r>
          </a:p>
          <a:p>
            <a:pPr eaLnBrk="1" hangingPunct="1">
              <a:buFontTx/>
              <a:buNone/>
            </a:pPr>
            <a:endParaRPr lang="en-GB" sz="2400" b="1" i="1" dirty="0">
              <a:solidFill>
                <a:srgbClr val="FFFF00"/>
              </a:solidFill>
              <a:latin typeface="Comic Sans MS" pitchFamily="66" charset="0"/>
            </a:endParaRPr>
          </a:p>
          <a:p>
            <a:pPr algn="ctr" eaLnBrk="1" hangingPunct="1">
              <a:buFontTx/>
              <a:buNone/>
            </a:pPr>
            <a:r>
              <a:rPr lang="en-GB" sz="2400" dirty="0"/>
              <a:t>Task: Copy this quotation in the middle of a page and explode it!</a:t>
            </a:r>
          </a:p>
          <a:p>
            <a:pPr algn="ctr" eaLnBrk="1" hangingPunct="1">
              <a:buFontTx/>
              <a:buNone/>
            </a:pPr>
            <a:r>
              <a:rPr lang="en-GB" sz="2400" dirty="0"/>
              <a:t>Exploding a quotation means annotating it for anything you can find including language features (SPAMROD), impact on the reader, ideas about the context (how it would affect an audience now and then.</a:t>
            </a:r>
          </a:p>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274638"/>
            <a:ext cx="8229600" cy="7060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400" b="1" dirty="0">
                <a:solidFill>
                  <a:schemeClr val="bg1"/>
                </a:solidFill>
                <a:latin typeface="Comic Sans MS" pitchFamily="66" charset="0"/>
              </a:rPr>
              <a:t>KQ: How far is Lady Macbeth driven by ambition?</a:t>
            </a:r>
            <a:endParaRPr lang="en-US" sz="2400" dirty="0">
              <a:solidFill>
                <a:schemeClr val="bg1"/>
              </a:solidFill>
              <a:latin typeface="Comic Sans MS" pitchFamily="66" charset="0"/>
            </a:endParaRPr>
          </a:p>
        </p:txBody>
      </p:sp>
      <p:pic>
        <p:nvPicPr>
          <p:cNvPr id="4" name="Picture 3" descr="&lt;strong&gt;Bomb&lt;/strong&gt; - vector Clip 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3216"/>
            <a:ext cx="1341964" cy="1384460"/>
          </a:xfrm>
          <a:prstGeom prst="rect">
            <a:avLst/>
          </a:prstGeom>
        </p:spPr>
      </p:pic>
    </p:spTree>
    <p:extLst>
      <p:ext uri="{BB962C8B-B14F-4D97-AF65-F5344CB8AC3E}">
        <p14:creationId xmlns:p14="http://schemas.microsoft.com/office/powerpoint/2010/main" val="355796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dissolve">
                                      <p:cBhvr>
                                        <p:cTn id="27" dur="500"/>
                                        <p:tgtEl>
                                          <p:spTgt spid="1536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Effect transition="in" filter="dissolve">
                                      <p:cBhvr>
                                        <p:cTn id="32"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r>
              <a:rPr lang="en-GB" sz="2000" i="1" dirty="0">
                <a:solidFill>
                  <a:schemeClr val="hlink"/>
                </a:solidFill>
                <a:latin typeface="Comic Sans MS" pitchFamily="66" charset="0"/>
              </a:rPr>
              <a:t>Shakespeare presents Lady Macbeth as an unnatural and evil Jacobean women, “I would…plucked my nipple from its boneless gums…” This imagery makes the reader feel uncomfortable and creates a disturbing image of a mother violently removing a baby from a natural feeding position. The phrase ‘boneless gums’ refers to a tiny baby associated with innocence and purity. When lady Macbeth talks of harming an innocent creature, ‘dashed the brains out…’ it shows she has the capacity to be truly evil, linking her to the witches.  The verb ‘dashed’ is a violent action juxtaposed to the natural instinct of nurturing. Furthermore, Lady Macbeth’s ambition is to become queen at any cost. The reader may start to wonder if lady Macbeth is exaggerating to manipulate Macbeth into committing regicide. A Shakespearean audience would have found Lady Macbeth challenging as she acts atypically of women at the time.</a:t>
            </a: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274638"/>
            <a:ext cx="8229600" cy="7060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400" b="1" dirty="0">
                <a:solidFill>
                  <a:schemeClr val="bg1"/>
                </a:solidFill>
                <a:latin typeface="Comic Sans MS" pitchFamily="66" charset="0"/>
              </a:rPr>
              <a:t>KQ: How far is Lady Macbeth driven by ambition?</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val="2837660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457200" y="274638"/>
            <a:ext cx="8229600" cy="56207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400" b="1" dirty="0">
                <a:latin typeface="Comic Sans MS" pitchFamily="66" charset="0"/>
              </a:rPr>
              <a:t>KQ: How far is Lady Macbeth driven by ambition?</a:t>
            </a:r>
            <a:endParaRPr lang="en-US" sz="2400" dirty="0">
              <a:latin typeface="Comic Sans MS" pitchFamily="66" charset="0"/>
            </a:endParaRPr>
          </a:p>
        </p:txBody>
      </p:sp>
      <p:sp>
        <p:nvSpPr>
          <p:cNvPr id="15363" name="Rectangle 3"/>
          <p:cNvSpPr>
            <a:spLocks noGrp="1" noChangeArrowheads="1"/>
          </p:cNvSpPr>
          <p:nvPr>
            <p:ph idx="1"/>
          </p:nvPr>
        </p:nvSpPr>
        <p:spPr>
          <a:xfrm>
            <a:off x="457200" y="1052736"/>
            <a:ext cx="8229600" cy="5073427"/>
          </a:xfrm>
        </p:spPr>
        <p:txBody>
          <a:bodyPr>
            <a:normAutofit fontScale="92500" lnSpcReduction="20000"/>
          </a:bodyPr>
          <a:lstStyle/>
          <a:p>
            <a:pPr algn="ctr" eaLnBrk="1" hangingPunct="1">
              <a:buFontTx/>
              <a:buNone/>
            </a:pPr>
            <a:r>
              <a:rPr lang="en-GB" sz="2400" i="1" dirty="0">
                <a:latin typeface="Comic Sans MS" pitchFamily="66" charset="0"/>
              </a:rPr>
              <a:t>Shakespeare presents Lady Macbeth as an unnatural and evil Jacobean women, “I would…plucked my nipple from its boneless gums…” This imagery makes the reader feel uncomfortable and creates a disturbing image of a mother violently removing a baby from a natural feeding position. The phrase ‘boneless gums’ refers to a tiny baby associated with innocence and purity. When lady Macbeth talks of harming an innocent creature, ‘dashed the brains out…’ it shows she has the capacity to be truly evil, linking her to the witches.  The verb ‘dashed’ is a violent action juxtaposed to the natural instinct of nurturing. Furthermore, Lady Macbeth’s ambition is to become queen at any cost. The reader may start to wonder if lady Macbeth is exaggerating to manipulate Macbeth into committing regicide. A Shakespearean audience would have found Lady Macbeth challenging as she acts atypically of women at the time.</a:t>
            </a:r>
          </a:p>
          <a:p>
            <a:pPr algn="ctr" eaLnBrk="1" hangingPunct="1">
              <a:buFontTx/>
              <a:buNone/>
            </a:pPr>
            <a:endParaRPr lang="en-GB" sz="3600" i="1" dirty="0">
              <a:solidFill>
                <a:srgbClr val="FF3300"/>
              </a:solidFill>
              <a:latin typeface="Comic Sans MS" pitchFamily="66" charset="0"/>
            </a:endParaRPr>
          </a:p>
        </p:txBody>
      </p:sp>
    </p:spTree>
    <p:extLst>
      <p:ext uri="{BB962C8B-B14F-4D97-AF65-F5344CB8AC3E}">
        <p14:creationId xmlns:p14="http://schemas.microsoft.com/office/powerpoint/2010/main" val="421423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2.bp.blogspot.com/-VYQLHjIqV74/TYvtT6GhASI/AAAAAAAADX4/w-FseqprdT4/s1600/1588.jpg"/>
          <p:cNvPicPr>
            <a:picLocks noChangeAspect="1" noChangeArrowheads="1"/>
          </p:cNvPicPr>
          <p:nvPr/>
        </p:nvPicPr>
        <p:blipFill>
          <a:blip r:embed="rId3" cstate="print"/>
          <a:srcRect/>
          <a:stretch>
            <a:fillRect/>
          </a:stretch>
        </p:blipFill>
        <p:spPr bwMode="auto">
          <a:xfrm>
            <a:off x="1115616" y="1412776"/>
            <a:ext cx="2371725" cy="3343275"/>
          </a:xfrm>
          <a:prstGeom prst="rect">
            <a:avLst/>
          </a:prstGeom>
          <a:noFill/>
        </p:spPr>
      </p:pic>
      <p:pic>
        <p:nvPicPr>
          <p:cNvPr id="48132" name="Picture 4" descr="http://www.tudortalkandcatwalk.com/wp-content/uploads/2011/04/James6and1.jpg"/>
          <p:cNvPicPr>
            <a:picLocks noChangeAspect="1" noChangeArrowheads="1"/>
          </p:cNvPicPr>
          <p:nvPr/>
        </p:nvPicPr>
        <p:blipFill>
          <a:blip r:embed="rId4" cstate="print"/>
          <a:srcRect/>
          <a:stretch>
            <a:fillRect/>
          </a:stretch>
        </p:blipFill>
        <p:spPr bwMode="auto">
          <a:xfrm>
            <a:off x="5724128" y="1340768"/>
            <a:ext cx="2088232" cy="3505247"/>
          </a:xfrm>
          <a:prstGeom prst="rect">
            <a:avLst/>
          </a:prstGeom>
          <a:noFill/>
        </p:spPr>
      </p:pic>
      <p:sp>
        <p:nvSpPr>
          <p:cNvPr id="5" name="TextBox 4"/>
          <p:cNvSpPr txBox="1"/>
          <p:nvPr/>
        </p:nvSpPr>
        <p:spPr>
          <a:xfrm>
            <a:off x="1115616" y="5445224"/>
            <a:ext cx="2016224" cy="646331"/>
          </a:xfrm>
          <a:prstGeom prst="rect">
            <a:avLst/>
          </a:prstGeom>
          <a:noFill/>
        </p:spPr>
        <p:txBody>
          <a:bodyPr wrap="square" rtlCol="0">
            <a:spAutoFit/>
          </a:bodyPr>
          <a:lstStyle/>
          <a:p>
            <a:pPr algn="ctr"/>
            <a:r>
              <a:rPr lang="en-GB" dirty="0"/>
              <a:t>Queen Elizabeth I </a:t>
            </a:r>
          </a:p>
          <a:p>
            <a:pPr algn="ctr"/>
            <a:r>
              <a:rPr lang="en-GB" dirty="0"/>
              <a:t>1558-1603</a:t>
            </a:r>
          </a:p>
        </p:txBody>
      </p:sp>
      <p:sp>
        <p:nvSpPr>
          <p:cNvPr id="6" name="TextBox 5"/>
          <p:cNvSpPr txBox="1"/>
          <p:nvPr/>
        </p:nvSpPr>
        <p:spPr>
          <a:xfrm>
            <a:off x="6084168" y="5373216"/>
            <a:ext cx="1584176" cy="646331"/>
          </a:xfrm>
          <a:prstGeom prst="rect">
            <a:avLst/>
          </a:prstGeom>
          <a:noFill/>
        </p:spPr>
        <p:txBody>
          <a:bodyPr wrap="square" rtlCol="0">
            <a:spAutoFit/>
          </a:bodyPr>
          <a:lstStyle/>
          <a:p>
            <a:pPr algn="ctr"/>
            <a:r>
              <a:rPr lang="en-GB" dirty="0"/>
              <a:t>James I</a:t>
            </a:r>
          </a:p>
          <a:p>
            <a:pPr algn="ctr"/>
            <a:r>
              <a:rPr lang="en-GB" dirty="0"/>
              <a:t>1603-1625</a:t>
            </a:r>
          </a:p>
        </p:txBody>
      </p:sp>
      <p:sp>
        <p:nvSpPr>
          <p:cNvPr id="7" name="TextBox 6"/>
          <p:cNvSpPr txBox="1"/>
          <p:nvPr/>
        </p:nvSpPr>
        <p:spPr>
          <a:xfrm>
            <a:off x="251520" y="260648"/>
            <a:ext cx="8640960" cy="600164"/>
          </a:xfrm>
          <a:prstGeom prst="rect">
            <a:avLst/>
          </a:prstGeom>
          <a:noFill/>
        </p:spPr>
        <p:txBody>
          <a:bodyPr wrap="square" rtlCol="0">
            <a:spAutoFit/>
          </a:bodyPr>
          <a:lstStyle/>
          <a:p>
            <a:r>
              <a:rPr lang="en-GB" sz="1500" b="1" dirty="0">
                <a:latin typeface="Arial" pitchFamily="34" charset="0"/>
                <a:cs typeface="Arial" pitchFamily="34" charset="0"/>
              </a:rPr>
              <a:t>L.O. To understand the social, cultural and historical context of Shakespeare’s ‘Macbeth’</a:t>
            </a:r>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Compare and contrast the characters of Macbeth and Lady Macbeth in Act 2 scene 2. Which of the two has the stronger character?</a:t>
            </a:r>
          </a:p>
          <a:p>
            <a:endParaRPr lang="en-GB" dirty="0"/>
          </a:p>
          <a:p>
            <a:r>
              <a:rPr lang="en-GB" dirty="0"/>
              <a:t>On the next slides I have a copy of an extract from the script which will help us answer these questions.  Let’s annotate it together…</a:t>
            </a:r>
          </a:p>
        </p:txBody>
      </p:sp>
      <p:sp>
        <p:nvSpPr>
          <p:cNvPr id="3" name="TextBox 2"/>
          <p:cNvSpPr txBox="1"/>
          <p:nvPr/>
        </p:nvSpPr>
        <p:spPr>
          <a:xfrm>
            <a:off x="323528" y="260648"/>
            <a:ext cx="8640960"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L.O. To understand how to support ideas with textual evidence</a:t>
            </a:r>
          </a:p>
          <a:p>
            <a:endParaRPr lang="en-GB" dirty="0">
              <a:solidFill>
                <a:prstClr val="black"/>
              </a:solidFill>
            </a:endParaRPr>
          </a:p>
        </p:txBody>
      </p:sp>
    </p:spTree>
    <p:extLst>
      <p:ext uri="{BB962C8B-B14F-4D97-AF65-F5344CB8AC3E}">
        <p14:creationId xmlns:p14="http://schemas.microsoft.com/office/powerpoint/2010/main" val="395244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08720"/>
            <a:ext cx="8280920" cy="5949280"/>
          </a:xfrm>
        </p:spPr>
        <p:txBody>
          <a:bodyPr>
            <a:normAutofit fontScale="55000" lnSpcReduction="20000"/>
          </a:bodyPr>
          <a:lstStyle/>
          <a:p>
            <a:r>
              <a:rPr lang="en-GB" dirty="0"/>
              <a:t>	MACBETH </a:t>
            </a:r>
            <a:br>
              <a:rPr lang="en-GB" dirty="0"/>
            </a:br>
            <a:r>
              <a:rPr lang="en-GB" dirty="0"/>
              <a:t>This is a sorry sight.</a:t>
            </a:r>
            <a:br>
              <a:rPr lang="en-GB" dirty="0"/>
            </a:br>
            <a:br>
              <a:rPr lang="en-GB" dirty="0"/>
            </a:br>
            <a:r>
              <a:rPr lang="en-GB" i="1" dirty="0"/>
              <a:t>[Looking on his hands]</a:t>
            </a:r>
            <a:br>
              <a:rPr lang="en-GB" dirty="0"/>
            </a:br>
            <a:br>
              <a:rPr lang="en-GB" dirty="0"/>
            </a:br>
            <a:r>
              <a:rPr lang="en-GB" dirty="0"/>
              <a:t>LADY MACBETH </a:t>
            </a:r>
            <a:br>
              <a:rPr lang="en-GB" dirty="0"/>
            </a:br>
            <a:r>
              <a:rPr lang="en-GB" dirty="0"/>
              <a:t>A foolish thought, to say a sorry sight.</a:t>
            </a:r>
            <a:br>
              <a:rPr lang="en-GB" dirty="0"/>
            </a:br>
            <a:br>
              <a:rPr lang="en-GB" dirty="0"/>
            </a:br>
            <a:r>
              <a:rPr lang="en-GB" dirty="0"/>
              <a:t>MACBETH </a:t>
            </a:r>
            <a:br>
              <a:rPr lang="en-GB" dirty="0"/>
            </a:br>
            <a:r>
              <a:rPr lang="en-GB" dirty="0"/>
              <a:t>There's one did laugh </a:t>
            </a:r>
            <a:r>
              <a:rPr lang="en-GB" dirty="0" err="1"/>
              <a:t>in's</a:t>
            </a:r>
            <a:r>
              <a:rPr lang="en-GB" dirty="0"/>
              <a:t> sleep, and one cried</a:t>
            </a:r>
            <a:br>
              <a:rPr lang="en-GB" dirty="0"/>
            </a:br>
            <a:r>
              <a:rPr lang="en-GB" dirty="0"/>
              <a:t>'Murder!'</a:t>
            </a:r>
            <a:br>
              <a:rPr lang="en-GB" dirty="0"/>
            </a:br>
            <a:r>
              <a:rPr lang="en-GB" dirty="0"/>
              <a:t>That they did wake each other: I stood and heard them:</a:t>
            </a:r>
            <a:br>
              <a:rPr lang="en-GB" dirty="0"/>
            </a:br>
            <a:r>
              <a:rPr lang="en-GB" dirty="0"/>
              <a:t>But they did say their prayers, and </a:t>
            </a:r>
            <a:r>
              <a:rPr lang="en-GB" dirty="0" err="1"/>
              <a:t>address'd</a:t>
            </a:r>
            <a:r>
              <a:rPr lang="en-GB" dirty="0"/>
              <a:t> them</a:t>
            </a:r>
            <a:br>
              <a:rPr lang="en-GB" dirty="0"/>
            </a:br>
            <a:r>
              <a:rPr lang="en-GB" dirty="0"/>
              <a:t>Again to sleep.</a:t>
            </a:r>
            <a:br>
              <a:rPr lang="en-GB" dirty="0"/>
            </a:br>
            <a:br>
              <a:rPr lang="en-GB" dirty="0"/>
            </a:br>
            <a:r>
              <a:rPr lang="en-GB" dirty="0"/>
              <a:t>LADY MACBETH </a:t>
            </a:r>
            <a:br>
              <a:rPr lang="en-GB" dirty="0"/>
            </a:br>
            <a:r>
              <a:rPr lang="en-GB" dirty="0"/>
              <a:t>There are two lodged together.</a:t>
            </a:r>
            <a:br>
              <a:rPr lang="en-GB" dirty="0"/>
            </a:br>
            <a:br>
              <a:rPr lang="en-GB" dirty="0"/>
            </a:br>
            <a:r>
              <a:rPr lang="en-GB" dirty="0"/>
              <a:t>MACBETH </a:t>
            </a:r>
            <a:br>
              <a:rPr lang="en-GB" dirty="0"/>
            </a:br>
            <a:r>
              <a:rPr lang="en-GB" dirty="0"/>
              <a:t>One cried 'God bless us!' and 'Amen' the other;</a:t>
            </a:r>
            <a:br>
              <a:rPr lang="en-GB" dirty="0"/>
            </a:br>
            <a:r>
              <a:rPr lang="en-GB" dirty="0"/>
              <a:t>As they had seen me with these hangman's hands.</a:t>
            </a:r>
            <a:br>
              <a:rPr lang="en-GB" dirty="0"/>
            </a:br>
            <a:r>
              <a:rPr lang="en-GB" dirty="0"/>
              <a:t>Listening their fear, I could not say 'Amen,'</a:t>
            </a:r>
            <a:br>
              <a:rPr lang="en-GB" dirty="0"/>
            </a:br>
            <a:r>
              <a:rPr lang="en-GB" dirty="0"/>
              <a:t>When they did say 'God bless us!'</a:t>
            </a:r>
            <a:br>
              <a:rPr lang="en-GB" b="1" dirty="0"/>
            </a:br>
            <a:br>
              <a:rPr lang="en-GB" b="1" dirty="0"/>
            </a:br>
            <a:br>
              <a:rPr lang="en-GB" b="1" dirty="0"/>
            </a:br>
            <a:endParaRPr lang="en-GB" dirty="0"/>
          </a:p>
        </p:txBody>
      </p:sp>
      <p:sp>
        <p:nvSpPr>
          <p:cNvPr id="3" name="TextBox 2"/>
          <p:cNvSpPr txBox="1"/>
          <p:nvPr/>
        </p:nvSpPr>
        <p:spPr>
          <a:xfrm>
            <a:off x="323528" y="260648"/>
            <a:ext cx="8640960"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L.O. To understand how to support ideas with textual evidence</a:t>
            </a:r>
          </a:p>
          <a:p>
            <a:endParaRPr lang="en-GB" dirty="0">
              <a:solidFill>
                <a:prstClr val="black"/>
              </a:solidFill>
            </a:endParaRPr>
          </a:p>
        </p:txBody>
      </p:sp>
    </p:spTree>
    <p:extLst>
      <p:ext uri="{BB962C8B-B14F-4D97-AF65-F5344CB8AC3E}">
        <p14:creationId xmlns:p14="http://schemas.microsoft.com/office/powerpoint/2010/main" val="220252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08720"/>
            <a:ext cx="8496944" cy="5949280"/>
          </a:xfrm>
        </p:spPr>
        <p:txBody>
          <a:bodyPr>
            <a:normAutofit fontScale="92500" lnSpcReduction="10000"/>
          </a:bodyPr>
          <a:lstStyle/>
          <a:p>
            <a:r>
              <a:rPr lang="en-GB" b="1" dirty="0"/>
              <a:t>	</a:t>
            </a:r>
            <a:r>
              <a:rPr lang="en-GB" sz="2000" dirty="0"/>
              <a:t>LADY MACBETH </a:t>
            </a:r>
            <a:br>
              <a:rPr lang="en-GB" sz="2000" dirty="0"/>
            </a:br>
            <a:r>
              <a:rPr lang="en-GB" sz="2000" dirty="0"/>
              <a:t>Consider it not so deeply.</a:t>
            </a:r>
            <a:br>
              <a:rPr lang="en-GB" sz="2000" dirty="0"/>
            </a:br>
            <a:br>
              <a:rPr lang="en-GB" sz="2000" dirty="0"/>
            </a:br>
            <a:r>
              <a:rPr lang="en-GB" sz="2000" dirty="0"/>
              <a:t>MACBETH </a:t>
            </a:r>
            <a:br>
              <a:rPr lang="en-GB" sz="2000" dirty="0"/>
            </a:br>
            <a:r>
              <a:rPr lang="en-GB" sz="2000" dirty="0"/>
              <a:t>But wherefore could not I pronounce 'Amen'?</a:t>
            </a:r>
            <a:br>
              <a:rPr lang="en-GB" sz="2000" dirty="0"/>
            </a:br>
            <a:r>
              <a:rPr lang="en-GB" sz="2000" dirty="0"/>
              <a:t>I had most need of blessing, and 'Amen'</a:t>
            </a:r>
            <a:br>
              <a:rPr lang="en-GB" sz="2000" dirty="0"/>
            </a:br>
            <a:r>
              <a:rPr lang="en-GB" sz="2000" dirty="0"/>
              <a:t>Stuck in my throat.</a:t>
            </a:r>
            <a:br>
              <a:rPr lang="en-GB" sz="2000" dirty="0"/>
            </a:br>
            <a:br>
              <a:rPr lang="en-GB" sz="2000" dirty="0"/>
            </a:br>
            <a:r>
              <a:rPr lang="en-GB" sz="2000" dirty="0"/>
              <a:t>LADY MACBETH </a:t>
            </a:r>
            <a:br>
              <a:rPr lang="en-GB" sz="2000" dirty="0"/>
            </a:br>
            <a:r>
              <a:rPr lang="en-GB" sz="2000" dirty="0"/>
              <a:t>These deeds must not be thought</a:t>
            </a:r>
            <a:br>
              <a:rPr lang="en-GB" sz="2000" dirty="0"/>
            </a:br>
            <a:r>
              <a:rPr lang="en-GB" sz="2000" dirty="0"/>
              <a:t>After these ways; so, it will make us mad.</a:t>
            </a:r>
          </a:p>
          <a:p>
            <a:endParaRPr lang="en-GB" sz="2000" dirty="0"/>
          </a:p>
          <a:p>
            <a:r>
              <a:rPr lang="en-GB" sz="2000" dirty="0"/>
              <a:t>	MACBETH </a:t>
            </a:r>
            <a:br>
              <a:rPr lang="en-GB" sz="2000" dirty="0"/>
            </a:br>
            <a:r>
              <a:rPr lang="en-GB" sz="2000" dirty="0" err="1"/>
              <a:t>Methought</a:t>
            </a:r>
            <a:r>
              <a:rPr lang="en-GB" sz="2000" dirty="0"/>
              <a:t> I heard a voice cry 'Sleep no more!</a:t>
            </a:r>
            <a:br>
              <a:rPr lang="en-GB" sz="2000" dirty="0"/>
            </a:br>
            <a:r>
              <a:rPr lang="en-GB" sz="2000" dirty="0"/>
              <a:t>Macbeth does murder sleep', the innocent sleep,</a:t>
            </a:r>
            <a:br>
              <a:rPr lang="en-GB" sz="2000" dirty="0"/>
            </a:br>
            <a:r>
              <a:rPr lang="en-GB" sz="2000" dirty="0"/>
              <a:t>Sleep that knits up the </a:t>
            </a:r>
            <a:r>
              <a:rPr lang="en-GB" sz="2000" dirty="0" err="1"/>
              <a:t>ravell'd</a:t>
            </a:r>
            <a:r>
              <a:rPr lang="en-GB" sz="2000" dirty="0"/>
              <a:t> sleeve of care,</a:t>
            </a:r>
            <a:br>
              <a:rPr lang="en-GB" sz="2000" dirty="0"/>
            </a:br>
            <a:r>
              <a:rPr lang="en-GB" sz="2000" dirty="0"/>
              <a:t>The death of each day's life, sore labour's bath,</a:t>
            </a:r>
            <a:br>
              <a:rPr lang="en-GB" sz="2000" dirty="0"/>
            </a:br>
            <a:r>
              <a:rPr lang="en-GB" sz="2000" dirty="0"/>
              <a:t>Balm of hurt minds, great nature's second course,</a:t>
            </a:r>
            <a:br>
              <a:rPr lang="en-GB" sz="2000" dirty="0"/>
            </a:br>
            <a:r>
              <a:rPr lang="en-GB" sz="2000" dirty="0"/>
              <a:t>Chief </a:t>
            </a:r>
            <a:r>
              <a:rPr lang="en-GB" sz="2000" dirty="0" err="1"/>
              <a:t>nourisher</a:t>
            </a:r>
            <a:r>
              <a:rPr lang="en-GB" sz="2000" dirty="0"/>
              <a:t> in life's feast.</a:t>
            </a:r>
            <a:br>
              <a:rPr lang="en-GB" sz="2200" dirty="0"/>
            </a:br>
            <a:endParaRPr lang="en-GB" sz="2200" dirty="0"/>
          </a:p>
        </p:txBody>
      </p:sp>
      <p:sp>
        <p:nvSpPr>
          <p:cNvPr id="3" name="TextBox 2"/>
          <p:cNvSpPr txBox="1"/>
          <p:nvPr/>
        </p:nvSpPr>
        <p:spPr>
          <a:xfrm>
            <a:off x="323528" y="260648"/>
            <a:ext cx="8640960"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L.O. To understand how to support ideas with textual evidence</a:t>
            </a:r>
          </a:p>
          <a:p>
            <a:endParaRPr lang="en-GB" dirty="0">
              <a:solidFill>
                <a:prstClr val="black"/>
              </a:solidFill>
            </a:endParaRPr>
          </a:p>
        </p:txBody>
      </p:sp>
    </p:spTree>
    <p:extLst>
      <p:ext uri="{BB962C8B-B14F-4D97-AF65-F5344CB8AC3E}">
        <p14:creationId xmlns:p14="http://schemas.microsoft.com/office/powerpoint/2010/main" val="1808300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000" dirty="0"/>
              <a:t>	LADY MACBETH </a:t>
            </a:r>
            <a:br>
              <a:rPr lang="en-GB" sz="2000" dirty="0"/>
            </a:br>
            <a:r>
              <a:rPr lang="en-GB" sz="2000" dirty="0"/>
              <a:t>What do you mean?</a:t>
            </a:r>
            <a:br>
              <a:rPr lang="en-GB" sz="2000" dirty="0"/>
            </a:br>
            <a:br>
              <a:rPr lang="en-GB" sz="2000" dirty="0"/>
            </a:br>
            <a:r>
              <a:rPr lang="en-GB" sz="2000" dirty="0"/>
              <a:t>MACBETH </a:t>
            </a:r>
            <a:br>
              <a:rPr lang="en-GB" sz="2000" dirty="0"/>
            </a:br>
            <a:r>
              <a:rPr lang="en-GB" sz="2000" dirty="0"/>
              <a:t>Still it cried 'Sleep no more!' to all the house:</a:t>
            </a:r>
            <a:br>
              <a:rPr lang="en-GB" sz="2000" dirty="0"/>
            </a:br>
            <a:r>
              <a:rPr lang="en-GB" sz="2000" dirty="0"/>
              <a:t>'</a:t>
            </a:r>
            <a:r>
              <a:rPr lang="en-GB" sz="2000" dirty="0" err="1"/>
              <a:t>Glamis</a:t>
            </a:r>
            <a:r>
              <a:rPr lang="en-GB" sz="2000" dirty="0"/>
              <a:t> hath </a:t>
            </a:r>
            <a:r>
              <a:rPr lang="en-GB" sz="2000" dirty="0" err="1"/>
              <a:t>murder'd</a:t>
            </a:r>
            <a:r>
              <a:rPr lang="en-GB" sz="2000" dirty="0"/>
              <a:t> sleep, and therefore </a:t>
            </a:r>
            <a:r>
              <a:rPr lang="en-GB" sz="2000" dirty="0" err="1"/>
              <a:t>Cawdor</a:t>
            </a:r>
            <a:br>
              <a:rPr lang="en-GB" sz="2000" dirty="0"/>
            </a:br>
            <a:r>
              <a:rPr lang="en-GB" sz="2000" dirty="0"/>
              <a:t>Shall sleep no more; Macbeth shall sleep no more.'</a:t>
            </a:r>
            <a:br>
              <a:rPr lang="en-GB" sz="2000" dirty="0"/>
            </a:br>
            <a:br>
              <a:rPr lang="en-GB" sz="2000" dirty="0"/>
            </a:br>
            <a:r>
              <a:rPr lang="en-GB" sz="2000" dirty="0"/>
              <a:t>LADY MACBETH </a:t>
            </a:r>
            <a:br>
              <a:rPr lang="en-GB" sz="2000" dirty="0"/>
            </a:br>
            <a:r>
              <a:rPr lang="en-GB" sz="2000" dirty="0"/>
              <a:t>Who was it that thus cried? Why, worthy thane,</a:t>
            </a:r>
            <a:br>
              <a:rPr lang="en-GB" sz="2000" dirty="0"/>
            </a:br>
            <a:r>
              <a:rPr lang="en-GB" sz="2000" dirty="0"/>
              <a:t>You do unbend your noble strength, to think</a:t>
            </a:r>
            <a:br>
              <a:rPr lang="en-GB" sz="2000" dirty="0"/>
            </a:br>
            <a:r>
              <a:rPr lang="en-GB" sz="2000" dirty="0"/>
              <a:t>So brainsickly of things. Go get some water,</a:t>
            </a:r>
            <a:br>
              <a:rPr lang="en-GB" sz="2000" dirty="0"/>
            </a:br>
            <a:r>
              <a:rPr lang="en-GB" sz="2000" dirty="0"/>
              <a:t>And wash this filthy witness from your hand.</a:t>
            </a:r>
            <a:br>
              <a:rPr lang="en-GB" sz="2000" dirty="0"/>
            </a:br>
            <a:r>
              <a:rPr lang="en-GB" sz="2000" dirty="0"/>
              <a:t>Why did you bring these daggers from the place?</a:t>
            </a:r>
            <a:br>
              <a:rPr lang="en-GB" sz="2000" dirty="0"/>
            </a:br>
            <a:r>
              <a:rPr lang="en-GB" sz="2000" dirty="0"/>
              <a:t>They must lie there: go carry them; and smear</a:t>
            </a:r>
            <a:br>
              <a:rPr lang="en-GB" sz="2000" dirty="0"/>
            </a:br>
            <a:r>
              <a:rPr lang="en-GB" sz="2000" dirty="0"/>
              <a:t>The sleepy grooms with blood.</a:t>
            </a:r>
            <a:br>
              <a:rPr lang="en-GB" sz="2000" dirty="0"/>
            </a:br>
            <a:br>
              <a:rPr lang="en-GB" sz="2000" dirty="0"/>
            </a:br>
            <a:endParaRPr lang="en-GB" sz="2000" dirty="0"/>
          </a:p>
        </p:txBody>
      </p:sp>
      <p:sp>
        <p:nvSpPr>
          <p:cNvPr id="3" name="TextBox 2"/>
          <p:cNvSpPr txBox="1"/>
          <p:nvPr/>
        </p:nvSpPr>
        <p:spPr>
          <a:xfrm>
            <a:off x="323528" y="260648"/>
            <a:ext cx="8640960"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L.O. To understand how to support ideas with textual evidence</a:t>
            </a:r>
          </a:p>
          <a:p>
            <a:endParaRPr lang="en-GB" dirty="0">
              <a:solidFill>
                <a:prstClr val="black"/>
              </a:solidFill>
            </a:endParaRPr>
          </a:p>
        </p:txBody>
      </p:sp>
    </p:spTree>
    <p:extLst>
      <p:ext uri="{BB962C8B-B14F-4D97-AF65-F5344CB8AC3E}">
        <p14:creationId xmlns:p14="http://schemas.microsoft.com/office/powerpoint/2010/main" val="1195669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8640960" cy="5760640"/>
          </a:xfrm>
        </p:spPr>
        <p:txBody>
          <a:bodyPr>
            <a:normAutofit/>
          </a:bodyPr>
          <a:lstStyle/>
          <a:p>
            <a:r>
              <a:rPr lang="en-GB" sz="2000" dirty="0"/>
              <a:t>	MACBETH </a:t>
            </a:r>
            <a:br>
              <a:rPr lang="en-GB" sz="2000" dirty="0"/>
            </a:br>
            <a:r>
              <a:rPr lang="en-GB" sz="2000" dirty="0"/>
              <a:t>I'll go no more:</a:t>
            </a:r>
            <a:br>
              <a:rPr lang="en-GB" sz="2000" dirty="0"/>
            </a:br>
            <a:r>
              <a:rPr lang="en-GB" sz="2000" dirty="0"/>
              <a:t>I am afraid to think what I have done;</a:t>
            </a:r>
            <a:br>
              <a:rPr lang="en-GB" sz="2000" dirty="0"/>
            </a:br>
            <a:r>
              <a:rPr lang="en-GB" sz="2000" dirty="0"/>
              <a:t>Look </a:t>
            </a:r>
            <a:r>
              <a:rPr lang="en-GB" sz="2000" dirty="0" err="1"/>
              <a:t>on't</a:t>
            </a:r>
            <a:r>
              <a:rPr lang="en-GB" sz="2000" dirty="0"/>
              <a:t> again I dare not.</a:t>
            </a:r>
            <a:br>
              <a:rPr lang="en-GB" sz="2000" dirty="0"/>
            </a:br>
            <a:br>
              <a:rPr lang="en-GB" sz="2000" dirty="0"/>
            </a:br>
            <a:r>
              <a:rPr lang="en-GB" sz="2000" dirty="0"/>
              <a:t>LADY MACBETH </a:t>
            </a:r>
            <a:br>
              <a:rPr lang="en-GB" sz="2000" dirty="0"/>
            </a:br>
            <a:r>
              <a:rPr lang="en-GB" sz="2000" dirty="0"/>
              <a:t>Infirm of purpose!</a:t>
            </a:r>
            <a:br>
              <a:rPr lang="en-GB" sz="2000" dirty="0"/>
            </a:br>
            <a:r>
              <a:rPr lang="en-GB" sz="2000" dirty="0"/>
              <a:t>Give me the daggers: the sleeping and the dead</a:t>
            </a:r>
            <a:br>
              <a:rPr lang="en-GB" sz="2000" dirty="0"/>
            </a:br>
            <a:r>
              <a:rPr lang="en-GB" sz="2000" dirty="0"/>
              <a:t>Are but as pictures: 'tis the eye of childhood</a:t>
            </a:r>
            <a:br>
              <a:rPr lang="en-GB" sz="2000" dirty="0"/>
            </a:br>
            <a:r>
              <a:rPr lang="en-GB" sz="2000" dirty="0"/>
              <a:t>That fears a painted devil. If he do bleed,</a:t>
            </a:r>
            <a:br>
              <a:rPr lang="en-GB" sz="2000" dirty="0"/>
            </a:br>
            <a:r>
              <a:rPr lang="en-GB" sz="2000" dirty="0"/>
              <a:t>I'll gild the faces of the grooms withal;</a:t>
            </a:r>
            <a:br>
              <a:rPr lang="en-GB" sz="2000" dirty="0"/>
            </a:br>
            <a:r>
              <a:rPr lang="en-GB" sz="2000" dirty="0"/>
              <a:t>For it must seem their guilt.</a:t>
            </a:r>
            <a:br>
              <a:rPr lang="en-GB" sz="2000" dirty="0"/>
            </a:br>
            <a:br>
              <a:rPr lang="en-GB" sz="2000" dirty="0"/>
            </a:br>
            <a:r>
              <a:rPr lang="en-GB" sz="2000" i="1" dirty="0"/>
              <a:t>Exit</a:t>
            </a:r>
          </a:p>
          <a:p>
            <a:endParaRPr lang="en-GB" sz="2000" dirty="0"/>
          </a:p>
        </p:txBody>
      </p:sp>
      <p:sp>
        <p:nvSpPr>
          <p:cNvPr id="3" name="TextBox 2"/>
          <p:cNvSpPr txBox="1"/>
          <p:nvPr/>
        </p:nvSpPr>
        <p:spPr>
          <a:xfrm>
            <a:off x="323528" y="260648"/>
            <a:ext cx="8640960" cy="646331"/>
          </a:xfrm>
          <a:prstGeom prst="rect">
            <a:avLst/>
          </a:prstGeom>
          <a:noFill/>
        </p:spPr>
        <p:txBody>
          <a:bodyPr wrap="square" rtlCol="0">
            <a:spAutoFit/>
          </a:bodyPr>
          <a:lstStyle/>
          <a:p>
            <a:r>
              <a:rPr lang="en-GB" b="1" dirty="0">
                <a:solidFill>
                  <a:prstClr val="black"/>
                </a:solidFill>
                <a:latin typeface="Arial" pitchFamily="34" charset="0"/>
                <a:cs typeface="Arial" pitchFamily="34" charset="0"/>
              </a:rPr>
              <a:t>L.O. To understand how to support ideas with textual evidence</a:t>
            </a:r>
          </a:p>
          <a:p>
            <a:endParaRPr lang="en-GB" dirty="0">
              <a:solidFill>
                <a:prstClr val="black"/>
              </a:solidFill>
            </a:endParaRPr>
          </a:p>
        </p:txBody>
      </p:sp>
    </p:spTree>
    <p:extLst>
      <p:ext uri="{BB962C8B-B14F-4D97-AF65-F5344CB8AC3E}">
        <p14:creationId xmlns:p14="http://schemas.microsoft.com/office/powerpoint/2010/main" val="480618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0" name="Group 84"/>
          <p:cNvGraphicFramePr>
            <a:graphicFrameLocks noGrp="1"/>
          </p:cNvGraphicFramePr>
          <p:nvPr/>
        </p:nvGraphicFramePr>
        <p:xfrm>
          <a:off x="179512" y="260647"/>
          <a:ext cx="8784976" cy="6336704"/>
        </p:xfrm>
        <a:graphic>
          <a:graphicData uri="http://schemas.openxmlformats.org/drawingml/2006/table">
            <a:tbl>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196244">
                  <a:extLst>
                    <a:ext uri="{9D8B030D-6E8A-4147-A177-3AD203B41FA5}">
                      <a16:colId xmlns:a16="http://schemas.microsoft.com/office/drawing/2014/main" val="20003"/>
                    </a:ext>
                  </a:extLst>
                </a:gridCol>
              </a:tblGrid>
              <a:tr h="964244">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cs typeface="Times New Roman" pitchFamily="18" charset="0"/>
                        </a:rPr>
                        <a:t>Macbeth</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cs typeface="Times New Roman" pitchFamily="18" charset="0"/>
                        </a:rPr>
                        <a:t>Quote</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cs typeface="Times New Roman" pitchFamily="18" charset="0"/>
                        </a:rPr>
                        <a:t>Lady Macbeth</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cs typeface="Times New Roman" pitchFamily="18" charset="0"/>
                        </a:rPr>
                        <a:t>Quote</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134311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Feels guilty</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He cannot speak the word ‘Amen’ line 28</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Thinks Macbeth is foolish</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34311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a:ln>
                            <a:noFill/>
                          </a:ln>
                          <a:solidFill>
                            <a:schemeClr val="tx1"/>
                          </a:solidFill>
                          <a:effectLst/>
                          <a:latin typeface="Arial" pitchFamily="34" charset="0"/>
                          <a:cs typeface="Times New Roman" pitchFamily="18" charset="0"/>
                        </a:rPr>
                        <a:t>Terrified to return</a:t>
                      </a:r>
                      <a:endParaRPr kumimoji="0" lang="en-GB" sz="16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cs typeface="Times New Roman" pitchFamily="18" charset="0"/>
                        </a:rPr>
                        <a:t>Domineering (Bossy)</a:t>
                      </a:r>
                      <a:endParaRPr kumimoji="0" lang="en-GB"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134311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Paranoid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Full of 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134311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Scared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Thinks Macbeth is a coward (again!)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6640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confidently know  the characters, plot, narrative, setting and themes of Macbeth.</a:t>
            </a:r>
          </a:p>
        </p:txBody>
      </p:sp>
      <p:pic>
        <p:nvPicPr>
          <p:cNvPr id="6" name="Picture 2" descr="C:\Documents and Settings\Wanda New\Local Settings\Temporary Internet Files\Content.IE5\DL67S4GC\MC900437791[1].wmf"/>
          <p:cNvPicPr>
            <a:picLocks noChangeAspect="1" noChangeArrowheads="1"/>
          </p:cNvPicPr>
          <p:nvPr/>
        </p:nvPicPr>
        <p:blipFill>
          <a:blip r:embed="rId3" cstate="print"/>
          <a:srcRect/>
          <a:stretch>
            <a:fillRect/>
          </a:stretch>
        </p:blipFill>
        <p:spPr bwMode="auto">
          <a:xfrm>
            <a:off x="7668344" y="5475531"/>
            <a:ext cx="1405923" cy="1152516"/>
          </a:xfrm>
          <a:prstGeom prst="rect">
            <a:avLst/>
          </a:prstGeom>
          <a:noFill/>
        </p:spPr>
      </p:pic>
      <p:grpSp>
        <p:nvGrpSpPr>
          <p:cNvPr id="8" name="Group 7"/>
          <p:cNvGrpSpPr/>
          <p:nvPr/>
        </p:nvGrpSpPr>
        <p:grpSpPr>
          <a:xfrm>
            <a:off x="450950" y="6304570"/>
            <a:ext cx="7183646" cy="440327"/>
            <a:chOff x="806034" y="5811333"/>
            <a:chExt cx="6796179" cy="561759"/>
          </a:xfrm>
        </p:grpSpPr>
        <p:sp>
          <p:nvSpPr>
            <p:cNvPr id="7" name="TextBox 6"/>
            <p:cNvSpPr txBox="1"/>
            <p:nvPr/>
          </p:nvSpPr>
          <p:spPr>
            <a:xfrm>
              <a:off x="806034" y="5811333"/>
              <a:ext cx="6796179" cy="471185"/>
            </a:xfrm>
            <a:prstGeom prst="rect">
              <a:avLst/>
            </a:prstGeom>
            <a:solidFill>
              <a:srgbClr val="FFC000"/>
            </a:solidFill>
          </p:spPr>
          <p:txBody>
            <a:bodyPr wrap="square" rtlCol="0">
              <a:spAutoFit/>
            </a:bodyPr>
            <a:lstStyle/>
            <a:p>
              <a:pPr eaLnBrk="0" fontAlgn="base" hangingPunct="0">
                <a:spcBef>
                  <a:spcPct val="20000"/>
                </a:spcBef>
                <a:spcAft>
                  <a:spcPct val="0"/>
                </a:spcAft>
                <a:defRPr/>
              </a:pPr>
              <a:r>
                <a:rPr lang="en-GB" kern="0" dirty="0">
                  <a:solidFill>
                    <a:srgbClr val="002060"/>
                  </a:solidFill>
                  <a:cs typeface="Arial" charset="0"/>
                </a:rPr>
                <a:t>                          Historical context. Independent –presenting to others</a:t>
              </a:r>
            </a:p>
          </p:txBody>
        </p:sp>
        <p:pic>
          <p:nvPicPr>
            <p:cNvPr id="2" name="Picture 1"/>
            <p:cNvPicPr>
              <a:picLocks noChangeAspect="1"/>
            </p:cNvPicPr>
            <p:nvPr/>
          </p:nvPicPr>
          <p:blipFill>
            <a:blip r:embed="rId4"/>
            <a:stretch>
              <a:fillRect/>
            </a:stretch>
          </p:blipFill>
          <p:spPr>
            <a:xfrm>
              <a:off x="806034" y="5881685"/>
              <a:ext cx="1600188" cy="491407"/>
            </a:xfrm>
            <a:prstGeom prst="rect">
              <a:avLst/>
            </a:prstGeom>
          </p:spPr>
        </p:pic>
      </p:grpSp>
      <p:sp>
        <p:nvSpPr>
          <p:cNvPr id="10" name="Content Placeholder 1"/>
          <p:cNvSpPr txBox="1">
            <a:spLocks/>
          </p:cNvSpPr>
          <p:nvPr/>
        </p:nvSpPr>
        <p:spPr bwMode="auto">
          <a:xfrm>
            <a:off x="2761689" y="1178129"/>
            <a:ext cx="3240360" cy="5057437"/>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eaLnBrk="0" fontAlgn="base" hangingPunct="0">
              <a:spcBef>
                <a:spcPct val="20000"/>
              </a:spcBef>
              <a:spcAft>
                <a:spcPct val="0"/>
              </a:spcAft>
              <a:defRPr/>
            </a:pPr>
            <a:r>
              <a:rPr lang="en-GB" sz="2400" b="1" u="sng" dirty="0">
                <a:solidFill>
                  <a:schemeClr val="bg1"/>
                </a:solidFill>
                <a:latin typeface="Comic Sans MS" panose="030F0702030302020204" pitchFamily="66" charset="0"/>
                <a:cs typeface="Arial" charset="0"/>
              </a:rPr>
              <a:t>New-spellings/sentences</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Subsequently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Ironically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Peculiarly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Consequently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Subconsciously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Persuasively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Triumphantly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emphatically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Hubristically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Narcissistically </a:t>
            </a:r>
            <a:endParaRPr lang="en-US" sz="2400" dirty="0">
              <a:solidFill>
                <a:schemeClr val="bg1"/>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spTree>
    <p:extLst>
      <p:ext uri="{BB962C8B-B14F-4D97-AF65-F5344CB8AC3E}">
        <p14:creationId xmlns:p14="http://schemas.microsoft.com/office/powerpoint/2010/main" val="69389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confidently know  the characters, plot, narrative, setting and themes of Macbeth.</a:t>
            </a:r>
          </a:p>
        </p:txBody>
      </p:sp>
      <p:sp>
        <p:nvSpPr>
          <p:cNvPr id="4" name="Content Placeholder 1"/>
          <p:cNvSpPr txBox="1">
            <a:spLocks/>
          </p:cNvSpPr>
          <p:nvPr/>
        </p:nvSpPr>
        <p:spPr bwMode="auto">
          <a:xfrm>
            <a:off x="486185" y="1152316"/>
            <a:ext cx="3312368" cy="500141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r>
              <a:rPr lang="en-GB" sz="2400" b="1" u="sng" dirty="0">
                <a:solidFill>
                  <a:schemeClr val="bg1"/>
                </a:solidFill>
                <a:latin typeface="Comic Sans MS" panose="030F0702030302020204" pitchFamily="66" charset="0"/>
                <a:cs typeface="Arial" charset="0"/>
              </a:rPr>
              <a:t>Starter-spellings</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trouble</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persuasion</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murderous</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manipulative</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semantic field</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soliloquise</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ambitious</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supernatural</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taunts</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aggressive</a:t>
            </a:r>
          </a:p>
          <a:p>
            <a:pPr eaLnBrk="0" fontAlgn="base" hangingPunct="0">
              <a:spcBef>
                <a:spcPct val="20000"/>
              </a:spcBef>
              <a:spcAft>
                <a:spcPct val="0"/>
              </a:spcAft>
              <a:defRPr/>
            </a:pPr>
            <a:endParaRPr lang="en-US" sz="2400" dirty="0">
              <a:solidFill>
                <a:schemeClr val="bg1"/>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pic>
        <p:nvPicPr>
          <p:cNvPr id="6" name="Picture 2" descr="C:\Documents and Settings\Wanda New\Local Settings\Temporary Internet Files\Content.IE5\DL67S4GC\MC900437791[1].wmf"/>
          <p:cNvPicPr>
            <a:picLocks noChangeAspect="1" noChangeArrowheads="1"/>
          </p:cNvPicPr>
          <p:nvPr/>
        </p:nvPicPr>
        <p:blipFill>
          <a:blip r:embed="rId3" cstate="print"/>
          <a:srcRect/>
          <a:stretch>
            <a:fillRect/>
          </a:stretch>
        </p:blipFill>
        <p:spPr bwMode="auto">
          <a:xfrm>
            <a:off x="7668344" y="5475531"/>
            <a:ext cx="1405923" cy="1152516"/>
          </a:xfrm>
          <a:prstGeom prst="rect">
            <a:avLst/>
          </a:prstGeom>
          <a:noFill/>
        </p:spPr>
      </p:pic>
      <p:sp>
        <p:nvSpPr>
          <p:cNvPr id="3" name="Rectangle 2"/>
          <p:cNvSpPr/>
          <p:nvPr/>
        </p:nvSpPr>
        <p:spPr>
          <a:xfrm>
            <a:off x="6428186" y="0"/>
            <a:ext cx="2561343" cy="369332"/>
          </a:xfrm>
          <a:prstGeom prst="rect">
            <a:avLst/>
          </a:prstGeom>
          <a:solidFill>
            <a:schemeClr val="tx2"/>
          </a:solidFill>
        </p:spPr>
        <p:txBody>
          <a:bodyPr wrap="none">
            <a:spAutoFit/>
          </a:bodyPr>
          <a:lstStyle/>
          <a:p>
            <a:pPr algn="r"/>
            <a:r>
              <a:rPr lang="en-GB" b="1" u="sng" dirty="0">
                <a:solidFill>
                  <a:schemeClr val="bg1"/>
                </a:solidFill>
                <a:cs typeface="Arial" pitchFamily="34" charset="0"/>
              </a:rPr>
              <a:t>Monday 3</a:t>
            </a:r>
            <a:r>
              <a:rPr lang="en-GB" b="1" u="sng" baseline="30000" dirty="0">
                <a:solidFill>
                  <a:schemeClr val="bg1"/>
                </a:solidFill>
                <a:cs typeface="Arial" pitchFamily="34" charset="0"/>
              </a:rPr>
              <a:t>rd</a:t>
            </a:r>
            <a:r>
              <a:rPr lang="en-GB" b="1" u="sng" dirty="0">
                <a:solidFill>
                  <a:schemeClr val="bg1"/>
                </a:solidFill>
                <a:cs typeface="Arial" pitchFamily="34" charset="0"/>
              </a:rPr>
              <a:t> April 2017</a:t>
            </a:r>
          </a:p>
        </p:txBody>
      </p:sp>
      <p:grpSp>
        <p:nvGrpSpPr>
          <p:cNvPr id="8" name="Group 7"/>
          <p:cNvGrpSpPr/>
          <p:nvPr/>
        </p:nvGrpSpPr>
        <p:grpSpPr>
          <a:xfrm>
            <a:off x="450950" y="6304570"/>
            <a:ext cx="7183646" cy="440327"/>
            <a:chOff x="806034" y="5811333"/>
            <a:chExt cx="6796179" cy="561759"/>
          </a:xfrm>
        </p:grpSpPr>
        <p:sp>
          <p:nvSpPr>
            <p:cNvPr id="7" name="TextBox 6"/>
            <p:cNvSpPr txBox="1"/>
            <p:nvPr/>
          </p:nvSpPr>
          <p:spPr>
            <a:xfrm>
              <a:off x="806034" y="5811333"/>
              <a:ext cx="6796179" cy="471185"/>
            </a:xfrm>
            <a:prstGeom prst="rect">
              <a:avLst/>
            </a:prstGeom>
            <a:solidFill>
              <a:srgbClr val="FFC000"/>
            </a:solidFill>
          </p:spPr>
          <p:txBody>
            <a:bodyPr wrap="square" rtlCol="0">
              <a:spAutoFit/>
            </a:bodyPr>
            <a:lstStyle/>
            <a:p>
              <a:pPr eaLnBrk="0" fontAlgn="base" hangingPunct="0">
                <a:spcBef>
                  <a:spcPct val="20000"/>
                </a:spcBef>
                <a:spcAft>
                  <a:spcPct val="0"/>
                </a:spcAft>
                <a:defRPr/>
              </a:pPr>
              <a:r>
                <a:rPr lang="en-GB" kern="0" dirty="0">
                  <a:solidFill>
                    <a:srgbClr val="002060"/>
                  </a:solidFill>
                  <a:cs typeface="Arial" charset="0"/>
                </a:rPr>
                <a:t>                          Historical context. Independent –presenting to others</a:t>
              </a:r>
            </a:p>
          </p:txBody>
        </p:sp>
        <p:pic>
          <p:nvPicPr>
            <p:cNvPr id="2" name="Picture 1"/>
            <p:cNvPicPr>
              <a:picLocks noChangeAspect="1"/>
            </p:cNvPicPr>
            <p:nvPr/>
          </p:nvPicPr>
          <p:blipFill>
            <a:blip r:embed="rId4"/>
            <a:stretch>
              <a:fillRect/>
            </a:stretch>
          </p:blipFill>
          <p:spPr>
            <a:xfrm>
              <a:off x="806034" y="5881685"/>
              <a:ext cx="1600188" cy="491407"/>
            </a:xfrm>
            <a:prstGeom prst="rect">
              <a:avLst/>
            </a:prstGeom>
          </p:spPr>
        </p:pic>
      </p:grpSp>
      <p:sp>
        <p:nvSpPr>
          <p:cNvPr id="10" name="Content Placeholder 1"/>
          <p:cNvSpPr txBox="1">
            <a:spLocks/>
          </p:cNvSpPr>
          <p:nvPr/>
        </p:nvSpPr>
        <p:spPr bwMode="auto">
          <a:xfrm>
            <a:off x="4113268" y="1139877"/>
            <a:ext cx="3240360" cy="5057437"/>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eaLnBrk="0" fontAlgn="base" hangingPunct="0">
              <a:spcBef>
                <a:spcPct val="20000"/>
              </a:spcBef>
              <a:spcAft>
                <a:spcPct val="0"/>
              </a:spcAft>
              <a:defRPr/>
            </a:pPr>
            <a:r>
              <a:rPr lang="en-GB" sz="2400" b="1" u="sng" dirty="0">
                <a:solidFill>
                  <a:schemeClr val="bg1"/>
                </a:solidFill>
                <a:latin typeface="Comic Sans MS" panose="030F0702030302020204" pitchFamily="66" charset="0"/>
                <a:cs typeface="Arial" charset="0"/>
              </a:rPr>
              <a:t>New-spellings/sentences</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Subsequently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Ironically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Peculiarly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Consequently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Subconsciously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Persuasively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Triumphantly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emphatically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Hubristically</a:t>
            </a:r>
          </a:p>
          <a:p>
            <a:pPr marL="457200" indent="-457200" eaLnBrk="0" fontAlgn="base" hangingPunct="0">
              <a:spcBef>
                <a:spcPct val="20000"/>
              </a:spcBef>
              <a:spcAft>
                <a:spcPct val="0"/>
              </a:spcAft>
              <a:buFont typeface="+mj-lt"/>
              <a:buAutoNum type="arabicPeriod"/>
              <a:defRPr/>
            </a:pPr>
            <a:r>
              <a:rPr lang="en-GB" sz="2400" dirty="0">
                <a:solidFill>
                  <a:schemeClr val="bg1"/>
                </a:solidFill>
                <a:latin typeface="Comic Sans MS" panose="030F0702030302020204" pitchFamily="66" charset="0"/>
                <a:cs typeface="Arial" charset="0"/>
              </a:rPr>
              <a:t>Narcissistically </a:t>
            </a:r>
            <a:endParaRPr lang="en-US" sz="2400" dirty="0">
              <a:solidFill>
                <a:schemeClr val="bg1"/>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spTree>
    <p:extLst>
      <p:ext uri="{BB962C8B-B14F-4D97-AF65-F5344CB8AC3E}">
        <p14:creationId xmlns:p14="http://schemas.microsoft.com/office/powerpoint/2010/main" val="1488537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the impact of structure in Macbeth</a:t>
            </a:r>
          </a:p>
        </p:txBody>
      </p:sp>
      <p:sp>
        <p:nvSpPr>
          <p:cNvPr id="4" name="Content Placeholder 1"/>
          <p:cNvSpPr txBox="1">
            <a:spLocks/>
          </p:cNvSpPr>
          <p:nvPr/>
        </p:nvSpPr>
        <p:spPr bwMode="auto">
          <a:xfrm>
            <a:off x="251520" y="1124744"/>
            <a:ext cx="8568952"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r>
              <a:rPr lang="en-GB" sz="2400" b="1" dirty="0">
                <a:solidFill>
                  <a:schemeClr val="bg1"/>
                </a:solidFill>
                <a:latin typeface="Comic Sans MS" pitchFamily="66" charset="0"/>
              </a:rPr>
              <a:t>STARTER</a:t>
            </a:r>
            <a:r>
              <a:rPr lang="en-GB" sz="2400" b="1" u="sng" dirty="0">
                <a:solidFill>
                  <a:schemeClr val="bg1"/>
                </a:solidFill>
                <a:latin typeface="Comic Sans MS" pitchFamily="66" charset="0"/>
              </a:rPr>
              <a:t>: Iambic Pentameter</a:t>
            </a:r>
            <a:endParaRPr lang="en-GB" sz="2400" b="1" dirty="0">
              <a:solidFill>
                <a:schemeClr val="bg1"/>
              </a:solidFill>
              <a:latin typeface="Comic Sans MS" pitchFamily="66" charset="0"/>
            </a:endParaRPr>
          </a:p>
          <a:p>
            <a:pPr eaLnBrk="0" fontAlgn="base" hangingPunct="0">
              <a:spcBef>
                <a:spcPct val="20000"/>
              </a:spcBef>
              <a:spcAft>
                <a:spcPct val="0"/>
              </a:spcAft>
              <a:defRPr/>
            </a:pPr>
            <a:endParaRPr lang="en-GB" sz="2400" b="1" dirty="0">
              <a:solidFill>
                <a:schemeClr val="bg1"/>
              </a:solidFill>
              <a:latin typeface="Comic Sans MS" pitchFamily="66" charset="0"/>
            </a:endParaRPr>
          </a:p>
          <a:p>
            <a:pPr eaLnBrk="0" fontAlgn="base" hangingPunct="0">
              <a:spcBef>
                <a:spcPct val="20000"/>
              </a:spcBef>
              <a:spcAft>
                <a:spcPct val="0"/>
              </a:spcAft>
              <a:defRPr/>
            </a:pPr>
            <a:r>
              <a:rPr lang="en-GB" sz="2400" b="1" dirty="0">
                <a:solidFill>
                  <a:schemeClr val="bg1"/>
                </a:solidFill>
                <a:latin typeface="Comic Sans MS" pitchFamily="66" charset="0"/>
              </a:rPr>
              <a:t>An iamb is a metrical foot that consists of an unstressed syllable followed by a stressed one—</a:t>
            </a:r>
            <a:r>
              <a:rPr lang="en-GB" sz="2400" b="1" dirty="0" err="1">
                <a:solidFill>
                  <a:schemeClr val="bg1"/>
                </a:solidFill>
                <a:latin typeface="Comic Sans MS" pitchFamily="66" charset="0"/>
              </a:rPr>
              <a:t>daDUM</a:t>
            </a:r>
            <a:r>
              <a:rPr lang="en-GB" sz="2400" b="1" dirty="0">
                <a:solidFill>
                  <a:schemeClr val="bg1"/>
                </a:solidFill>
                <a:latin typeface="Comic Sans MS" pitchFamily="66" charset="0"/>
              </a:rPr>
              <a:t>. </a:t>
            </a:r>
          </a:p>
          <a:p>
            <a:pPr eaLnBrk="0" fontAlgn="base" hangingPunct="0">
              <a:spcBef>
                <a:spcPct val="20000"/>
              </a:spcBef>
              <a:spcAft>
                <a:spcPct val="0"/>
              </a:spcAft>
              <a:defRPr/>
            </a:pPr>
            <a:r>
              <a:rPr lang="en-GB" sz="2400" b="1" dirty="0">
                <a:solidFill>
                  <a:schemeClr val="bg1"/>
                </a:solidFill>
                <a:latin typeface="Comic Sans MS" pitchFamily="66" charset="0"/>
              </a:rPr>
              <a:t>Penta- means five.</a:t>
            </a:r>
          </a:p>
          <a:p>
            <a:pPr eaLnBrk="0" fontAlgn="base" hangingPunct="0">
              <a:spcBef>
                <a:spcPct val="20000"/>
              </a:spcBef>
              <a:spcAft>
                <a:spcPct val="0"/>
              </a:spcAft>
              <a:defRPr/>
            </a:pPr>
            <a:r>
              <a:rPr lang="en-GB" sz="2400" b="1" dirty="0">
                <a:solidFill>
                  <a:schemeClr val="bg1"/>
                </a:solidFill>
                <a:latin typeface="Comic Sans MS" pitchFamily="66" charset="0"/>
              </a:rPr>
              <a:t>Meter refers to a regular rhythmic pattern in poetry.</a:t>
            </a:r>
          </a:p>
          <a:p>
            <a:pPr eaLnBrk="0" fontAlgn="base" hangingPunct="0">
              <a:spcBef>
                <a:spcPct val="20000"/>
              </a:spcBef>
              <a:spcAft>
                <a:spcPct val="0"/>
              </a:spcAft>
              <a:defRPr/>
            </a:pPr>
            <a:r>
              <a:rPr lang="en-GB" sz="2400" b="1" dirty="0">
                <a:solidFill>
                  <a:schemeClr val="bg1"/>
                </a:solidFill>
                <a:latin typeface="Comic Sans MS" pitchFamily="66" charset="0"/>
              </a:rPr>
              <a:t>So iambic pentameter is a kind of rhythmic pattern that consists of five iambs per line, almost like five heartbeats: </a:t>
            </a:r>
            <a:r>
              <a:rPr lang="en-GB" sz="2400" b="1" dirty="0" err="1">
                <a:solidFill>
                  <a:schemeClr val="bg1"/>
                </a:solidFill>
                <a:latin typeface="Comic Sans MS" pitchFamily="66" charset="0"/>
              </a:rPr>
              <a:t>daDUM</a:t>
            </a:r>
            <a:r>
              <a:rPr lang="en-GB" sz="2400" b="1" dirty="0">
                <a:solidFill>
                  <a:schemeClr val="bg1"/>
                </a:solidFill>
                <a:latin typeface="Comic Sans MS" pitchFamily="66" charset="0"/>
              </a:rPr>
              <a:t> </a:t>
            </a:r>
            <a:r>
              <a:rPr lang="en-GB" sz="2400" b="1" dirty="0" err="1">
                <a:solidFill>
                  <a:schemeClr val="bg1"/>
                </a:solidFill>
                <a:latin typeface="Comic Sans MS" pitchFamily="66" charset="0"/>
              </a:rPr>
              <a:t>daDUM</a:t>
            </a:r>
            <a:r>
              <a:rPr lang="en-GB" sz="2400" b="1" dirty="0">
                <a:solidFill>
                  <a:schemeClr val="bg1"/>
                </a:solidFill>
                <a:latin typeface="Comic Sans MS" pitchFamily="66" charset="0"/>
              </a:rPr>
              <a:t> </a:t>
            </a:r>
            <a:r>
              <a:rPr lang="en-GB" sz="2400" b="1" dirty="0" err="1">
                <a:solidFill>
                  <a:schemeClr val="bg1"/>
                </a:solidFill>
                <a:latin typeface="Comic Sans MS" pitchFamily="66" charset="0"/>
              </a:rPr>
              <a:t>daDUM</a:t>
            </a:r>
            <a:r>
              <a:rPr lang="en-GB" sz="2400" b="1" dirty="0">
                <a:solidFill>
                  <a:schemeClr val="bg1"/>
                </a:solidFill>
                <a:latin typeface="Comic Sans MS" pitchFamily="66" charset="0"/>
              </a:rPr>
              <a:t> </a:t>
            </a:r>
            <a:r>
              <a:rPr lang="en-GB" sz="2400" b="1" dirty="0" err="1">
                <a:solidFill>
                  <a:schemeClr val="bg1"/>
                </a:solidFill>
                <a:latin typeface="Comic Sans MS" pitchFamily="66" charset="0"/>
              </a:rPr>
              <a:t>daDUM</a:t>
            </a:r>
            <a:r>
              <a:rPr lang="en-GB" sz="2400" b="1" dirty="0">
                <a:solidFill>
                  <a:schemeClr val="bg1"/>
                </a:solidFill>
                <a:latin typeface="Comic Sans MS" pitchFamily="66" charset="0"/>
              </a:rPr>
              <a:t> </a:t>
            </a:r>
            <a:r>
              <a:rPr lang="en-GB" sz="2400" b="1" dirty="0" err="1">
                <a:solidFill>
                  <a:schemeClr val="bg1"/>
                </a:solidFill>
                <a:latin typeface="Comic Sans MS" pitchFamily="66" charset="0"/>
              </a:rPr>
              <a:t>daDUM</a:t>
            </a:r>
            <a:r>
              <a:rPr lang="en-GB" sz="2400" b="1" dirty="0">
                <a:solidFill>
                  <a:schemeClr val="bg1"/>
                </a:solidFill>
                <a:latin typeface="Comic Sans MS" pitchFamily="66" charset="0"/>
              </a:rPr>
              <a:t>. </a:t>
            </a:r>
          </a:p>
          <a:p>
            <a:pPr eaLnBrk="0" fontAlgn="base" hangingPunct="0">
              <a:spcBef>
                <a:spcPct val="20000"/>
              </a:spcBef>
              <a:spcAft>
                <a:spcPct val="0"/>
              </a:spcAft>
              <a:defRPr/>
            </a:pPr>
            <a:r>
              <a:rPr lang="en-GB" sz="2400" b="1" dirty="0">
                <a:solidFill>
                  <a:schemeClr val="bg1"/>
                </a:solidFill>
                <a:latin typeface="Comic Sans MS" pitchFamily="66" charset="0"/>
              </a:rPr>
              <a:t>E.G. The first line of Shakespeare's Twelfth Night:</a:t>
            </a:r>
          </a:p>
          <a:p>
            <a:pPr eaLnBrk="0" fontAlgn="base" hangingPunct="0">
              <a:spcBef>
                <a:spcPct val="20000"/>
              </a:spcBef>
              <a:spcAft>
                <a:spcPct val="0"/>
              </a:spcAft>
              <a:defRPr/>
            </a:pPr>
            <a:r>
              <a:rPr lang="en-GB" sz="2400" b="1" dirty="0">
                <a:solidFill>
                  <a:schemeClr val="bg1"/>
                </a:solidFill>
                <a:latin typeface="Comic Sans MS" pitchFamily="66" charset="0"/>
              </a:rPr>
              <a:t>“If </a:t>
            </a:r>
            <a:r>
              <a:rPr lang="en-GB" sz="2400" b="1" u="sng" dirty="0">
                <a:solidFill>
                  <a:schemeClr val="bg1"/>
                </a:solidFill>
                <a:latin typeface="Comic Sans MS" pitchFamily="66" charset="0"/>
              </a:rPr>
              <a:t>mu</a:t>
            </a:r>
            <a:r>
              <a:rPr lang="en-GB" sz="2400" b="1" dirty="0">
                <a:solidFill>
                  <a:schemeClr val="bg1"/>
                </a:solidFill>
                <a:latin typeface="Comic Sans MS" pitchFamily="66" charset="0"/>
              </a:rPr>
              <a:t>sic </a:t>
            </a:r>
            <a:r>
              <a:rPr lang="en-GB" sz="2400" b="1" u="sng" dirty="0">
                <a:solidFill>
                  <a:schemeClr val="bg1"/>
                </a:solidFill>
                <a:latin typeface="Comic Sans MS" pitchFamily="66" charset="0"/>
              </a:rPr>
              <a:t>be</a:t>
            </a:r>
            <a:r>
              <a:rPr lang="en-GB" sz="2400" b="1" dirty="0">
                <a:solidFill>
                  <a:schemeClr val="bg1"/>
                </a:solidFill>
                <a:latin typeface="Comic Sans MS" pitchFamily="66" charset="0"/>
              </a:rPr>
              <a:t> the </a:t>
            </a:r>
            <a:r>
              <a:rPr lang="en-GB" sz="2400" b="1" u="sng" dirty="0">
                <a:solidFill>
                  <a:schemeClr val="bg1"/>
                </a:solidFill>
                <a:latin typeface="Comic Sans MS" pitchFamily="66" charset="0"/>
              </a:rPr>
              <a:t>food</a:t>
            </a:r>
            <a:r>
              <a:rPr lang="en-GB" sz="2400" b="1" dirty="0">
                <a:solidFill>
                  <a:schemeClr val="bg1"/>
                </a:solidFill>
                <a:latin typeface="Comic Sans MS" pitchFamily="66" charset="0"/>
              </a:rPr>
              <a:t> of </a:t>
            </a:r>
            <a:r>
              <a:rPr lang="en-GB" sz="2400" b="1" u="sng" dirty="0">
                <a:solidFill>
                  <a:schemeClr val="bg1"/>
                </a:solidFill>
                <a:latin typeface="Comic Sans MS" pitchFamily="66" charset="0"/>
              </a:rPr>
              <a:t>love</a:t>
            </a:r>
            <a:r>
              <a:rPr lang="en-GB" sz="2400" b="1" dirty="0">
                <a:solidFill>
                  <a:schemeClr val="bg1"/>
                </a:solidFill>
                <a:latin typeface="Comic Sans MS" pitchFamily="66" charset="0"/>
              </a:rPr>
              <a:t>, play </a:t>
            </a:r>
            <a:r>
              <a:rPr lang="en-GB" sz="2400" b="1" u="sng" dirty="0">
                <a:solidFill>
                  <a:schemeClr val="bg1"/>
                </a:solidFill>
                <a:latin typeface="Comic Sans MS" pitchFamily="66" charset="0"/>
              </a:rPr>
              <a:t>on</a:t>
            </a:r>
            <a:r>
              <a:rPr lang="en-GB" sz="2400" b="1" dirty="0">
                <a:solidFill>
                  <a:schemeClr val="bg1"/>
                </a:solidFill>
                <a:latin typeface="Comic Sans MS" pitchFamily="66" charset="0"/>
              </a:rPr>
              <a:t>.”</a:t>
            </a:r>
          </a:p>
        </p:txBody>
      </p:sp>
      <p:sp>
        <p:nvSpPr>
          <p:cNvPr id="3" name="Rectangle 2"/>
          <p:cNvSpPr/>
          <p:nvPr/>
        </p:nvSpPr>
        <p:spPr>
          <a:xfrm>
            <a:off x="6389202" y="0"/>
            <a:ext cx="2600327" cy="369332"/>
          </a:xfrm>
          <a:prstGeom prst="rect">
            <a:avLst/>
          </a:prstGeom>
          <a:solidFill>
            <a:schemeClr val="tx2"/>
          </a:solidFill>
        </p:spPr>
        <p:txBody>
          <a:bodyPr wrap="none">
            <a:spAutoFit/>
          </a:bodyPr>
          <a:lstStyle/>
          <a:p>
            <a:pPr algn="r"/>
            <a:r>
              <a:rPr lang="en-GB" b="1" u="sng" dirty="0">
                <a:solidFill>
                  <a:schemeClr val="bg1"/>
                </a:solidFill>
                <a:cs typeface="Arial" pitchFamily="34" charset="0"/>
              </a:rPr>
              <a:t>Tuesday 4</a:t>
            </a:r>
            <a:r>
              <a:rPr lang="en-GB" b="1" u="sng" baseline="30000" dirty="0">
                <a:solidFill>
                  <a:schemeClr val="bg1"/>
                </a:solidFill>
                <a:cs typeface="Arial" pitchFamily="34" charset="0"/>
              </a:rPr>
              <a:t>th</a:t>
            </a:r>
            <a:r>
              <a:rPr lang="en-GB" b="1" u="sng" dirty="0">
                <a:solidFill>
                  <a:schemeClr val="bg1"/>
                </a:solidFill>
                <a:cs typeface="Arial" pitchFamily="34" charset="0"/>
              </a:rPr>
              <a:t> April 2017</a:t>
            </a:r>
          </a:p>
        </p:txBody>
      </p:sp>
      <p:grpSp>
        <p:nvGrpSpPr>
          <p:cNvPr id="8" name="Group 7"/>
          <p:cNvGrpSpPr/>
          <p:nvPr/>
        </p:nvGrpSpPr>
        <p:grpSpPr>
          <a:xfrm>
            <a:off x="457200" y="6369787"/>
            <a:ext cx="7183646" cy="440327"/>
            <a:chOff x="806034" y="5811333"/>
            <a:chExt cx="6796179" cy="561759"/>
          </a:xfrm>
        </p:grpSpPr>
        <p:sp>
          <p:nvSpPr>
            <p:cNvPr id="7" name="TextBox 6"/>
            <p:cNvSpPr txBox="1"/>
            <p:nvPr/>
          </p:nvSpPr>
          <p:spPr>
            <a:xfrm>
              <a:off x="806034" y="5811333"/>
              <a:ext cx="6796179" cy="471185"/>
            </a:xfrm>
            <a:prstGeom prst="rect">
              <a:avLst/>
            </a:prstGeom>
            <a:solidFill>
              <a:srgbClr val="FFC000"/>
            </a:solidFill>
          </p:spPr>
          <p:txBody>
            <a:bodyPr wrap="square" rtlCol="0">
              <a:spAutoFit/>
            </a:bodyPr>
            <a:lstStyle/>
            <a:p>
              <a:pPr eaLnBrk="0" fontAlgn="base" hangingPunct="0">
                <a:spcBef>
                  <a:spcPct val="20000"/>
                </a:spcBef>
                <a:spcAft>
                  <a:spcPct val="0"/>
                </a:spcAft>
                <a:defRPr/>
              </a:pPr>
              <a:r>
                <a:rPr lang="en-GB" kern="0" dirty="0">
                  <a:solidFill>
                    <a:srgbClr val="002060"/>
                  </a:solidFill>
                  <a:cs typeface="Arial" charset="0"/>
                </a:rPr>
                <a:t>                          Historical context. Tradition-heritage</a:t>
              </a:r>
            </a:p>
          </p:txBody>
        </p:sp>
        <p:pic>
          <p:nvPicPr>
            <p:cNvPr id="2" name="Picture 1"/>
            <p:cNvPicPr>
              <a:picLocks noChangeAspect="1"/>
            </p:cNvPicPr>
            <p:nvPr/>
          </p:nvPicPr>
          <p:blipFill>
            <a:blip r:embed="rId3"/>
            <a:stretch>
              <a:fillRect/>
            </a:stretch>
          </p:blipFill>
          <p:spPr>
            <a:xfrm>
              <a:off x="806034" y="5881685"/>
              <a:ext cx="1600188" cy="491407"/>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792368"/>
            <a:ext cx="1001302" cy="10013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6631" y="5591182"/>
            <a:ext cx="896695" cy="83364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9365" y="2136938"/>
            <a:ext cx="896695" cy="833646"/>
          </a:xfrm>
          <a:prstGeom prst="rect">
            <a:avLst/>
          </a:prstGeom>
        </p:spPr>
      </p:pic>
    </p:spTree>
    <p:extLst>
      <p:ext uri="{BB962C8B-B14F-4D97-AF65-F5344CB8AC3E}">
        <p14:creationId xmlns:p14="http://schemas.microsoft.com/office/powerpoint/2010/main" val="150527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the impact of structure in Macbeth</a:t>
            </a:r>
          </a:p>
        </p:txBody>
      </p:sp>
      <p:sp>
        <p:nvSpPr>
          <p:cNvPr id="4" name="Content Placeholder 1"/>
          <p:cNvSpPr txBox="1">
            <a:spLocks/>
          </p:cNvSpPr>
          <p:nvPr/>
        </p:nvSpPr>
        <p:spPr bwMode="auto">
          <a:xfrm>
            <a:off x="467544" y="1124744"/>
            <a:ext cx="8219256"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br>
              <a:rPr lang="en-GB" sz="2400" b="1" dirty="0">
                <a:solidFill>
                  <a:schemeClr val="bg1"/>
                </a:solidFill>
                <a:latin typeface="Comic Sans MS" pitchFamily="66" charset="0"/>
              </a:rPr>
            </a:br>
            <a:r>
              <a:rPr lang="en-GB" sz="2400" b="1" dirty="0">
                <a:solidFill>
                  <a:schemeClr val="bg1"/>
                </a:solidFill>
                <a:latin typeface="Comic Sans MS" pitchFamily="66" charset="0"/>
              </a:rPr>
              <a:t>Iambic Pentameter</a:t>
            </a:r>
          </a:p>
          <a:p>
            <a:pPr eaLnBrk="0" fontAlgn="base" hangingPunct="0">
              <a:spcBef>
                <a:spcPct val="20000"/>
              </a:spcBef>
              <a:spcAft>
                <a:spcPct val="0"/>
              </a:spcAft>
              <a:defRPr/>
            </a:pPr>
            <a:endParaRPr lang="en-GB" sz="2400" b="1" dirty="0">
              <a:solidFill>
                <a:schemeClr val="bg1"/>
              </a:solidFill>
              <a:latin typeface="Comic Sans MS" pitchFamily="66" charset="0"/>
            </a:endParaRPr>
          </a:p>
          <a:p>
            <a:pPr eaLnBrk="0" fontAlgn="base" hangingPunct="0">
              <a:spcBef>
                <a:spcPct val="20000"/>
              </a:spcBef>
              <a:spcAft>
                <a:spcPct val="0"/>
              </a:spcAft>
              <a:defRPr/>
            </a:pPr>
            <a:r>
              <a:rPr lang="en-US" sz="2400" dirty="0">
                <a:solidFill>
                  <a:schemeClr val="bg1"/>
                </a:solidFill>
                <a:latin typeface="Comic Sans MS" pitchFamily="66" charset="0"/>
                <a:hlinkClick r:id="rId3"/>
              </a:rPr>
              <a:t>https://youtu.be/0Qv-sjQHgZ8</a:t>
            </a:r>
            <a:r>
              <a:rPr lang="en-US" sz="2400" dirty="0">
                <a:solidFill>
                  <a:schemeClr val="bg1"/>
                </a:solidFill>
                <a:latin typeface="Comic Sans MS" pitchFamily="66" charset="0"/>
              </a:rPr>
              <a:t> iambic pentameter</a:t>
            </a:r>
          </a:p>
          <a:p>
            <a:pPr marL="342900" indent="-342900" eaLnBrk="0" fontAlgn="base" hangingPunct="0">
              <a:spcBef>
                <a:spcPct val="20000"/>
              </a:spcBef>
              <a:spcAft>
                <a:spcPct val="0"/>
              </a:spcAft>
              <a:buFont typeface="Arial" panose="020B0604020202020204" pitchFamily="34" charset="0"/>
              <a:buChar char="•"/>
              <a:defRPr/>
            </a:pPr>
            <a:r>
              <a:rPr lang="en-US" sz="2400" dirty="0">
                <a:solidFill>
                  <a:schemeClr val="bg1"/>
                </a:solidFill>
                <a:latin typeface="Comic Sans MS" pitchFamily="66" charset="0"/>
                <a:hlinkClick r:id="rId4"/>
              </a:rPr>
              <a:t>https://youtu.be/_GotKaqMTVI</a:t>
            </a:r>
            <a:r>
              <a:rPr lang="en-US" sz="2400" dirty="0">
                <a:solidFill>
                  <a:schemeClr val="bg1"/>
                </a:solidFill>
                <a:latin typeface="Comic Sans MS" pitchFamily="66" charset="0"/>
              </a:rPr>
              <a:t> post murder-shared lines </a:t>
            </a:r>
          </a:p>
          <a:p>
            <a:pPr marL="342900" indent="-342900" eaLnBrk="0" fontAlgn="base" hangingPunct="0">
              <a:spcBef>
                <a:spcPct val="20000"/>
              </a:spcBef>
              <a:spcAft>
                <a:spcPct val="0"/>
              </a:spcAft>
              <a:buFontTx/>
              <a:buChar char="•"/>
              <a:defRPr/>
            </a:pPr>
            <a:r>
              <a:rPr lang="en-GB" sz="2400" i="1" kern="0" dirty="0">
                <a:solidFill>
                  <a:srgbClr val="FFFF00"/>
                </a:solidFill>
                <a:cs typeface="Arial" charset="0"/>
                <a:hlinkClick r:id="rId5"/>
              </a:rPr>
              <a:t>https://youtu.be/hS-8VhIjRCg</a:t>
            </a:r>
            <a:r>
              <a:rPr lang="en-GB" sz="2400" i="1" kern="0" dirty="0">
                <a:solidFill>
                  <a:srgbClr val="FFFF00"/>
                </a:solidFill>
                <a:cs typeface="Arial" charset="0"/>
              </a:rPr>
              <a:t> </a:t>
            </a:r>
            <a:r>
              <a:rPr lang="en-GB" sz="2400" i="1" kern="0" dirty="0">
                <a:solidFill>
                  <a:schemeClr val="bg1"/>
                </a:solidFill>
                <a:cs typeface="Arial" charset="0"/>
              </a:rPr>
              <a:t>post murder acted</a:t>
            </a:r>
          </a:p>
          <a:p>
            <a:pPr marL="342900" indent="-342900" eaLnBrk="0" fontAlgn="base" hangingPunct="0">
              <a:spcBef>
                <a:spcPct val="20000"/>
              </a:spcBef>
              <a:spcAft>
                <a:spcPct val="0"/>
              </a:spcAft>
              <a:buFontTx/>
              <a:buChar char="•"/>
              <a:defRPr/>
            </a:pPr>
            <a:r>
              <a:rPr lang="en-GB" sz="2400" i="1" kern="0" dirty="0">
                <a:solidFill>
                  <a:schemeClr val="bg1"/>
                </a:solidFill>
                <a:cs typeface="Arial" charset="0"/>
                <a:hlinkClick r:id="rId6"/>
              </a:rPr>
              <a:t>https://youtu.be/9y6aAC_HoQ8</a:t>
            </a:r>
            <a:r>
              <a:rPr lang="en-GB" sz="2400" i="1" kern="0" dirty="0">
                <a:solidFill>
                  <a:schemeClr val="bg1"/>
                </a:solidFill>
                <a:cs typeface="Arial" charset="0"/>
              </a:rPr>
              <a:t> Patrick Stewart 2010</a:t>
            </a:r>
          </a:p>
        </p:txBody>
      </p:sp>
      <p:pic>
        <p:nvPicPr>
          <p:cNvPr id="6" name="Picture 2" descr="C:\Documents and Settings\Wanda New\Local Settings\Temporary Internet Files\Content.IE5\DL67S4GC\MC900437791[1].wmf"/>
          <p:cNvPicPr>
            <a:picLocks noChangeAspect="1" noChangeArrowheads="1"/>
          </p:cNvPicPr>
          <p:nvPr/>
        </p:nvPicPr>
        <p:blipFill>
          <a:blip r:embed="rId7" cstate="print"/>
          <a:srcRect/>
          <a:stretch>
            <a:fillRect/>
          </a:stretch>
        </p:blipFill>
        <p:spPr bwMode="auto">
          <a:xfrm>
            <a:off x="7668344" y="5475531"/>
            <a:ext cx="1405923" cy="1152516"/>
          </a:xfrm>
          <a:prstGeom prst="rect">
            <a:avLst/>
          </a:prstGeom>
          <a:noFill/>
        </p:spPr>
      </p:pic>
      <p:sp>
        <p:nvSpPr>
          <p:cNvPr id="3" name="Rectangle 2"/>
          <p:cNvSpPr/>
          <p:nvPr/>
        </p:nvSpPr>
        <p:spPr>
          <a:xfrm>
            <a:off x="6389202" y="0"/>
            <a:ext cx="2600327" cy="369332"/>
          </a:xfrm>
          <a:prstGeom prst="rect">
            <a:avLst/>
          </a:prstGeom>
          <a:solidFill>
            <a:schemeClr val="tx2"/>
          </a:solidFill>
        </p:spPr>
        <p:txBody>
          <a:bodyPr wrap="none">
            <a:spAutoFit/>
          </a:bodyPr>
          <a:lstStyle/>
          <a:p>
            <a:pPr algn="r"/>
            <a:r>
              <a:rPr lang="en-GB" b="1" u="sng" dirty="0">
                <a:solidFill>
                  <a:schemeClr val="bg1"/>
                </a:solidFill>
                <a:cs typeface="Arial" pitchFamily="34" charset="0"/>
              </a:rPr>
              <a:t>Tuesday 4</a:t>
            </a:r>
            <a:r>
              <a:rPr lang="en-GB" b="1" u="sng" baseline="30000" dirty="0">
                <a:solidFill>
                  <a:schemeClr val="bg1"/>
                </a:solidFill>
                <a:cs typeface="Arial" pitchFamily="34" charset="0"/>
              </a:rPr>
              <a:t>th</a:t>
            </a:r>
            <a:r>
              <a:rPr lang="en-GB" b="1" u="sng" dirty="0">
                <a:solidFill>
                  <a:schemeClr val="bg1"/>
                </a:solidFill>
                <a:cs typeface="Arial" pitchFamily="34" charset="0"/>
              </a:rPr>
              <a:t> April 2017</a:t>
            </a:r>
          </a:p>
        </p:txBody>
      </p:sp>
      <p:grpSp>
        <p:nvGrpSpPr>
          <p:cNvPr id="8" name="Group 7"/>
          <p:cNvGrpSpPr/>
          <p:nvPr/>
        </p:nvGrpSpPr>
        <p:grpSpPr>
          <a:xfrm>
            <a:off x="446376" y="6021285"/>
            <a:ext cx="7183646" cy="440327"/>
            <a:chOff x="806034" y="5811333"/>
            <a:chExt cx="6796179" cy="561759"/>
          </a:xfrm>
        </p:grpSpPr>
        <p:sp>
          <p:nvSpPr>
            <p:cNvPr id="7" name="TextBox 6"/>
            <p:cNvSpPr txBox="1"/>
            <p:nvPr/>
          </p:nvSpPr>
          <p:spPr>
            <a:xfrm>
              <a:off x="806034" y="5811333"/>
              <a:ext cx="6796179" cy="471185"/>
            </a:xfrm>
            <a:prstGeom prst="rect">
              <a:avLst/>
            </a:prstGeom>
            <a:solidFill>
              <a:srgbClr val="FFC000"/>
            </a:solidFill>
          </p:spPr>
          <p:txBody>
            <a:bodyPr wrap="square" rtlCol="0">
              <a:spAutoFit/>
            </a:bodyPr>
            <a:lstStyle/>
            <a:p>
              <a:pPr eaLnBrk="0" fontAlgn="base" hangingPunct="0">
                <a:spcBef>
                  <a:spcPct val="20000"/>
                </a:spcBef>
                <a:spcAft>
                  <a:spcPct val="0"/>
                </a:spcAft>
                <a:defRPr/>
              </a:pPr>
              <a:r>
                <a:rPr lang="en-GB" kern="0" dirty="0">
                  <a:solidFill>
                    <a:srgbClr val="002060"/>
                  </a:solidFill>
                  <a:cs typeface="Arial" charset="0"/>
                </a:rPr>
                <a:t>                          Historical context. Independent –explore text</a:t>
              </a:r>
            </a:p>
          </p:txBody>
        </p:sp>
        <p:pic>
          <p:nvPicPr>
            <p:cNvPr id="2" name="Picture 1"/>
            <p:cNvPicPr>
              <a:picLocks noChangeAspect="1"/>
            </p:cNvPicPr>
            <p:nvPr/>
          </p:nvPicPr>
          <p:blipFill>
            <a:blip r:embed="rId8"/>
            <a:stretch>
              <a:fillRect/>
            </a:stretch>
          </p:blipFill>
          <p:spPr>
            <a:xfrm>
              <a:off x="806034" y="5881685"/>
              <a:ext cx="1600188" cy="491407"/>
            </a:xfrm>
            <a:prstGeom prst="rect">
              <a:avLst/>
            </a:prstGeom>
          </p:spPr>
        </p:pic>
      </p:gr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8956" y="583110"/>
            <a:ext cx="1484190" cy="1379833"/>
          </a:xfrm>
          <a:prstGeom prst="rect">
            <a:avLst/>
          </a:prstGeom>
        </p:spPr>
      </p:pic>
    </p:spTree>
    <p:extLst>
      <p:ext uri="{BB962C8B-B14F-4D97-AF65-F5344CB8AC3E}">
        <p14:creationId xmlns:p14="http://schemas.microsoft.com/office/powerpoint/2010/main" val="308117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429000"/>
            <a:ext cx="8064896" cy="3744416"/>
          </a:xfrm>
        </p:spPr>
        <p:txBody>
          <a:bodyPr>
            <a:normAutofit fontScale="85000" lnSpcReduction="10000"/>
          </a:bodyPr>
          <a:lstStyle/>
          <a:p>
            <a:pPr>
              <a:buFont typeface="Arial" pitchFamily="34" charset="0"/>
              <a:buChar char="•"/>
            </a:pPr>
            <a:r>
              <a:rPr lang="en-GB" dirty="0"/>
              <a:t>Following on from Shakespeare’s marriage to Anne we know very little about him, until 1592 when he settled in London and earned a reputation as an actor and a playwright.</a:t>
            </a:r>
          </a:p>
          <a:p>
            <a:pPr>
              <a:buFont typeface="Arial" pitchFamily="34" charset="0"/>
              <a:buChar char="•"/>
            </a:pPr>
            <a:r>
              <a:rPr lang="en-GB" dirty="0"/>
              <a:t>In 1594, The Lord Chamberlain’s Men was formed and Shakespeare was one of the shareholders.  They became the King’s Men in 1603, with King James I as their patron.</a:t>
            </a:r>
          </a:p>
        </p:txBody>
      </p:sp>
      <p:pic>
        <p:nvPicPr>
          <p:cNvPr id="46082" name="Picture 2" descr="http://1.bp.blogspot.com/_o-L5oyBR4d0/SnS1Soc0XsI/AAAAAAAAEwE/jhJ_acHlURg/s400/12th+night+and+Peter+Pan+020c.jpg">
            <a:hlinkClick r:id="rId3"/>
          </p:cNvPr>
          <p:cNvPicPr>
            <a:picLocks noChangeAspect="1" noChangeArrowheads="1"/>
          </p:cNvPicPr>
          <p:nvPr/>
        </p:nvPicPr>
        <p:blipFill>
          <a:blip r:embed="rId4" cstate="print"/>
          <a:srcRect/>
          <a:stretch>
            <a:fillRect/>
          </a:stretch>
        </p:blipFill>
        <p:spPr bwMode="auto">
          <a:xfrm>
            <a:off x="4788024" y="908720"/>
            <a:ext cx="3449960" cy="2285599"/>
          </a:xfrm>
          <a:prstGeom prst="rect">
            <a:avLst/>
          </a:prstGeom>
          <a:noFill/>
        </p:spPr>
      </p:pic>
      <p:pic>
        <p:nvPicPr>
          <p:cNvPr id="46084" name="Picture 4" descr="http://www.luminarium.org/encyclopedia/kempsmorris.jpg"/>
          <p:cNvPicPr>
            <a:picLocks noChangeAspect="1" noChangeArrowheads="1"/>
          </p:cNvPicPr>
          <p:nvPr/>
        </p:nvPicPr>
        <p:blipFill>
          <a:blip r:embed="rId5" cstate="print"/>
          <a:srcRect/>
          <a:stretch>
            <a:fillRect/>
          </a:stretch>
        </p:blipFill>
        <p:spPr bwMode="auto">
          <a:xfrm>
            <a:off x="611560" y="836712"/>
            <a:ext cx="3456384" cy="2504550"/>
          </a:xfrm>
          <a:prstGeom prst="rect">
            <a:avLst/>
          </a:prstGeom>
          <a:noFill/>
        </p:spPr>
      </p:pic>
      <p:sp>
        <p:nvSpPr>
          <p:cNvPr id="5" name="TextBox 4"/>
          <p:cNvSpPr txBox="1"/>
          <p:nvPr/>
        </p:nvSpPr>
        <p:spPr>
          <a:xfrm>
            <a:off x="251520" y="260648"/>
            <a:ext cx="8640960" cy="600164"/>
          </a:xfrm>
          <a:prstGeom prst="rect">
            <a:avLst/>
          </a:prstGeom>
          <a:noFill/>
        </p:spPr>
        <p:txBody>
          <a:bodyPr wrap="square" rtlCol="0">
            <a:spAutoFit/>
          </a:bodyPr>
          <a:lstStyle/>
          <a:p>
            <a:r>
              <a:rPr lang="en-GB" sz="1500" b="1" dirty="0">
                <a:latin typeface="Arial" pitchFamily="34" charset="0"/>
                <a:cs typeface="Arial" pitchFamily="34" charset="0"/>
              </a:rPr>
              <a:t>L.O. To understand the social, cultural and historical context of Shakespeare’s ‘Macbeth’</a:t>
            </a:r>
          </a:p>
          <a:p>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the impact of structure in Macbeth</a:t>
            </a:r>
          </a:p>
        </p:txBody>
      </p:sp>
      <p:sp>
        <p:nvSpPr>
          <p:cNvPr id="4" name="Content Placeholder 1"/>
          <p:cNvSpPr txBox="1">
            <a:spLocks/>
          </p:cNvSpPr>
          <p:nvPr/>
        </p:nvSpPr>
        <p:spPr bwMode="auto">
          <a:xfrm>
            <a:off x="467544" y="1124744"/>
            <a:ext cx="8219256"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br>
              <a:rPr lang="en-GB" sz="2400" b="1" dirty="0">
                <a:solidFill>
                  <a:srgbClr val="000000"/>
                </a:solidFill>
                <a:latin typeface="Comic Sans MS" pitchFamily="66" charset="0"/>
              </a:rPr>
            </a:br>
            <a:r>
              <a:rPr lang="en-GB" sz="2400" b="1" dirty="0">
                <a:solidFill>
                  <a:srgbClr val="000000"/>
                </a:solidFill>
                <a:latin typeface="Comic Sans MS" pitchFamily="66" charset="0"/>
              </a:rPr>
              <a:t>Task:</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Watch the versions of Macbeth and consider how the shared lines are delivered/presented.</a:t>
            </a:r>
          </a:p>
          <a:p>
            <a:pPr eaLnBrk="0" fontAlgn="base" hangingPunct="0">
              <a:spcBef>
                <a:spcPct val="20000"/>
              </a:spcBef>
              <a:spcAft>
                <a:spcPct val="0"/>
              </a:spcAft>
              <a:defRPr/>
            </a:pPr>
            <a:r>
              <a:rPr lang="en-GB" sz="2400" b="1" i="1" u="sng" dirty="0">
                <a:solidFill>
                  <a:srgbClr val="000000"/>
                </a:solidFill>
                <a:latin typeface="Comic Sans MS" pitchFamily="66" charset="0"/>
                <a:cs typeface="Arial" charset="0"/>
              </a:rPr>
              <a:t>Focus on:</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Macbeth</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Lady Macbeth</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Iambic pentameter</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Shared lines</a:t>
            </a:r>
          </a:p>
          <a:p>
            <a:pPr eaLnBrk="0" fontAlgn="base" hangingPunct="0">
              <a:spcBef>
                <a:spcPct val="20000"/>
              </a:spcBef>
              <a:spcAft>
                <a:spcPct val="0"/>
              </a:spcAft>
              <a:defRPr/>
            </a:pPr>
            <a:br>
              <a:rPr lang="en-GB" sz="2400" i="1" dirty="0">
                <a:solidFill>
                  <a:srgbClr val="002060"/>
                </a:solidFill>
                <a:cs typeface="Arial" charset="0"/>
              </a:rPr>
            </a:br>
            <a:endParaRPr lang="en-US" sz="2400" dirty="0">
              <a:solidFill>
                <a:srgbClr val="000000"/>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160096"/>
            <a:ext cx="2780334" cy="2584842"/>
          </a:xfrm>
          <a:prstGeom prst="rect">
            <a:avLst/>
          </a:prstGeom>
        </p:spPr>
      </p:pic>
    </p:spTree>
    <p:extLst>
      <p:ext uri="{BB962C8B-B14F-4D97-AF65-F5344CB8AC3E}">
        <p14:creationId xmlns:p14="http://schemas.microsoft.com/office/powerpoint/2010/main" val="54586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the impact of structure in Macbeth</a:t>
            </a:r>
          </a:p>
        </p:txBody>
      </p:sp>
      <p:sp>
        <p:nvSpPr>
          <p:cNvPr id="4" name="Content Placeholder 1"/>
          <p:cNvSpPr txBox="1">
            <a:spLocks/>
          </p:cNvSpPr>
          <p:nvPr/>
        </p:nvSpPr>
        <p:spPr bwMode="auto">
          <a:xfrm>
            <a:off x="467544" y="1124744"/>
            <a:ext cx="8219256"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br>
              <a:rPr lang="en-GB" sz="2400" b="1" dirty="0">
                <a:solidFill>
                  <a:srgbClr val="000000"/>
                </a:solidFill>
                <a:latin typeface="Comic Sans MS" pitchFamily="66" charset="0"/>
              </a:rPr>
            </a:br>
            <a:r>
              <a:rPr lang="en-GB" sz="2400" b="1" dirty="0">
                <a:solidFill>
                  <a:srgbClr val="000000"/>
                </a:solidFill>
                <a:latin typeface="Comic Sans MS" pitchFamily="66" charset="0"/>
              </a:rPr>
              <a:t>Task:</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What is the impact of structure on the audience?</a:t>
            </a:r>
          </a:p>
          <a:p>
            <a:pPr eaLnBrk="0" fontAlgn="base" hangingPunct="0">
              <a:spcBef>
                <a:spcPct val="20000"/>
              </a:spcBef>
              <a:spcAft>
                <a:spcPct val="0"/>
              </a:spcAft>
              <a:defRPr/>
            </a:pPr>
            <a:r>
              <a:rPr lang="en-GB" sz="2400" b="1" i="1" u="sng" dirty="0">
                <a:solidFill>
                  <a:srgbClr val="000000"/>
                </a:solidFill>
                <a:latin typeface="Comic Sans MS" pitchFamily="66" charset="0"/>
                <a:cs typeface="Arial" charset="0"/>
              </a:rPr>
              <a:t>Structure A02:</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How is it structured? </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Why has Shakespeare done this?</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Effect on the audience? Impact of structure? Do we learn anything about the characters through this structure?</a:t>
            </a:r>
          </a:p>
          <a:p>
            <a:pPr eaLnBrk="0" fontAlgn="base" hangingPunct="0">
              <a:spcBef>
                <a:spcPct val="20000"/>
              </a:spcBef>
              <a:spcAft>
                <a:spcPct val="0"/>
              </a:spcAft>
              <a:defRPr/>
            </a:pPr>
            <a:endParaRPr lang="en-GB" sz="2400" b="1" i="1" dirty="0">
              <a:solidFill>
                <a:srgbClr val="000000"/>
              </a:solidFill>
              <a:latin typeface="Comic Sans MS" pitchFamily="66" charset="0"/>
              <a:cs typeface="Arial" charset="0"/>
            </a:endParaRPr>
          </a:p>
          <a:p>
            <a:pPr eaLnBrk="0" fontAlgn="base" hangingPunct="0">
              <a:spcBef>
                <a:spcPct val="20000"/>
              </a:spcBef>
              <a:spcAft>
                <a:spcPct val="0"/>
              </a:spcAft>
              <a:defRPr/>
            </a:pPr>
            <a:br>
              <a:rPr lang="en-GB" sz="2400" i="1" dirty="0">
                <a:solidFill>
                  <a:srgbClr val="002060"/>
                </a:solidFill>
                <a:cs typeface="Arial" charset="0"/>
              </a:rPr>
            </a:br>
            <a:endParaRPr lang="en-US" sz="2400" dirty="0">
              <a:solidFill>
                <a:srgbClr val="000000"/>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672749"/>
            <a:ext cx="1894160" cy="1760977"/>
          </a:xfrm>
          <a:prstGeom prst="rect">
            <a:avLst/>
          </a:prstGeom>
        </p:spPr>
      </p:pic>
    </p:spTree>
    <p:extLst>
      <p:ext uri="{BB962C8B-B14F-4D97-AF65-F5344CB8AC3E}">
        <p14:creationId xmlns:p14="http://schemas.microsoft.com/office/powerpoint/2010/main" val="2930196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Shakespeare’s use of soliloquy</a:t>
            </a:r>
          </a:p>
        </p:txBody>
      </p:sp>
      <p:sp>
        <p:nvSpPr>
          <p:cNvPr id="4" name="Content Placeholder 1"/>
          <p:cNvSpPr txBox="1">
            <a:spLocks/>
          </p:cNvSpPr>
          <p:nvPr/>
        </p:nvSpPr>
        <p:spPr bwMode="auto">
          <a:xfrm>
            <a:off x="4572000" y="1217657"/>
            <a:ext cx="3744416" cy="500141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r>
              <a:rPr lang="en-GB" sz="2400" b="1" u="sng" dirty="0">
                <a:solidFill>
                  <a:srgbClr val="000000"/>
                </a:solidFill>
                <a:latin typeface="Comic Sans MS" panose="030F0702030302020204" pitchFamily="66" charset="0"/>
                <a:cs typeface="Arial" charset="0"/>
              </a:rPr>
              <a:t>New spellings-’showing’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illustrating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illuminating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demonstrating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proving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clarifying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elucidating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exemplifying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highlighting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expounding</a:t>
            </a:r>
          </a:p>
          <a:p>
            <a:pPr marL="457200" indent="-457200" eaLnBrk="0" fontAlgn="base" hangingPunct="0">
              <a:spcBef>
                <a:spcPct val="20000"/>
              </a:spcBef>
              <a:spcAft>
                <a:spcPct val="0"/>
              </a:spcAft>
              <a:buFont typeface="+mj-lt"/>
              <a:buAutoNum type="arabicPeriod"/>
              <a:defRPr/>
            </a:pPr>
            <a:r>
              <a:rPr lang="en-GB" sz="2400" dirty="0">
                <a:solidFill>
                  <a:srgbClr val="000000"/>
                </a:solidFill>
                <a:latin typeface="Comic Sans MS" panose="030F0702030302020204" pitchFamily="66" charset="0"/>
                <a:cs typeface="Arial" charset="0"/>
              </a:rPr>
              <a:t>explicating</a:t>
            </a:r>
          </a:p>
          <a:p>
            <a:pPr eaLnBrk="0" fontAlgn="base" hangingPunct="0">
              <a:spcBef>
                <a:spcPct val="20000"/>
              </a:spcBef>
              <a:spcAft>
                <a:spcPct val="0"/>
              </a:spcAft>
              <a:defRPr/>
            </a:pPr>
            <a:endParaRPr lang="en-US" sz="2400" dirty="0">
              <a:solidFill>
                <a:srgbClr val="000000"/>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pic>
        <p:nvPicPr>
          <p:cNvPr id="6" name="Picture 2" descr="C:\Documents and Settings\Wanda New\Local Settings\Temporary Internet Files\Content.IE5\DL67S4GC\MC900437791[1].wmf"/>
          <p:cNvPicPr>
            <a:picLocks noChangeAspect="1" noChangeArrowheads="1"/>
          </p:cNvPicPr>
          <p:nvPr/>
        </p:nvPicPr>
        <p:blipFill>
          <a:blip r:embed="rId3" cstate="print"/>
          <a:srcRect/>
          <a:stretch>
            <a:fillRect/>
          </a:stretch>
        </p:blipFill>
        <p:spPr bwMode="auto">
          <a:xfrm>
            <a:off x="7668344" y="5475531"/>
            <a:ext cx="1405923" cy="1152516"/>
          </a:xfrm>
          <a:prstGeom prst="rect">
            <a:avLst/>
          </a:prstGeom>
          <a:noFill/>
        </p:spPr>
      </p:pic>
      <p:sp>
        <p:nvSpPr>
          <p:cNvPr id="3" name="Rectangle 2"/>
          <p:cNvSpPr/>
          <p:nvPr/>
        </p:nvSpPr>
        <p:spPr>
          <a:xfrm>
            <a:off x="6141250" y="0"/>
            <a:ext cx="2848279" cy="369332"/>
          </a:xfrm>
          <a:prstGeom prst="rect">
            <a:avLst/>
          </a:prstGeom>
          <a:solidFill>
            <a:schemeClr val="tx2"/>
          </a:solidFill>
        </p:spPr>
        <p:txBody>
          <a:bodyPr wrap="none">
            <a:spAutoFit/>
          </a:bodyPr>
          <a:lstStyle/>
          <a:p>
            <a:pPr algn="r"/>
            <a:r>
              <a:rPr lang="en-GB" b="1" u="sng" dirty="0">
                <a:solidFill>
                  <a:srgbClr val="000000"/>
                </a:solidFill>
                <a:cs typeface="Arial" pitchFamily="34" charset="0"/>
              </a:rPr>
              <a:t>Thursday 27</a:t>
            </a:r>
            <a:r>
              <a:rPr lang="en-GB" b="1" u="sng" baseline="30000" dirty="0">
                <a:solidFill>
                  <a:srgbClr val="000000"/>
                </a:solidFill>
                <a:cs typeface="Arial" pitchFamily="34" charset="0"/>
              </a:rPr>
              <a:t>th</a:t>
            </a:r>
            <a:r>
              <a:rPr lang="en-GB" b="1" u="sng" dirty="0">
                <a:solidFill>
                  <a:srgbClr val="000000"/>
                </a:solidFill>
                <a:cs typeface="Arial" pitchFamily="34" charset="0"/>
              </a:rPr>
              <a:t> April 2017</a:t>
            </a:r>
          </a:p>
        </p:txBody>
      </p:sp>
      <p:grpSp>
        <p:nvGrpSpPr>
          <p:cNvPr id="8" name="Group 7"/>
          <p:cNvGrpSpPr/>
          <p:nvPr/>
        </p:nvGrpSpPr>
        <p:grpSpPr>
          <a:xfrm>
            <a:off x="450950" y="6304570"/>
            <a:ext cx="7183646" cy="440327"/>
            <a:chOff x="806034" y="5811333"/>
            <a:chExt cx="6796179" cy="561759"/>
          </a:xfrm>
        </p:grpSpPr>
        <p:sp>
          <p:nvSpPr>
            <p:cNvPr id="7" name="TextBox 6"/>
            <p:cNvSpPr txBox="1"/>
            <p:nvPr/>
          </p:nvSpPr>
          <p:spPr>
            <a:xfrm>
              <a:off x="806034" y="5811333"/>
              <a:ext cx="6796179" cy="471185"/>
            </a:xfrm>
            <a:prstGeom prst="rect">
              <a:avLst/>
            </a:prstGeom>
            <a:solidFill>
              <a:srgbClr val="FFC000"/>
            </a:solidFill>
          </p:spPr>
          <p:txBody>
            <a:bodyPr wrap="square" rtlCol="0">
              <a:spAutoFit/>
            </a:bodyPr>
            <a:lstStyle/>
            <a:p>
              <a:pPr eaLnBrk="0" fontAlgn="base" hangingPunct="0">
                <a:spcBef>
                  <a:spcPct val="20000"/>
                </a:spcBef>
                <a:spcAft>
                  <a:spcPct val="0"/>
                </a:spcAft>
                <a:defRPr/>
              </a:pPr>
              <a:r>
                <a:rPr lang="en-GB" kern="0" dirty="0">
                  <a:solidFill>
                    <a:srgbClr val="002060"/>
                  </a:solidFill>
                  <a:cs typeface="Arial" charset="0"/>
                </a:rPr>
                <a:t>                          Historical context. Independent –presenting to others</a:t>
              </a:r>
            </a:p>
          </p:txBody>
        </p:sp>
        <p:pic>
          <p:nvPicPr>
            <p:cNvPr id="2" name="Picture 1"/>
            <p:cNvPicPr>
              <a:picLocks noChangeAspect="1"/>
            </p:cNvPicPr>
            <p:nvPr/>
          </p:nvPicPr>
          <p:blipFill>
            <a:blip r:embed="rId4"/>
            <a:stretch>
              <a:fillRect/>
            </a:stretch>
          </p:blipFill>
          <p:spPr>
            <a:xfrm>
              <a:off x="806034" y="5881685"/>
              <a:ext cx="1600188" cy="491407"/>
            </a:xfrm>
            <a:prstGeom prst="rect">
              <a:avLst/>
            </a:prstGeom>
          </p:spPr>
        </p:pic>
      </p:grpSp>
      <p:sp>
        <p:nvSpPr>
          <p:cNvPr id="10" name="Content Placeholder 1"/>
          <p:cNvSpPr txBox="1">
            <a:spLocks/>
          </p:cNvSpPr>
          <p:nvPr/>
        </p:nvSpPr>
        <p:spPr bwMode="auto">
          <a:xfrm>
            <a:off x="450950" y="1198672"/>
            <a:ext cx="3977034" cy="5057437"/>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r>
              <a:rPr lang="en-GB" sz="2400" i="1" kern="0" dirty="0">
                <a:solidFill>
                  <a:schemeClr val="bg1"/>
                </a:solidFill>
                <a:cs typeface="Arial" charset="0"/>
              </a:rPr>
              <a:t>Write a sentence about Macbeth’s soliloquising in Act 2; Scene1, using one of the words listed opposite.</a:t>
            </a:r>
          </a:p>
          <a:p>
            <a:pPr eaLnBrk="0" fontAlgn="base" hangingPunct="0">
              <a:spcBef>
                <a:spcPct val="20000"/>
              </a:spcBef>
              <a:spcAft>
                <a:spcPct val="0"/>
              </a:spcAft>
              <a:defRPr/>
            </a:pPr>
            <a:r>
              <a:rPr lang="en-GB" sz="2200" i="1" kern="0" dirty="0">
                <a:solidFill>
                  <a:srgbClr val="C00000"/>
                </a:solidFill>
                <a:cs typeface="Arial" charset="0"/>
              </a:rPr>
              <a:t>E.g. Shakespeare presents Macbeth as hallucinating at the start of Act Two during his soliloquy, thus exemplifying his anxious state of mind.</a:t>
            </a:r>
          </a:p>
          <a:p>
            <a:pPr eaLnBrk="0" fontAlgn="base" hangingPunct="0">
              <a:spcBef>
                <a:spcPct val="20000"/>
              </a:spcBef>
              <a:spcAft>
                <a:spcPct val="0"/>
              </a:spcAft>
              <a:defRPr/>
            </a:pPr>
            <a:r>
              <a:rPr lang="en-GB" sz="2400" i="1" kern="0" dirty="0">
                <a:solidFill>
                  <a:srgbClr val="002060"/>
                </a:solidFill>
                <a:cs typeface="Arial" charset="0"/>
              </a:rPr>
              <a:t>Extension-imagine you are Macbeth write down a list for/against murdering King Duncan.</a:t>
            </a:r>
          </a:p>
        </p:txBody>
      </p:sp>
    </p:spTree>
    <p:extLst>
      <p:ext uri="{BB962C8B-B14F-4D97-AF65-F5344CB8AC3E}">
        <p14:creationId xmlns:p14="http://schemas.microsoft.com/office/powerpoint/2010/main" val="2945439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Shakespeare’s use of soliloquy</a:t>
            </a:r>
          </a:p>
        </p:txBody>
      </p:sp>
      <p:sp>
        <p:nvSpPr>
          <p:cNvPr id="4" name="Content Placeholder 1"/>
          <p:cNvSpPr txBox="1">
            <a:spLocks/>
          </p:cNvSpPr>
          <p:nvPr/>
        </p:nvSpPr>
        <p:spPr bwMode="auto">
          <a:xfrm>
            <a:off x="467544" y="1124744"/>
            <a:ext cx="8219256"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br>
              <a:rPr lang="en-GB" sz="2400" b="1" dirty="0">
                <a:solidFill>
                  <a:srgbClr val="000000"/>
                </a:solidFill>
                <a:latin typeface="Comic Sans MS" pitchFamily="66" charset="0"/>
              </a:rPr>
            </a:br>
            <a:r>
              <a:rPr lang="en-GB" sz="2400" b="1" dirty="0">
                <a:solidFill>
                  <a:srgbClr val="000000"/>
                </a:solidFill>
                <a:latin typeface="Comic Sans MS" pitchFamily="66" charset="0"/>
              </a:rPr>
              <a:t>Task:</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Close analysis of Macbeth’s soliloquy, Act 2; Scene 1</a:t>
            </a:r>
          </a:p>
          <a:p>
            <a:pPr eaLnBrk="0" fontAlgn="base" hangingPunct="0">
              <a:spcBef>
                <a:spcPct val="20000"/>
              </a:spcBef>
              <a:spcAft>
                <a:spcPct val="0"/>
              </a:spcAft>
              <a:defRPr/>
            </a:pPr>
            <a:br>
              <a:rPr lang="en-GB" sz="2400" i="1" dirty="0">
                <a:solidFill>
                  <a:srgbClr val="002060"/>
                </a:solidFill>
                <a:cs typeface="Arial" charset="0"/>
              </a:rPr>
            </a:br>
            <a:endParaRPr lang="en-US" sz="2400" dirty="0">
              <a:solidFill>
                <a:srgbClr val="000000"/>
              </a:solidFill>
              <a:latin typeface="Comic Sans MS" pitchFamily="66" charset="0"/>
            </a:endParaRPr>
          </a:p>
          <a:p>
            <a:pPr eaLnBrk="0" fontAlgn="base" hangingPunct="0">
              <a:spcBef>
                <a:spcPct val="20000"/>
              </a:spcBef>
              <a:spcAft>
                <a:spcPct val="0"/>
              </a:spcAft>
              <a:defRPr/>
            </a:pPr>
            <a:r>
              <a:rPr lang="en-GB" sz="2400" b="1" i="1" u="sng" dirty="0">
                <a:solidFill>
                  <a:srgbClr val="000000"/>
                </a:solidFill>
                <a:latin typeface="Comic Sans MS" pitchFamily="66" charset="0"/>
                <a:cs typeface="Arial" charset="0"/>
              </a:rPr>
              <a:t>Language A02:</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What language stands out-words/phrases? </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What language features can you identify?</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Effect of language on the audience? Impact of structure? </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What do we learn anything about the characters through the language?</a:t>
            </a: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spTree>
    <p:extLst>
      <p:ext uri="{BB962C8B-B14F-4D97-AF65-F5344CB8AC3E}">
        <p14:creationId xmlns:p14="http://schemas.microsoft.com/office/powerpoint/2010/main" val="1379343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explore Shakespeare’s use of soliloquy</a:t>
            </a:r>
          </a:p>
        </p:txBody>
      </p:sp>
      <p:sp>
        <p:nvSpPr>
          <p:cNvPr id="4" name="Content Placeholder 1"/>
          <p:cNvSpPr txBox="1">
            <a:spLocks/>
          </p:cNvSpPr>
          <p:nvPr/>
        </p:nvSpPr>
        <p:spPr bwMode="auto">
          <a:xfrm>
            <a:off x="467544" y="1124744"/>
            <a:ext cx="8219256"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br>
              <a:rPr lang="en-GB" sz="2400" b="1" dirty="0">
                <a:solidFill>
                  <a:srgbClr val="000000"/>
                </a:solidFill>
                <a:latin typeface="Comic Sans MS" pitchFamily="66" charset="0"/>
              </a:rPr>
            </a:br>
            <a:r>
              <a:rPr lang="en-GB" sz="2400" b="1" dirty="0">
                <a:solidFill>
                  <a:srgbClr val="000000"/>
                </a:solidFill>
                <a:latin typeface="Comic Sans MS" pitchFamily="66" charset="0"/>
              </a:rPr>
              <a:t>Task:</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What is the impact of structure on the audience?</a:t>
            </a:r>
          </a:p>
          <a:p>
            <a:pPr eaLnBrk="0" fontAlgn="base" hangingPunct="0">
              <a:spcBef>
                <a:spcPct val="20000"/>
              </a:spcBef>
              <a:spcAft>
                <a:spcPct val="0"/>
              </a:spcAft>
              <a:defRPr/>
            </a:pPr>
            <a:r>
              <a:rPr lang="en-GB" sz="2400" b="1" i="1" u="sng" dirty="0">
                <a:solidFill>
                  <a:srgbClr val="000000"/>
                </a:solidFill>
                <a:latin typeface="Comic Sans MS" pitchFamily="66" charset="0"/>
                <a:cs typeface="Arial" charset="0"/>
              </a:rPr>
              <a:t>Structure A02:</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How is it structured? </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Why has Shakespeare done this?</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Effect on the audience? Impact of structure? Do we learn anything about the characters through this structure?</a:t>
            </a:r>
          </a:p>
          <a:p>
            <a:pPr eaLnBrk="0" fontAlgn="base" hangingPunct="0">
              <a:spcBef>
                <a:spcPct val="20000"/>
              </a:spcBef>
              <a:spcAft>
                <a:spcPct val="0"/>
              </a:spcAft>
              <a:defRPr/>
            </a:pPr>
            <a:endParaRPr lang="en-GB" sz="2400" b="1" i="1" dirty="0">
              <a:solidFill>
                <a:srgbClr val="000000"/>
              </a:solidFill>
              <a:latin typeface="Comic Sans MS" pitchFamily="66" charset="0"/>
              <a:cs typeface="Arial" charset="0"/>
            </a:endParaRPr>
          </a:p>
          <a:p>
            <a:pPr eaLnBrk="0" fontAlgn="base" hangingPunct="0">
              <a:spcBef>
                <a:spcPct val="20000"/>
              </a:spcBef>
              <a:spcAft>
                <a:spcPct val="0"/>
              </a:spcAft>
              <a:defRPr/>
            </a:pPr>
            <a:br>
              <a:rPr lang="en-GB" sz="2400" i="1" dirty="0">
                <a:solidFill>
                  <a:srgbClr val="002060"/>
                </a:solidFill>
                <a:cs typeface="Arial" charset="0"/>
              </a:rPr>
            </a:br>
            <a:endParaRPr lang="en-US" sz="2400" dirty="0">
              <a:solidFill>
                <a:srgbClr val="000000"/>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672749"/>
            <a:ext cx="1894160" cy="1760977"/>
          </a:xfrm>
          <a:prstGeom prst="rect">
            <a:avLst/>
          </a:prstGeom>
        </p:spPr>
      </p:pic>
    </p:spTree>
    <p:extLst>
      <p:ext uri="{BB962C8B-B14F-4D97-AF65-F5344CB8AC3E}">
        <p14:creationId xmlns:p14="http://schemas.microsoft.com/office/powerpoint/2010/main" val="3360000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7177396" cy="6975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understand how to draw links across a text</a:t>
            </a:r>
          </a:p>
        </p:txBody>
      </p:sp>
      <p:sp>
        <p:nvSpPr>
          <p:cNvPr id="4" name="Content Placeholder 1"/>
          <p:cNvSpPr txBox="1">
            <a:spLocks/>
          </p:cNvSpPr>
          <p:nvPr/>
        </p:nvSpPr>
        <p:spPr bwMode="auto">
          <a:xfrm>
            <a:off x="450950" y="1217657"/>
            <a:ext cx="7183646" cy="501591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a:bodyPr>
          <a:lstStyle/>
          <a:p>
            <a:pPr eaLnBrk="0" fontAlgn="base" hangingPunct="0">
              <a:spcBef>
                <a:spcPct val="20000"/>
              </a:spcBef>
              <a:spcAft>
                <a:spcPct val="0"/>
              </a:spcAft>
              <a:defRPr/>
            </a:pPr>
            <a:r>
              <a:rPr lang="en-GB" sz="2400" b="1" u="sng" dirty="0">
                <a:solidFill>
                  <a:srgbClr val="000000"/>
                </a:solidFill>
                <a:latin typeface="Comic Sans MS" panose="030F0702030302020204" pitchFamily="66" charset="0"/>
                <a:cs typeface="Arial" charset="0"/>
              </a:rPr>
              <a:t>Starter</a:t>
            </a:r>
          </a:p>
          <a:p>
            <a:pPr eaLnBrk="0" fontAlgn="base" hangingPunct="0">
              <a:spcBef>
                <a:spcPct val="20000"/>
              </a:spcBef>
              <a:spcAft>
                <a:spcPct val="0"/>
              </a:spcAft>
              <a:defRPr/>
            </a:pPr>
            <a:r>
              <a:rPr lang="en-GB" sz="2400" b="1" dirty="0">
                <a:solidFill>
                  <a:srgbClr val="000000"/>
                </a:solidFill>
                <a:latin typeface="Comic Sans MS" panose="030F0702030302020204" pitchFamily="66" charset="0"/>
                <a:cs typeface="Arial" charset="0"/>
              </a:rPr>
              <a:t>Who is Macbeth?</a:t>
            </a:r>
          </a:p>
          <a:p>
            <a:pPr eaLnBrk="0" fontAlgn="base" hangingPunct="0">
              <a:spcBef>
                <a:spcPct val="20000"/>
              </a:spcBef>
              <a:spcAft>
                <a:spcPct val="0"/>
              </a:spcAft>
              <a:defRPr/>
            </a:pPr>
            <a:r>
              <a:rPr lang="en-GB" sz="2400" b="1" dirty="0">
                <a:solidFill>
                  <a:srgbClr val="000000"/>
                </a:solidFill>
                <a:latin typeface="Comic Sans MS" panose="030F0702030302020204" pitchFamily="66" charset="0"/>
                <a:cs typeface="Arial" charset="0"/>
              </a:rPr>
              <a:t>Write down your ideas about the character based on his soliloquy in Act 2;Scene 1.</a:t>
            </a:r>
          </a:p>
          <a:p>
            <a:pPr eaLnBrk="0" fontAlgn="base" hangingPunct="0">
              <a:spcBef>
                <a:spcPct val="20000"/>
              </a:spcBef>
              <a:spcAft>
                <a:spcPct val="0"/>
              </a:spcAft>
              <a:defRPr/>
            </a:pPr>
            <a:r>
              <a:rPr lang="en-GB" sz="2400" b="1" dirty="0">
                <a:solidFill>
                  <a:srgbClr val="C00000"/>
                </a:solidFill>
                <a:latin typeface="Comic Sans MS" panose="030F0702030302020204" pitchFamily="66" charset="0"/>
                <a:cs typeface="Arial" charset="0"/>
              </a:rPr>
              <a:t>Extension-what sorts of questions linked to this soliloquy would you expect for this exam? Try writing an exam style question. </a:t>
            </a:r>
            <a:r>
              <a:rPr lang="en-GB" sz="2400" dirty="0">
                <a:solidFill>
                  <a:srgbClr val="000000"/>
                </a:solidFill>
                <a:latin typeface="Comic Sans MS" panose="030F0702030302020204" pitchFamily="66" charset="0"/>
                <a:cs typeface="Arial" charset="0"/>
              </a:rPr>
              <a:t>Remember you will have a small extract and you will need to refer to the whole play.</a:t>
            </a:r>
          </a:p>
          <a:p>
            <a:pPr eaLnBrk="0" fontAlgn="base" hangingPunct="0">
              <a:spcBef>
                <a:spcPct val="20000"/>
              </a:spcBef>
              <a:spcAft>
                <a:spcPct val="0"/>
              </a:spcAft>
              <a:defRPr/>
            </a:pPr>
            <a:r>
              <a:rPr lang="en-GB" sz="2400" i="1" dirty="0">
                <a:solidFill>
                  <a:srgbClr val="C00000"/>
                </a:solidFill>
                <a:latin typeface="Comic Sans MS" panose="030F0702030302020204" pitchFamily="66" charset="0"/>
                <a:cs typeface="Arial" charset="0"/>
              </a:rPr>
              <a:t>E.g. How does Shakespeare present….in this extract and the play as a whole?</a:t>
            </a:r>
          </a:p>
          <a:p>
            <a:pPr eaLnBrk="0" fontAlgn="base" hangingPunct="0">
              <a:spcBef>
                <a:spcPct val="20000"/>
              </a:spcBef>
              <a:spcAft>
                <a:spcPct val="0"/>
              </a:spcAft>
              <a:defRPr/>
            </a:pPr>
            <a:endParaRPr lang="en-US" sz="2400" dirty="0">
              <a:solidFill>
                <a:srgbClr val="000000"/>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pic>
        <p:nvPicPr>
          <p:cNvPr id="6" name="Picture 2" descr="C:\Documents and Settings\Wanda New\Local Settings\Temporary Internet Files\Content.IE5\DL67S4GC\MC900437791[1].wmf"/>
          <p:cNvPicPr>
            <a:picLocks noChangeAspect="1" noChangeArrowheads="1"/>
          </p:cNvPicPr>
          <p:nvPr/>
        </p:nvPicPr>
        <p:blipFill>
          <a:blip r:embed="rId3" cstate="print"/>
          <a:srcRect/>
          <a:stretch>
            <a:fillRect/>
          </a:stretch>
        </p:blipFill>
        <p:spPr bwMode="auto">
          <a:xfrm>
            <a:off x="7668344" y="5475531"/>
            <a:ext cx="1405923" cy="1152516"/>
          </a:xfrm>
          <a:prstGeom prst="rect">
            <a:avLst/>
          </a:prstGeom>
          <a:noFill/>
        </p:spPr>
      </p:pic>
      <p:sp>
        <p:nvSpPr>
          <p:cNvPr id="3" name="Rectangle 2"/>
          <p:cNvSpPr/>
          <p:nvPr/>
        </p:nvSpPr>
        <p:spPr>
          <a:xfrm>
            <a:off x="6487497" y="0"/>
            <a:ext cx="2502032" cy="369332"/>
          </a:xfrm>
          <a:prstGeom prst="rect">
            <a:avLst/>
          </a:prstGeom>
          <a:solidFill>
            <a:schemeClr val="tx2"/>
          </a:solidFill>
        </p:spPr>
        <p:txBody>
          <a:bodyPr wrap="none">
            <a:spAutoFit/>
          </a:bodyPr>
          <a:lstStyle/>
          <a:p>
            <a:pPr algn="r"/>
            <a:r>
              <a:rPr lang="en-GB" b="1" u="sng" dirty="0">
                <a:solidFill>
                  <a:srgbClr val="000000"/>
                </a:solidFill>
                <a:cs typeface="Arial" pitchFamily="34" charset="0"/>
              </a:rPr>
              <a:t>Friday 28</a:t>
            </a:r>
            <a:r>
              <a:rPr lang="en-GB" b="1" u="sng" baseline="30000" dirty="0">
                <a:solidFill>
                  <a:srgbClr val="000000"/>
                </a:solidFill>
                <a:cs typeface="Arial" pitchFamily="34" charset="0"/>
              </a:rPr>
              <a:t>th</a:t>
            </a:r>
            <a:r>
              <a:rPr lang="en-GB" b="1" u="sng" dirty="0">
                <a:solidFill>
                  <a:srgbClr val="000000"/>
                </a:solidFill>
                <a:cs typeface="Arial" pitchFamily="34" charset="0"/>
              </a:rPr>
              <a:t> April 2017</a:t>
            </a:r>
          </a:p>
        </p:txBody>
      </p:sp>
      <p:grpSp>
        <p:nvGrpSpPr>
          <p:cNvPr id="8" name="Group 7"/>
          <p:cNvGrpSpPr/>
          <p:nvPr/>
        </p:nvGrpSpPr>
        <p:grpSpPr>
          <a:xfrm>
            <a:off x="450950" y="6304570"/>
            <a:ext cx="7183646" cy="440327"/>
            <a:chOff x="806034" y="5811333"/>
            <a:chExt cx="6796179" cy="561759"/>
          </a:xfrm>
        </p:grpSpPr>
        <p:sp>
          <p:nvSpPr>
            <p:cNvPr id="7" name="TextBox 6"/>
            <p:cNvSpPr txBox="1"/>
            <p:nvPr/>
          </p:nvSpPr>
          <p:spPr>
            <a:xfrm>
              <a:off x="806034" y="5811333"/>
              <a:ext cx="6796179" cy="471185"/>
            </a:xfrm>
            <a:prstGeom prst="rect">
              <a:avLst/>
            </a:prstGeom>
            <a:solidFill>
              <a:srgbClr val="FFC000"/>
            </a:solidFill>
          </p:spPr>
          <p:txBody>
            <a:bodyPr wrap="square" rtlCol="0">
              <a:spAutoFit/>
            </a:bodyPr>
            <a:lstStyle/>
            <a:p>
              <a:pPr eaLnBrk="0" fontAlgn="base" hangingPunct="0">
                <a:spcBef>
                  <a:spcPct val="20000"/>
                </a:spcBef>
                <a:spcAft>
                  <a:spcPct val="0"/>
                </a:spcAft>
                <a:defRPr/>
              </a:pPr>
              <a:r>
                <a:rPr lang="en-GB" kern="0" dirty="0">
                  <a:solidFill>
                    <a:srgbClr val="002060"/>
                  </a:solidFill>
                  <a:cs typeface="Arial" charset="0"/>
                </a:rPr>
                <a:t>                          Historical context. Independent –presenting to others</a:t>
              </a:r>
            </a:p>
          </p:txBody>
        </p:sp>
        <p:pic>
          <p:nvPicPr>
            <p:cNvPr id="2" name="Picture 1"/>
            <p:cNvPicPr>
              <a:picLocks noChangeAspect="1"/>
            </p:cNvPicPr>
            <p:nvPr/>
          </p:nvPicPr>
          <p:blipFill>
            <a:blip r:embed="rId4"/>
            <a:stretch>
              <a:fillRect/>
            </a:stretch>
          </p:blipFill>
          <p:spPr>
            <a:xfrm>
              <a:off x="806034" y="5881685"/>
              <a:ext cx="1600188" cy="491407"/>
            </a:xfrm>
            <a:prstGeom prst="rect">
              <a:avLst/>
            </a:prstGeom>
          </p:spPr>
        </p:pic>
      </p:grpSp>
    </p:spTree>
    <p:extLst>
      <p:ext uri="{BB962C8B-B14F-4D97-AF65-F5344CB8AC3E}">
        <p14:creationId xmlns:p14="http://schemas.microsoft.com/office/powerpoint/2010/main" val="659230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gn="ctr" eaLnBrk="1" hangingPunct="1">
              <a:buFontTx/>
              <a:buNone/>
            </a:pPr>
            <a:endParaRPr lang="en-GB" sz="2400" i="1" dirty="0">
              <a:solidFill>
                <a:schemeClr val="hlink"/>
              </a:solidFill>
              <a:latin typeface="Comic Sans MS" pitchFamily="66" charset="0"/>
            </a:endParaRPr>
          </a:p>
          <a:p>
            <a:pPr algn="ctr" eaLnBrk="1" hangingPunct="1">
              <a:buFontTx/>
              <a:buNone/>
            </a:pPr>
            <a:endParaRPr lang="en-GB" sz="3600" i="1" dirty="0">
              <a:solidFill>
                <a:srgbClr val="FF3300"/>
              </a:solidFill>
              <a:latin typeface="Comic Sans MS" pitchFamily="66" charset="0"/>
            </a:endParaRPr>
          </a:p>
        </p:txBody>
      </p:sp>
      <p:sp>
        <p:nvSpPr>
          <p:cNvPr id="5" name="Rectangle 4"/>
          <p:cNvSpPr>
            <a:spLocks noGrp="1" noChangeArrowheads="1"/>
          </p:cNvSpPr>
          <p:nvPr>
            <p:ph type="title"/>
          </p:nvPr>
        </p:nvSpPr>
        <p:spPr>
          <a:xfrm>
            <a:off x="457200" y="449100"/>
            <a:ext cx="8229600"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l" eaLnBrk="1" hangingPunct="1"/>
            <a:r>
              <a:rPr lang="en-GB" sz="2000" dirty="0">
                <a:solidFill>
                  <a:schemeClr val="bg1"/>
                </a:solidFill>
                <a:latin typeface="Comic Sans MS" pitchFamily="66" charset="0"/>
              </a:rPr>
              <a:t>L.O. To understand how to draw links across a text</a:t>
            </a:r>
          </a:p>
        </p:txBody>
      </p:sp>
      <p:sp>
        <p:nvSpPr>
          <p:cNvPr id="4" name="Content Placeholder 1"/>
          <p:cNvSpPr txBox="1">
            <a:spLocks/>
          </p:cNvSpPr>
          <p:nvPr/>
        </p:nvSpPr>
        <p:spPr bwMode="auto">
          <a:xfrm>
            <a:off x="467544" y="1124744"/>
            <a:ext cx="8219256" cy="53285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eaLnBrk="0" fontAlgn="base" hangingPunct="0">
              <a:spcBef>
                <a:spcPct val="20000"/>
              </a:spcBef>
              <a:spcAft>
                <a:spcPct val="0"/>
              </a:spcAft>
              <a:defRPr/>
            </a:pPr>
            <a:endParaRPr lang="en-GB" sz="2400" b="1" u="sng" dirty="0">
              <a:solidFill>
                <a:srgbClr val="000000"/>
              </a:solidFill>
              <a:latin typeface="Comic Sans MS" pitchFamily="66" charset="0"/>
            </a:endParaRPr>
          </a:p>
          <a:p>
            <a:pPr eaLnBrk="0" fontAlgn="base" hangingPunct="0">
              <a:spcBef>
                <a:spcPct val="20000"/>
              </a:spcBef>
              <a:spcAft>
                <a:spcPct val="0"/>
              </a:spcAft>
              <a:defRPr/>
            </a:pPr>
            <a:r>
              <a:rPr lang="en-GB" sz="2400" b="1" u="sng" dirty="0">
                <a:solidFill>
                  <a:srgbClr val="000000"/>
                </a:solidFill>
                <a:latin typeface="Comic Sans MS" pitchFamily="66" charset="0"/>
              </a:rPr>
              <a:t>Why cross reference?</a:t>
            </a:r>
          </a:p>
          <a:p>
            <a:pPr eaLnBrk="0" fontAlgn="base" hangingPunct="0">
              <a:spcBef>
                <a:spcPct val="20000"/>
              </a:spcBef>
              <a:spcAft>
                <a:spcPct val="0"/>
              </a:spcAft>
              <a:defRPr/>
            </a:pPr>
            <a:r>
              <a:rPr lang="en-GB" sz="2400" b="1" i="1" dirty="0">
                <a:solidFill>
                  <a:srgbClr val="000000"/>
                </a:solidFill>
                <a:latin typeface="Comic Sans MS" pitchFamily="66" charset="0"/>
                <a:cs typeface="Arial" charset="0"/>
              </a:rPr>
              <a:t>Cross referencing is an important skill and allows us to make connections, draw interpretations and explore the structure of a text. Often when we cross reference we reveal deliberate choices and the craft of the writer. </a:t>
            </a:r>
            <a:r>
              <a:rPr lang="en-GB" sz="2400" i="1" dirty="0">
                <a:solidFill>
                  <a:srgbClr val="000000"/>
                </a:solidFill>
                <a:latin typeface="Comic Sans MS" pitchFamily="66" charset="0"/>
                <a:cs typeface="Arial" charset="0"/>
              </a:rPr>
              <a:t>E.g. where repetition of language is used or foreshadowing occurs. </a:t>
            </a:r>
            <a:r>
              <a:rPr lang="en-GB" sz="2400" b="1" i="1" dirty="0">
                <a:solidFill>
                  <a:srgbClr val="000000"/>
                </a:solidFill>
                <a:latin typeface="Comic Sans MS" pitchFamily="66" charset="0"/>
                <a:cs typeface="Arial" charset="0"/>
              </a:rPr>
              <a:t>It is also important to familiarise yourself with the text so that you can deliver a knowledgeable, critical and personal response. </a:t>
            </a:r>
          </a:p>
          <a:p>
            <a:pPr eaLnBrk="0" fontAlgn="base" hangingPunct="0">
              <a:spcBef>
                <a:spcPct val="20000"/>
              </a:spcBef>
              <a:spcAft>
                <a:spcPct val="0"/>
              </a:spcAft>
              <a:defRPr/>
            </a:pPr>
            <a:r>
              <a:rPr lang="en-GB" sz="2400" b="1" i="1" dirty="0">
                <a:solidFill>
                  <a:srgbClr val="C00000"/>
                </a:solidFill>
                <a:latin typeface="Comic Sans MS" pitchFamily="66" charset="0"/>
                <a:cs typeface="Arial" charset="0"/>
              </a:rPr>
              <a:t>Remember you need to have learnt key quotations and know the play very well in order to respond well to the Literature question.</a:t>
            </a:r>
            <a:endParaRPr lang="en-US" sz="2400" dirty="0">
              <a:solidFill>
                <a:srgbClr val="C00000"/>
              </a:solidFill>
              <a:latin typeface="Comic Sans MS" pitchFamily="66" charset="0"/>
            </a:endParaRPr>
          </a:p>
          <a:p>
            <a:pPr marL="342900" indent="-342900" eaLnBrk="0" fontAlgn="base" hangingPunct="0">
              <a:spcBef>
                <a:spcPct val="20000"/>
              </a:spcBef>
              <a:spcAft>
                <a:spcPct val="0"/>
              </a:spcAft>
              <a:buFontTx/>
              <a:buChar char="•"/>
              <a:defRPr/>
            </a:pPr>
            <a:endParaRPr lang="en-GB" sz="2400" i="1" kern="0" dirty="0">
              <a:solidFill>
                <a:srgbClr val="FFFF00"/>
              </a:solidFill>
              <a:cs typeface="Arial" charset="0"/>
            </a:endParaRPr>
          </a:p>
        </p:txBody>
      </p:sp>
    </p:spTree>
    <p:extLst>
      <p:ext uri="{BB962C8B-B14F-4D97-AF65-F5344CB8AC3E}">
        <p14:creationId xmlns:p14="http://schemas.microsoft.com/office/powerpoint/2010/main" val="414983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a:p>
          <a:p>
            <a:r>
              <a:rPr lang="en-GB" u="sng" dirty="0"/>
              <a:t>Task</a:t>
            </a:r>
            <a:r>
              <a:rPr lang="en-GB" dirty="0"/>
              <a:t>:</a:t>
            </a:r>
          </a:p>
          <a:p>
            <a:endParaRPr lang="en-GB" dirty="0"/>
          </a:p>
          <a:p>
            <a:r>
              <a:rPr lang="en-GB" dirty="0"/>
              <a:t>Sort the twelve cards into the correct order</a:t>
            </a:r>
          </a:p>
        </p:txBody>
      </p:sp>
      <p:sp>
        <p:nvSpPr>
          <p:cNvPr id="4" name="TextBox 3"/>
          <p:cNvSpPr txBox="1"/>
          <p:nvPr/>
        </p:nvSpPr>
        <p:spPr>
          <a:xfrm>
            <a:off x="503040" y="263384"/>
            <a:ext cx="8640960" cy="646331"/>
          </a:xfrm>
          <a:prstGeom prst="rect">
            <a:avLst/>
          </a:prstGeom>
          <a:noFill/>
        </p:spPr>
        <p:txBody>
          <a:bodyPr wrap="square" rtlCol="0">
            <a:spAutoFit/>
          </a:bodyPr>
          <a:lstStyle/>
          <a:p>
            <a:r>
              <a:rPr lang="en-GB" b="1" dirty="0">
                <a:latin typeface="Arial" pitchFamily="34" charset="0"/>
                <a:cs typeface="Arial" pitchFamily="34" charset="0"/>
              </a:rPr>
              <a:t>L.O. To place the key events of ‘Macbeth</a:t>
            </a:r>
            <a:r>
              <a:rPr lang="en-GB" b="1" dirty="0">
                <a:solidFill>
                  <a:srgbClr val="7030A0"/>
                </a:solidFill>
                <a:latin typeface="Arial" pitchFamily="34" charset="0"/>
                <a:cs typeface="Arial" pitchFamily="34" charset="0"/>
              </a:rPr>
              <a:t>’</a:t>
            </a:r>
          </a:p>
          <a:p>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7313550"/>
              </p:ext>
            </p:extLst>
          </p:nvPr>
        </p:nvGraphicFramePr>
        <p:xfrm>
          <a:off x="107504" y="116632"/>
          <a:ext cx="8784976" cy="6628962"/>
        </p:xfrm>
        <a:graphic>
          <a:graphicData uri="http://schemas.openxmlformats.org/drawingml/2006/table">
            <a:tbl>
              <a:tblPr/>
              <a:tblGrid>
                <a:gridCol w="2927775">
                  <a:extLst>
                    <a:ext uri="{9D8B030D-6E8A-4147-A177-3AD203B41FA5}">
                      <a16:colId xmlns:a16="http://schemas.microsoft.com/office/drawing/2014/main" val="20000"/>
                    </a:ext>
                  </a:extLst>
                </a:gridCol>
                <a:gridCol w="2585430">
                  <a:extLst>
                    <a:ext uri="{9D8B030D-6E8A-4147-A177-3AD203B41FA5}">
                      <a16:colId xmlns:a16="http://schemas.microsoft.com/office/drawing/2014/main" val="20001"/>
                    </a:ext>
                  </a:extLst>
                </a:gridCol>
                <a:gridCol w="3271771">
                  <a:extLst>
                    <a:ext uri="{9D8B030D-6E8A-4147-A177-3AD203B41FA5}">
                      <a16:colId xmlns:a16="http://schemas.microsoft.com/office/drawing/2014/main" val="20002"/>
                    </a:ext>
                  </a:extLst>
                </a:gridCol>
              </a:tblGrid>
              <a:tr h="1771591">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Duncan, King of Scotland is under threat from rebellions by some of his nobles and attacks by invading Vikings</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a:latin typeface="Comic Sans MS"/>
                        <a:ea typeface="Calibri"/>
                        <a:cs typeface="Times New Roman"/>
                      </a:endParaRPr>
                    </a:p>
                    <a:p>
                      <a:pPr marL="228600">
                        <a:lnSpc>
                          <a:spcPct val="115000"/>
                        </a:lnSpc>
                        <a:spcAft>
                          <a:spcPts val="0"/>
                        </a:spcAft>
                      </a:pPr>
                      <a:r>
                        <a:rPr lang="en-GB" sz="1400">
                          <a:latin typeface="Comic Sans MS"/>
                          <a:ea typeface="Calibri"/>
                          <a:cs typeface="Times New Roman"/>
                        </a:rPr>
                        <a:t>Macbeth, Thane of Glamis, emerges as the fiercest warrior in support of the King and is rewarded with the title of Thane of Cawdor </a:t>
                      </a:r>
                      <a:endParaRPr lang="en-GB" sz="140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Witches prophesise events letting Macbeth believe he will be king and Banquo that his children will be king.  Macbeth takes their predictions very seriously</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4676">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Duncan comes to stay with Macbeth and Lady Macbeth convinces him to kill the king </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Fearing for their lives Duncan’s sons, Malcolm and </a:t>
                      </a:r>
                      <a:r>
                        <a:rPr lang="en-GB" sz="1400" dirty="0" err="1">
                          <a:latin typeface="Comic Sans MS"/>
                          <a:ea typeface="Calibri"/>
                          <a:cs typeface="Times New Roman"/>
                        </a:rPr>
                        <a:t>Donalbain</a:t>
                      </a:r>
                      <a:r>
                        <a:rPr lang="en-GB" sz="1400" dirty="0">
                          <a:latin typeface="Comic Sans MS"/>
                          <a:ea typeface="Calibri"/>
                          <a:cs typeface="Times New Roman"/>
                        </a:rPr>
                        <a:t> flee and Macbeth is crowned king</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Because the witches predicted that Banquo’s son, </a:t>
                      </a:r>
                      <a:r>
                        <a:rPr lang="en-GB" sz="1400" dirty="0" err="1">
                          <a:latin typeface="Comic Sans MS"/>
                          <a:ea typeface="Calibri"/>
                          <a:cs typeface="Times New Roman"/>
                        </a:rPr>
                        <a:t>Fleance</a:t>
                      </a:r>
                      <a:r>
                        <a:rPr lang="en-GB" sz="1400" dirty="0">
                          <a:latin typeface="Comic Sans MS"/>
                          <a:ea typeface="Calibri"/>
                          <a:cs typeface="Times New Roman"/>
                        </a:rPr>
                        <a:t> will be king Macbeth arranges for them to be murdered.  Banquo is murdered, but </a:t>
                      </a:r>
                      <a:r>
                        <a:rPr lang="en-GB" sz="1400" dirty="0" err="1">
                          <a:latin typeface="Comic Sans MS"/>
                          <a:ea typeface="Calibri"/>
                          <a:cs typeface="Times New Roman"/>
                        </a:rPr>
                        <a:t>Fleance</a:t>
                      </a:r>
                      <a:r>
                        <a:rPr lang="en-GB" sz="1400" dirty="0">
                          <a:latin typeface="Comic Sans MS"/>
                          <a:ea typeface="Calibri"/>
                          <a:cs typeface="Times New Roman"/>
                        </a:rPr>
                        <a:t> escapes</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0357">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The ghost of Banquo appears, terrifying Macbeth</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Macbeth seeks out the witches and hears more prophesies.  He becomes paranoid. </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r>
                        <a:rPr lang="en-GB" sz="1400" dirty="0">
                          <a:latin typeface="Comic Sans MS"/>
                          <a:ea typeface="Calibri"/>
                          <a:cs typeface="Times New Roman"/>
                        </a:rPr>
                        <a:t>Macduff leaves Scotland either to flee or to seek help from the English to overthrow Macbeth. Macbeth arranges for his family to be killed.  When Macduff hears, together with Malcolm, he starts to get an army together</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2338">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Lady Macbeth goes mad; riddled with guilt.  She commits suicide</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Macduff kills Macbeth</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endParaRPr lang="en-GB" sz="1400" dirty="0">
                        <a:latin typeface="Comic Sans MS"/>
                        <a:ea typeface="Calibri"/>
                        <a:cs typeface="Times New Roman"/>
                      </a:endParaRPr>
                    </a:p>
                    <a:p>
                      <a:pPr marL="228600">
                        <a:lnSpc>
                          <a:spcPct val="115000"/>
                        </a:lnSpc>
                        <a:spcAft>
                          <a:spcPts val="0"/>
                        </a:spcAft>
                      </a:pPr>
                      <a:r>
                        <a:rPr lang="en-GB" sz="1400" dirty="0">
                          <a:latin typeface="Comic Sans MS"/>
                          <a:ea typeface="Calibri"/>
                          <a:cs typeface="Times New Roman"/>
                        </a:rPr>
                        <a:t>Malcolm is declared king of Scotland</a:t>
                      </a:r>
                      <a:endParaRPr lang="en-GB" sz="1400" dirty="0">
                        <a:latin typeface="Calibri"/>
                        <a:ea typeface="Calibri"/>
                        <a:cs typeface="Times New Roman"/>
                      </a:endParaRPr>
                    </a:p>
                  </a:txBody>
                  <a:tcPr marL="64243" marR="6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Thinking about the information you gathered and the ideas you came up with about witches last lesson watch the two contrasting adaptations of the opening scene.</a:t>
            </a:r>
          </a:p>
          <a:p>
            <a:endParaRPr lang="en-GB" dirty="0"/>
          </a:p>
          <a:p>
            <a:r>
              <a:rPr lang="en-GB" dirty="0"/>
              <a:t>Which do you think is more effective and why?</a:t>
            </a:r>
          </a:p>
          <a:p>
            <a:endParaRPr lang="en-GB" dirty="0"/>
          </a:p>
          <a:p>
            <a:r>
              <a:rPr lang="en-GB" dirty="0"/>
              <a:t>Write a paragraph in your book.  It is important that you are using your knowledge of historical context.</a:t>
            </a:r>
          </a:p>
        </p:txBody>
      </p:sp>
      <p:sp>
        <p:nvSpPr>
          <p:cNvPr id="3" name="TextBox 2"/>
          <p:cNvSpPr txBox="1"/>
          <p:nvPr/>
        </p:nvSpPr>
        <p:spPr>
          <a:xfrm>
            <a:off x="503040" y="260648"/>
            <a:ext cx="8640960" cy="646331"/>
          </a:xfrm>
          <a:prstGeom prst="rect">
            <a:avLst/>
          </a:prstGeom>
          <a:noFill/>
        </p:spPr>
        <p:txBody>
          <a:bodyPr wrap="square" rtlCol="0">
            <a:spAutoFit/>
          </a:bodyPr>
          <a:lstStyle/>
          <a:p>
            <a:r>
              <a:rPr lang="en-GB" b="1" dirty="0">
                <a:latin typeface="Arial" pitchFamily="34" charset="0"/>
                <a:cs typeface="Arial" pitchFamily="34" charset="0"/>
              </a:rPr>
              <a:t>L.O. To place the key events of ‘Macbeth</a:t>
            </a:r>
            <a:r>
              <a:rPr lang="en-GB" b="1" dirty="0">
                <a:solidFill>
                  <a:srgbClr val="7030A0"/>
                </a:solidFill>
                <a:latin typeface="Arial" pitchFamily="34" charset="0"/>
                <a:cs typeface="Arial" pitchFamily="34" charset="0"/>
              </a:rPr>
              <a:t>’</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124744"/>
            <a:ext cx="4320480" cy="5184576"/>
          </a:xfrm>
        </p:spPr>
        <p:txBody>
          <a:bodyPr>
            <a:normAutofit/>
          </a:bodyPr>
          <a:lstStyle/>
          <a:p>
            <a:r>
              <a:rPr lang="en-GB" dirty="0"/>
              <a:t>	Macbeth was written in 1606, probably for a performance before the King of Denmark, who was in London on a visit to his brother-in-law, James I</a:t>
            </a:r>
          </a:p>
        </p:txBody>
      </p:sp>
      <p:pic>
        <p:nvPicPr>
          <p:cNvPr id="37890" name="Picture 2" descr="http://forbiddenplanet.co.uk/blog/wp-content/uploads/2007/05/Macbeth.jpg"/>
          <p:cNvPicPr>
            <a:picLocks noChangeAspect="1" noChangeArrowheads="1"/>
          </p:cNvPicPr>
          <p:nvPr/>
        </p:nvPicPr>
        <p:blipFill>
          <a:blip r:embed="rId3" cstate="print"/>
          <a:srcRect/>
          <a:stretch>
            <a:fillRect/>
          </a:stretch>
        </p:blipFill>
        <p:spPr bwMode="auto">
          <a:xfrm>
            <a:off x="395536" y="1268760"/>
            <a:ext cx="3710719" cy="5328592"/>
          </a:xfrm>
          <a:prstGeom prst="rect">
            <a:avLst/>
          </a:prstGeom>
          <a:noFill/>
        </p:spPr>
      </p:pic>
      <p:sp>
        <p:nvSpPr>
          <p:cNvPr id="4" name="TextBox 3"/>
          <p:cNvSpPr txBox="1"/>
          <p:nvPr/>
        </p:nvSpPr>
        <p:spPr>
          <a:xfrm>
            <a:off x="251520" y="260648"/>
            <a:ext cx="8640960" cy="600164"/>
          </a:xfrm>
          <a:prstGeom prst="rect">
            <a:avLst/>
          </a:prstGeom>
          <a:noFill/>
        </p:spPr>
        <p:txBody>
          <a:bodyPr wrap="square" rtlCol="0">
            <a:spAutoFit/>
          </a:bodyPr>
          <a:lstStyle/>
          <a:p>
            <a:r>
              <a:rPr lang="en-GB" sz="1500" b="1" dirty="0">
                <a:latin typeface="Arial" pitchFamily="34" charset="0"/>
                <a:cs typeface="Arial" pitchFamily="34" charset="0"/>
              </a:rPr>
              <a:t>L.O. To understand the social, cultural and historical context of Shakespeare’s ‘Macbeth’</a:t>
            </a:r>
          </a:p>
          <a:p>
            <a:endParaRPr lang="en-GB"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		In Shakespeare’s day, people were genuinely frightened and repelled by the witches. In today’s society we struggle to share the same beliefs about them.  </a:t>
            </a:r>
          </a:p>
          <a:p>
            <a:r>
              <a:rPr lang="en-GB" dirty="0"/>
              <a:t>		In the BBC’s adaptation, makeup, costumes and special effects have been used to try and replicate Shakespeare’s stage directions and possibly the original intent which for a modern audience has little impact.  Which is perhaps why … chose to depict the witches as young, attractive girls, running amok in a grave yard.  This suggests in our society people are more likely to be threatened by …</a:t>
            </a:r>
          </a:p>
        </p:txBody>
      </p:sp>
      <p:sp>
        <p:nvSpPr>
          <p:cNvPr id="3" name="TextBox 2"/>
          <p:cNvSpPr txBox="1"/>
          <p:nvPr/>
        </p:nvSpPr>
        <p:spPr>
          <a:xfrm>
            <a:off x="503040" y="260648"/>
            <a:ext cx="8640960" cy="646331"/>
          </a:xfrm>
          <a:prstGeom prst="rect">
            <a:avLst/>
          </a:prstGeom>
          <a:noFill/>
        </p:spPr>
        <p:txBody>
          <a:bodyPr wrap="square" rtlCol="0">
            <a:spAutoFit/>
          </a:bodyPr>
          <a:lstStyle/>
          <a:p>
            <a:r>
              <a:rPr lang="en-GB" b="1" dirty="0">
                <a:latin typeface="Arial" pitchFamily="34" charset="0"/>
                <a:cs typeface="Arial" pitchFamily="34" charset="0"/>
              </a:rPr>
              <a:t>L.O. To place the key events of ‘Macbeth</a:t>
            </a:r>
            <a:r>
              <a:rPr lang="en-GB" b="1" dirty="0">
                <a:solidFill>
                  <a:srgbClr val="7030A0"/>
                </a:solidFill>
                <a:latin typeface="Arial" pitchFamily="34" charset="0"/>
                <a:cs typeface="Arial" pitchFamily="34" charset="0"/>
              </a:rPr>
              <a:t>’</a:t>
            </a:r>
          </a:p>
          <a:p>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395288" y="692695"/>
          <a:ext cx="8424862" cy="59046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1520" y="260648"/>
            <a:ext cx="8568952" cy="615553"/>
          </a:xfrm>
          <a:prstGeom prst="rect">
            <a:avLst/>
          </a:prstGeom>
          <a:noFill/>
        </p:spPr>
        <p:txBody>
          <a:bodyPr wrap="square" rtlCol="0">
            <a:spAutoFit/>
          </a:bodyPr>
          <a:lstStyle/>
          <a:p>
            <a:r>
              <a:rPr lang="en-GB" sz="1600" b="1" dirty="0">
                <a:latin typeface="Arial" pitchFamily="34" charset="0"/>
                <a:cs typeface="Arial" pitchFamily="34" charset="0"/>
              </a:rPr>
              <a:t>L.O. To understand how to follow Lady Macbeth’s emotions throughout the play</a:t>
            </a:r>
            <a:endParaRPr lang="en-GB" sz="1600" dirty="0"/>
          </a:p>
          <a:p>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a:t>Act 1, scene 5 – Lady Macbeth reads a letter from Macbeth</a:t>
            </a:r>
          </a:p>
          <a:p>
            <a:r>
              <a:rPr lang="en-GB" dirty="0"/>
              <a:t>Act 2, scene 2 – After the King’s murder, Lady Macbeth takes charge of the situation</a:t>
            </a:r>
          </a:p>
          <a:p>
            <a:r>
              <a:rPr lang="en-GB" dirty="0"/>
              <a:t>Act 3, scene 2 – Lady Macbeth tries to reassure her husband and urges him to act cheerful</a:t>
            </a:r>
          </a:p>
          <a:p>
            <a:r>
              <a:rPr lang="en-GB" dirty="0"/>
              <a:t>Act 3, scene 4 – Lady Macbeth tries to calm her husband and take control of the situation when </a:t>
            </a:r>
            <a:r>
              <a:rPr lang="en-GB" dirty="0" err="1"/>
              <a:t>Banquo’s</a:t>
            </a:r>
            <a:r>
              <a:rPr lang="en-GB" dirty="0"/>
              <a:t> ghost appears</a:t>
            </a:r>
          </a:p>
          <a:p>
            <a:r>
              <a:rPr lang="en-GB" dirty="0"/>
              <a:t>Act 5, scene 1 – Lady Macbeth is witnessed sleepwalking</a:t>
            </a:r>
          </a:p>
          <a:p>
            <a:r>
              <a:rPr lang="en-GB" dirty="0"/>
              <a:t>Act 5, scene 5 – Macbeth learns of his wife’s death</a:t>
            </a:r>
          </a:p>
        </p:txBody>
      </p:sp>
      <p:sp>
        <p:nvSpPr>
          <p:cNvPr id="3" name="TextBox 2"/>
          <p:cNvSpPr txBox="1"/>
          <p:nvPr/>
        </p:nvSpPr>
        <p:spPr>
          <a:xfrm>
            <a:off x="251520" y="260648"/>
            <a:ext cx="8568952" cy="615553"/>
          </a:xfrm>
          <a:prstGeom prst="rect">
            <a:avLst/>
          </a:prstGeom>
          <a:noFill/>
        </p:spPr>
        <p:txBody>
          <a:bodyPr wrap="square" rtlCol="0">
            <a:spAutoFit/>
          </a:bodyPr>
          <a:lstStyle/>
          <a:p>
            <a:r>
              <a:rPr lang="en-GB" sz="1600" b="1" dirty="0">
                <a:latin typeface="Arial" pitchFamily="34" charset="0"/>
                <a:cs typeface="Arial" pitchFamily="34" charset="0"/>
              </a:rPr>
              <a:t>L.O. To understand how to follow Lady Macbeth’s emotions throughout the play</a:t>
            </a:r>
            <a:endParaRPr lang="en-GB" sz="1600" dirty="0"/>
          </a:p>
          <a:p>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Starter:</a:t>
            </a:r>
          </a:p>
          <a:p>
            <a:endParaRPr lang="en-GB" dirty="0"/>
          </a:p>
          <a:p>
            <a:r>
              <a:rPr lang="en-GB" dirty="0"/>
              <a:t>Using a dictionary look up the term ‘hubris’ and write a definition IN YOUR OWN WORDS.</a:t>
            </a:r>
          </a:p>
        </p:txBody>
      </p:sp>
      <p:sp>
        <p:nvSpPr>
          <p:cNvPr id="3" name="TextBox 2"/>
          <p:cNvSpPr txBox="1"/>
          <p:nvPr/>
        </p:nvSpPr>
        <p:spPr>
          <a:xfrm>
            <a:off x="251520" y="260648"/>
            <a:ext cx="8640960" cy="923330"/>
          </a:xfrm>
          <a:prstGeom prst="rect">
            <a:avLst/>
          </a:prstGeom>
          <a:noFill/>
        </p:spPr>
        <p:txBody>
          <a:bodyPr wrap="square" rtlCol="0">
            <a:spAutoFit/>
          </a:bodyPr>
          <a:lstStyle/>
          <a:p>
            <a:r>
              <a:rPr lang="en-GB" b="1" dirty="0">
                <a:latin typeface="Arial" pitchFamily="34" charset="0"/>
                <a:cs typeface="Arial" pitchFamily="34" charset="0"/>
              </a:rPr>
              <a:t>L.O. To understand how to summarise an entire text</a:t>
            </a:r>
            <a:endParaRPr lang="en-GB" dirty="0"/>
          </a:p>
          <a:p>
            <a:endParaRPr lang="en-GB" b="1" dirty="0">
              <a:solidFill>
                <a:srgbClr val="7030A0"/>
              </a:solidFill>
              <a:latin typeface="Arial" pitchFamily="34" charset="0"/>
              <a:cs typeface="Arial" pitchFamily="34" charset="0"/>
            </a:endParaRPr>
          </a:p>
          <a:p>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u="sng" dirty="0"/>
              <a:t>Task:</a:t>
            </a:r>
          </a:p>
          <a:p>
            <a:endParaRPr lang="en-GB" dirty="0"/>
          </a:p>
          <a:p>
            <a:r>
              <a:rPr lang="en-GB" dirty="0"/>
              <a:t>Write a synopsis of the entire play.  You should aim to condense the whole information into just one paragraph of up to six sentences.</a:t>
            </a:r>
          </a:p>
        </p:txBody>
      </p:sp>
      <p:sp>
        <p:nvSpPr>
          <p:cNvPr id="3" name="TextBox 2"/>
          <p:cNvSpPr txBox="1"/>
          <p:nvPr/>
        </p:nvSpPr>
        <p:spPr>
          <a:xfrm>
            <a:off x="251520" y="260648"/>
            <a:ext cx="8640960" cy="923330"/>
          </a:xfrm>
          <a:prstGeom prst="rect">
            <a:avLst/>
          </a:prstGeom>
          <a:noFill/>
        </p:spPr>
        <p:txBody>
          <a:bodyPr wrap="square" rtlCol="0">
            <a:spAutoFit/>
          </a:bodyPr>
          <a:lstStyle/>
          <a:p>
            <a:r>
              <a:rPr lang="en-GB" b="1" dirty="0">
                <a:latin typeface="Arial" pitchFamily="34" charset="0"/>
                <a:cs typeface="Arial" pitchFamily="34" charset="0"/>
              </a:rPr>
              <a:t>L.O. To understand how to summarise an entire text</a:t>
            </a:r>
            <a:endParaRPr lang="en-GB" dirty="0"/>
          </a:p>
          <a:p>
            <a:endParaRPr lang="en-GB" b="1" dirty="0">
              <a:solidFill>
                <a:srgbClr val="7030A0"/>
              </a:solidFill>
              <a:latin typeface="Arial" pitchFamily="34" charset="0"/>
              <a:cs typeface="Arial" pitchFamily="34" charset="0"/>
            </a:endParaRPr>
          </a:p>
          <a:p>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normAutofit/>
          </a:bodyPr>
          <a:lstStyle/>
          <a:p>
            <a:pPr>
              <a:buNone/>
            </a:pPr>
            <a:r>
              <a:rPr lang="en-GB" sz="9600" dirty="0"/>
              <a:t>The whole play!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r>
              <a:rPr lang="en-GB" dirty="0"/>
              <a:t>Duncan, King of Scotland is under threat from rebellions by some of his nobles and attacks by invading Vikings</a:t>
            </a:r>
          </a:p>
          <a:p>
            <a:r>
              <a:rPr lang="en-GB" dirty="0"/>
              <a:t>Macbeth, Thane of </a:t>
            </a:r>
            <a:r>
              <a:rPr lang="en-GB" dirty="0" err="1"/>
              <a:t>Glamis</a:t>
            </a:r>
            <a:r>
              <a:rPr lang="en-GB" dirty="0"/>
              <a:t>, emerges as the fiercest warrior in support of the King and is rewarded with the title of Thane of </a:t>
            </a:r>
            <a:r>
              <a:rPr lang="en-GB" dirty="0" err="1"/>
              <a:t>Cawdor</a:t>
            </a:r>
            <a:endParaRPr lang="en-GB" dirty="0"/>
          </a:p>
          <a:p>
            <a:r>
              <a:rPr lang="en-GB" dirty="0"/>
              <a:t>Witches prophesise events letting Macbeth believe he will be king and Banquo that his children will be king.  Macbeth takes their predictions very seriously</a:t>
            </a:r>
          </a:p>
          <a:p>
            <a:r>
              <a:rPr lang="en-GB" dirty="0"/>
              <a:t>Duncan comes to stay with Macbeth and Lady Macbeth convinces him to kill the 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832648"/>
          </a:xfrm>
        </p:spPr>
        <p:txBody>
          <a:bodyPr/>
          <a:lstStyle/>
          <a:p>
            <a:r>
              <a:rPr lang="en-GB" dirty="0"/>
              <a:t>Fearing for their lives Duncan’s sons, Malcolm and </a:t>
            </a:r>
            <a:r>
              <a:rPr lang="en-GB" dirty="0" err="1"/>
              <a:t>Donalbain</a:t>
            </a:r>
            <a:r>
              <a:rPr lang="en-GB" dirty="0"/>
              <a:t> flee and Macbeth is crowned king</a:t>
            </a:r>
          </a:p>
          <a:p>
            <a:r>
              <a:rPr lang="en-GB" dirty="0"/>
              <a:t>Because the witches predicted that </a:t>
            </a:r>
            <a:r>
              <a:rPr lang="en-GB" dirty="0" err="1"/>
              <a:t>Banquo’s</a:t>
            </a:r>
            <a:r>
              <a:rPr lang="en-GB" dirty="0"/>
              <a:t> son, Fleance will be king Macbeth arranges for them to be murdered.  Banquo is murdered, but Fleance escapes</a:t>
            </a:r>
          </a:p>
          <a:p>
            <a:r>
              <a:rPr lang="en-GB" dirty="0"/>
              <a:t>The ghost of Banquo appears, terrifying Macbeth</a:t>
            </a:r>
          </a:p>
          <a:p>
            <a:r>
              <a:rPr lang="en-GB" dirty="0"/>
              <a:t>Macbeth seeks out the witches and hears more prophesies.  He becomes paranoid.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r>
              <a:rPr lang="en-GB" dirty="0"/>
              <a:t>Macduff leaves Scotland either to flee or to seek help from the English to overthrow Macbeth. Macbeth arranges for his family to be killed.  When Macduff hears, together with Malcolm, he starts to get an army together</a:t>
            </a:r>
          </a:p>
          <a:p>
            <a:r>
              <a:rPr lang="en-GB" dirty="0"/>
              <a:t>Lady Macbeth goes mad; riddled with guilt.  She commits suicide</a:t>
            </a:r>
          </a:p>
          <a:p>
            <a:r>
              <a:rPr lang="en-GB" dirty="0"/>
              <a:t>Macduff kills Macbeth</a:t>
            </a:r>
          </a:p>
          <a:p>
            <a:r>
              <a:rPr lang="en-GB" dirty="0"/>
              <a:t>Malcolm is declared king of Scotland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424936" cy="1008112"/>
          </a:xfrm>
        </p:spPr>
        <p:txBody>
          <a:bodyPr/>
          <a:lstStyle/>
          <a:p>
            <a:r>
              <a:rPr lang="en-GB" dirty="0"/>
              <a:t>The Question:</a:t>
            </a:r>
          </a:p>
          <a:p>
            <a:endParaRPr lang="en-GB" dirty="0"/>
          </a:p>
          <a:p>
            <a:endParaRPr lang="en-GB" b="1" u="sng" dirty="0"/>
          </a:p>
          <a:p>
            <a:endParaRPr lang="en-GB" dirty="0"/>
          </a:p>
        </p:txBody>
      </p:sp>
      <p:sp>
        <p:nvSpPr>
          <p:cNvPr id="3" name="TextBox 2"/>
          <p:cNvSpPr txBox="1"/>
          <p:nvPr/>
        </p:nvSpPr>
        <p:spPr>
          <a:xfrm>
            <a:off x="467544" y="2852936"/>
            <a:ext cx="7992888" cy="313932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3600" dirty="0">
              <a:latin typeface="Comic Sans MS" pitchFamily="66" charset="0"/>
            </a:endParaRPr>
          </a:p>
          <a:p>
            <a:pPr algn="ctr"/>
            <a:r>
              <a:rPr lang="en-GB" sz="3600" dirty="0">
                <a:latin typeface="Comic Sans MS" pitchFamily="66" charset="0"/>
              </a:rPr>
              <a:t>How does Shakespeare explore the effect of ambition on Macbeth and Lady Macbeth?</a:t>
            </a:r>
          </a:p>
          <a:p>
            <a:pPr algn="ctr"/>
            <a:endParaRPr lang="en-GB" sz="3600" dirty="0">
              <a:latin typeface="Comic Sans MS" pitchFamily="66" charset="0"/>
            </a:endParaRPr>
          </a:p>
          <a:p>
            <a:endParaRPr lang="en-GB" dirty="0"/>
          </a:p>
        </p:txBody>
      </p:sp>
      <p:sp>
        <p:nvSpPr>
          <p:cNvPr id="4" name="TextBox 3"/>
          <p:cNvSpPr txBox="1"/>
          <p:nvPr/>
        </p:nvSpPr>
        <p:spPr>
          <a:xfrm>
            <a:off x="179512" y="260648"/>
            <a:ext cx="8568952" cy="646331"/>
          </a:xfrm>
          <a:prstGeom prst="rect">
            <a:avLst/>
          </a:prstGeom>
          <a:noFill/>
        </p:spPr>
        <p:txBody>
          <a:bodyPr wrap="square" rtlCol="0">
            <a:spAutoFit/>
          </a:bodyPr>
          <a:lstStyle/>
          <a:p>
            <a:r>
              <a:rPr lang="en-GB" b="1" dirty="0">
                <a:solidFill>
                  <a:srgbClr val="7030A0"/>
                </a:solidFill>
                <a:latin typeface="Arial" pitchFamily="34" charset="0"/>
                <a:cs typeface="Arial" pitchFamily="34" charset="0"/>
              </a:rPr>
              <a:t>L.O. To understand how to plan for a controlled assessment</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falconlit.com/web/webquest/macbeth/macbeth_pic.jpg"/>
          <p:cNvPicPr>
            <a:picLocks noChangeAspect="1" noChangeArrowheads="1"/>
          </p:cNvPicPr>
          <p:nvPr/>
        </p:nvPicPr>
        <p:blipFill>
          <a:blip r:embed="rId3" cstate="print">
            <a:lum bright="70000" contrast="-70000"/>
          </a:blip>
          <a:srcRect/>
          <a:stretch>
            <a:fillRect/>
          </a:stretch>
        </p:blipFill>
        <p:spPr bwMode="auto">
          <a:xfrm>
            <a:off x="-1" y="0"/>
            <a:ext cx="9144001" cy="6858000"/>
          </a:xfrm>
          <a:prstGeom prst="rect">
            <a:avLst/>
          </a:prstGeom>
          <a:noFill/>
        </p:spPr>
      </p:pic>
      <p:sp>
        <p:nvSpPr>
          <p:cNvPr id="3" name="Content Placeholder 2"/>
          <p:cNvSpPr>
            <a:spLocks noGrp="1"/>
          </p:cNvSpPr>
          <p:nvPr>
            <p:ph idx="1"/>
          </p:nvPr>
        </p:nvSpPr>
        <p:spPr>
          <a:xfrm>
            <a:off x="457200" y="476672"/>
            <a:ext cx="6635080" cy="5649491"/>
          </a:xfrm>
        </p:spPr>
        <p:txBody>
          <a:bodyPr/>
          <a:lstStyle/>
          <a:p>
            <a:r>
              <a:rPr lang="en-GB" dirty="0"/>
              <a:t>Shakespeare based his story on history books</a:t>
            </a:r>
          </a:p>
          <a:p>
            <a:r>
              <a:rPr lang="en-GB" dirty="0"/>
              <a:t>Macbeth was a real person.  He was King of Scotland 1040-1057.</a:t>
            </a:r>
          </a:p>
          <a:p>
            <a:r>
              <a:rPr lang="en-GB" dirty="0"/>
              <a:t>Shakespeare’s story about him is somewhat embellished</a:t>
            </a:r>
          </a:p>
          <a:p>
            <a:r>
              <a:rPr lang="en-GB" dirty="0"/>
              <a:t>Duncan I was King of Scotland from 1001 to 1040</a:t>
            </a:r>
          </a:p>
        </p:txBody>
      </p:sp>
      <p:pic>
        <p:nvPicPr>
          <p:cNvPr id="29698" name="Picture 2" descr="http://www.worldatlas.com/webimage/countrys/europe/aaposter/uksrobertbruce.jpg"/>
          <p:cNvPicPr>
            <a:picLocks noChangeAspect="1" noChangeArrowheads="1"/>
          </p:cNvPicPr>
          <p:nvPr/>
        </p:nvPicPr>
        <p:blipFill>
          <a:blip r:embed="rId4" cstate="print"/>
          <a:srcRect/>
          <a:stretch>
            <a:fillRect/>
          </a:stretch>
        </p:blipFill>
        <p:spPr bwMode="auto">
          <a:xfrm>
            <a:off x="3707904" y="4437112"/>
            <a:ext cx="1962881" cy="2420888"/>
          </a:xfrm>
          <a:prstGeom prst="rect">
            <a:avLst/>
          </a:prstGeom>
          <a:noFill/>
        </p:spPr>
      </p:pic>
      <p:pic>
        <p:nvPicPr>
          <p:cNvPr id="29700" name="Picture 4" descr="http://wpcontent.answcdn.com/wikipedia/commons/1/19/Macbeth_of_Scotland.jpg"/>
          <p:cNvPicPr>
            <a:picLocks noChangeAspect="1" noChangeArrowheads="1"/>
          </p:cNvPicPr>
          <p:nvPr/>
        </p:nvPicPr>
        <p:blipFill>
          <a:blip r:embed="rId5" cstate="print"/>
          <a:srcRect/>
          <a:stretch>
            <a:fillRect/>
          </a:stretch>
        </p:blipFill>
        <p:spPr bwMode="auto">
          <a:xfrm>
            <a:off x="6948264" y="260648"/>
            <a:ext cx="1905000" cy="2495551"/>
          </a:xfrm>
          <a:prstGeom prst="rect">
            <a:avLst/>
          </a:prstGeom>
          <a:noFill/>
        </p:spPr>
      </p:pic>
      <p:sp>
        <p:nvSpPr>
          <p:cNvPr id="6" name="TextBox 5"/>
          <p:cNvSpPr txBox="1"/>
          <p:nvPr/>
        </p:nvSpPr>
        <p:spPr>
          <a:xfrm>
            <a:off x="6732240" y="3068960"/>
            <a:ext cx="2088232" cy="646331"/>
          </a:xfrm>
          <a:prstGeom prst="rect">
            <a:avLst/>
          </a:prstGeom>
          <a:noFill/>
        </p:spPr>
        <p:txBody>
          <a:bodyPr wrap="square" rtlCol="0">
            <a:spAutoFit/>
          </a:bodyPr>
          <a:lstStyle/>
          <a:p>
            <a:r>
              <a:rPr lang="en-GB" dirty="0"/>
              <a:t>An imagined portrait of Macbeth</a:t>
            </a:r>
          </a:p>
        </p:txBody>
      </p:sp>
      <p:sp>
        <p:nvSpPr>
          <p:cNvPr id="7" name="TextBox 6"/>
          <p:cNvSpPr txBox="1"/>
          <p:nvPr/>
        </p:nvSpPr>
        <p:spPr>
          <a:xfrm>
            <a:off x="5796136" y="6453336"/>
            <a:ext cx="2736304" cy="369332"/>
          </a:xfrm>
          <a:prstGeom prst="rect">
            <a:avLst/>
          </a:prstGeom>
          <a:noFill/>
        </p:spPr>
        <p:txBody>
          <a:bodyPr wrap="square" rtlCol="0">
            <a:spAutoFit/>
          </a:bodyPr>
          <a:lstStyle/>
          <a:p>
            <a:r>
              <a:rPr lang="en-GB" dirty="0"/>
              <a:t>King Duncan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dissolve">
                                      <p:cBhvr>
                                        <p:cTn id="17" dur="500"/>
                                        <p:tgtEl>
                                          <p:spTgt spid="297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9698"/>
                                        </p:tgtEl>
                                        <p:attrNameLst>
                                          <p:attrName>style.visibility</p:attrName>
                                        </p:attrNameLst>
                                      </p:cBhvr>
                                      <p:to>
                                        <p:strVal val="visible"/>
                                      </p:to>
                                    </p:set>
                                    <p:animEffect transition="in" filter="dissolve">
                                      <p:cBhvr>
                                        <p:cTn id="37" dur="500"/>
                                        <p:tgtEl>
                                          <p:spTgt spid="2969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falconlit.com/web/webquest/macbeth/macbeth_pic.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4365104"/>
            <a:ext cx="8229600" cy="2160240"/>
          </a:xfrm>
        </p:spPr>
        <p:txBody>
          <a:bodyPr>
            <a:normAutofit fontScale="92500" lnSpcReduction="20000"/>
          </a:bodyPr>
          <a:lstStyle/>
          <a:p>
            <a:r>
              <a:rPr lang="en-GB" dirty="0"/>
              <a:t>In Scotland, the King’s successor didn’t always have to be his eldest son</a:t>
            </a:r>
          </a:p>
          <a:p>
            <a:r>
              <a:rPr lang="en-GB" dirty="0"/>
              <a:t>Therefore, people would plot to become King</a:t>
            </a:r>
          </a:p>
          <a:p>
            <a:r>
              <a:rPr lang="en-GB" dirty="0"/>
              <a:t>A Thane is a Scottish version of a Lord and they can gain and lose power</a:t>
            </a:r>
          </a:p>
        </p:txBody>
      </p:sp>
      <p:pic>
        <p:nvPicPr>
          <p:cNvPr id="27650" name="Picture 2"/>
          <p:cNvPicPr>
            <a:picLocks noChangeAspect="1" noChangeArrowheads="1"/>
          </p:cNvPicPr>
          <p:nvPr/>
        </p:nvPicPr>
        <p:blipFill>
          <a:blip r:embed="rId4" cstate="print"/>
          <a:srcRect/>
          <a:stretch>
            <a:fillRect/>
          </a:stretch>
        </p:blipFill>
        <p:spPr bwMode="auto">
          <a:xfrm>
            <a:off x="0" y="260648"/>
            <a:ext cx="9144000" cy="38748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yfield Theme">
  <a:themeElements>
    <a:clrScheme name="Mayfield">
      <a:dk1>
        <a:srgbClr val="080808"/>
      </a:dk1>
      <a:lt1>
        <a:srgbClr val="080808"/>
      </a:lt1>
      <a:dk2>
        <a:srgbClr val="080808"/>
      </a:dk2>
      <a:lt2>
        <a:srgbClr val="080808"/>
      </a:lt2>
      <a:accent1>
        <a:srgbClr val="0F6FC6"/>
      </a:accent1>
      <a:accent2>
        <a:srgbClr val="080808"/>
      </a:accent2>
      <a:accent3>
        <a:srgbClr val="080808"/>
      </a:accent3>
      <a:accent4>
        <a:srgbClr val="10CF9B"/>
      </a:accent4>
      <a:accent5>
        <a:srgbClr val="7CCA62"/>
      </a:accent5>
      <a:accent6>
        <a:srgbClr val="A5C249"/>
      </a:accent6>
      <a:hlink>
        <a:srgbClr val="7A48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Mayfield Theme">
  <a:themeElements>
    <a:clrScheme name="Mayfield">
      <a:dk1>
        <a:srgbClr val="080808"/>
      </a:dk1>
      <a:lt1>
        <a:srgbClr val="080808"/>
      </a:lt1>
      <a:dk2>
        <a:srgbClr val="080808"/>
      </a:dk2>
      <a:lt2>
        <a:srgbClr val="080808"/>
      </a:lt2>
      <a:accent1>
        <a:srgbClr val="0F6FC6"/>
      </a:accent1>
      <a:accent2>
        <a:srgbClr val="080808"/>
      </a:accent2>
      <a:accent3>
        <a:srgbClr val="080808"/>
      </a:accent3>
      <a:accent4>
        <a:srgbClr val="10CF9B"/>
      </a:accent4>
      <a:accent5>
        <a:srgbClr val="7CCA62"/>
      </a:accent5>
      <a:accent6>
        <a:srgbClr val="A5C249"/>
      </a:accent6>
      <a:hlink>
        <a:srgbClr val="7A48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ayfield Theme">
  <a:themeElements>
    <a:clrScheme name="Mayfield">
      <a:dk1>
        <a:srgbClr val="080808"/>
      </a:dk1>
      <a:lt1>
        <a:srgbClr val="080808"/>
      </a:lt1>
      <a:dk2>
        <a:srgbClr val="080808"/>
      </a:dk2>
      <a:lt2>
        <a:srgbClr val="080808"/>
      </a:lt2>
      <a:accent1>
        <a:srgbClr val="0F6FC6"/>
      </a:accent1>
      <a:accent2>
        <a:srgbClr val="080808"/>
      </a:accent2>
      <a:accent3>
        <a:srgbClr val="080808"/>
      </a:accent3>
      <a:accent4>
        <a:srgbClr val="10CF9B"/>
      </a:accent4>
      <a:accent5>
        <a:srgbClr val="7CCA62"/>
      </a:accent5>
      <a:accent6>
        <a:srgbClr val="A5C249"/>
      </a:accent6>
      <a:hlink>
        <a:srgbClr val="7A48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Mayfield Theme">
  <a:themeElements>
    <a:clrScheme name="Mayfield">
      <a:dk1>
        <a:srgbClr val="080808"/>
      </a:dk1>
      <a:lt1>
        <a:srgbClr val="080808"/>
      </a:lt1>
      <a:dk2>
        <a:srgbClr val="080808"/>
      </a:dk2>
      <a:lt2>
        <a:srgbClr val="080808"/>
      </a:lt2>
      <a:accent1>
        <a:srgbClr val="0F6FC6"/>
      </a:accent1>
      <a:accent2>
        <a:srgbClr val="080808"/>
      </a:accent2>
      <a:accent3>
        <a:srgbClr val="080808"/>
      </a:accent3>
      <a:accent4>
        <a:srgbClr val="10CF9B"/>
      </a:accent4>
      <a:accent5>
        <a:srgbClr val="7CCA62"/>
      </a:accent5>
      <a:accent6>
        <a:srgbClr val="A5C249"/>
      </a:accent6>
      <a:hlink>
        <a:srgbClr val="7A48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Mayfield Theme">
  <a:themeElements>
    <a:clrScheme name="Mayfield">
      <a:dk1>
        <a:srgbClr val="080808"/>
      </a:dk1>
      <a:lt1>
        <a:srgbClr val="080808"/>
      </a:lt1>
      <a:dk2>
        <a:srgbClr val="080808"/>
      </a:dk2>
      <a:lt2>
        <a:srgbClr val="080808"/>
      </a:lt2>
      <a:accent1>
        <a:srgbClr val="0F6FC6"/>
      </a:accent1>
      <a:accent2>
        <a:srgbClr val="080808"/>
      </a:accent2>
      <a:accent3>
        <a:srgbClr val="080808"/>
      </a:accent3>
      <a:accent4>
        <a:srgbClr val="10CF9B"/>
      </a:accent4>
      <a:accent5>
        <a:srgbClr val="7CCA62"/>
      </a:accent5>
      <a:accent6>
        <a:srgbClr val="A5C249"/>
      </a:accent6>
      <a:hlink>
        <a:srgbClr val="7A48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5286</TotalTime>
  <Words>3940</Words>
  <Application>Microsoft Office PowerPoint</Application>
  <PresentationFormat>On-screen Show (4:3)</PresentationFormat>
  <Paragraphs>652</Paragraphs>
  <Slides>79</Slides>
  <Notes>68</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79</vt:i4>
      </vt:variant>
    </vt:vector>
  </HeadingPairs>
  <TitlesOfParts>
    <vt:vector size="93" baseType="lpstr">
      <vt:lpstr>Arial</vt:lpstr>
      <vt:lpstr>Calibri</vt:lpstr>
      <vt:lpstr>Comic Sans MS</vt:lpstr>
      <vt:lpstr>Constantia</vt:lpstr>
      <vt:lpstr>Wingdings</vt:lpstr>
      <vt:lpstr>Wingdings 2</vt:lpstr>
      <vt:lpstr>Office Theme</vt:lpstr>
      <vt:lpstr>Mayfield Theme</vt:lpstr>
      <vt:lpstr>1_Mayfield Theme</vt:lpstr>
      <vt:lpstr>2_Mayfield Theme</vt:lpstr>
      <vt:lpstr>3_Mayfield Theme</vt:lpstr>
      <vt:lpstr>4_Mayfield Theme</vt:lpstr>
      <vt:lpstr>Default Design</vt:lpstr>
      <vt:lpstr>1_Default Design</vt:lpstr>
      <vt:lpstr>Macbeth</vt:lpstr>
      <vt:lpstr>PowerPoint Presentation</vt:lpstr>
      <vt:lpstr> Remember these? Use the look cover write check strategy to learn these.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Task: Independently identify the semantic field of language linked to evil .</vt:lpstr>
      <vt:lpstr>  Task: Independently analyse this text and annotate for ideas to show Lady Macbeth as an unnatural/atypical Jacobean female.</vt:lpstr>
      <vt:lpstr>PowerPoint Presentation</vt:lpstr>
      <vt:lpstr>Task: Independently analyse this text and annotate for ideas to show Lady Macbeth as an unnatural/atypical Jacobean female..</vt:lpstr>
      <vt:lpstr>PowerPoint Presentation</vt:lpstr>
      <vt:lpstr>PowerPoint Presentation</vt:lpstr>
      <vt:lpstr>Act 1 Scene 7</vt:lpstr>
      <vt:lpstr>KQ: How far is Lady Macbeth driven by ambition?</vt:lpstr>
      <vt:lpstr>KQ: How far is Lady Macbeth driven by ambition?</vt:lpstr>
      <vt:lpstr>KQ: How far is Lady Macbeth driven by ambition?</vt:lpstr>
      <vt:lpstr>KQ: How far is Lady Macbeth driven by ambition?</vt:lpstr>
      <vt:lpstr>PowerPoint Presentation</vt:lpstr>
      <vt:lpstr>PowerPoint Presentation</vt:lpstr>
      <vt:lpstr>PowerPoint Presentation</vt:lpstr>
      <vt:lpstr>PowerPoint Presentation</vt:lpstr>
      <vt:lpstr>PowerPoint Presentation</vt:lpstr>
      <vt:lpstr>PowerPoint Presentation</vt:lpstr>
      <vt:lpstr>L.O. To confidently know  the characters, plot, narrative, setting and themes of Macbeth.</vt:lpstr>
      <vt:lpstr>L.O. To confidently know  the characters, plot, narrative, setting and themes of Macbeth.</vt:lpstr>
      <vt:lpstr>L.O. To explore the impact of structure in Macbeth</vt:lpstr>
      <vt:lpstr>L.O. To explore the impact of structure in Macbeth</vt:lpstr>
      <vt:lpstr>L.O. To explore the impact of structure in Macbeth</vt:lpstr>
      <vt:lpstr>L.O. To explore the impact of structure in Macbeth</vt:lpstr>
      <vt:lpstr>L.O. To explore Shakespeare’s use of soliloquy</vt:lpstr>
      <vt:lpstr>L.O. To explore Shakespeare’s use of soliloquy</vt:lpstr>
      <vt:lpstr>L.O. To explore Shakespeare’s use of soliloquy</vt:lpstr>
      <vt:lpstr>L.O. To understand how to draw links across a text</vt:lpstr>
      <vt:lpstr>L.O. To understand how to draw links across a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dc:title>
  <dc:creator>Amanda</dc:creator>
  <cp:lastModifiedBy>Barnes</cp:lastModifiedBy>
  <cp:revision>240</cp:revision>
  <cp:lastPrinted>2019-05-10T16:24:12Z</cp:lastPrinted>
  <dcterms:created xsi:type="dcterms:W3CDTF">2011-06-04T10:43:03Z</dcterms:created>
  <dcterms:modified xsi:type="dcterms:W3CDTF">2019-05-13T10:58:28Z</dcterms:modified>
</cp:coreProperties>
</file>