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66" r:id="rId4"/>
    <p:sldId id="265" r:id="rId5"/>
    <p:sldId id="257" r:id="rId6"/>
    <p:sldId id="262" r:id="rId7"/>
    <p:sldId id="267" r:id="rId8"/>
    <p:sldId id="258" r:id="rId9"/>
    <p:sldId id="260" r:id="rId10"/>
    <p:sldId id="264" r:id="rId11"/>
    <p:sldId id="263" r:id="rId12"/>
    <p:sldId id="259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6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79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219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93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420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32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21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081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627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56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46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80808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01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016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52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0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1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1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4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61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4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1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506B-6DD7-4CF2-B0E7-75AF6343E77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26/04/2018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BC8C-383C-451F-BD47-366D02E0DEF2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25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0F1374-0990-48B1-AB00-64D8F93A03FC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C74C14-DB11-4EF9-8264-C16253484D9B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800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Mnemonics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Little things to make your life easier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986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Form (P2 Q5)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Letter:</a:t>
            </a:r>
          </a:p>
          <a:p>
            <a:pPr eaLnBrk="1" hangingPunct="1">
              <a:buFontTx/>
              <a:buNone/>
            </a:pPr>
            <a:endParaRPr lang="en-GB" sz="2400" i="1" dirty="0" smtClean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2951819" y="2132856"/>
            <a:ext cx="3240360" cy="4464496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123 Fake Street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Faketown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Fakeshire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FAKE 123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Mr Person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123 Person Street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Persontown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Personshire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 0N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Monday 12</a:t>
            </a:r>
            <a:r>
              <a:rPr kumimoji="0" lang="en-GB" sz="10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January 2015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Dear Mr. Person,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Blah </a:t>
            </a:r>
            <a:r>
              <a:rPr kumimoji="0" lang="en-GB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blah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blah….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Yours sincerely,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C. O. M. Plainer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650830" y="1812884"/>
            <a:ext cx="2016224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Addresses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top right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Theirs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the left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DON’T include these in an exam.  Why?</a:t>
            </a:r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6012160" y="2852936"/>
            <a:ext cx="638670" cy="220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3923928" y="3073024"/>
            <a:ext cx="2726902" cy="572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12150" y="2892611"/>
            <a:ext cx="18816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Date</a:t>
            </a: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93758" y="3252651"/>
            <a:ext cx="666074" cy="8244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650830" y="4653136"/>
            <a:ext cx="203597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Salutation: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Dear Sir/Madam, or the name of the person you are writing to</a:t>
            </a: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3851920" y="4581128"/>
            <a:ext cx="2798910" cy="900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90171" y="4354905"/>
            <a:ext cx="1881608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Sign off.  If you know the person use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Yours sincerely,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don’t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Yours faithfully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Arrow Connector 20"/>
          <p:cNvCxnSpPr>
            <a:stCxn id="18" idx="3"/>
          </p:cNvCxnSpPr>
          <p:nvPr/>
        </p:nvCxnSpPr>
        <p:spPr>
          <a:xfrm flipV="1">
            <a:off x="2471779" y="5196867"/>
            <a:ext cx="732069" cy="1301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427984" y="5327014"/>
            <a:ext cx="1584176" cy="1186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Body text – in paragraphs using SCS1 and AFOREST</a:t>
            </a:r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>
          <a:xfrm flipH="1" flipV="1">
            <a:off x="3851920" y="4925836"/>
            <a:ext cx="576064" cy="9944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16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5" grpId="0" animBg="1"/>
      <p:bldP spid="18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Form (P2 Q5)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Blog:</a:t>
            </a:r>
          </a:p>
          <a:p>
            <a:pPr eaLnBrk="1" hangingPunct="1">
              <a:buFontTx/>
              <a:buNone/>
            </a:pPr>
            <a:endParaRPr lang="en-GB" sz="2400" i="1" dirty="0" smtClean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2951819" y="2204864"/>
            <a:ext cx="3240360" cy="4464496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GIVING IS GREAT!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all like to receive.  That’s a fact.  Christmas, birthdays, just to be nice.  Giving makes us feel good.  But there’s more to it – altruism is important, looking after each other is vital, sharing is the key.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did you last give to charity?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Get on with it – fit it in!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Too often we wait until it’s a big event – something like Children in Need or Armistice Day, then we open our creaking wallets and push a few coins towards a good cause to make us feel better.  Is this enough?  No?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Giving and charity needs to be central to everything we do…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650830" y="1812884"/>
            <a:ext cx="2016224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Body text – you are giving an </a:t>
            </a: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opinion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use AFOREST to get your points across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5857796" y="3056988"/>
            <a:ext cx="793034" cy="160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57198" y="2895781"/>
            <a:ext cx="1881608" cy="903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Headline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338806" y="2437154"/>
            <a:ext cx="1637384" cy="9103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650830" y="4653136"/>
            <a:ext cx="203597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Sub-heading – can use a more </a:t>
            </a: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informal tone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3976190" y="4333164"/>
            <a:ext cx="2674640" cy="11480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941378" y="5132492"/>
            <a:ext cx="1584176" cy="1186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Always write in paragraphs using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TiPToP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4" name="Straight Arrow Connector 23"/>
          <p:cNvCxnSpPr>
            <a:stCxn id="22" idx="0"/>
          </p:cNvCxnSpPr>
          <p:nvPr/>
        </p:nvCxnSpPr>
        <p:spPr>
          <a:xfrm flipV="1">
            <a:off x="1733466" y="4073860"/>
            <a:ext cx="1715362" cy="10586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49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5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Form (P2 Q5)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Transcript/Interview:</a:t>
            </a:r>
          </a:p>
          <a:p>
            <a:pPr eaLnBrk="1" hangingPunct="1">
              <a:buFontTx/>
              <a:buNone/>
            </a:pPr>
            <a:endParaRPr lang="en-GB" sz="2400" i="1" dirty="0" smtClean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2951819" y="2204864"/>
            <a:ext cx="3240360" cy="4464496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INTERVIEWER:  Here’s where I would write my question.  So, does this make sense?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PERSON:  Well, yes.  Here’s where I write my answer.  I would go into detail using a range of sentences from SCS1 as well as suitable features – SPAMROD to describe and AFOREST to persuade.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 though this is an interview, if I change topic, time, person or place I would still change paragraph.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INTERVIEWER:  And when I interrupt to ask a question you set the page out like this.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PERSON:  Yes.  Your questions come from the sub-headings in the main exam question.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650830" y="1812884"/>
            <a:ext cx="2016224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first speaker and the second.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Write them in CAPITALS.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3995936" y="2708920"/>
            <a:ext cx="2654894" cy="3641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>
            <a:off x="3563888" y="3073024"/>
            <a:ext cx="3086942" cy="1796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12150" y="2892611"/>
            <a:ext cx="1881608" cy="903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Make sure you end the name with a colon 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393758" y="2703972"/>
            <a:ext cx="1458162" cy="6403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650830" y="4653136"/>
            <a:ext cx="203597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Text of the conversation.  Use SCS1 and features.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5364088" y="5048167"/>
            <a:ext cx="1286742" cy="4330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941378" y="5132492"/>
            <a:ext cx="1584176" cy="1186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Always write in paragraphs using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TiPToP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4" name="Straight Arrow Connector 23"/>
          <p:cNvCxnSpPr>
            <a:stCxn id="22" idx="0"/>
          </p:cNvCxnSpPr>
          <p:nvPr/>
        </p:nvCxnSpPr>
        <p:spPr>
          <a:xfrm flipV="1">
            <a:off x="1733466" y="4073860"/>
            <a:ext cx="1715362" cy="10586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80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5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Comic Sans MS" pitchFamily="66" charset="0"/>
              </a:rPr>
              <a:t>Analytical writing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PEEE(L):</a:t>
            </a: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2400" dirty="0" smtClean="0">
                <a:latin typeface="Comic Sans MS" pitchFamily="66" charset="0"/>
              </a:rPr>
              <a:t>oint – your answer to the question;</a:t>
            </a:r>
            <a:endParaRPr lang="en-GB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E</a:t>
            </a:r>
            <a:r>
              <a:rPr lang="en-GB" sz="2400" dirty="0" smtClean="0">
                <a:latin typeface="Comic Sans MS" pitchFamily="66" charset="0"/>
              </a:rPr>
              <a:t>vidence – a quotation from the text;</a:t>
            </a:r>
            <a:endParaRPr lang="en-GB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E</a:t>
            </a:r>
            <a:r>
              <a:rPr lang="en-GB" sz="2400" dirty="0" smtClean="0">
                <a:latin typeface="Comic Sans MS" pitchFamily="66" charset="0"/>
              </a:rPr>
              <a:t>xplain – what the quote means/effect on the reader;</a:t>
            </a:r>
            <a:endParaRPr lang="en-GB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E</a:t>
            </a:r>
            <a:r>
              <a:rPr lang="en-GB" sz="2400" dirty="0" smtClean="0">
                <a:latin typeface="Comic Sans MS" pitchFamily="66" charset="0"/>
              </a:rPr>
              <a:t>xplore – analysis of language, features, </a:t>
            </a: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structure, device, context, perspective</a:t>
            </a:r>
          </a:p>
          <a:p>
            <a:pPr eaLnBrk="1" hangingPunct="1">
              <a:buFontTx/>
              <a:buNone/>
            </a:pP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L</a:t>
            </a:r>
            <a:r>
              <a:rPr lang="en-GB" sz="2400" dirty="0" smtClean="0">
                <a:latin typeface="Comic Sans MS" pitchFamily="66" charset="0"/>
              </a:rPr>
              <a:t>ink – link back to the question</a:t>
            </a:r>
            <a:endParaRPr lang="en-GB" sz="24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" name="Picture 2" descr="http://www.theworldofchinese.com/wp-content/uploads/2011/02/ti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658" y="4508678"/>
            <a:ext cx="1968142" cy="209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>
                <a:latin typeface="Comic Sans MS" pitchFamily="66" charset="0"/>
              </a:rPr>
              <a:t>Analytical writing</a:t>
            </a:r>
            <a:endParaRPr lang="en-GB" sz="2400" b="1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Language and structure: what to look for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Words</a:t>
            </a:r>
            <a:r>
              <a:rPr lang="en-GB" sz="2400" dirty="0" smtClean="0">
                <a:latin typeface="Comic Sans MS" pitchFamily="66" charset="0"/>
              </a:rPr>
              <a:t> – types of words e.g. verbs, adjectives etc.;</a:t>
            </a:r>
          </a:p>
          <a:p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Phrases</a:t>
            </a:r>
            <a:r>
              <a:rPr lang="en-GB" sz="2400" dirty="0" smtClean="0">
                <a:latin typeface="Comic Sans MS" pitchFamily="66" charset="0"/>
              </a:rPr>
              <a:t> – groups of words/short sentences;</a:t>
            </a:r>
          </a:p>
          <a:p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Language features </a:t>
            </a:r>
            <a:r>
              <a:rPr lang="en-GB" sz="2400" dirty="0" smtClean="0">
                <a:latin typeface="Comic Sans MS" pitchFamily="66" charset="0"/>
              </a:rPr>
              <a:t>– SPAMROD/AFOREST;</a:t>
            </a:r>
          </a:p>
          <a:p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Language techniques </a:t>
            </a:r>
            <a:r>
              <a:rPr lang="en-GB" sz="2400" dirty="0" smtClean="0">
                <a:latin typeface="Comic Sans MS" pitchFamily="66" charset="0"/>
              </a:rPr>
              <a:t>– tense, tone, direct address, pathetic fallacy, semantic fields etc.;</a:t>
            </a:r>
          </a:p>
          <a:p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Sentence forms </a:t>
            </a:r>
            <a:r>
              <a:rPr lang="en-GB" sz="2400" dirty="0" smtClean="0">
                <a:latin typeface="Comic Sans MS" pitchFamily="66" charset="0"/>
              </a:rPr>
              <a:t>– SCS1.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099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Comic Sans MS" pitchFamily="66" charset="0"/>
              </a:rPr>
              <a:t>Structure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NESTS:</a:t>
            </a:r>
          </a:p>
          <a:p>
            <a:pPr marL="0" indent="0"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</a:t>
            </a:r>
            <a:r>
              <a:rPr lang="en-GB" sz="2400" dirty="0" smtClean="0">
                <a:latin typeface="Comic Sans MS" panose="030F0702030302020204" pitchFamily="66" charset="0"/>
              </a:rPr>
              <a:t>arrative voice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</a:t>
            </a:r>
            <a:r>
              <a:rPr lang="en-GB" sz="2400" dirty="0" smtClean="0">
                <a:latin typeface="Comic Sans MS" panose="030F0702030302020204" pitchFamily="66" charset="0"/>
              </a:rPr>
              <a:t>nd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</a:t>
            </a:r>
            <a:r>
              <a:rPr lang="en-GB" sz="2400" dirty="0" smtClean="0">
                <a:latin typeface="Comic Sans MS" panose="030F0702030302020204" pitchFamily="66" charset="0"/>
              </a:rPr>
              <a:t>tart/beginning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</a:t>
            </a:r>
            <a:r>
              <a:rPr lang="en-GB" sz="2400" dirty="0" smtClean="0">
                <a:latin typeface="Comic Sans MS" panose="030F0702030302020204" pitchFamily="66" charset="0"/>
              </a:rPr>
              <a:t>ense/turning point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</a:t>
            </a:r>
            <a:r>
              <a:rPr lang="en-GB" sz="2400" dirty="0" smtClean="0">
                <a:latin typeface="Comic Sans MS" panose="030F0702030302020204" pitchFamily="66" charset="0"/>
              </a:rPr>
              <a:t>entences and paragraphs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689173"/>
            <a:ext cx="3257025" cy="201392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71999" y="4829577"/>
            <a:ext cx="3257025" cy="13651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SUPPORT: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 this mnemonic as a guide to help you think about structure.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Comic Sans MS" pitchFamily="66" charset="0"/>
              </a:rPr>
              <a:t>Paragraphs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>
                <a:latin typeface="Comic Sans MS" pitchFamily="66" charset="0"/>
              </a:rPr>
              <a:t>P</a:t>
            </a:r>
            <a:r>
              <a:rPr lang="en-GB" sz="2400" dirty="0" smtClean="0">
                <a:latin typeface="Comic Sans MS" pitchFamily="66" charset="0"/>
              </a:rPr>
              <a:t>aragraphs:</a:t>
            </a: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>
                <a:solidFill>
                  <a:srgbClr val="FFFF00"/>
                </a:solidFill>
                <a:latin typeface="Comic Sans MS" pitchFamily="66" charset="0"/>
              </a:rPr>
              <a:t>T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i</a:t>
            </a:r>
            <a:r>
              <a:rPr lang="en-GB" sz="2400" dirty="0" smtClean="0">
                <a:latin typeface="Comic Sans MS" pitchFamily="66" charset="0"/>
              </a:rPr>
              <a:t>me</a:t>
            </a:r>
            <a:endParaRPr lang="en-GB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2400" dirty="0" smtClean="0">
                <a:latin typeface="Comic Sans MS" pitchFamily="66" charset="0"/>
              </a:rPr>
              <a:t>lace</a:t>
            </a:r>
            <a:endParaRPr lang="en-GB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To</a:t>
            </a:r>
            <a:r>
              <a:rPr lang="en-GB" sz="2400" dirty="0" smtClean="0">
                <a:latin typeface="Comic Sans MS" pitchFamily="66" charset="0"/>
              </a:rPr>
              <a:t>pic</a:t>
            </a:r>
            <a:endParaRPr lang="en-GB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2400" dirty="0" smtClean="0">
                <a:latin typeface="Comic Sans MS" pitchFamily="66" charset="0"/>
              </a:rPr>
              <a:t>erson</a:t>
            </a:r>
            <a:endParaRPr lang="en-GB" sz="2400" b="1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" name="Picture 2" descr="http://www.theworldofchinese.com/wp-content/uploads/2011/02/ti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658" y="4508678"/>
            <a:ext cx="1968142" cy="209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7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1999" y="357188"/>
            <a:ext cx="4157663" cy="571500"/>
          </a:xfrm>
        </p:spPr>
        <p:txBody>
          <a:bodyPr>
            <a:normAutofit/>
          </a:bodyPr>
          <a:lstStyle/>
          <a:p>
            <a:pPr algn="r"/>
            <a:fld id="{CB1EC7AB-5D6B-4FF1-B438-27E22687EF39}" type="datetime2">
              <a:rPr lang="en-GB" sz="2000" smtClean="0">
                <a:latin typeface="Comic Sans MS" pitchFamily="66" charset="0"/>
              </a:rPr>
              <a:t>Thursday, 26 April 2018</a:t>
            </a:fld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Comic Sans MS" pitchFamily="66" charset="0"/>
              </a:rPr>
              <a:t>Sentences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Sentence Structures: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S</a:t>
            </a:r>
            <a:r>
              <a:rPr lang="en-GB" sz="2400" dirty="0" smtClean="0">
                <a:latin typeface="Comic Sans MS" pitchFamily="66" charset="0"/>
              </a:rPr>
              <a:t>imple</a:t>
            </a:r>
            <a:endParaRPr lang="en-GB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C</a:t>
            </a:r>
            <a:r>
              <a:rPr lang="en-GB" sz="2400" dirty="0" smtClean="0">
                <a:latin typeface="Comic Sans MS" pitchFamily="66" charset="0"/>
              </a:rPr>
              <a:t>ompound</a:t>
            </a:r>
            <a:endParaRPr lang="en-GB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S</a:t>
            </a:r>
            <a:r>
              <a:rPr lang="en-GB" sz="2400" dirty="0" smtClean="0">
                <a:latin typeface="Comic Sans MS" pitchFamily="66" charset="0"/>
              </a:rPr>
              <a:t>ubordinate</a:t>
            </a:r>
            <a:endParaRPr lang="en-GB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word</a:t>
            </a:r>
            <a:endParaRPr lang="en-GB" sz="2400" b="1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" name="Picture 2" descr="http://www.theworldofchinese.com/wp-content/uploads/2011/02/ti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658" y="4508678"/>
            <a:ext cx="1968142" cy="209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9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Comic Sans MS" pitchFamily="66" charset="0"/>
              </a:rPr>
              <a:t>Descriptive/Figurative Language (P1 Q5)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SPAMROD: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S</a:t>
            </a:r>
            <a:r>
              <a:rPr lang="en-GB" sz="2400" dirty="0" smtClean="0">
                <a:latin typeface="Comic Sans MS" pitchFamily="66" charset="0"/>
              </a:rPr>
              <a:t>imile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2400" dirty="0" smtClean="0">
                <a:latin typeface="Comic Sans MS" pitchFamily="66" charset="0"/>
              </a:rPr>
              <a:t>ersonification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A</a:t>
            </a:r>
            <a:r>
              <a:rPr lang="en-GB" sz="2400" dirty="0" smtClean="0">
                <a:latin typeface="Comic Sans MS" pitchFamily="66" charset="0"/>
              </a:rPr>
              <a:t>lliteration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en-GB" sz="2400" dirty="0" smtClean="0">
                <a:latin typeface="Comic Sans MS" pitchFamily="66" charset="0"/>
              </a:rPr>
              <a:t>etaphor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R</a:t>
            </a:r>
            <a:r>
              <a:rPr lang="en-GB" sz="2400" dirty="0" smtClean="0">
                <a:latin typeface="Comic Sans MS" pitchFamily="66" charset="0"/>
              </a:rPr>
              <a:t>epetition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latin typeface="Comic Sans MS" pitchFamily="66" charset="0"/>
              </a:rPr>
              <a:t>nomatopoeia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lang="en-GB" sz="2400" dirty="0" smtClean="0">
                <a:latin typeface="Comic Sans MS" pitchFamily="66" charset="0"/>
              </a:rPr>
              <a:t>escription based on the 5 senses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026" name="Picture 2" descr="http://www.theworldofchinese.com/wp-content/uploads/2011/02/ti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658" y="4508678"/>
            <a:ext cx="1968142" cy="209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98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Comic Sans MS" pitchFamily="66" charset="0"/>
              </a:rPr>
              <a:t>Persuasive/Rhetorical Language (P2 Q5)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AFOREST: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A</a:t>
            </a:r>
            <a:r>
              <a:rPr lang="en-GB" sz="2400" dirty="0" smtClean="0">
                <a:latin typeface="Comic Sans MS" pitchFamily="66" charset="0"/>
              </a:rPr>
              <a:t>lliteration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F</a:t>
            </a:r>
            <a:r>
              <a:rPr lang="en-GB" sz="2400" dirty="0" smtClean="0">
                <a:latin typeface="Comic Sans MS" pitchFamily="66" charset="0"/>
              </a:rPr>
              <a:t>act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latin typeface="Comic Sans MS" pitchFamily="66" charset="0"/>
              </a:rPr>
              <a:t>pinion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R</a:t>
            </a:r>
            <a:r>
              <a:rPr lang="en-GB" sz="2400" dirty="0" smtClean="0">
                <a:latin typeface="Comic Sans MS" pitchFamily="66" charset="0"/>
              </a:rPr>
              <a:t>hetorical question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E</a:t>
            </a:r>
            <a:r>
              <a:rPr lang="en-GB" sz="2400" dirty="0" smtClean="0">
                <a:latin typeface="Comic Sans MS" pitchFamily="66" charset="0"/>
              </a:rPr>
              <a:t>motive language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S</a:t>
            </a:r>
            <a:r>
              <a:rPr lang="en-GB" sz="2400" dirty="0" smtClean="0">
                <a:latin typeface="Comic Sans MS" pitchFamily="66" charset="0"/>
              </a:rPr>
              <a:t>tatistic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solidFill>
                  <a:srgbClr val="FFFF00"/>
                </a:solidFill>
                <a:latin typeface="Comic Sans MS" pitchFamily="66" charset="0"/>
              </a:rPr>
              <a:t>T</a:t>
            </a:r>
            <a:r>
              <a:rPr lang="en-GB" sz="2400" dirty="0" smtClean="0">
                <a:latin typeface="Comic Sans MS" pitchFamily="66" charset="0"/>
              </a:rPr>
              <a:t>riples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026" name="Picture 2" descr="http://www.theworldofchinese.com/wp-content/uploads/2011/02/ti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658" y="4508678"/>
            <a:ext cx="1968142" cy="209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915177" y="2086377"/>
            <a:ext cx="4771623" cy="2125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EXTENSION FEATURES: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Hyperbole –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exaggeration for effect or emphasis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Litotes –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understatement for effect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Irony –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expressing meaning by using language that suggests the opposite (last thing you would expect)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8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24"/>
            <a:ext cx="8229600" cy="5857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u="sng" dirty="0" smtClean="0">
                <a:latin typeface="Comic Sans MS" pitchFamily="66" charset="0"/>
              </a:rPr>
              <a:t>Form (P2 Q5)</a:t>
            </a:r>
            <a:endParaRPr lang="en-GB" sz="1800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Newspaper Article:</a:t>
            </a:r>
          </a:p>
          <a:p>
            <a:pPr eaLnBrk="1" hangingPunct="1">
              <a:buFontTx/>
              <a:buNone/>
            </a:pPr>
            <a:endParaRPr lang="en-GB" sz="2400" i="1" dirty="0" smtClean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596" y="357166"/>
            <a:ext cx="107157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2951819" y="2204864"/>
            <a:ext cx="3240360" cy="4464496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234888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TERROR ON THE STREETS!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1" y="2862228"/>
            <a:ext cx="14761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There was panic in the streets of Portsmouth yesterday after a prolonged conflict between two rival gangs.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Turf war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two groups, calling themselves the ‘Muppets’ and the ‘Losers’ have been involved in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35996" y="2890313"/>
            <a:ext cx="14761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long running disputer for the past three years.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‘Vicious assault’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witness, Mrs Biddy, saw the fight from her living room.  “It was awful,” she moaned.  “They were slapping each other silly.”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23310" y="2361653"/>
            <a:ext cx="1944216" cy="1831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Headline – known as a banner.  In tabloids, often uses a </a:t>
            </a: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32402" y="4264648"/>
            <a:ext cx="1944216" cy="2404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Sub-heading – used to separate the article into sections.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would help create sub-heading in an exam?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300191" y="2361653"/>
            <a:ext cx="2274088" cy="3980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Body text – uses features of </a:t>
            </a: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SCS1, SPAMROD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</a:t>
            </a: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AFOREST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as newspapers often give opinion.  Broadsheets tend to use more </a:t>
            </a: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polysyllabic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vocabulary.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Why do we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use columns in an exam?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>
            <a:stCxn id="10" idx="3"/>
          </p:cNvCxnSpPr>
          <p:nvPr/>
        </p:nvCxnSpPr>
        <p:spPr>
          <a:xfrm flipV="1">
            <a:off x="2667526" y="2718212"/>
            <a:ext cx="1112386" cy="5592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5" idx="3"/>
          </p:cNvCxnSpPr>
          <p:nvPr/>
        </p:nvCxnSpPr>
        <p:spPr>
          <a:xfrm flipV="1">
            <a:off x="2676618" y="4869162"/>
            <a:ext cx="527230" cy="5978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5" idx="3"/>
          </p:cNvCxnSpPr>
          <p:nvPr/>
        </p:nvCxnSpPr>
        <p:spPr>
          <a:xfrm flipV="1">
            <a:off x="2676618" y="4077074"/>
            <a:ext cx="2134579" cy="1389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1"/>
          </p:cNvCxnSpPr>
          <p:nvPr/>
        </p:nvCxnSpPr>
        <p:spPr>
          <a:xfrm flipH="1" flipV="1">
            <a:off x="5292080" y="3573016"/>
            <a:ext cx="1008111" cy="778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86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5" grpId="0" animBg="1"/>
      <p:bldP spid="26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yfield Theme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835</Words>
  <Application>Microsoft Office PowerPoint</Application>
  <PresentationFormat>On-screen Show (4:3)</PresentationFormat>
  <Paragraphs>189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Constantia</vt:lpstr>
      <vt:lpstr>Wingdings 2</vt:lpstr>
      <vt:lpstr>1_Office Theme</vt:lpstr>
      <vt:lpstr>Mayfield Theme</vt:lpstr>
      <vt:lpstr>Key Mnemonics</vt:lpstr>
      <vt:lpstr>PowerPoint Presentation</vt:lpstr>
      <vt:lpstr>PowerPoint Presentation</vt:lpstr>
      <vt:lpstr>PowerPoint Presentation</vt:lpstr>
      <vt:lpstr>PowerPoint Presentation</vt:lpstr>
      <vt:lpstr>Thursday, 26 April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Tite</dc:creator>
  <cp:lastModifiedBy>Tite</cp:lastModifiedBy>
  <cp:revision>2</cp:revision>
  <dcterms:created xsi:type="dcterms:W3CDTF">2018-04-26T11:15:46Z</dcterms:created>
  <dcterms:modified xsi:type="dcterms:W3CDTF">2018-04-26T11:29:01Z</dcterms:modified>
</cp:coreProperties>
</file>