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21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07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1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0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9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1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45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72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7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26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88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15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21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139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11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434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2129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98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84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48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175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84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553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7646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70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283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363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587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165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5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964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226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355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299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325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6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9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4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3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8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80808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9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207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44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D89B2-9A44-4FD3-87FC-0B52B3BB2C2F}" type="datetimeFigureOut">
              <a:rPr lang="en-GB" smtClean="0"/>
              <a:pPr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DB63-E978-4828-A6BF-A670E5DA5E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371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07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20880" cy="6480720"/>
          </a:xfrm>
        </p:spPr>
        <p:txBody>
          <a:bodyPr>
            <a:normAutofit/>
          </a:bodyPr>
          <a:lstStyle/>
          <a:p>
            <a:pPr algn="l"/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Lesson Objective:</a:t>
            </a:r>
          </a:p>
          <a:p>
            <a:pPr algn="ctr"/>
            <a:r>
              <a:rPr lang="en-GB" sz="32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2400" i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Success Criteria (Strands): Met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Strand 7 –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Communication: I can use some thoughtful vocabulary choices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for effect and accurate punctuation and sentence structures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to add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clarity.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Strand 8 – 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Communication: I understand SPAMROD/AFOREST/TWIST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and can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sometimes use them to develop my responses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.  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3200" b="1" dirty="0" smtClean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 smtClean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83568" y="4869160"/>
            <a:ext cx="6696744" cy="1800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Starter: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does the</a:t>
            </a:r>
            <a:r>
              <a:rPr kumimoji="0" lang="en-GB" sz="2000" b="0" i="1" u="none" strike="noStrike" kern="120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mnemonic SPAMROD stand for?  How do we use these features in our writing?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i="1" baseline="0" dirty="0">
              <a:solidFill>
                <a:srgbClr val="080808"/>
              </a:solidFill>
              <a:latin typeface="Comic Sans MS" pitchFamily="66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EXTENSION:  Use each of the features to describe an animal.</a:t>
            </a:r>
            <a:endParaRPr kumimoji="0" lang="en-GB" sz="2000" b="0" i="1" u="none" strike="noStrike" kern="120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3541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A2F10C-4D6B-4022-9C65-96DFF726781C}" type="datetime2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Friday, 23 February 2018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6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SPAMROD: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GB" sz="2400" dirty="0" smtClean="0">
                <a:latin typeface="Comic Sans MS" pitchFamily="66" charset="0"/>
              </a:rPr>
              <a:t>imile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2400" dirty="0" smtClean="0">
                <a:latin typeface="Comic Sans MS" pitchFamily="66" charset="0"/>
              </a:rPr>
              <a:t>ersonification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A</a:t>
            </a:r>
            <a:r>
              <a:rPr lang="en-GB" sz="2400" dirty="0" smtClean="0">
                <a:latin typeface="Comic Sans MS" pitchFamily="66" charset="0"/>
              </a:rPr>
              <a:t>lliteration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en-GB" sz="2400" dirty="0" smtClean="0">
                <a:latin typeface="Comic Sans MS" pitchFamily="66" charset="0"/>
              </a:rPr>
              <a:t>etaphor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R</a:t>
            </a:r>
            <a:r>
              <a:rPr lang="en-GB" sz="2400" dirty="0" smtClean="0">
                <a:latin typeface="Comic Sans MS" pitchFamily="66" charset="0"/>
              </a:rPr>
              <a:t>epetition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latin typeface="Comic Sans MS" pitchFamily="66" charset="0"/>
              </a:rPr>
              <a:t>nomatopoeia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lang="en-GB" sz="2400" dirty="0" smtClean="0">
                <a:latin typeface="Comic Sans MS" pitchFamily="66" charset="0"/>
              </a:rPr>
              <a:t>escription based on the 5 senses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026" name="Picture 2" descr="http://www.theworldofchinese.com/wp-content/uploads/2011/02/t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658" y="4508678"/>
            <a:ext cx="1968142" cy="20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00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6670" y="2846231"/>
            <a:ext cx="8062175" cy="2975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TASK:  Writing Question (</a:t>
            </a:r>
            <a:r>
              <a:rPr lang="en-GB" sz="2400" dirty="0" err="1" smtClean="0">
                <a:latin typeface="Comic Sans MS" pitchFamily="66" charset="0"/>
              </a:rPr>
              <a:t>Mayfields</a:t>
            </a:r>
            <a:r>
              <a:rPr lang="en-GB" sz="2400" dirty="0" smtClean="0">
                <a:latin typeface="Comic Sans MS" pitchFamily="66" charset="0"/>
              </a:rPr>
              <a:t>)</a:t>
            </a: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You are advised to spend about 45 minutes on this section.  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Write in full sentences.  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You are reminded of the need to plan your answer.  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You should leave enough time to check your work at the end.</a:t>
            </a:r>
          </a:p>
          <a:p>
            <a:pPr algn="ctr"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i="1" dirty="0" smtClean="0">
                <a:latin typeface="Comic Sans MS" pitchFamily="66" charset="0"/>
              </a:rPr>
              <a:t>MAYFIELDS</a:t>
            </a:r>
            <a:r>
              <a:rPr lang="en-GB" sz="2400" dirty="0" smtClean="0">
                <a:latin typeface="Comic Sans MS" pitchFamily="66" charset="0"/>
              </a:rPr>
              <a:t> GUIDANCE!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9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TASK:  Writing Question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Make your choice of a writing question:</a:t>
            </a: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EITHER a description based on the image;</a:t>
            </a: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OR</a:t>
            </a: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A story based on the prompt.</a:t>
            </a: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i="1" dirty="0" smtClean="0">
                <a:latin typeface="Comic Sans MS" pitchFamily="66" charset="0"/>
              </a:rPr>
              <a:t>Discuss your choice with a partner.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8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Ready:  Timings</a:t>
            </a: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16536"/>
            <a:ext cx="1760764" cy="17607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610" y="3929061"/>
            <a:ext cx="1905000" cy="1905000"/>
          </a:xfrm>
          <a:prstGeom prst="rect">
            <a:avLst/>
          </a:prstGeom>
        </p:spPr>
      </p:pic>
      <p:pic>
        <p:nvPicPr>
          <p:cNvPr id="1026" name="Picture 2" descr="Image result for 5 minu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256" y="4881561"/>
            <a:ext cx="18097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04884" y="2958232"/>
            <a:ext cx="23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Planning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7971" y="4061013"/>
            <a:ext cx="23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Writing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9782" y="5083124"/>
            <a:ext cx="23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Checking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29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000" i="1" dirty="0">
                <a:latin typeface="Arial" pitchFamily="34" charset="0"/>
                <a:cs typeface="Arial" pitchFamily="34" charset="0"/>
              </a:rPr>
              <a:t>To understand how to communicate imaginatively, clearly and effectively </a:t>
            </a:r>
            <a:endParaRPr lang="en-GB" sz="20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mic Sans MS" pitchFamily="66" charset="0"/>
              </a:rPr>
              <a:t>Success criteria: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821197"/>
              </p:ext>
            </p:extLst>
          </p:nvPr>
        </p:nvGraphicFramePr>
        <p:xfrm>
          <a:off x="363923" y="2585037"/>
          <a:ext cx="8416152" cy="350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226">
                  <a:extLst>
                    <a:ext uri="{9D8B030D-6E8A-4147-A177-3AD203B41FA5}">
                      <a16:colId xmlns:a16="http://schemas.microsoft.com/office/drawing/2014/main" val="918620051"/>
                    </a:ext>
                  </a:extLst>
                </a:gridCol>
                <a:gridCol w="3005148">
                  <a:extLst>
                    <a:ext uri="{9D8B030D-6E8A-4147-A177-3AD203B41FA5}">
                      <a16:colId xmlns:a16="http://schemas.microsoft.com/office/drawing/2014/main" val="1151281465"/>
                    </a:ext>
                  </a:extLst>
                </a:gridCol>
                <a:gridCol w="2315893">
                  <a:extLst>
                    <a:ext uri="{9D8B030D-6E8A-4147-A177-3AD203B41FA5}">
                      <a16:colId xmlns:a16="http://schemas.microsoft.com/office/drawing/2014/main" val="3393295042"/>
                    </a:ext>
                  </a:extLst>
                </a:gridCol>
                <a:gridCol w="2508885">
                  <a:extLst>
                    <a:ext uri="{9D8B030D-6E8A-4147-A177-3AD203B41FA5}">
                      <a16:colId xmlns:a16="http://schemas.microsoft.com/office/drawing/2014/main" val="3534938486"/>
                    </a:ext>
                  </a:extLst>
                </a:gridCol>
              </a:tblGrid>
              <a:tr h="399944">
                <a:tc>
                  <a:txBody>
                    <a:bodyPr/>
                    <a:lstStyle/>
                    <a:p>
                      <a:r>
                        <a:rPr lang="en-GB" dirty="0" smtClean="0"/>
                        <a:t>#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Depth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479599"/>
                  </a:ext>
                </a:extLst>
              </a:tr>
              <a:tr h="1413499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 can use a range of thoughtful vocabulary</a:t>
                      </a:r>
                    </a:p>
                    <a:p>
                      <a:pPr algn="ctr"/>
                      <a:r>
                        <a:rPr lang="en-GB" sz="160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choices, punctuation and sentence structures for effect.</a:t>
                      </a:r>
                      <a:endParaRPr lang="en-GB" sz="1600" i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I have used a range of vocabulary, sentence structures and punctuation choices for effect e.g. exclamation points and polysyllabic words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bg2"/>
                          </a:solidFill>
                        </a:rPr>
                        <a:t>I have used</a:t>
                      </a:r>
                      <a:r>
                        <a:rPr lang="en-GB" sz="1600" baseline="0" dirty="0" smtClean="0">
                          <a:solidFill>
                            <a:schemeClr val="bg2"/>
                          </a:solidFill>
                        </a:rPr>
                        <a:t> varied and challenging synonyms in my writing.  I have used a range of punctuation (semi-colons, dashes, ellipsis etc.) and have used a wide range of sentences from SCS1</a:t>
                      </a:r>
                      <a:endParaRPr lang="en-GB" sz="1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73852"/>
                  </a:ext>
                </a:extLst>
              </a:tr>
              <a:tr h="1150523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 can respond confidently using</a:t>
                      </a:r>
                    </a:p>
                    <a:p>
                      <a:pPr algn="ctr"/>
                      <a:r>
                        <a:rPr lang="en-GB" sz="160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SPAMROD/AFOREST</a:t>
                      </a:r>
                      <a:r>
                        <a:rPr lang="en-GB" sz="1600" i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160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 produce some targeted effects.</a:t>
                      </a:r>
                      <a:endParaRPr lang="en-GB" sz="1600" i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I have used features of SPAMROD and/or AFOREST in my descriptive</a:t>
                      </a:r>
                      <a:r>
                        <a:rPr lang="en-GB" sz="1600" baseline="0" dirty="0" smtClean="0">
                          <a:solidFill>
                            <a:srgbClr val="00B050"/>
                          </a:solidFill>
                        </a:rPr>
                        <a:t> writing or persuasive text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bg2"/>
                          </a:solidFill>
                        </a:rPr>
                        <a:t>I have created deliberate effects by using rhetorical and figurative language choices to impact the reader</a:t>
                      </a:r>
                      <a:endParaRPr lang="en-GB" sz="1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96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1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F506B22-A75F-4595-9580-649E8037D9F8}" type="datetime2">
              <a:rPr lang="en-US" sz="2000">
                <a:latin typeface="Comic Sans MS" pitchFamily="66" charset="0"/>
              </a:rPr>
              <a:pPr algn="r"/>
              <a:t>Friday, February 23,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</a:p>
          <a:p>
            <a:pPr marL="0" indent="0" algn="ctr">
              <a:buNone/>
            </a:pPr>
            <a:endParaRPr lang="en-GB" sz="3600" i="1" dirty="0" smtClean="0">
              <a:latin typeface="Comic Sans MS" pitchFamily="66" charset="0"/>
              <a:cs typeface="Arial" pitchFamily="34" charset="0"/>
            </a:endParaRPr>
          </a:p>
          <a:p>
            <a:pPr algn="ctr">
              <a:buNone/>
            </a:pPr>
            <a:r>
              <a:rPr lang="en-GB" sz="3600" i="1" dirty="0" smtClean="0">
                <a:latin typeface="Comic Sans MS" pitchFamily="66" charset="0"/>
                <a:cs typeface="Arial" pitchFamily="34" charset="0"/>
              </a:rPr>
              <a:t>   What have you learnt today?</a:t>
            </a:r>
          </a:p>
          <a:p>
            <a:pPr algn="ctr">
              <a:buNone/>
            </a:pPr>
            <a:endParaRPr lang="en-GB" sz="2400" i="1" dirty="0">
              <a:latin typeface="Comic Sans MS" pitchFamily="66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400" i="1" dirty="0" smtClean="0">
                <a:latin typeface="Comic Sans MS" pitchFamily="66" charset="0"/>
                <a:cs typeface="Arial" pitchFamily="34" charset="0"/>
              </a:rPr>
              <a:t>How </a:t>
            </a:r>
            <a:r>
              <a:rPr lang="en-GB" sz="2400" i="1" dirty="0" smtClean="0">
                <a:latin typeface="Comic Sans MS" pitchFamily="66" charset="0"/>
                <a:cs typeface="Arial" pitchFamily="34" charset="0"/>
              </a:rPr>
              <a:t>do we write creatively?</a:t>
            </a:r>
            <a:endParaRPr lang="en-GB" sz="2400" i="1" dirty="0" smtClean="0">
              <a:latin typeface="Comic Sans MS" pitchFamily="66" charset="0"/>
              <a:cs typeface="Arial" pitchFamily="34" charset="0"/>
            </a:endParaRPr>
          </a:p>
          <a:p>
            <a:pPr algn="ctr">
              <a:buNone/>
            </a:pPr>
            <a:endParaRPr lang="en-GB" sz="2400" i="1" dirty="0">
              <a:latin typeface="Comic Sans MS" pitchFamily="66" charset="0"/>
              <a:cs typeface="Arial" pitchFamily="34" charset="0"/>
            </a:endParaRPr>
          </a:p>
          <a:p>
            <a:pPr algn="ctr">
              <a:buNone/>
            </a:pPr>
            <a:endParaRPr lang="en-GB" sz="24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2400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field Theme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422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Andalus</vt:lpstr>
      <vt:lpstr>Arial</vt:lpstr>
      <vt:lpstr>Calibri</vt:lpstr>
      <vt:lpstr>Comic Sans MS</vt:lpstr>
      <vt:lpstr>Constantia</vt:lpstr>
      <vt:lpstr>Wingdings 2</vt:lpstr>
      <vt:lpstr>Mayfield Theme</vt:lpstr>
      <vt:lpstr>1_Office Theme</vt:lpstr>
      <vt:lpstr>2_Office Theme</vt:lpstr>
      <vt:lpstr>3_Office Theme</vt:lpstr>
      <vt:lpstr>PowerPoint Presentation</vt:lpstr>
      <vt:lpstr>Friday, 23 February 2018</vt:lpstr>
      <vt:lpstr>Friday, 23 February 2018</vt:lpstr>
      <vt:lpstr>Friday, 23 February 2018</vt:lpstr>
      <vt:lpstr>Friday, 23 February 2018</vt:lpstr>
      <vt:lpstr>Friday, 23 February 2018</vt:lpstr>
      <vt:lpstr>Friday, February 23, 2018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Tite</dc:creator>
  <cp:lastModifiedBy>Tite</cp:lastModifiedBy>
  <cp:revision>3</cp:revision>
  <dcterms:created xsi:type="dcterms:W3CDTF">2018-02-05T16:18:45Z</dcterms:created>
  <dcterms:modified xsi:type="dcterms:W3CDTF">2018-02-23T10:38:31Z</dcterms:modified>
</cp:coreProperties>
</file>