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4"/>
  </p:notesMasterIdLst>
  <p:sldIdLst>
    <p:sldId id="257" r:id="rId4"/>
    <p:sldId id="302" r:id="rId5"/>
    <p:sldId id="303" r:id="rId6"/>
    <p:sldId id="304" r:id="rId7"/>
    <p:sldId id="260" r:id="rId8"/>
    <p:sldId id="262" r:id="rId9"/>
    <p:sldId id="264" r:id="rId10"/>
    <p:sldId id="305" r:id="rId11"/>
    <p:sldId id="27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7FE9F-A7A8-41AA-A701-53C62F0A7C7A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9381-9147-440D-BD75-D889622C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6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34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9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99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4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5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72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60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08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1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41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81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2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65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85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71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04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35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25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21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8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30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21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11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03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0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2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2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23/02/2018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>
                <a:solidFill>
                  <a:srgbClr val="080808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80808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89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50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9917-9690-4CBF-978A-7E187EA6C243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23/02/2018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4640-8FA6-47F2-9385-84B28DA87D7E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72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64" y="260648"/>
            <a:ext cx="8474108" cy="6480720"/>
          </a:xfrm>
        </p:spPr>
        <p:txBody>
          <a:bodyPr>
            <a:normAutofit/>
          </a:bodyPr>
          <a:lstStyle/>
          <a:p>
            <a:pPr algn="l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Lesson Objective:  </a:t>
            </a:r>
          </a:p>
          <a:p>
            <a:pPr algn="ctr"/>
            <a:r>
              <a:rPr lang="en-GB" sz="3200" i="1" dirty="0" smtClean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2400" i="1" dirty="0">
              <a:latin typeface="Arial" pitchFamily="34" charset="0"/>
              <a:cs typeface="Arial" pitchFamily="34" charset="0"/>
            </a:endParaRPr>
          </a:p>
          <a:p>
            <a:pPr lvl="0" algn="l">
              <a:buClr>
                <a:srgbClr val="080808"/>
              </a:buClr>
            </a:pPr>
            <a:r>
              <a:rPr lang="en-GB" sz="28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Success Criteria (Graded): 5+</a:t>
            </a:r>
          </a:p>
          <a:p>
            <a:pPr lvl="0" algn="l">
              <a:buClr>
                <a:srgbClr val="080808"/>
              </a:buClr>
              <a:buFont typeface="Arial" pitchFamily="34" charset="0"/>
              <a:buChar char="•"/>
            </a:pPr>
            <a:r>
              <a:rPr lang="en-GB" sz="18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16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AO5: Communicate clearly, effectively and imaginatively;</a:t>
            </a:r>
          </a:p>
          <a:p>
            <a:pPr lvl="0" algn="l">
              <a:buClr>
                <a:srgbClr val="080808"/>
              </a:buClr>
              <a:buFont typeface="Arial" pitchFamily="34" charset="0"/>
              <a:buChar char="•"/>
            </a:pPr>
            <a:r>
              <a:rPr lang="en-GB" sz="16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 AO5: Select and adapt tone, style and register for different forms, purposes and audiences;</a:t>
            </a:r>
          </a:p>
          <a:p>
            <a:pPr lvl="0" algn="l">
              <a:buClr>
                <a:srgbClr val="080808"/>
              </a:buClr>
              <a:buFont typeface="Arial" pitchFamily="34" charset="0"/>
              <a:buChar char="•"/>
            </a:pPr>
            <a:r>
              <a:rPr lang="en-GB" sz="16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 AO5: Organise information and ideas using structural and grammatical features to support coherence and cohesion of texts;</a:t>
            </a:r>
          </a:p>
          <a:p>
            <a:pPr lvl="0" algn="l">
              <a:buClr>
                <a:srgbClr val="080808"/>
              </a:buClr>
              <a:buFont typeface="Arial" pitchFamily="34" charset="0"/>
              <a:buChar char="•"/>
            </a:pPr>
            <a:r>
              <a:rPr lang="en-GB" sz="16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 AO6: Use a range of vocabulary for clarity, purpose and effect with accurate spelling and punctuation.</a:t>
            </a:r>
          </a:p>
          <a:p>
            <a:pPr algn="l">
              <a:buFont typeface="Arial" pitchFamily="34" charset="0"/>
              <a:buChar char="•"/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200" b="1" dirty="0" smtClean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 smtClean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3568" y="4924580"/>
            <a:ext cx="6696744" cy="18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rgbClr val="080808"/>
                </a:solidFill>
                <a:latin typeface="Comic Sans MS" pitchFamily="66" charset="0"/>
              </a:rPr>
              <a:t>Starter:</a:t>
            </a:r>
          </a:p>
          <a:p>
            <a:pPr algn="ctr"/>
            <a:r>
              <a:rPr lang="en-GB" sz="2000" i="1" dirty="0" smtClean="0">
                <a:solidFill>
                  <a:srgbClr val="080808"/>
                </a:solidFill>
                <a:latin typeface="Comic Sans MS" pitchFamily="66" charset="0"/>
              </a:rPr>
              <a:t>How do we use the following punctuation marks?</a:t>
            </a:r>
          </a:p>
          <a:p>
            <a:pPr algn="ctr"/>
            <a:endParaRPr lang="en-GB" sz="2000" i="1" dirty="0">
              <a:solidFill>
                <a:srgbClr val="080808"/>
              </a:solidFill>
              <a:latin typeface="Comic Sans MS" pitchFamily="66" charset="0"/>
            </a:endParaRPr>
          </a:p>
          <a:p>
            <a:endParaRPr lang="en-GB" sz="1400" dirty="0" smtClean="0">
              <a:solidFill>
                <a:srgbClr val="080808"/>
              </a:solidFill>
              <a:latin typeface="Comic Sans MS" pitchFamily="66" charset="0"/>
            </a:endParaRPr>
          </a:p>
          <a:p>
            <a:r>
              <a:rPr lang="en-GB" sz="1400" dirty="0" smtClean="0">
                <a:solidFill>
                  <a:srgbClr val="080808"/>
                </a:solidFill>
                <a:latin typeface="Comic Sans MS" pitchFamily="66" charset="0"/>
              </a:rPr>
              <a:t>EXTENSION</a:t>
            </a:r>
            <a:r>
              <a:rPr lang="en-GB" sz="1400" dirty="0">
                <a:solidFill>
                  <a:srgbClr val="080808"/>
                </a:solidFill>
                <a:latin typeface="Comic Sans MS" pitchFamily="66" charset="0"/>
              </a:rPr>
              <a:t>:  </a:t>
            </a:r>
            <a:r>
              <a:rPr lang="en-GB" sz="1400" dirty="0" smtClean="0">
                <a:solidFill>
                  <a:srgbClr val="080808"/>
                </a:solidFill>
                <a:latin typeface="Comic Sans MS" pitchFamily="66" charset="0"/>
              </a:rPr>
              <a:t>Why should we vary punctuation?</a:t>
            </a:r>
            <a:endParaRPr lang="en-GB" sz="12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3541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A21F5A8-3D47-4123-82C3-458F82354F77}" type="datetime2">
              <a:rPr lang="en-GB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pPr algn="r"/>
              <a:t>Friday, 23 February 2018</a:t>
            </a:fld>
            <a:endParaRPr lang="en-GB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25138"/>
              </p:ext>
            </p:extLst>
          </p:nvPr>
        </p:nvGraphicFramePr>
        <p:xfrm>
          <a:off x="983940" y="5741550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163201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74213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007326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539242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89591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: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…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( 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;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71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624446D8-CC9F-4E26-8E6A-35F3E9531F68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LO</a:t>
            </a:r>
            <a:r>
              <a:rPr lang="en-GB" sz="2400" b="1" u="sng" dirty="0">
                <a:latin typeface="Comic Sans MS" pitchFamily="66" charset="0"/>
              </a:rPr>
              <a:t>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3600" i="1" dirty="0" smtClean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en-GB" sz="3600" i="1" dirty="0" smtClean="0">
                <a:latin typeface="Comic Sans MS" pitchFamily="66" charset="0"/>
                <a:cs typeface="Arial" pitchFamily="34" charset="0"/>
              </a:rPr>
              <a:t>   </a:t>
            </a:r>
            <a:r>
              <a:rPr lang="en-GB" sz="3600" i="1" dirty="0" smtClean="0">
                <a:latin typeface="Comic Sans MS" pitchFamily="66" charset="0"/>
                <a:cs typeface="Arial" pitchFamily="34" charset="0"/>
              </a:rPr>
              <a:t>What have you learnt today?</a:t>
            </a:r>
          </a:p>
          <a:p>
            <a:pPr algn="ctr">
              <a:buNone/>
            </a:pPr>
            <a:endParaRPr lang="en-GB" sz="2400" i="1" dirty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400" i="1" dirty="0" smtClean="0">
                <a:latin typeface="Comic Sans MS" pitchFamily="66" charset="0"/>
                <a:cs typeface="Arial" pitchFamily="34" charset="0"/>
              </a:rPr>
              <a:t>How do we use a variety of punctuation in our writing?</a:t>
            </a:r>
          </a:p>
          <a:p>
            <a:pPr algn="ctr">
              <a:buNone/>
            </a:pPr>
            <a:endParaRPr lang="en-GB" sz="2400" i="1" dirty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endParaRPr lang="en-GB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r>
              <a:rPr lang="en-GB" sz="2000" dirty="0" smtClean="0">
                <a:solidFill>
                  <a:prstClr val="white">
                    <a:tint val="75000"/>
                  </a:prstClr>
                </a:solidFill>
                <a:latin typeface="Comic Sans MS" pitchFamily="66" charset="0"/>
              </a:rPr>
              <a:t>GCSE</a:t>
            </a:r>
            <a:endParaRPr lang="en-GB" sz="2000" dirty="0">
              <a:solidFill>
                <a:prstClr val="white">
                  <a:tint val="75000"/>
                </a:prstClr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Punctuation: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09686"/>
              </p:ext>
            </p:extLst>
          </p:nvPr>
        </p:nvGraphicFramePr>
        <p:xfrm>
          <a:off x="595745" y="2591213"/>
          <a:ext cx="7952510" cy="4049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492">
                  <a:extLst>
                    <a:ext uri="{9D8B030D-6E8A-4147-A177-3AD203B41FA5}">
                      <a16:colId xmlns:a16="http://schemas.microsoft.com/office/drawing/2014/main" val="2393829883"/>
                    </a:ext>
                  </a:extLst>
                </a:gridCol>
                <a:gridCol w="557022">
                  <a:extLst>
                    <a:ext uri="{9D8B030D-6E8A-4147-A177-3AD203B41FA5}">
                      <a16:colId xmlns:a16="http://schemas.microsoft.com/office/drawing/2014/main" val="1902168200"/>
                    </a:ext>
                  </a:extLst>
                </a:gridCol>
                <a:gridCol w="5725996">
                  <a:extLst>
                    <a:ext uri="{9D8B030D-6E8A-4147-A177-3AD203B41FA5}">
                      <a16:colId xmlns:a16="http://schemas.microsoft.com/office/drawing/2014/main" val="624491294"/>
                    </a:ext>
                  </a:extLst>
                </a:gridCol>
              </a:tblGrid>
              <a:tr h="378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Punctuation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7290431"/>
                  </a:ext>
                </a:extLst>
              </a:tr>
              <a:tr h="494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Colon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: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Goes before an explanation or a list.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8177060"/>
                  </a:ext>
                </a:extLst>
              </a:tr>
              <a:tr h="791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Ellipsis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…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Creates suspense and tension, also shows that something has been missed out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8799866"/>
                  </a:ext>
                </a:extLst>
              </a:tr>
              <a:tr h="791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Dash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Separates extra information from the main clause of a sentence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8889573"/>
                  </a:ext>
                </a:extLst>
              </a:tr>
              <a:tr h="494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Brackets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( 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Used to separate extra (subordinate) information.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9192255"/>
                  </a:ext>
                </a:extLst>
              </a:tr>
              <a:tr h="774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Semi-colon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to show two sentences that are related (share a topic/idea).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616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2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>
                <a:latin typeface="Comic Sans MS" pitchFamily="66" charset="0"/>
              </a:rPr>
              <a:pPr algn="r"/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LO: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en-GB" sz="2400" b="1" u="sng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GB" sz="2400" u="sng" dirty="0" smtClean="0">
                <a:solidFill>
                  <a:prstClr val="white"/>
                </a:solidFill>
                <a:latin typeface="Comic Sans MS" pitchFamily="66" charset="0"/>
              </a:rPr>
              <a:t>Semi-colon:</a:t>
            </a:r>
            <a:r>
              <a:rPr lang="en-GB" sz="2400" dirty="0">
                <a:solidFill>
                  <a:prstClr val="white"/>
                </a:solidFill>
                <a:latin typeface="Comic Sans MS" pitchFamily="66" charset="0"/>
              </a:rPr>
              <a:t> </a:t>
            </a:r>
          </a:p>
          <a:p>
            <a:pPr lvl="0">
              <a:buNone/>
            </a:pPr>
            <a:endParaRPr lang="en-GB" sz="2400" i="1" dirty="0">
              <a:solidFill>
                <a:prstClr val="white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omic Sans MS" pitchFamily="66" charset="0"/>
              </a:rPr>
              <a:t>Used to connect two independent clauses/sentences.</a:t>
            </a:r>
          </a:p>
          <a:p>
            <a:pPr marL="0" indent="0" algn="ctr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omic Sans MS" pitchFamily="66" charset="0"/>
              </a:rPr>
              <a:t>It acts like a moderate pause in speech (e.g. longer than a comma but shorter than a full stop).</a:t>
            </a:r>
          </a:p>
          <a:p>
            <a:pPr marL="0" indent="0" algn="ctr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omic Sans MS" pitchFamily="66" charset="0"/>
              </a:rPr>
              <a:t>It </a:t>
            </a:r>
            <a:r>
              <a:rPr lang="en-GB" sz="2400" b="1" dirty="0" smtClean="0">
                <a:latin typeface="Comic Sans MS" pitchFamily="66" charset="0"/>
              </a:rPr>
              <a:t>isn’t</a:t>
            </a:r>
            <a:r>
              <a:rPr lang="en-GB" sz="2400" dirty="0" smtClean="0">
                <a:latin typeface="Comic Sans MS" pitchFamily="66" charset="0"/>
              </a:rPr>
              <a:t> used with connectives (and, but etc.).</a:t>
            </a:r>
          </a:p>
          <a:p>
            <a:pPr marL="0" indent="0" algn="ctr"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6-Point Star 1"/>
          <p:cNvSpPr/>
          <p:nvPr/>
        </p:nvSpPr>
        <p:spPr>
          <a:xfrm rot="533452">
            <a:off x="5688893" y="1434681"/>
            <a:ext cx="3214254" cy="3366654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Hint!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Use one where you could use </a:t>
            </a:r>
            <a:r>
              <a:rPr lang="en-GB" i="1" dirty="0" smtClean="0"/>
              <a:t>either</a:t>
            </a:r>
            <a:r>
              <a:rPr lang="en-GB" dirty="0" smtClean="0"/>
              <a:t> a full stop or comma!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>
                <a:latin typeface="Comic Sans MS" pitchFamily="66" charset="0"/>
              </a:rPr>
              <a:pPr algn="r"/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LO: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en-GB" sz="2400" b="1" u="sng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GB" sz="2400" u="sng" dirty="0" smtClean="0">
                <a:solidFill>
                  <a:prstClr val="white"/>
                </a:solidFill>
                <a:latin typeface="Comic Sans MS" pitchFamily="66" charset="0"/>
              </a:rPr>
              <a:t>Semi-colon:</a:t>
            </a:r>
            <a:r>
              <a:rPr lang="en-GB" sz="2400" dirty="0">
                <a:solidFill>
                  <a:prstClr val="white"/>
                </a:solidFill>
                <a:latin typeface="Comic Sans MS" pitchFamily="66" charset="0"/>
              </a:rPr>
              <a:t> </a:t>
            </a:r>
          </a:p>
          <a:p>
            <a:pPr lvl="0">
              <a:buNone/>
            </a:pPr>
            <a:endParaRPr lang="en-GB" sz="2400" i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71679"/>
            <a:ext cx="8389590" cy="395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TASK:  Paper 1 – Writing Question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are given a choice of </a:t>
            </a:r>
            <a:r>
              <a:rPr lang="en-GB" sz="2400" u="sng" dirty="0" smtClean="0">
                <a:latin typeface="Comic Sans MS" pitchFamily="66" charset="0"/>
              </a:rPr>
              <a:t>two</a:t>
            </a:r>
            <a:r>
              <a:rPr lang="en-GB" sz="2400" dirty="0" smtClean="0">
                <a:latin typeface="Comic Sans MS" pitchFamily="66" charset="0"/>
              </a:rPr>
              <a:t> tasks for GCSE English Language Paper 1 Question 5.</a:t>
            </a:r>
          </a:p>
          <a:p>
            <a:pPr algn="ctr" eaLnBrk="1" hangingPunct="1">
              <a:buFontTx/>
              <a:buNone/>
            </a:pPr>
            <a:endParaRPr lang="en-GB" sz="2400" i="1" u="sng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i="1" u="sng" dirty="0" smtClean="0">
                <a:latin typeface="Comic Sans MS" pitchFamily="66" charset="0"/>
              </a:rPr>
              <a:t>You only have to do ONE!</a:t>
            </a:r>
          </a:p>
          <a:p>
            <a:pPr algn="r" eaLnBrk="1" hangingPunct="1">
              <a:buFontTx/>
              <a:buNone/>
            </a:pPr>
            <a:endParaRPr lang="en-GB" sz="2400" i="1" dirty="0">
              <a:latin typeface="Comic Sans MS" pitchFamily="66" charset="0"/>
            </a:endParaRPr>
          </a:p>
          <a:p>
            <a:pPr algn="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(24 marks for content and organisation</a:t>
            </a:r>
          </a:p>
          <a:p>
            <a:pPr algn="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16 marks for technical accuracy)</a:t>
            </a:r>
          </a:p>
          <a:p>
            <a:pPr algn="r" eaLnBrk="1" hangingPunct="1">
              <a:buFontTx/>
              <a:buNone/>
            </a:pPr>
            <a:r>
              <a:rPr lang="en-GB" sz="2400" b="1" dirty="0" smtClean="0">
                <a:latin typeface="Comic Sans MS" pitchFamily="66" charset="0"/>
              </a:rPr>
              <a:t>[40 marks]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r>
              <a:rPr lang="en-GB" sz="2000" dirty="0" smtClean="0">
                <a:solidFill>
                  <a:prstClr val="white">
                    <a:tint val="75000"/>
                  </a:prstClr>
                </a:solidFill>
                <a:latin typeface="Comic Sans MS" pitchFamily="66" charset="0"/>
              </a:rPr>
              <a:t>GCSE</a:t>
            </a:r>
            <a:endParaRPr lang="en-GB" sz="2000" dirty="0">
              <a:solidFill>
                <a:prstClr val="white">
                  <a:tint val="75000"/>
                </a:prst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670" y="2846231"/>
            <a:ext cx="8062175" cy="2975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TASK:  Paper 1 – Writing Question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are advised to spend about 45 minutes on this section.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Write in full sentences.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are reminded of the need to plan your answer.  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You should leave enough time to check your work at the end.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EXAM BOARD GUIDANCE!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r>
              <a:rPr lang="en-GB" sz="2000" dirty="0" smtClean="0">
                <a:solidFill>
                  <a:prstClr val="white">
                    <a:tint val="75000"/>
                  </a:prstClr>
                </a:solidFill>
                <a:latin typeface="Comic Sans MS" pitchFamily="66" charset="0"/>
              </a:rPr>
              <a:t>GCSE</a:t>
            </a:r>
            <a:endParaRPr lang="en-GB" sz="2000" dirty="0">
              <a:solidFill>
                <a:prstClr val="white">
                  <a:tint val="75000"/>
                </a:prst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TASK:  Paper 1 – Writing Question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>
                <a:latin typeface="Comic Sans MS" pitchFamily="66" charset="0"/>
              </a:rPr>
              <a:t>TASK:  Writing Question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>
                <a:latin typeface="Comic Sans MS" pitchFamily="66" charset="0"/>
              </a:rPr>
              <a:t>Make your choice of a writing question: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>
                <a:latin typeface="Comic Sans MS" pitchFamily="66" charset="0"/>
              </a:rPr>
              <a:t>EITHER a description based on the image;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>
                <a:latin typeface="Comic Sans MS" pitchFamily="66" charset="0"/>
              </a:rPr>
              <a:t>OR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>
                <a:latin typeface="Comic Sans MS" pitchFamily="66" charset="0"/>
              </a:rPr>
              <a:t>A story based on the prompt.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i="1" dirty="0">
                <a:latin typeface="Comic Sans MS" pitchFamily="66" charset="0"/>
              </a:rPr>
              <a:t>Discuss your choice with a partner.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r>
              <a:rPr lang="en-GB" sz="2000" dirty="0" smtClean="0">
                <a:solidFill>
                  <a:prstClr val="white">
                    <a:tint val="75000"/>
                  </a:prstClr>
                </a:solidFill>
                <a:latin typeface="Comic Sans MS" pitchFamily="66" charset="0"/>
              </a:rPr>
              <a:t>GCSE</a:t>
            </a:r>
            <a:endParaRPr lang="en-GB" sz="2000" dirty="0">
              <a:solidFill>
                <a:prstClr val="white">
                  <a:tint val="75000"/>
                </a:prst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Ready:  Timings</a:t>
            </a: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16536"/>
            <a:ext cx="1760764" cy="1760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610" y="3929061"/>
            <a:ext cx="1905000" cy="1905000"/>
          </a:xfrm>
          <a:prstGeom prst="rect">
            <a:avLst/>
          </a:prstGeom>
        </p:spPr>
      </p:pic>
      <p:pic>
        <p:nvPicPr>
          <p:cNvPr id="1026" name="Picture 2" descr="Image result for 5 minu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56" y="4881561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04884" y="2958232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Planning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7971" y="4061013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Writing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9782" y="5083124"/>
            <a:ext cx="23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Checking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28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Friday, 23 February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LO: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To understand how to communicate imaginatively, clearly and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effectively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Mark Scheme: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r>
              <a:rPr lang="en-GB" sz="2000" dirty="0" smtClean="0">
                <a:solidFill>
                  <a:prstClr val="white">
                    <a:tint val="75000"/>
                  </a:prstClr>
                </a:solidFill>
                <a:latin typeface="Comic Sans MS" pitchFamily="66" charset="0"/>
              </a:rPr>
              <a:t>GCSE</a:t>
            </a:r>
            <a:endParaRPr lang="en-GB" sz="2000" dirty="0">
              <a:solidFill>
                <a:prstClr val="white">
                  <a:tint val="75000"/>
                </a:prstClr>
              </a:solidFill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0577"/>
              </p:ext>
            </p:extLst>
          </p:nvPr>
        </p:nvGraphicFramePr>
        <p:xfrm>
          <a:off x="1013137" y="2259885"/>
          <a:ext cx="7503067" cy="412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6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60">
                <a:tc>
                  <a:txBody>
                    <a:bodyPr/>
                    <a:lstStyle/>
                    <a:p>
                      <a:r>
                        <a:rPr lang="en-GB" dirty="0" smtClean="0"/>
                        <a:t>Band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Skills 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0">
                <a:tc row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Level 4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Compelling</a:t>
                      </a:r>
                      <a:r>
                        <a:rPr lang="en-GB" b="1" baseline="0" dirty="0" smtClean="0"/>
                        <a:t> and convincing</a:t>
                      </a:r>
                      <a:endParaRPr lang="en-GB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Upper Level 4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22-24 marks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Register is convincing and compelling</a:t>
                      </a:r>
                      <a:r>
                        <a:rPr lang="en-GB" baseline="0" dirty="0" smtClean="0"/>
                        <a:t> for audience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Assuredly matched to purpose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Extensive and ambitious vocabulary with sustained crafting of linguistic devices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60">
                <a:tc vMerge="1"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Organisation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Varied and inventive use of structural features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Writing is compelling, incorporating a range of convincing and complex ideas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Fluently linked paragraphs with seamlessly integrated discourse markers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562</Words>
  <Application>Microsoft Office PowerPoint</Application>
  <PresentationFormat>On-screen Show (4:3)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Andalus</vt:lpstr>
      <vt:lpstr>Arial</vt:lpstr>
      <vt:lpstr>Calibri</vt:lpstr>
      <vt:lpstr>Comic Sans MS</vt:lpstr>
      <vt:lpstr>Constantia</vt:lpstr>
      <vt:lpstr>Times New Roman</vt:lpstr>
      <vt:lpstr>Wingdings 2</vt:lpstr>
      <vt:lpstr>Mayfield Theme</vt:lpstr>
      <vt:lpstr>1_Office Theme</vt:lpstr>
      <vt:lpstr>2_Office Theme</vt:lpstr>
      <vt:lpstr>PowerPoint Presentation</vt:lpstr>
      <vt:lpstr>Friday, 23 February 2018</vt:lpstr>
      <vt:lpstr>Friday, 23 February 2018</vt:lpstr>
      <vt:lpstr>Friday, 23 February 2018</vt:lpstr>
      <vt:lpstr>Friday, 23 February 2018</vt:lpstr>
      <vt:lpstr>Friday, 23 February 2018</vt:lpstr>
      <vt:lpstr>Friday, 23 February 2018</vt:lpstr>
      <vt:lpstr>Friday, 23 February 2018</vt:lpstr>
      <vt:lpstr>Friday, 23 February 2018</vt:lpstr>
      <vt:lpstr>Friday, 23 February 2018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Tite</dc:creator>
  <cp:lastModifiedBy>Tite</cp:lastModifiedBy>
  <cp:revision>16</cp:revision>
  <dcterms:created xsi:type="dcterms:W3CDTF">2016-06-24T07:22:24Z</dcterms:created>
  <dcterms:modified xsi:type="dcterms:W3CDTF">2018-02-23T10:39:25Z</dcterms:modified>
</cp:coreProperties>
</file>