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0" d="100"/>
          <a:sy n="80"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4334494-28C0-445D-8667-92ADB94444C3}" type="datetimeFigureOut">
              <a:rPr lang="en-GB" smtClean="0"/>
              <a:t>23/02/2018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85175B-5A93-41B9-AB32-1AEC2A88B26B}" type="slidenum">
              <a:rPr lang="en-GB" smtClean="0"/>
              <a:t>‹#›</a:t>
            </a:fld>
            <a:endParaRPr lang="en-GB"/>
          </a:p>
        </p:txBody>
      </p:sp>
    </p:spTree>
    <p:extLst>
      <p:ext uri="{BB962C8B-B14F-4D97-AF65-F5344CB8AC3E}">
        <p14:creationId xmlns:p14="http://schemas.microsoft.com/office/powerpoint/2010/main" val="919299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334494-28C0-445D-8667-92ADB94444C3}" type="datetimeFigureOut">
              <a:rPr lang="en-GB" smtClean="0"/>
              <a:t>23/02/2018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85175B-5A93-41B9-AB32-1AEC2A88B26B}" type="slidenum">
              <a:rPr lang="en-GB" smtClean="0"/>
              <a:t>‹#›</a:t>
            </a:fld>
            <a:endParaRPr lang="en-GB"/>
          </a:p>
        </p:txBody>
      </p:sp>
    </p:spTree>
    <p:extLst>
      <p:ext uri="{BB962C8B-B14F-4D97-AF65-F5344CB8AC3E}">
        <p14:creationId xmlns:p14="http://schemas.microsoft.com/office/powerpoint/2010/main" val="3999767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334494-28C0-445D-8667-92ADB94444C3}" type="datetimeFigureOut">
              <a:rPr lang="en-GB" smtClean="0"/>
              <a:t>23/02/2018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85175B-5A93-41B9-AB32-1AEC2A88B26B}" type="slidenum">
              <a:rPr lang="en-GB" smtClean="0"/>
              <a:t>‹#›</a:t>
            </a:fld>
            <a:endParaRPr lang="en-GB"/>
          </a:p>
        </p:txBody>
      </p:sp>
    </p:spTree>
    <p:extLst>
      <p:ext uri="{BB962C8B-B14F-4D97-AF65-F5344CB8AC3E}">
        <p14:creationId xmlns:p14="http://schemas.microsoft.com/office/powerpoint/2010/main" val="2386986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334494-28C0-445D-8667-92ADB94444C3}" type="datetimeFigureOut">
              <a:rPr lang="en-GB" smtClean="0"/>
              <a:t>23/02/2018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85175B-5A93-41B9-AB32-1AEC2A88B26B}" type="slidenum">
              <a:rPr lang="en-GB" smtClean="0"/>
              <a:t>‹#›</a:t>
            </a:fld>
            <a:endParaRPr lang="en-GB"/>
          </a:p>
        </p:txBody>
      </p:sp>
    </p:spTree>
    <p:extLst>
      <p:ext uri="{BB962C8B-B14F-4D97-AF65-F5344CB8AC3E}">
        <p14:creationId xmlns:p14="http://schemas.microsoft.com/office/powerpoint/2010/main" val="1323942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334494-28C0-445D-8667-92ADB94444C3}" type="datetimeFigureOut">
              <a:rPr lang="en-GB" smtClean="0"/>
              <a:t>23/02/2018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85175B-5A93-41B9-AB32-1AEC2A88B26B}" type="slidenum">
              <a:rPr lang="en-GB" smtClean="0"/>
              <a:t>‹#›</a:t>
            </a:fld>
            <a:endParaRPr lang="en-GB"/>
          </a:p>
        </p:txBody>
      </p:sp>
    </p:spTree>
    <p:extLst>
      <p:ext uri="{BB962C8B-B14F-4D97-AF65-F5344CB8AC3E}">
        <p14:creationId xmlns:p14="http://schemas.microsoft.com/office/powerpoint/2010/main" val="2314054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4334494-28C0-445D-8667-92ADB94444C3}" type="datetimeFigureOut">
              <a:rPr lang="en-GB" smtClean="0"/>
              <a:t>23/02/2018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85175B-5A93-41B9-AB32-1AEC2A88B26B}" type="slidenum">
              <a:rPr lang="en-GB" smtClean="0"/>
              <a:t>‹#›</a:t>
            </a:fld>
            <a:endParaRPr lang="en-GB"/>
          </a:p>
        </p:txBody>
      </p:sp>
    </p:spTree>
    <p:extLst>
      <p:ext uri="{BB962C8B-B14F-4D97-AF65-F5344CB8AC3E}">
        <p14:creationId xmlns:p14="http://schemas.microsoft.com/office/powerpoint/2010/main" val="3978503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4334494-28C0-445D-8667-92ADB94444C3}" type="datetimeFigureOut">
              <a:rPr lang="en-GB" smtClean="0"/>
              <a:t>23/02/2018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885175B-5A93-41B9-AB32-1AEC2A88B26B}" type="slidenum">
              <a:rPr lang="en-GB" smtClean="0"/>
              <a:t>‹#›</a:t>
            </a:fld>
            <a:endParaRPr lang="en-GB"/>
          </a:p>
        </p:txBody>
      </p:sp>
    </p:spTree>
    <p:extLst>
      <p:ext uri="{BB962C8B-B14F-4D97-AF65-F5344CB8AC3E}">
        <p14:creationId xmlns:p14="http://schemas.microsoft.com/office/powerpoint/2010/main" val="905432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4334494-28C0-445D-8667-92ADB94444C3}" type="datetimeFigureOut">
              <a:rPr lang="en-GB" smtClean="0"/>
              <a:t>23/02/2018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885175B-5A93-41B9-AB32-1AEC2A88B26B}" type="slidenum">
              <a:rPr lang="en-GB" smtClean="0"/>
              <a:t>‹#›</a:t>
            </a:fld>
            <a:endParaRPr lang="en-GB"/>
          </a:p>
        </p:txBody>
      </p:sp>
    </p:spTree>
    <p:extLst>
      <p:ext uri="{BB962C8B-B14F-4D97-AF65-F5344CB8AC3E}">
        <p14:creationId xmlns:p14="http://schemas.microsoft.com/office/powerpoint/2010/main" val="3810895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334494-28C0-445D-8667-92ADB94444C3}" type="datetimeFigureOut">
              <a:rPr lang="en-GB" smtClean="0"/>
              <a:t>23/02/2018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885175B-5A93-41B9-AB32-1AEC2A88B26B}" type="slidenum">
              <a:rPr lang="en-GB" smtClean="0"/>
              <a:t>‹#›</a:t>
            </a:fld>
            <a:endParaRPr lang="en-GB"/>
          </a:p>
        </p:txBody>
      </p:sp>
    </p:spTree>
    <p:extLst>
      <p:ext uri="{BB962C8B-B14F-4D97-AF65-F5344CB8AC3E}">
        <p14:creationId xmlns:p14="http://schemas.microsoft.com/office/powerpoint/2010/main" val="1999424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334494-28C0-445D-8667-92ADB94444C3}" type="datetimeFigureOut">
              <a:rPr lang="en-GB" smtClean="0"/>
              <a:t>23/02/2018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85175B-5A93-41B9-AB32-1AEC2A88B26B}" type="slidenum">
              <a:rPr lang="en-GB" smtClean="0"/>
              <a:t>‹#›</a:t>
            </a:fld>
            <a:endParaRPr lang="en-GB"/>
          </a:p>
        </p:txBody>
      </p:sp>
    </p:spTree>
    <p:extLst>
      <p:ext uri="{BB962C8B-B14F-4D97-AF65-F5344CB8AC3E}">
        <p14:creationId xmlns:p14="http://schemas.microsoft.com/office/powerpoint/2010/main" val="3467244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334494-28C0-445D-8667-92ADB94444C3}" type="datetimeFigureOut">
              <a:rPr lang="en-GB" smtClean="0"/>
              <a:t>23/02/2018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85175B-5A93-41B9-AB32-1AEC2A88B26B}" type="slidenum">
              <a:rPr lang="en-GB" smtClean="0"/>
              <a:t>‹#›</a:t>
            </a:fld>
            <a:endParaRPr lang="en-GB"/>
          </a:p>
        </p:txBody>
      </p:sp>
    </p:spTree>
    <p:extLst>
      <p:ext uri="{BB962C8B-B14F-4D97-AF65-F5344CB8AC3E}">
        <p14:creationId xmlns:p14="http://schemas.microsoft.com/office/powerpoint/2010/main" val="1337497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334494-28C0-445D-8667-92ADB94444C3}" type="datetimeFigureOut">
              <a:rPr lang="en-GB" smtClean="0"/>
              <a:t>23/02/2018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85175B-5A93-41B9-AB32-1AEC2A88B26B}" type="slidenum">
              <a:rPr lang="en-GB" smtClean="0"/>
              <a:t>‹#›</a:t>
            </a:fld>
            <a:endParaRPr lang="en-GB"/>
          </a:p>
        </p:txBody>
      </p:sp>
    </p:spTree>
    <p:extLst>
      <p:ext uri="{BB962C8B-B14F-4D97-AF65-F5344CB8AC3E}">
        <p14:creationId xmlns:p14="http://schemas.microsoft.com/office/powerpoint/2010/main" val="2354839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www.waterproofpaper.com/graph-paper/graph-paper-quarter-inch.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5915" y="0"/>
            <a:ext cx="9144000" cy="779826"/>
          </a:xfrm>
        </p:spPr>
        <p:txBody>
          <a:bodyPr>
            <a:normAutofit fontScale="90000"/>
          </a:bodyPr>
          <a:lstStyle/>
          <a:p>
            <a:r>
              <a:rPr lang="en-GB" dirty="0" smtClean="0"/>
              <a:t>Snow day Science</a:t>
            </a:r>
            <a:endParaRPr lang="en-GB" dirty="0"/>
          </a:p>
        </p:txBody>
      </p:sp>
      <p:sp>
        <p:nvSpPr>
          <p:cNvPr id="3" name="Subtitle 2"/>
          <p:cNvSpPr>
            <a:spLocks noGrp="1"/>
          </p:cNvSpPr>
          <p:nvPr>
            <p:ph type="subTitle" idx="1"/>
          </p:nvPr>
        </p:nvSpPr>
        <p:spPr>
          <a:xfrm>
            <a:off x="274320" y="953588"/>
            <a:ext cx="5383530" cy="5434148"/>
          </a:xfrm>
        </p:spPr>
        <p:txBody>
          <a:bodyPr>
            <a:normAutofit fontScale="92500" lnSpcReduction="20000"/>
          </a:bodyPr>
          <a:lstStyle/>
          <a:p>
            <a:pPr algn="just"/>
            <a:r>
              <a:rPr lang="en-GB" sz="1800" dirty="0" smtClean="0"/>
              <a:t>One of the most important skills in science is the ability to interpret data into a graph. </a:t>
            </a:r>
          </a:p>
          <a:p>
            <a:pPr algn="just"/>
            <a:r>
              <a:rPr lang="en-GB" sz="1800" dirty="0" smtClean="0"/>
              <a:t>Your task for your snow day(s) is to using the information here to practise you graph skills.</a:t>
            </a:r>
          </a:p>
          <a:p>
            <a:pPr algn="just"/>
            <a:r>
              <a:rPr lang="en-GB" sz="1800" dirty="0" smtClean="0"/>
              <a:t>If you don’t have access to graph paper you can always use some plain or lined paper to plot your results or print a grid off from the internet. </a:t>
            </a:r>
          </a:p>
          <a:p>
            <a:pPr algn="just"/>
            <a:r>
              <a:rPr lang="en-GB" sz="1800" dirty="0" smtClean="0">
                <a:hlinkClick r:id="rId2"/>
              </a:rPr>
              <a:t>https://www.waterproofpaper.com/graph-paper/graph-paper-quarter-inch.pdf</a:t>
            </a:r>
            <a:endParaRPr lang="en-GB" sz="1800" dirty="0" smtClean="0"/>
          </a:p>
          <a:p>
            <a:pPr algn="just"/>
            <a:endParaRPr lang="en-GB" sz="1800" dirty="0"/>
          </a:p>
          <a:p>
            <a:pPr algn="just"/>
            <a:r>
              <a:rPr lang="en-GB" sz="1800" dirty="0" smtClean="0"/>
              <a:t>Use the selection of results over the next few slides and plot at least two.</a:t>
            </a:r>
          </a:p>
          <a:p>
            <a:pPr algn="just"/>
            <a:endParaRPr lang="en-GB" sz="1800" dirty="0"/>
          </a:p>
          <a:p>
            <a:pPr algn="just"/>
            <a:r>
              <a:rPr lang="en-GB" sz="1800" dirty="0" smtClean="0"/>
              <a:t>Look at the example to the right and use it to ensure your graphs are perfect! Please ensure you bring these into school for your next science lesson. </a:t>
            </a:r>
          </a:p>
          <a:p>
            <a:pPr algn="just"/>
            <a:endParaRPr lang="en-GB" sz="1800" dirty="0"/>
          </a:p>
          <a:p>
            <a:pPr algn="just"/>
            <a:r>
              <a:rPr lang="en-GB" sz="1800" dirty="0" smtClean="0"/>
              <a:t>Not sure how to work out the mean/average?</a:t>
            </a:r>
          </a:p>
          <a:p>
            <a:pPr algn="just"/>
            <a:r>
              <a:rPr lang="en-GB" sz="1800" dirty="0" smtClean="0"/>
              <a:t>Just add the results together and divide by the number of tests:</a:t>
            </a:r>
          </a:p>
          <a:p>
            <a:pPr algn="just"/>
            <a:r>
              <a:rPr lang="en-GB" sz="1800" dirty="0" smtClean="0"/>
              <a:t>e.g. 12 + 13 +12 + 14 +15 ÷ 5 = 13.2</a:t>
            </a:r>
          </a:p>
          <a:p>
            <a:pPr algn="just"/>
            <a:endParaRPr lang="en-GB" sz="1800" dirty="0"/>
          </a:p>
        </p:txBody>
      </p:sp>
      <p:pic>
        <p:nvPicPr>
          <p:cNvPr id="6" name="Picture 5"/>
          <p:cNvPicPr>
            <a:picLocks noChangeAspect="1"/>
          </p:cNvPicPr>
          <p:nvPr/>
        </p:nvPicPr>
        <p:blipFill>
          <a:blip r:embed="rId3"/>
          <a:stretch>
            <a:fillRect/>
          </a:stretch>
        </p:blipFill>
        <p:spPr>
          <a:xfrm>
            <a:off x="6000750" y="65430"/>
            <a:ext cx="5861986" cy="6792570"/>
          </a:xfrm>
          <a:prstGeom prst="rect">
            <a:avLst/>
          </a:prstGeom>
        </p:spPr>
      </p:pic>
    </p:spTree>
    <p:extLst>
      <p:ext uri="{BB962C8B-B14F-4D97-AF65-F5344CB8AC3E}">
        <p14:creationId xmlns:p14="http://schemas.microsoft.com/office/powerpoint/2010/main" val="1495559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096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524000" y="3429000"/>
            <a:ext cx="914400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9" name="Table 8"/>
          <p:cNvGraphicFramePr>
            <a:graphicFrameLocks noGrp="1"/>
          </p:cNvGraphicFramePr>
          <p:nvPr>
            <p:extLst/>
          </p:nvPr>
        </p:nvGraphicFramePr>
        <p:xfrm>
          <a:off x="2279577" y="1412776"/>
          <a:ext cx="3240405" cy="1793304"/>
        </p:xfrm>
        <a:graphic>
          <a:graphicData uri="http://schemas.openxmlformats.org/drawingml/2006/table">
            <a:tbl>
              <a:tblPr firstRow="1" firstCol="1" bandRow="1"/>
              <a:tblGrid>
                <a:gridCol w="1066911">
                  <a:extLst>
                    <a:ext uri="{9D8B030D-6E8A-4147-A177-3AD203B41FA5}">
                      <a16:colId xmlns:a16="http://schemas.microsoft.com/office/drawing/2014/main" val="20000"/>
                    </a:ext>
                  </a:extLst>
                </a:gridCol>
                <a:gridCol w="1086747">
                  <a:extLst>
                    <a:ext uri="{9D8B030D-6E8A-4147-A177-3AD203B41FA5}">
                      <a16:colId xmlns:a16="http://schemas.microsoft.com/office/drawing/2014/main" val="20001"/>
                    </a:ext>
                  </a:extLst>
                </a:gridCol>
                <a:gridCol w="1086747">
                  <a:extLst>
                    <a:ext uri="{9D8B030D-6E8A-4147-A177-3AD203B41FA5}">
                      <a16:colId xmlns:a16="http://schemas.microsoft.com/office/drawing/2014/main" val="20002"/>
                    </a:ext>
                  </a:extLst>
                </a:gridCol>
              </a:tblGrid>
              <a:tr h="0">
                <a:tc rowSpan="2">
                  <a:txBody>
                    <a:bodyPr/>
                    <a:lstStyle/>
                    <a:p>
                      <a:pPr algn="ctr">
                        <a:lnSpc>
                          <a:spcPct val="115000"/>
                        </a:lnSpc>
                        <a:spcAft>
                          <a:spcPts val="0"/>
                        </a:spcAft>
                      </a:pPr>
                      <a:r>
                        <a:rPr lang="en-GB" sz="1200" b="1" dirty="0" smtClean="0">
                          <a:solidFill>
                            <a:srgbClr val="FFFFFF"/>
                          </a:solidFill>
                          <a:effectLst/>
                          <a:latin typeface="Calibri"/>
                          <a:ea typeface="Times New Roman"/>
                          <a:cs typeface="Times New Roman"/>
                        </a:rPr>
                        <a:t>Angle of Incidence (°)</a:t>
                      </a:r>
                      <a:endParaRPr lang="en-GB" sz="12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gridSpan="2">
                  <a:txBody>
                    <a:bodyPr/>
                    <a:lstStyle/>
                    <a:p>
                      <a:pPr algn="ctr">
                        <a:lnSpc>
                          <a:spcPct val="115000"/>
                        </a:lnSpc>
                        <a:spcAft>
                          <a:spcPts val="0"/>
                        </a:spcAft>
                      </a:pPr>
                      <a:r>
                        <a:rPr lang="en-GB" sz="1200" b="1" dirty="0" smtClean="0">
                          <a:solidFill>
                            <a:srgbClr val="FFFFFF"/>
                          </a:solidFill>
                          <a:effectLst/>
                          <a:latin typeface="Calibri"/>
                          <a:ea typeface="Times New Roman"/>
                          <a:cs typeface="Times New Roman"/>
                        </a:rPr>
                        <a:t>Angle of Reflection</a:t>
                      </a:r>
                      <a:r>
                        <a:rPr lang="en-GB" sz="1200" b="1" baseline="0" dirty="0" smtClean="0">
                          <a:solidFill>
                            <a:srgbClr val="FFFFFF"/>
                          </a:solidFill>
                          <a:effectLst/>
                          <a:latin typeface="Calibri"/>
                          <a:ea typeface="Times New Roman"/>
                          <a:cs typeface="Times New Roman"/>
                        </a:rPr>
                        <a:t> (°)</a:t>
                      </a:r>
                      <a:endParaRPr lang="en-GB"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hMerge="1">
                  <a:txBody>
                    <a:bodyPr/>
                    <a:lstStyle/>
                    <a:p>
                      <a:pPr algn="ctr">
                        <a:lnSpc>
                          <a:spcPct val="115000"/>
                        </a:lnSpc>
                        <a:spcAft>
                          <a:spcPts val="0"/>
                        </a:spcAft>
                      </a:pPr>
                      <a:endParaRPr lang="en-GB"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extLst>
                  <a:ext uri="{0D108BD9-81ED-4DB2-BD59-A6C34878D82A}">
                    <a16:rowId xmlns:a16="http://schemas.microsoft.com/office/drawing/2014/main" val="10000"/>
                  </a:ext>
                </a:extLst>
              </a:tr>
              <a:tr h="0">
                <a:tc vMerge="1">
                  <a:txBody>
                    <a:bodyPr/>
                    <a:lstStyle/>
                    <a:p>
                      <a:pPr algn="ctr">
                        <a:lnSpc>
                          <a:spcPct val="115000"/>
                        </a:lnSpc>
                        <a:spcAft>
                          <a:spcPts val="0"/>
                        </a:spcAft>
                      </a:pPr>
                      <a:endParaRPr lang="en-GB"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a:lnSpc>
                          <a:spcPct val="115000"/>
                        </a:lnSpc>
                        <a:spcAft>
                          <a:spcPts val="0"/>
                        </a:spcAft>
                      </a:pPr>
                      <a:r>
                        <a:rPr lang="en-GB" sz="1200" b="1" dirty="0" err="1" smtClean="0">
                          <a:solidFill>
                            <a:schemeClr val="bg1"/>
                          </a:solidFill>
                          <a:effectLst/>
                          <a:latin typeface="Calibri"/>
                          <a:ea typeface="Times New Roman"/>
                          <a:cs typeface="Times New Roman"/>
                        </a:rPr>
                        <a:t>Eila</a:t>
                      </a:r>
                      <a:endParaRPr lang="en-GB" sz="1200" b="1" dirty="0">
                        <a:solidFill>
                          <a:schemeClr val="bg1"/>
                        </a:solidFill>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a:lnSpc>
                          <a:spcPct val="115000"/>
                        </a:lnSpc>
                        <a:spcAft>
                          <a:spcPts val="0"/>
                        </a:spcAft>
                      </a:pPr>
                      <a:r>
                        <a:rPr lang="en-GB" sz="1200" b="1" dirty="0" err="1" smtClean="0">
                          <a:solidFill>
                            <a:schemeClr val="bg1"/>
                          </a:solidFill>
                          <a:effectLst/>
                          <a:latin typeface="Calibri"/>
                          <a:ea typeface="Times New Roman"/>
                          <a:cs typeface="Times New Roman"/>
                        </a:rPr>
                        <a:t>Balen</a:t>
                      </a:r>
                      <a:endParaRPr lang="en-GB" sz="1200" b="1" dirty="0">
                        <a:solidFill>
                          <a:schemeClr val="bg1"/>
                        </a:solidFill>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extLst>
                  <a:ext uri="{0D108BD9-81ED-4DB2-BD59-A6C34878D82A}">
                    <a16:rowId xmlns:a16="http://schemas.microsoft.com/office/drawing/2014/main" val="10001"/>
                  </a:ext>
                </a:extLst>
              </a:tr>
              <a:tr h="0">
                <a:tc>
                  <a:txBody>
                    <a:bodyPr/>
                    <a:lstStyle/>
                    <a:p>
                      <a:pPr algn="ctr">
                        <a:lnSpc>
                          <a:spcPct val="115000"/>
                        </a:lnSpc>
                        <a:spcAft>
                          <a:spcPts val="0"/>
                        </a:spcAft>
                      </a:pPr>
                      <a:r>
                        <a:rPr lang="en-GB" sz="1200" dirty="0" smtClean="0">
                          <a:effectLst/>
                          <a:latin typeface="Calibri"/>
                          <a:ea typeface="Times New Roman"/>
                          <a:cs typeface="Times New Roman"/>
                        </a:rPr>
                        <a:t>10</a:t>
                      </a:r>
                      <a:endParaRPr lang="en-GB"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GB" sz="1200" dirty="0" smtClean="0">
                          <a:effectLst/>
                          <a:latin typeface="Calibri"/>
                          <a:ea typeface="Times New Roman"/>
                          <a:cs typeface="Times New Roman"/>
                        </a:rPr>
                        <a:t>10</a:t>
                      </a:r>
                      <a:endParaRPr lang="en-GB"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GB" sz="1200" dirty="0" smtClean="0">
                          <a:effectLst/>
                          <a:latin typeface="Calibri"/>
                          <a:ea typeface="Times New Roman"/>
                          <a:cs typeface="Times New Roman"/>
                        </a:rPr>
                        <a:t>10</a:t>
                      </a:r>
                      <a:endParaRPr lang="en-GB"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ctr">
                        <a:lnSpc>
                          <a:spcPct val="115000"/>
                        </a:lnSpc>
                        <a:spcAft>
                          <a:spcPts val="0"/>
                        </a:spcAft>
                      </a:pPr>
                      <a:r>
                        <a:rPr lang="en-GB" sz="1200" dirty="0" smtClean="0">
                          <a:effectLst/>
                          <a:latin typeface="Calibri"/>
                          <a:ea typeface="Times New Roman"/>
                          <a:cs typeface="Times New Roman"/>
                        </a:rPr>
                        <a:t>20</a:t>
                      </a:r>
                      <a:endParaRPr lang="en-GB"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GB" sz="1200" dirty="0" smtClean="0">
                          <a:effectLst/>
                          <a:latin typeface="Calibri"/>
                          <a:ea typeface="Times New Roman"/>
                          <a:cs typeface="Times New Roman"/>
                        </a:rPr>
                        <a:t>20</a:t>
                      </a:r>
                      <a:endParaRPr lang="en-GB"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GB" sz="1200" dirty="0" smtClean="0">
                          <a:effectLst/>
                          <a:latin typeface="Calibri"/>
                          <a:ea typeface="Times New Roman"/>
                          <a:cs typeface="Times New Roman"/>
                        </a:rPr>
                        <a:t>20</a:t>
                      </a:r>
                      <a:endParaRPr lang="en-GB"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gn="ctr">
                        <a:lnSpc>
                          <a:spcPct val="115000"/>
                        </a:lnSpc>
                        <a:spcAft>
                          <a:spcPts val="0"/>
                        </a:spcAft>
                      </a:pPr>
                      <a:r>
                        <a:rPr lang="en-GB" sz="1200" dirty="0" smtClean="0">
                          <a:effectLst/>
                          <a:latin typeface="Calibri"/>
                          <a:ea typeface="Times New Roman"/>
                          <a:cs typeface="Times New Roman"/>
                        </a:rPr>
                        <a:t>30</a:t>
                      </a:r>
                      <a:endParaRPr lang="en-GB"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GB" sz="1200" dirty="0" smtClean="0">
                          <a:effectLst/>
                          <a:latin typeface="Calibri"/>
                          <a:ea typeface="Times New Roman"/>
                          <a:cs typeface="Times New Roman"/>
                        </a:rPr>
                        <a:t>30</a:t>
                      </a:r>
                      <a:endParaRPr lang="en-GB"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GB" sz="1200" dirty="0" smtClean="0">
                          <a:effectLst/>
                          <a:latin typeface="Calibri"/>
                          <a:ea typeface="Times New Roman"/>
                          <a:cs typeface="Times New Roman"/>
                        </a:rPr>
                        <a:t>30</a:t>
                      </a:r>
                      <a:endParaRPr lang="en-GB"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algn="ctr">
                        <a:lnSpc>
                          <a:spcPct val="115000"/>
                        </a:lnSpc>
                        <a:spcAft>
                          <a:spcPts val="0"/>
                        </a:spcAft>
                      </a:pPr>
                      <a:r>
                        <a:rPr lang="en-GB" sz="1200" dirty="0" smtClean="0">
                          <a:effectLst/>
                          <a:latin typeface="Calibri"/>
                          <a:ea typeface="Times New Roman"/>
                          <a:cs typeface="Times New Roman"/>
                        </a:rPr>
                        <a:t>40</a:t>
                      </a:r>
                      <a:endParaRPr lang="en-GB"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GB" sz="1200" dirty="0" smtClean="0">
                          <a:effectLst/>
                          <a:latin typeface="Calibri"/>
                          <a:ea typeface="Times New Roman"/>
                          <a:cs typeface="Times New Roman"/>
                        </a:rPr>
                        <a:t>40</a:t>
                      </a:r>
                      <a:endParaRPr lang="en-GB"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GB" sz="1200" dirty="0" smtClean="0">
                          <a:effectLst/>
                          <a:latin typeface="Calibri"/>
                          <a:ea typeface="Times New Roman"/>
                          <a:cs typeface="Times New Roman"/>
                        </a:rPr>
                        <a:t>40</a:t>
                      </a:r>
                      <a:endParaRPr lang="en-GB"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pPr algn="ctr">
                        <a:lnSpc>
                          <a:spcPct val="115000"/>
                        </a:lnSpc>
                        <a:spcAft>
                          <a:spcPts val="0"/>
                        </a:spcAft>
                      </a:pPr>
                      <a:r>
                        <a:rPr lang="en-GB" sz="1200" dirty="0" smtClean="0">
                          <a:effectLst/>
                          <a:latin typeface="Calibri"/>
                          <a:ea typeface="Times New Roman"/>
                          <a:cs typeface="Times New Roman"/>
                        </a:rPr>
                        <a:t>50</a:t>
                      </a:r>
                      <a:endParaRPr lang="en-GB"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GB" sz="1200" dirty="0" smtClean="0">
                          <a:effectLst/>
                          <a:latin typeface="Calibri"/>
                          <a:ea typeface="Times New Roman"/>
                          <a:cs typeface="Times New Roman"/>
                        </a:rPr>
                        <a:t>50</a:t>
                      </a:r>
                      <a:endParaRPr lang="en-GB"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GB" sz="1200" dirty="0" smtClean="0">
                          <a:effectLst/>
                          <a:latin typeface="Calibri"/>
                          <a:ea typeface="Times New Roman"/>
                          <a:cs typeface="Times New Roman"/>
                        </a:rPr>
                        <a:t>50</a:t>
                      </a:r>
                      <a:endParaRPr lang="en-GB"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extLst>
                  <a:ext uri="{0D108BD9-81ED-4DB2-BD59-A6C34878D82A}">
                    <a16:rowId xmlns:a16="http://schemas.microsoft.com/office/drawing/2014/main" val="10006"/>
                  </a:ext>
                </a:extLst>
              </a:tr>
              <a:tr h="0">
                <a:tc>
                  <a:txBody>
                    <a:bodyPr/>
                    <a:lstStyle/>
                    <a:p>
                      <a:pPr algn="ctr">
                        <a:lnSpc>
                          <a:spcPct val="115000"/>
                        </a:lnSpc>
                        <a:spcAft>
                          <a:spcPts val="0"/>
                        </a:spcAft>
                      </a:pPr>
                      <a:r>
                        <a:rPr lang="en-GB" sz="1200" dirty="0" smtClean="0">
                          <a:effectLst/>
                          <a:latin typeface="Calibri"/>
                          <a:ea typeface="Times New Roman"/>
                          <a:cs typeface="Times New Roman"/>
                        </a:rPr>
                        <a:t>60</a:t>
                      </a:r>
                      <a:endParaRPr lang="en-GB"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GB" sz="1200" dirty="0" smtClean="0">
                          <a:effectLst/>
                          <a:latin typeface="Calibri"/>
                          <a:ea typeface="Times New Roman"/>
                          <a:cs typeface="Times New Roman"/>
                        </a:rPr>
                        <a:t>60</a:t>
                      </a:r>
                      <a:endParaRPr lang="en-GB"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algn="ctr">
                        <a:lnSpc>
                          <a:spcPct val="115000"/>
                        </a:lnSpc>
                        <a:spcAft>
                          <a:spcPts val="0"/>
                        </a:spcAft>
                      </a:pPr>
                      <a:r>
                        <a:rPr lang="en-GB" sz="1200" dirty="0" smtClean="0">
                          <a:effectLst/>
                          <a:latin typeface="Calibri"/>
                          <a:ea typeface="Times New Roman"/>
                          <a:cs typeface="Times New Roman"/>
                        </a:rPr>
                        <a:t>60</a:t>
                      </a:r>
                      <a:endParaRPr lang="en-GB"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extLst>
                  <a:ext uri="{0D108BD9-81ED-4DB2-BD59-A6C34878D82A}">
                    <a16:rowId xmlns:a16="http://schemas.microsoft.com/office/drawing/2014/main" val="10007"/>
                  </a:ext>
                </a:extLst>
              </a:tr>
              <a:tr h="0">
                <a:tc>
                  <a:txBody>
                    <a:bodyPr/>
                    <a:lstStyle/>
                    <a:p>
                      <a:pPr algn="ctr">
                        <a:lnSpc>
                          <a:spcPct val="115000"/>
                        </a:lnSpc>
                        <a:spcAft>
                          <a:spcPts val="0"/>
                        </a:spcAft>
                      </a:pPr>
                      <a:r>
                        <a:rPr lang="en-GB" sz="1200" dirty="0" smtClean="0">
                          <a:effectLst/>
                          <a:latin typeface="Calibri"/>
                          <a:ea typeface="Times New Roman"/>
                          <a:cs typeface="Times New Roman"/>
                        </a:rPr>
                        <a:t>70</a:t>
                      </a:r>
                      <a:endParaRPr lang="en-GB"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200" dirty="0" smtClean="0">
                          <a:effectLst/>
                          <a:latin typeface="Calibri"/>
                          <a:ea typeface="Times New Roman"/>
                          <a:cs typeface="Times New Roman"/>
                        </a:rPr>
                        <a:t>70</a:t>
                      </a:r>
                      <a:endParaRPr lang="en-GB"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200" dirty="0" smtClean="0">
                          <a:effectLst/>
                          <a:latin typeface="Calibri"/>
                          <a:ea typeface="Times New Roman"/>
                          <a:cs typeface="Times New Roman"/>
                        </a:rPr>
                        <a:t>70</a:t>
                      </a:r>
                      <a:endParaRPr lang="en-GB" sz="12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10" name="Rectangle 9"/>
          <p:cNvSpPr/>
          <p:nvPr/>
        </p:nvSpPr>
        <p:spPr>
          <a:xfrm>
            <a:off x="1534007" y="0"/>
            <a:ext cx="574196" cy="923330"/>
          </a:xfrm>
          <a:prstGeom prst="rect">
            <a:avLst/>
          </a:prstGeom>
          <a:noFill/>
        </p:spPr>
        <p:txBody>
          <a:bodyPr wrap="none" lIns="91440" tIns="45720" rIns="91440" bIns="45720">
            <a:spAutoFit/>
          </a:bodyPr>
          <a:lstStyle/>
          <a:p>
            <a:pPr algn="ctr"/>
            <a:r>
              <a:rPr lang="en-GB"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alibri"/>
                <a:ea typeface="Times New Roman"/>
                <a:cs typeface="Times New Roman"/>
              </a:rPr>
              <a:t>1</a:t>
            </a:r>
            <a:endParaRPr lang="en-GB"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1" name="Rectangle 10"/>
          <p:cNvSpPr/>
          <p:nvPr/>
        </p:nvSpPr>
        <p:spPr>
          <a:xfrm>
            <a:off x="2108204" y="116632"/>
            <a:ext cx="3843781" cy="1123384"/>
          </a:xfrm>
          <a:prstGeom prst="rect">
            <a:avLst/>
          </a:prstGeom>
        </p:spPr>
        <p:txBody>
          <a:bodyPr wrap="square">
            <a:spAutoFit/>
          </a:bodyPr>
          <a:lstStyle/>
          <a:p>
            <a:r>
              <a:rPr lang="en-GB" sz="1200" b="1" dirty="0"/>
              <a:t>Rules of Reflection</a:t>
            </a:r>
            <a:endParaRPr lang="en-GB" sz="1200" dirty="0"/>
          </a:p>
          <a:p>
            <a:r>
              <a:rPr lang="en-GB" sz="1100" dirty="0" err="1"/>
              <a:t>Eila</a:t>
            </a:r>
            <a:r>
              <a:rPr lang="en-GB" sz="1100" dirty="0"/>
              <a:t> and </a:t>
            </a:r>
            <a:r>
              <a:rPr lang="en-GB" sz="1100" dirty="0" err="1"/>
              <a:t>Balen</a:t>
            </a:r>
            <a:r>
              <a:rPr lang="en-GB" sz="1100" dirty="0"/>
              <a:t> conducted a physics experiment on reflection using a mirror and a ray box.  They recorded the angle at which they shone the light at the mirror (Angle of Incidence) and also recorded the Angle of Reflection.  Plot a graph to show their results.</a:t>
            </a:r>
            <a:endParaRPr lang="en-GB" sz="1100" dirty="0"/>
          </a:p>
        </p:txBody>
      </p:sp>
      <p:sp>
        <p:nvSpPr>
          <p:cNvPr id="12" name="Rectangle 11"/>
          <p:cNvSpPr/>
          <p:nvPr/>
        </p:nvSpPr>
        <p:spPr>
          <a:xfrm>
            <a:off x="6096000" y="0"/>
            <a:ext cx="574196" cy="923330"/>
          </a:xfrm>
          <a:prstGeom prst="rect">
            <a:avLst/>
          </a:prstGeom>
          <a:noFill/>
        </p:spPr>
        <p:txBody>
          <a:bodyPr wrap="none" lIns="91440" tIns="45720" rIns="91440" bIns="45720">
            <a:spAutoFit/>
          </a:bodyPr>
          <a:lstStyle/>
          <a:p>
            <a:pPr algn="ctr"/>
            <a:r>
              <a:rPr lang="en-GB"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alibri"/>
                <a:cs typeface="Times New Roman"/>
              </a:rPr>
              <a:t>2</a:t>
            </a:r>
            <a:endParaRPr lang="en-GB"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3" name="Rectangle 12"/>
          <p:cNvSpPr/>
          <p:nvPr/>
        </p:nvSpPr>
        <p:spPr>
          <a:xfrm>
            <a:off x="1534007" y="3429000"/>
            <a:ext cx="574196" cy="923330"/>
          </a:xfrm>
          <a:prstGeom prst="rect">
            <a:avLst/>
          </a:prstGeom>
          <a:noFill/>
        </p:spPr>
        <p:txBody>
          <a:bodyPr wrap="none" lIns="91440" tIns="45720" rIns="91440" bIns="45720">
            <a:spAutoFit/>
          </a:bodyPr>
          <a:lstStyle/>
          <a:p>
            <a:pPr algn="ctr"/>
            <a:r>
              <a:rPr lang="en-GB"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alibri"/>
                <a:cs typeface="Times New Roman"/>
              </a:rPr>
              <a:t>3</a:t>
            </a:r>
            <a:endParaRPr lang="en-GB"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4" name="Rectangle 13"/>
          <p:cNvSpPr/>
          <p:nvPr/>
        </p:nvSpPr>
        <p:spPr>
          <a:xfrm>
            <a:off x="6096000" y="3429000"/>
            <a:ext cx="574196" cy="923330"/>
          </a:xfrm>
          <a:prstGeom prst="rect">
            <a:avLst/>
          </a:prstGeom>
          <a:noFill/>
        </p:spPr>
        <p:txBody>
          <a:bodyPr wrap="none" lIns="91440" tIns="45720" rIns="91440" bIns="45720">
            <a:spAutoFit/>
          </a:bodyPr>
          <a:lstStyle/>
          <a:p>
            <a:pPr algn="ctr"/>
            <a:r>
              <a:rPr lang="en-GB"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4</a:t>
            </a:r>
            <a:endParaRPr lang="en-GB"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graphicFrame>
        <p:nvGraphicFramePr>
          <p:cNvPr id="15" name="Table 14"/>
          <p:cNvGraphicFramePr>
            <a:graphicFrameLocks noGrp="1"/>
          </p:cNvGraphicFramePr>
          <p:nvPr>
            <p:extLst/>
          </p:nvPr>
        </p:nvGraphicFramePr>
        <p:xfrm>
          <a:off x="6351865" y="1124745"/>
          <a:ext cx="4176464" cy="2259845"/>
        </p:xfrm>
        <a:graphic>
          <a:graphicData uri="http://schemas.openxmlformats.org/drawingml/2006/table">
            <a:tbl>
              <a:tblPr firstRow="1" bandRow="1">
                <a:tableStyleId>{5C22544A-7EE6-4342-B048-85BDC9FD1C3A}</a:tableStyleId>
              </a:tblPr>
              <a:tblGrid>
                <a:gridCol w="936104">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801580">
                  <a:extLst>
                    <a:ext uri="{9D8B030D-6E8A-4147-A177-3AD203B41FA5}">
                      <a16:colId xmlns:a16="http://schemas.microsoft.com/office/drawing/2014/main" val="20002"/>
                    </a:ext>
                  </a:extLst>
                </a:gridCol>
                <a:gridCol w="782596">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tblGrid>
              <a:tr h="322835">
                <a:tc rowSpan="2">
                  <a:txBody>
                    <a:bodyPr/>
                    <a:lstStyle/>
                    <a:p>
                      <a:pPr algn="ctr"/>
                      <a:r>
                        <a:rPr lang="en-GB" sz="1100" dirty="0" smtClean="0"/>
                        <a:t>Day</a:t>
                      </a:r>
                      <a:endParaRPr lang="en-GB"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4">
                  <a:txBody>
                    <a:bodyPr/>
                    <a:lstStyle/>
                    <a:p>
                      <a:pPr algn="ctr"/>
                      <a:r>
                        <a:rPr lang="en-GB" sz="1100" dirty="0" smtClean="0"/>
                        <a:t>Number of  Sandwiches Sold in Canteen</a:t>
                      </a:r>
                      <a:endParaRPr lang="en-GB"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sz="1100" dirty="0"/>
                    </a:p>
                  </a:txBody>
                  <a:tcPr/>
                </a:tc>
                <a:tc hMerge="1">
                  <a:txBody>
                    <a:bodyPr/>
                    <a:lstStyle/>
                    <a:p>
                      <a:endParaRPr lang="en-GB" sz="1100" dirty="0"/>
                    </a:p>
                  </a:txBody>
                  <a:tcPr/>
                </a:tc>
                <a:tc hMerge="1">
                  <a:txBody>
                    <a:bodyPr/>
                    <a:lstStyle/>
                    <a:p>
                      <a:endParaRPr lang="en-GB" sz="1100" dirty="0"/>
                    </a:p>
                  </a:txBody>
                  <a:tcPr/>
                </a:tc>
                <a:extLst>
                  <a:ext uri="{0D108BD9-81ED-4DB2-BD59-A6C34878D82A}">
                    <a16:rowId xmlns:a16="http://schemas.microsoft.com/office/drawing/2014/main" val="10000"/>
                  </a:ext>
                </a:extLst>
              </a:tr>
              <a:tr h="322835">
                <a:tc vMerge="1">
                  <a:txBody>
                    <a:bodyPr/>
                    <a:lstStyle/>
                    <a:p>
                      <a:endParaRPr lang="en-GB" sz="1100" dirty="0"/>
                    </a:p>
                  </a:txBody>
                  <a:tcPr/>
                </a:tc>
                <a:tc>
                  <a:txBody>
                    <a:bodyPr/>
                    <a:lstStyle/>
                    <a:p>
                      <a:pPr algn="ctr"/>
                      <a:r>
                        <a:rPr lang="en-GB" sz="1100" dirty="0" smtClean="0"/>
                        <a:t>Week 1</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smtClean="0"/>
                        <a:t>Week 2</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smtClean="0"/>
                        <a:t>Week3</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smtClean="0"/>
                        <a:t>Average</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22835">
                <a:tc>
                  <a:txBody>
                    <a:bodyPr/>
                    <a:lstStyle/>
                    <a:p>
                      <a:r>
                        <a:rPr lang="en-GB" sz="1100" dirty="0" smtClean="0"/>
                        <a:t>Monday</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smtClean="0"/>
                        <a:t>164</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smtClean="0"/>
                        <a:t>189</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smtClean="0"/>
                        <a:t>172</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22835">
                <a:tc>
                  <a:txBody>
                    <a:bodyPr/>
                    <a:lstStyle/>
                    <a:p>
                      <a:r>
                        <a:rPr lang="en-GB" sz="1100" dirty="0" smtClean="0"/>
                        <a:t>Tuesday</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smtClean="0"/>
                        <a:t>135</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smtClean="0"/>
                        <a:t>153</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smtClean="0"/>
                        <a:t>156</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22835">
                <a:tc>
                  <a:txBody>
                    <a:bodyPr/>
                    <a:lstStyle/>
                    <a:p>
                      <a:r>
                        <a:rPr lang="en-GB" sz="1100" dirty="0" smtClean="0"/>
                        <a:t>Wednesday</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smtClean="0"/>
                        <a:t>80</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smtClean="0"/>
                        <a:t>87</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smtClean="0"/>
                        <a:t>91</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22835">
                <a:tc>
                  <a:txBody>
                    <a:bodyPr/>
                    <a:lstStyle/>
                    <a:p>
                      <a:r>
                        <a:rPr lang="en-GB" sz="1100" dirty="0" smtClean="0"/>
                        <a:t>Thursday</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smtClean="0"/>
                        <a:t>99</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smtClean="0"/>
                        <a:t>106</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smtClean="0"/>
                        <a:t>86</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22835">
                <a:tc>
                  <a:txBody>
                    <a:bodyPr/>
                    <a:lstStyle/>
                    <a:p>
                      <a:r>
                        <a:rPr lang="en-GB" sz="1100" dirty="0" smtClean="0"/>
                        <a:t>Friday</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smtClean="0"/>
                        <a:t>128</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smtClean="0"/>
                        <a:t>133</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smtClean="0"/>
                        <a:t>141</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sp>
        <p:nvSpPr>
          <p:cNvPr id="16" name="Rectangle 15"/>
          <p:cNvSpPr/>
          <p:nvPr/>
        </p:nvSpPr>
        <p:spPr>
          <a:xfrm>
            <a:off x="6528049" y="116633"/>
            <a:ext cx="3843781" cy="954107"/>
          </a:xfrm>
          <a:prstGeom prst="rect">
            <a:avLst/>
          </a:prstGeom>
        </p:spPr>
        <p:txBody>
          <a:bodyPr wrap="square">
            <a:spAutoFit/>
          </a:bodyPr>
          <a:lstStyle/>
          <a:p>
            <a:r>
              <a:rPr lang="en-GB" sz="1200" b="1" dirty="0"/>
              <a:t>Sandwiches</a:t>
            </a:r>
            <a:endParaRPr lang="en-GB" sz="1200" dirty="0"/>
          </a:p>
          <a:p>
            <a:r>
              <a:rPr lang="en-GB" sz="1100" dirty="0"/>
              <a:t>Eugenia tracked her sandwich sales in the canteen each day for three weeks.  Calculate the averages and then plot an appropriate graph to show the average number of sandwiches sold in the three week period.</a:t>
            </a:r>
            <a:endParaRPr lang="en-GB" sz="1100" dirty="0"/>
          </a:p>
        </p:txBody>
      </p:sp>
      <p:sp>
        <p:nvSpPr>
          <p:cNvPr id="17" name="TextBox 16"/>
          <p:cNvSpPr txBox="1"/>
          <p:nvPr/>
        </p:nvSpPr>
        <p:spPr>
          <a:xfrm rot="16200000">
            <a:off x="1246269" y="6283164"/>
            <a:ext cx="841897" cy="307777"/>
          </a:xfrm>
          <a:prstGeom prst="rect">
            <a:avLst/>
          </a:prstGeom>
          <a:noFill/>
        </p:spPr>
        <p:txBody>
          <a:bodyPr wrap="none" rtlCol="0">
            <a:spAutoFit/>
          </a:bodyPr>
          <a:lstStyle/>
          <a:p>
            <a:r>
              <a:rPr lang="en-GB" sz="1400" dirty="0">
                <a:solidFill>
                  <a:schemeClr val="bg1">
                    <a:lumMod val="75000"/>
                  </a:schemeClr>
                </a:solidFill>
              </a:rPr>
              <a:t>JM  2014</a:t>
            </a:r>
            <a:endParaRPr lang="en-GB" sz="1400" dirty="0">
              <a:solidFill>
                <a:schemeClr val="bg1">
                  <a:lumMod val="75000"/>
                </a:schemeClr>
              </a:solidFill>
            </a:endParaRPr>
          </a:p>
        </p:txBody>
      </p:sp>
      <p:graphicFrame>
        <p:nvGraphicFramePr>
          <p:cNvPr id="19" name="Table 18"/>
          <p:cNvGraphicFramePr>
            <a:graphicFrameLocks noGrp="1"/>
          </p:cNvGraphicFramePr>
          <p:nvPr>
            <p:extLst/>
          </p:nvPr>
        </p:nvGraphicFramePr>
        <p:xfrm>
          <a:off x="1991544" y="4581128"/>
          <a:ext cx="3771776" cy="2262430"/>
        </p:xfrm>
        <a:graphic>
          <a:graphicData uri="http://schemas.openxmlformats.org/drawingml/2006/table">
            <a:tbl>
              <a:tblPr>
                <a:tableStyleId>{5C22544A-7EE6-4342-B048-85BDC9FD1C3A}</a:tableStyleId>
              </a:tblPr>
              <a:tblGrid>
                <a:gridCol w="851691">
                  <a:extLst>
                    <a:ext uri="{9D8B030D-6E8A-4147-A177-3AD203B41FA5}">
                      <a16:colId xmlns:a16="http://schemas.microsoft.com/office/drawing/2014/main" val="20000"/>
                    </a:ext>
                  </a:extLst>
                </a:gridCol>
                <a:gridCol w="417155">
                  <a:extLst>
                    <a:ext uri="{9D8B030D-6E8A-4147-A177-3AD203B41FA5}">
                      <a16:colId xmlns:a16="http://schemas.microsoft.com/office/drawing/2014/main" val="20001"/>
                    </a:ext>
                  </a:extLst>
                </a:gridCol>
                <a:gridCol w="417155">
                  <a:extLst>
                    <a:ext uri="{9D8B030D-6E8A-4147-A177-3AD203B41FA5}">
                      <a16:colId xmlns:a16="http://schemas.microsoft.com/office/drawing/2014/main" val="20002"/>
                    </a:ext>
                  </a:extLst>
                </a:gridCol>
                <a:gridCol w="417155">
                  <a:extLst>
                    <a:ext uri="{9D8B030D-6E8A-4147-A177-3AD203B41FA5}">
                      <a16:colId xmlns:a16="http://schemas.microsoft.com/office/drawing/2014/main" val="20003"/>
                    </a:ext>
                  </a:extLst>
                </a:gridCol>
                <a:gridCol w="417155">
                  <a:extLst>
                    <a:ext uri="{9D8B030D-6E8A-4147-A177-3AD203B41FA5}">
                      <a16:colId xmlns:a16="http://schemas.microsoft.com/office/drawing/2014/main" val="20004"/>
                    </a:ext>
                  </a:extLst>
                </a:gridCol>
                <a:gridCol w="417155">
                  <a:extLst>
                    <a:ext uri="{9D8B030D-6E8A-4147-A177-3AD203B41FA5}">
                      <a16:colId xmlns:a16="http://schemas.microsoft.com/office/drawing/2014/main" val="20005"/>
                    </a:ext>
                  </a:extLst>
                </a:gridCol>
                <a:gridCol w="417155">
                  <a:extLst>
                    <a:ext uri="{9D8B030D-6E8A-4147-A177-3AD203B41FA5}">
                      <a16:colId xmlns:a16="http://schemas.microsoft.com/office/drawing/2014/main" val="20006"/>
                    </a:ext>
                  </a:extLst>
                </a:gridCol>
                <a:gridCol w="417155">
                  <a:extLst>
                    <a:ext uri="{9D8B030D-6E8A-4147-A177-3AD203B41FA5}">
                      <a16:colId xmlns:a16="http://schemas.microsoft.com/office/drawing/2014/main" val="20007"/>
                    </a:ext>
                  </a:extLst>
                </a:gridCol>
              </a:tblGrid>
              <a:tr h="492117">
                <a:tc rowSpan="2">
                  <a:txBody>
                    <a:bodyPr/>
                    <a:lstStyle/>
                    <a:p>
                      <a:pPr algn="l" rtl="0" fontAlgn="ctr"/>
                      <a:r>
                        <a:rPr lang="en-GB" sz="1200" u="none" strike="noStrike" dirty="0">
                          <a:effectLst/>
                        </a:rPr>
                        <a:t>Type of Metal </a:t>
                      </a:r>
                      <a:endParaRPr lang="en-GB" sz="1200" b="1" i="0" u="none" strike="noStrike" dirty="0">
                        <a:solidFill>
                          <a:srgbClr val="FFFFFF"/>
                        </a:solidFill>
                        <a:effectLst/>
                        <a:latin typeface="Calibri"/>
                      </a:endParaRPr>
                    </a:p>
                  </a:txBody>
                  <a:tcPr marL="7753" marR="7753" marT="7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gridSpan="7">
                  <a:txBody>
                    <a:bodyPr/>
                    <a:lstStyle/>
                    <a:p>
                      <a:pPr algn="l" rtl="0" fontAlgn="ctr"/>
                      <a:r>
                        <a:rPr lang="en-GB" sz="1200" u="none" strike="noStrike" dirty="0">
                          <a:effectLst/>
                        </a:rPr>
                        <a:t>Time Taken for drawing pin to drop (s)</a:t>
                      </a:r>
                      <a:endParaRPr lang="en-GB" sz="1200" b="1" i="0" u="none" strike="noStrike" dirty="0">
                        <a:solidFill>
                          <a:srgbClr val="FFFFFF"/>
                        </a:solidFill>
                        <a:effectLst/>
                        <a:latin typeface="Calibri"/>
                      </a:endParaRPr>
                    </a:p>
                  </a:txBody>
                  <a:tcPr marL="7753" marR="7753" marT="7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20871">
                <a:tc vMerge="1">
                  <a:txBody>
                    <a:bodyPr/>
                    <a:lstStyle/>
                    <a:p>
                      <a:endParaRPr lang="en-GB"/>
                    </a:p>
                  </a:txBody>
                  <a:tcPr/>
                </a:tc>
                <a:tc>
                  <a:txBody>
                    <a:bodyPr/>
                    <a:lstStyle/>
                    <a:p>
                      <a:pPr algn="ctr" rtl="0" fontAlgn="ctr"/>
                      <a:r>
                        <a:rPr lang="en-GB" sz="1400" u="none" strike="noStrike" dirty="0">
                          <a:effectLst/>
                        </a:rPr>
                        <a:t>1</a:t>
                      </a:r>
                      <a:endParaRPr lang="en-GB" sz="1400" b="0" i="0" u="none" strike="noStrike" dirty="0">
                        <a:solidFill>
                          <a:srgbClr val="000000"/>
                        </a:solidFill>
                        <a:effectLst/>
                        <a:latin typeface="Calibri"/>
                      </a:endParaRPr>
                    </a:p>
                  </a:txBody>
                  <a:tcPr marL="7753" marR="7753" marT="7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rtl="0" fontAlgn="ctr"/>
                      <a:r>
                        <a:rPr lang="en-GB" sz="1400" u="none" strike="noStrike" dirty="0">
                          <a:effectLst/>
                        </a:rPr>
                        <a:t>2</a:t>
                      </a:r>
                      <a:endParaRPr lang="en-GB" sz="1400" b="0" i="0" u="none" strike="noStrike" dirty="0">
                        <a:solidFill>
                          <a:srgbClr val="000000"/>
                        </a:solidFill>
                        <a:effectLst/>
                        <a:latin typeface="Calibri"/>
                      </a:endParaRPr>
                    </a:p>
                  </a:txBody>
                  <a:tcPr marL="7753" marR="7753" marT="7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rtl="0" fontAlgn="ctr"/>
                      <a:r>
                        <a:rPr lang="en-GB" sz="1400" u="none" strike="noStrike" dirty="0">
                          <a:effectLst/>
                        </a:rPr>
                        <a:t>3</a:t>
                      </a:r>
                      <a:endParaRPr lang="en-GB" sz="1400" b="0" i="0" u="none" strike="noStrike" dirty="0">
                        <a:solidFill>
                          <a:srgbClr val="000000"/>
                        </a:solidFill>
                        <a:effectLst/>
                        <a:latin typeface="Calibri"/>
                      </a:endParaRPr>
                    </a:p>
                  </a:txBody>
                  <a:tcPr marL="7753" marR="7753" marT="7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rtl="0" fontAlgn="ctr"/>
                      <a:r>
                        <a:rPr lang="en-GB" sz="1400" u="none" strike="noStrike" dirty="0">
                          <a:effectLst/>
                        </a:rPr>
                        <a:t>4</a:t>
                      </a:r>
                      <a:endParaRPr lang="en-GB" sz="1400" b="0" i="0" u="none" strike="noStrike" dirty="0">
                        <a:solidFill>
                          <a:srgbClr val="000000"/>
                        </a:solidFill>
                        <a:effectLst/>
                        <a:latin typeface="Calibri"/>
                      </a:endParaRPr>
                    </a:p>
                  </a:txBody>
                  <a:tcPr marL="7753" marR="7753" marT="7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rtl="0" fontAlgn="ctr"/>
                      <a:r>
                        <a:rPr lang="en-GB" sz="1400" u="none" strike="noStrike" dirty="0">
                          <a:effectLst/>
                        </a:rPr>
                        <a:t>5</a:t>
                      </a:r>
                      <a:endParaRPr lang="en-GB" sz="1400" b="0" i="0" u="none" strike="noStrike" dirty="0">
                        <a:solidFill>
                          <a:srgbClr val="000000"/>
                        </a:solidFill>
                        <a:effectLst/>
                        <a:latin typeface="Calibri"/>
                      </a:endParaRPr>
                    </a:p>
                  </a:txBody>
                  <a:tcPr marL="7753" marR="7753" marT="7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rtl="0" fontAlgn="ctr"/>
                      <a:r>
                        <a:rPr lang="en-GB" sz="1400" u="none" strike="noStrike" dirty="0">
                          <a:effectLst/>
                        </a:rPr>
                        <a:t>6</a:t>
                      </a:r>
                      <a:endParaRPr lang="en-GB" sz="1400" b="0" i="0" u="none" strike="noStrike" dirty="0">
                        <a:solidFill>
                          <a:srgbClr val="000000"/>
                        </a:solidFill>
                        <a:effectLst/>
                        <a:latin typeface="Calibri"/>
                      </a:endParaRPr>
                    </a:p>
                  </a:txBody>
                  <a:tcPr marL="7753" marR="7753" marT="7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rtl="0" fontAlgn="ctr"/>
                      <a:r>
                        <a:rPr lang="en-GB" sz="1400" u="none" strike="noStrike" dirty="0">
                          <a:effectLst/>
                        </a:rPr>
                        <a:t>AVG</a:t>
                      </a:r>
                      <a:endParaRPr lang="en-GB" sz="1400" b="0" i="0" u="none" strike="noStrike" dirty="0">
                        <a:solidFill>
                          <a:srgbClr val="000000"/>
                        </a:solidFill>
                        <a:effectLst/>
                        <a:latin typeface="Calibri"/>
                      </a:endParaRPr>
                    </a:p>
                  </a:txBody>
                  <a:tcPr marL="7753" marR="7753" marT="7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1"/>
                  </a:ext>
                </a:extLst>
              </a:tr>
              <a:tr h="516400">
                <a:tc>
                  <a:txBody>
                    <a:bodyPr/>
                    <a:lstStyle/>
                    <a:p>
                      <a:pPr algn="l" rtl="0" fontAlgn="ctr"/>
                      <a:r>
                        <a:rPr lang="en-GB" sz="1400" u="none" strike="noStrike">
                          <a:effectLst/>
                        </a:rPr>
                        <a:t>Copper</a:t>
                      </a:r>
                      <a:endParaRPr lang="en-GB" sz="1400" b="0" i="0" u="none" strike="noStrike">
                        <a:solidFill>
                          <a:srgbClr val="000000"/>
                        </a:solidFill>
                        <a:effectLst/>
                        <a:latin typeface="Calibri"/>
                      </a:endParaRPr>
                    </a:p>
                  </a:txBody>
                  <a:tcPr marL="7753" marR="7753" marT="7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000" u="none" strike="noStrike">
                          <a:effectLst/>
                        </a:rPr>
                        <a:t>228.23</a:t>
                      </a:r>
                      <a:endParaRPr lang="en-GB" sz="1000" b="0" i="0" u="none" strike="noStrike">
                        <a:solidFill>
                          <a:srgbClr val="000000"/>
                        </a:solidFill>
                        <a:effectLst/>
                        <a:latin typeface="Calibri"/>
                      </a:endParaRPr>
                    </a:p>
                  </a:txBody>
                  <a:tcPr marL="7753" marR="7753" marT="7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000" u="none" strike="noStrike">
                          <a:effectLst/>
                        </a:rPr>
                        <a:t>189.6</a:t>
                      </a:r>
                      <a:endParaRPr lang="en-GB" sz="1000" b="0" i="0" u="none" strike="noStrike">
                        <a:solidFill>
                          <a:srgbClr val="000000"/>
                        </a:solidFill>
                        <a:effectLst/>
                        <a:latin typeface="Calibri"/>
                      </a:endParaRPr>
                    </a:p>
                  </a:txBody>
                  <a:tcPr marL="7753" marR="7753" marT="7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000" u="none" strike="noStrike" dirty="0">
                          <a:effectLst/>
                        </a:rPr>
                        <a:t>249</a:t>
                      </a:r>
                      <a:endParaRPr lang="en-GB" sz="1000" b="0" i="0" u="none" strike="noStrike" dirty="0">
                        <a:solidFill>
                          <a:srgbClr val="000000"/>
                        </a:solidFill>
                        <a:effectLst/>
                        <a:latin typeface="Calibri"/>
                      </a:endParaRPr>
                    </a:p>
                  </a:txBody>
                  <a:tcPr marL="7753" marR="7753" marT="7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000" u="none" strike="noStrike" dirty="0">
                          <a:effectLst/>
                        </a:rPr>
                        <a:t>213.43</a:t>
                      </a:r>
                      <a:endParaRPr lang="en-GB" sz="1000" b="0" i="0" u="none" strike="noStrike" dirty="0">
                        <a:solidFill>
                          <a:srgbClr val="000000"/>
                        </a:solidFill>
                        <a:effectLst/>
                        <a:latin typeface="Calibri"/>
                      </a:endParaRPr>
                    </a:p>
                  </a:txBody>
                  <a:tcPr marL="7753" marR="7753" marT="7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000" u="none" strike="noStrike" dirty="0">
                          <a:effectLst/>
                        </a:rPr>
                        <a:t>567.43</a:t>
                      </a:r>
                      <a:endParaRPr lang="en-GB" sz="1000" b="0" i="0" u="none" strike="noStrike" dirty="0">
                        <a:solidFill>
                          <a:srgbClr val="000000"/>
                        </a:solidFill>
                        <a:effectLst/>
                        <a:latin typeface="Calibri"/>
                      </a:endParaRPr>
                    </a:p>
                  </a:txBody>
                  <a:tcPr marL="7753" marR="7753" marT="7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fontAlgn="ctr"/>
                      <a:r>
                        <a:rPr lang="en-GB" sz="1000" u="none" strike="noStrike" dirty="0">
                          <a:effectLst/>
                        </a:rPr>
                        <a:t>143.15</a:t>
                      </a:r>
                      <a:endParaRPr lang="en-GB" sz="1000" b="0" i="0" u="none" strike="noStrike" dirty="0">
                        <a:solidFill>
                          <a:srgbClr val="000000"/>
                        </a:solidFill>
                        <a:effectLst/>
                        <a:latin typeface="Calibri"/>
                      </a:endParaRPr>
                    </a:p>
                  </a:txBody>
                  <a:tcPr marL="7753" marR="7753" marT="7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endParaRPr lang="en-GB" sz="1000" b="0" i="0" u="none" strike="noStrike" dirty="0">
                        <a:solidFill>
                          <a:srgbClr val="000000"/>
                        </a:solidFill>
                        <a:effectLst/>
                        <a:latin typeface="Calibri"/>
                      </a:endParaRPr>
                    </a:p>
                  </a:txBody>
                  <a:tcPr marL="7753" marR="7753" marT="7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16400">
                <a:tc>
                  <a:txBody>
                    <a:bodyPr/>
                    <a:lstStyle/>
                    <a:p>
                      <a:pPr algn="l" rtl="0" fontAlgn="ctr"/>
                      <a:r>
                        <a:rPr lang="en-GB" sz="1400" u="none" strike="noStrike">
                          <a:effectLst/>
                        </a:rPr>
                        <a:t>Brass</a:t>
                      </a:r>
                      <a:endParaRPr lang="en-GB" sz="1400" b="0" i="0" u="none" strike="noStrike">
                        <a:solidFill>
                          <a:srgbClr val="000000"/>
                        </a:solidFill>
                        <a:effectLst/>
                        <a:latin typeface="Calibri"/>
                      </a:endParaRPr>
                    </a:p>
                  </a:txBody>
                  <a:tcPr marL="7753" marR="7753" marT="7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000" u="none" strike="noStrike">
                          <a:effectLst/>
                        </a:rPr>
                        <a:t>567.43</a:t>
                      </a:r>
                      <a:endParaRPr lang="en-GB" sz="1000" b="0" i="0" u="none" strike="noStrike">
                        <a:solidFill>
                          <a:srgbClr val="000000"/>
                        </a:solidFill>
                        <a:effectLst/>
                        <a:latin typeface="Calibri"/>
                      </a:endParaRPr>
                    </a:p>
                  </a:txBody>
                  <a:tcPr marL="7753" marR="7753" marT="7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000" u="none" strike="noStrike">
                          <a:effectLst/>
                        </a:rPr>
                        <a:t>534.67</a:t>
                      </a:r>
                      <a:endParaRPr lang="en-GB" sz="1000" b="0" i="0" u="none" strike="noStrike">
                        <a:solidFill>
                          <a:srgbClr val="000000"/>
                        </a:solidFill>
                        <a:effectLst/>
                        <a:latin typeface="Calibri"/>
                      </a:endParaRPr>
                    </a:p>
                  </a:txBody>
                  <a:tcPr marL="7753" marR="7753" marT="7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000" u="none" strike="noStrike">
                          <a:effectLst/>
                        </a:rPr>
                        <a:t>611.78</a:t>
                      </a:r>
                      <a:endParaRPr lang="en-GB" sz="1000" b="0" i="0" u="none" strike="noStrike">
                        <a:solidFill>
                          <a:srgbClr val="000000"/>
                        </a:solidFill>
                        <a:effectLst/>
                        <a:latin typeface="Calibri"/>
                      </a:endParaRPr>
                    </a:p>
                  </a:txBody>
                  <a:tcPr marL="7753" marR="7753" marT="7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000" u="none" strike="noStrike">
                          <a:effectLst/>
                        </a:rPr>
                        <a:t>532</a:t>
                      </a:r>
                      <a:endParaRPr lang="en-GB" sz="1000" b="0" i="0" u="none" strike="noStrike">
                        <a:solidFill>
                          <a:srgbClr val="000000"/>
                        </a:solidFill>
                        <a:effectLst/>
                        <a:latin typeface="Calibri"/>
                      </a:endParaRPr>
                    </a:p>
                  </a:txBody>
                  <a:tcPr marL="7753" marR="7753" marT="7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000" u="none" strike="noStrike" dirty="0">
                          <a:effectLst/>
                        </a:rPr>
                        <a:t>667.3</a:t>
                      </a:r>
                      <a:endParaRPr lang="en-GB" sz="1000" b="0" i="0" u="none" strike="noStrike" dirty="0">
                        <a:solidFill>
                          <a:srgbClr val="000000"/>
                        </a:solidFill>
                        <a:effectLst/>
                        <a:latin typeface="Calibri"/>
                      </a:endParaRPr>
                    </a:p>
                  </a:txBody>
                  <a:tcPr marL="7753" marR="7753" marT="7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000" u="none" strike="noStrike" dirty="0">
                          <a:effectLst/>
                        </a:rPr>
                        <a:t>1504.6</a:t>
                      </a:r>
                      <a:endParaRPr lang="en-GB" sz="1000" b="0" i="0" u="none" strike="noStrike" dirty="0">
                        <a:solidFill>
                          <a:srgbClr val="000000"/>
                        </a:solidFill>
                        <a:effectLst/>
                        <a:latin typeface="Calibri"/>
                      </a:endParaRPr>
                    </a:p>
                  </a:txBody>
                  <a:tcPr marL="7753" marR="7753" marT="7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fontAlgn="ctr"/>
                      <a:endParaRPr lang="en-GB" sz="1000" b="0" i="0" u="none" strike="noStrike" dirty="0">
                        <a:solidFill>
                          <a:srgbClr val="000000"/>
                        </a:solidFill>
                        <a:effectLst/>
                        <a:latin typeface="Calibri"/>
                      </a:endParaRPr>
                    </a:p>
                  </a:txBody>
                  <a:tcPr marL="7753" marR="7753" marT="7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16400">
                <a:tc>
                  <a:txBody>
                    <a:bodyPr/>
                    <a:lstStyle/>
                    <a:p>
                      <a:pPr algn="l" rtl="0" fontAlgn="ctr"/>
                      <a:r>
                        <a:rPr lang="en-GB" sz="1400" u="none" strike="noStrike">
                          <a:effectLst/>
                        </a:rPr>
                        <a:t>Steel</a:t>
                      </a:r>
                      <a:endParaRPr lang="en-GB" sz="1400" b="0" i="0" u="none" strike="noStrike">
                        <a:solidFill>
                          <a:srgbClr val="000000"/>
                        </a:solidFill>
                        <a:effectLst/>
                        <a:latin typeface="Calibri"/>
                      </a:endParaRPr>
                    </a:p>
                  </a:txBody>
                  <a:tcPr marL="7753" marR="7753" marT="7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000" u="none" strike="noStrike">
                          <a:effectLst/>
                        </a:rPr>
                        <a:t>401.56</a:t>
                      </a:r>
                      <a:endParaRPr lang="en-GB" sz="1000" b="0" i="0" u="none" strike="noStrike">
                        <a:solidFill>
                          <a:srgbClr val="000000"/>
                        </a:solidFill>
                        <a:effectLst/>
                        <a:latin typeface="Calibri"/>
                      </a:endParaRPr>
                    </a:p>
                  </a:txBody>
                  <a:tcPr marL="7753" marR="7753" marT="7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000" u="none" strike="noStrike" dirty="0">
                          <a:effectLst/>
                        </a:rPr>
                        <a:t>476.54</a:t>
                      </a:r>
                      <a:endParaRPr lang="en-GB" sz="1000" b="0" i="0" u="none" strike="noStrike" dirty="0">
                        <a:solidFill>
                          <a:srgbClr val="000000"/>
                        </a:solidFill>
                        <a:effectLst/>
                        <a:latin typeface="Calibri"/>
                      </a:endParaRPr>
                    </a:p>
                  </a:txBody>
                  <a:tcPr marL="7753" marR="7753" marT="7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000" u="none" strike="noStrike">
                          <a:effectLst/>
                        </a:rPr>
                        <a:t>487.12</a:t>
                      </a:r>
                      <a:endParaRPr lang="en-GB" sz="1000" b="0" i="0" u="none" strike="noStrike">
                        <a:solidFill>
                          <a:srgbClr val="000000"/>
                        </a:solidFill>
                        <a:effectLst/>
                        <a:latin typeface="Calibri"/>
                      </a:endParaRPr>
                    </a:p>
                  </a:txBody>
                  <a:tcPr marL="7753" marR="7753" marT="7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000" u="none" strike="noStrike" dirty="0">
                          <a:effectLst/>
                        </a:rPr>
                        <a:t>442.09</a:t>
                      </a:r>
                      <a:endParaRPr lang="en-GB" sz="1000" b="0" i="0" u="none" strike="noStrike" dirty="0">
                        <a:solidFill>
                          <a:srgbClr val="000000"/>
                        </a:solidFill>
                        <a:effectLst/>
                        <a:latin typeface="Calibri"/>
                      </a:endParaRPr>
                    </a:p>
                  </a:txBody>
                  <a:tcPr marL="7753" marR="7753" marT="7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000" u="none" strike="noStrike">
                          <a:effectLst/>
                        </a:rPr>
                        <a:t>458.45</a:t>
                      </a:r>
                      <a:endParaRPr lang="en-GB" sz="1000" b="0" i="0" u="none" strike="noStrike">
                        <a:solidFill>
                          <a:srgbClr val="000000"/>
                        </a:solidFill>
                        <a:effectLst/>
                        <a:latin typeface="Calibri"/>
                      </a:endParaRPr>
                    </a:p>
                  </a:txBody>
                  <a:tcPr marL="7753" marR="7753" marT="7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000" u="none" strike="noStrike" dirty="0">
                          <a:effectLst/>
                        </a:rPr>
                        <a:t>469.21</a:t>
                      </a:r>
                      <a:endParaRPr lang="en-GB" sz="1000" b="0" i="0" u="none" strike="noStrike" dirty="0">
                        <a:solidFill>
                          <a:srgbClr val="000000"/>
                        </a:solidFill>
                        <a:effectLst/>
                        <a:latin typeface="Calibri"/>
                      </a:endParaRPr>
                    </a:p>
                  </a:txBody>
                  <a:tcPr marL="7753" marR="7753" marT="7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endParaRPr lang="en-GB" sz="1000" b="0" i="0" u="none" strike="noStrike" dirty="0">
                        <a:solidFill>
                          <a:srgbClr val="000000"/>
                        </a:solidFill>
                        <a:effectLst/>
                        <a:latin typeface="Calibri"/>
                      </a:endParaRPr>
                    </a:p>
                  </a:txBody>
                  <a:tcPr marL="7753" marR="7753" marT="7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20" name="Rectangle 19"/>
          <p:cNvSpPr/>
          <p:nvPr/>
        </p:nvSpPr>
        <p:spPr>
          <a:xfrm>
            <a:off x="2108204" y="3573017"/>
            <a:ext cx="3843781" cy="954107"/>
          </a:xfrm>
          <a:prstGeom prst="rect">
            <a:avLst/>
          </a:prstGeom>
        </p:spPr>
        <p:txBody>
          <a:bodyPr wrap="square">
            <a:spAutoFit/>
          </a:bodyPr>
          <a:lstStyle/>
          <a:p>
            <a:r>
              <a:rPr lang="en-GB" sz="1200" b="1" dirty="0"/>
              <a:t>Conduction in Metals</a:t>
            </a:r>
            <a:endParaRPr lang="en-GB" sz="1200" dirty="0"/>
          </a:p>
          <a:p>
            <a:r>
              <a:rPr lang="en-GB" sz="1100" dirty="0"/>
              <a:t>Cheryl and Paul collected data on the time it takes for heat to conduct through a rod made of different metals.  Calculate the averages and plot a graph for them.  You should not include anomalies (in red) when calculating averages.</a:t>
            </a:r>
            <a:endParaRPr lang="en-GB" sz="1100" dirty="0"/>
          </a:p>
        </p:txBody>
      </p:sp>
      <p:graphicFrame>
        <p:nvGraphicFramePr>
          <p:cNvPr id="21" name="Table 20"/>
          <p:cNvGraphicFramePr>
            <a:graphicFrameLocks noGrp="1"/>
          </p:cNvGraphicFramePr>
          <p:nvPr>
            <p:extLst/>
          </p:nvPr>
        </p:nvGraphicFramePr>
        <p:xfrm>
          <a:off x="6240016" y="4865317"/>
          <a:ext cx="4248472" cy="1571735"/>
        </p:xfrm>
        <a:graphic>
          <a:graphicData uri="http://schemas.openxmlformats.org/drawingml/2006/table">
            <a:tbl>
              <a:tblPr>
                <a:tableStyleId>{5C22544A-7EE6-4342-B048-85BDC9FD1C3A}</a:tableStyleId>
              </a:tblPr>
              <a:tblGrid>
                <a:gridCol w="864096">
                  <a:extLst>
                    <a:ext uri="{9D8B030D-6E8A-4147-A177-3AD203B41FA5}">
                      <a16:colId xmlns:a16="http://schemas.microsoft.com/office/drawing/2014/main" val="20000"/>
                    </a:ext>
                  </a:extLst>
                </a:gridCol>
                <a:gridCol w="686598">
                  <a:extLst>
                    <a:ext uri="{9D8B030D-6E8A-4147-A177-3AD203B41FA5}">
                      <a16:colId xmlns:a16="http://schemas.microsoft.com/office/drawing/2014/main" val="20001"/>
                    </a:ext>
                  </a:extLst>
                </a:gridCol>
                <a:gridCol w="606668">
                  <a:extLst>
                    <a:ext uri="{9D8B030D-6E8A-4147-A177-3AD203B41FA5}">
                      <a16:colId xmlns:a16="http://schemas.microsoft.com/office/drawing/2014/main" val="20002"/>
                    </a:ext>
                  </a:extLst>
                </a:gridCol>
                <a:gridCol w="546002">
                  <a:extLst>
                    <a:ext uri="{9D8B030D-6E8A-4147-A177-3AD203B41FA5}">
                      <a16:colId xmlns:a16="http://schemas.microsoft.com/office/drawing/2014/main" val="20003"/>
                    </a:ext>
                  </a:extLst>
                </a:gridCol>
                <a:gridCol w="546002">
                  <a:extLst>
                    <a:ext uri="{9D8B030D-6E8A-4147-A177-3AD203B41FA5}">
                      <a16:colId xmlns:a16="http://schemas.microsoft.com/office/drawing/2014/main" val="20004"/>
                    </a:ext>
                  </a:extLst>
                </a:gridCol>
                <a:gridCol w="546002">
                  <a:extLst>
                    <a:ext uri="{9D8B030D-6E8A-4147-A177-3AD203B41FA5}">
                      <a16:colId xmlns:a16="http://schemas.microsoft.com/office/drawing/2014/main" val="20005"/>
                    </a:ext>
                  </a:extLst>
                </a:gridCol>
                <a:gridCol w="453104">
                  <a:extLst>
                    <a:ext uri="{9D8B030D-6E8A-4147-A177-3AD203B41FA5}">
                      <a16:colId xmlns:a16="http://schemas.microsoft.com/office/drawing/2014/main" val="20006"/>
                    </a:ext>
                  </a:extLst>
                </a:gridCol>
              </a:tblGrid>
              <a:tr h="504035">
                <a:tc rowSpan="2">
                  <a:txBody>
                    <a:bodyPr/>
                    <a:lstStyle/>
                    <a:p>
                      <a:pPr algn="ctr" rtl="0" fontAlgn="ctr"/>
                      <a:r>
                        <a:rPr lang="en-GB" sz="1100" u="none" strike="noStrike" dirty="0">
                          <a:effectLst/>
                        </a:rPr>
                        <a:t>Temperature of Acid (°C)</a:t>
                      </a:r>
                      <a:endParaRPr lang="en-GB" sz="1100" b="1" i="0" u="none" strike="noStrike" dirty="0">
                        <a:solidFill>
                          <a:srgbClr val="FFFFFF"/>
                        </a:solidFill>
                        <a:effectLst/>
                        <a:latin typeface="Calibri"/>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gridSpan="6">
                  <a:txBody>
                    <a:bodyPr/>
                    <a:lstStyle/>
                    <a:p>
                      <a:pPr algn="ctr" rtl="0" fontAlgn="ctr"/>
                      <a:r>
                        <a:rPr lang="en-GB" sz="1200" u="none" strike="noStrike" dirty="0">
                          <a:effectLst/>
                        </a:rPr>
                        <a:t>Time taken for Mg ribbon to fully react (s) </a:t>
                      </a:r>
                      <a:endParaRPr lang="en-GB" sz="1200" b="1" i="0" u="none" strike="noStrike" dirty="0">
                        <a:solidFill>
                          <a:srgbClr val="FFFFFF"/>
                        </a:solidFill>
                        <a:effectLst/>
                        <a:latin typeface="Calibri"/>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137695">
                <a:tc vMerge="1">
                  <a:txBody>
                    <a:bodyPr/>
                    <a:lstStyle/>
                    <a:p>
                      <a:endParaRPr lang="en-GB"/>
                    </a:p>
                  </a:txBody>
                  <a:tcPr/>
                </a:tc>
                <a:tc>
                  <a:txBody>
                    <a:bodyPr/>
                    <a:lstStyle/>
                    <a:p>
                      <a:pPr algn="ctr" rtl="0" fontAlgn="ctr"/>
                      <a:r>
                        <a:rPr lang="en-GB" sz="1100" u="none" strike="noStrike" dirty="0">
                          <a:effectLst/>
                        </a:rPr>
                        <a:t>1</a:t>
                      </a:r>
                      <a:endParaRPr lang="en-GB" sz="1100" b="0" i="0" u="none" strike="noStrike" dirty="0">
                        <a:solidFill>
                          <a:srgbClr val="000000"/>
                        </a:solidFill>
                        <a:effectLst/>
                        <a:latin typeface="Calibri"/>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1100" u="none" strike="noStrike" dirty="0">
                          <a:effectLst/>
                        </a:rPr>
                        <a:t>2</a:t>
                      </a:r>
                      <a:endParaRPr lang="en-GB" sz="1100" b="0" i="0" u="none" strike="noStrike" dirty="0">
                        <a:solidFill>
                          <a:srgbClr val="000000"/>
                        </a:solidFill>
                        <a:effectLst/>
                        <a:latin typeface="Calibri"/>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1100" u="none" strike="noStrike" dirty="0">
                          <a:effectLst/>
                        </a:rPr>
                        <a:t>3</a:t>
                      </a:r>
                      <a:endParaRPr lang="en-GB" sz="1100" b="0" i="0" u="none" strike="noStrike" dirty="0">
                        <a:solidFill>
                          <a:srgbClr val="000000"/>
                        </a:solidFill>
                        <a:effectLst/>
                        <a:latin typeface="Calibri"/>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1100" u="none" strike="noStrike" dirty="0">
                          <a:effectLst/>
                        </a:rPr>
                        <a:t>4</a:t>
                      </a:r>
                      <a:endParaRPr lang="en-GB" sz="1100" b="0" i="0" u="none" strike="noStrike" dirty="0">
                        <a:solidFill>
                          <a:srgbClr val="000000"/>
                        </a:solidFill>
                        <a:effectLst/>
                        <a:latin typeface="Calibri"/>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1100" u="none" strike="noStrike" dirty="0">
                          <a:effectLst/>
                        </a:rPr>
                        <a:t>5</a:t>
                      </a:r>
                      <a:endParaRPr lang="en-GB" sz="1100" b="0" i="0" u="none" strike="noStrike" dirty="0">
                        <a:solidFill>
                          <a:srgbClr val="000000"/>
                        </a:solidFill>
                        <a:effectLst/>
                        <a:latin typeface="Calibri"/>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1100" u="none" strike="noStrike" dirty="0">
                          <a:effectLst/>
                        </a:rPr>
                        <a:t>AVG</a:t>
                      </a:r>
                      <a:endParaRPr lang="en-GB" sz="1100" b="0" i="0" u="none" strike="noStrike" dirty="0">
                        <a:solidFill>
                          <a:srgbClr val="000000"/>
                        </a:solidFill>
                        <a:effectLst/>
                        <a:latin typeface="Calibri"/>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1"/>
                  </a:ext>
                </a:extLst>
              </a:tr>
              <a:tr h="185029">
                <a:tc>
                  <a:txBody>
                    <a:bodyPr/>
                    <a:lstStyle/>
                    <a:p>
                      <a:pPr algn="ctr" rtl="0" fontAlgn="ctr"/>
                      <a:r>
                        <a:rPr lang="en-GB" sz="1400" u="none" strike="noStrike" dirty="0">
                          <a:effectLst/>
                        </a:rPr>
                        <a:t>30</a:t>
                      </a:r>
                      <a:endParaRPr lang="en-GB" sz="1400" b="0" i="0" u="none" strike="noStrike" dirty="0">
                        <a:solidFill>
                          <a:srgbClr val="000000"/>
                        </a:solidFill>
                        <a:effectLst/>
                        <a:latin typeface="Calibri"/>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100" u="none" strike="noStrike" dirty="0">
                          <a:effectLst/>
                        </a:rPr>
                        <a:t>118.5</a:t>
                      </a:r>
                      <a:endParaRPr lang="en-GB" sz="1100" b="0" i="0" u="none" strike="noStrike" dirty="0">
                        <a:solidFill>
                          <a:srgbClr val="000000"/>
                        </a:solidFill>
                        <a:effectLst/>
                        <a:latin typeface="Calibri"/>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u="none" strike="noStrike">
                          <a:effectLst/>
                        </a:rPr>
                        <a:t>135.6</a:t>
                      </a:r>
                      <a:endParaRPr lang="en-GB" sz="1100" b="0" i="0" u="none" strike="noStrike">
                        <a:solidFill>
                          <a:srgbClr val="000000"/>
                        </a:solidFill>
                        <a:effectLst/>
                        <a:latin typeface="Arial"/>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u="none" strike="noStrike" dirty="0">
                          <a:effectLst/>
                        </a:rPr>
                        <a:t>148.2</a:t>
                      </a:r>
                      <a:endParaRPr lang="en-GB" sz="1100" b="0" i="0" u="none" strike="noStrike" dirty="0">
                        <a:solidFill>
                          <a:srgbClr val="000000"/>
                        </a:solidFill>
                        <a:effectLst/>
                        <a:latin typeface="Arial"/>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u="none" strike="noStrike" dirty="0">
                          <a:effectLst/>
                        </a:rPr>
                        <a:t>122.8</a:t>
                      </a:r>
                      <a:endParaRPr lang="en-GB" sz="1100" b="0" i="0" u="none" strike="noStrike" dirty="0">
                        <a:solidFill>
                          <a:srgbClr val="000000"/>
                        </a:solidFill>
                        <a:effectLst/>
                        <a:latin typeface="Arial"/>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u="none" strike="noStrike" dirty="0">
                          <a:effectLst/>
                        </a:rPr>
                        <a:t>135.2</a:t>
                      </a:r>
                      <a:endParaRPr lang="en-GB" sz="1100" b="0" i="0" u="none" strike="noStrike" dirty="0">
                        <a:solidFill>
                          <a:srgbClr val="000000"/>
                        </a:solidFill>
                        <a:effectLst/>
                        <a:latin typeface="Arial"/>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GB" sz="1100" b="0" i="0" u="none" strike="noStrike" dirty="0">
                        <a:solidFill>
                          <a:srgbClr val="000000"/>
                        </a:solidFill>
                        <a:effectLst/>
                        <a:latin typeface="Arial"/>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5029">
                <a:tc>
                  <a:txBody>
                    <a:bodyPr/>
                    <a:lstStyle/>
                    <a:p>
                      <a:pPr algn="ctr" rtl="0" fontAlgn="ctr"/>
                      <a:r>
                        <a:rPr lang="en-GB" sz="1400" u="none" strike="noStrike">
                          <a:effectLst/>
                        </a:rPr>
                        <a:t>40</a:t>
                      </a:r>
                      <a:endParaRPr lang="en-GB" sz="1400" b="0" i="0" u="none" strike="noStrike">
                        <a:solidFill>
                          <a:srgbClr val="000000"/>
                        </a:solidFill>
                        <a:effectLst/>
                        <a:latin typeface="Calibri"/>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100" u="none" strike="noStrike">
                          <a:effectLst/>
                        </a:rPr>
                        <a:t>99.4</a:t>
                      </a:r>
                      <a:endParaRPr lang="en-GB" sz="1100" b="0" i="0" u="none" strike="noStrike">
                        <a:solidFill>
                          <a:srgbClr val="000000"/>
                        </a:solidFill>
                        <a:effectLst/>
                        <a:latin typeface="Calibri"/>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u="none" strike="noStrike" dirty="0">
                          <a:effectLst/>
                        </a:rPr>
                        <a:t>96.4</a:t>
                      </a:r>
                      <a:endParaRPr lang="en-GB" sz="1100" b="0" i="0" u="none" strike="noStrike" dirty="0">
                        <a:solidFill>
                          <a:srgbClr val="000000"/>
                        </a:solidFill>
                        <a:effectLst/>
                        <a:latin typeface="Arial"/>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u="none" strike="noStrike" dirty="0">
                          <a:effectLst/>
                        </a:rPr>
                        <a:t>94.1</a:t>
                      </a:r>
                      <a:endParaRPr lang="en-GB" sz="1100" b="0" i="0" u="none" strike="noStrike" dirty="0">
                        <a:solidFill>
                          <a:srgbClr val="000000"/>
                        </a:solidFill>
                        <a:effectLst/>
                        <a:latin typeface="Arial"/>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u="none" strike="noStrike" dirty="0">
                          <a:effectLst/>
                        </a:rPr>
                        <a:t>103.5</a:t>
                      </a:r>
                      <a:endParaRPr lang="en-GB" sz="1100" b="0" i="0" u="none" strike="noStrike" dirty="0">
                        <a:solidFill>
                          <a:srgbClr val="000000"/>
                        </a:solidFill>
                        <a:effectLst/>
                        <a:latin typeface="Arial"/>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u="none" strike="noStrike">
                          <a:effectLst/>
                        </a:rPr>
                        <a:t>89.5</a:t>
                      </a:r>
                      <a:endParaRPr lang="en-GB" sz="1100" b="0" i="0" u="none" strike="noStrike">
                        <a:solidFill>
                          <a:srgbClr val="000000"/>
                        </a:solidFill>
                        <a:effectLst/>
                        <a:latin typeface="Arial"/>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GB" sz="1100" b="0" i="0" u="none" strike="noStrike" dirty="0">
                        <a:solidFill>
                          <a:srgbClr val="000000"/>
                        </a:solidFill>
                        <a:effectLst/>
                        <a:latin typeface="Arial"/>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85029">
                <a:tc>
                  <a:txBody>
                    <a:bodyPr/>
                    <a:lstStyle/>
                    <a:p>
                      <a:pPr algn="ctr" rtl="0" fontAlgn="ctr"/>
                      <a:r>
                        <a:rPr lang="en-GB" sz="1400" u="none" strike="noStrike">
                          <a:effectLst/>
                        </a:rPr>
                        <a:t>50</a:t>
                      </a:r>
                      <a:endParaRPr lang="en-GB" sz="1400" b="0" i="0" u="none" strike="noStrike">
                        <a:solidFill>
                          <a:srgbClr val="000000"/>
                        </a:solidFill>
                        <a:effectLst/>
                        <a:latin typeface="Calibri"/>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100" u="none" strike="noStrike" dirty="0">
                          <a:effectLst/>
                        </a:rPr>
                        <a:t>45.6</a:t>
                      </a:r>
                      <a:endParaRPr lang="en-GB" sz="1100" b="0" i="0" u="none" strike="noStrike" dirty="0">
                        <a:solidFill>
                          <a:srgbClr val="000000"/>
                        </a:solidFill>
                        <a:effectLst/>
                        <a:latin typeface="Calibri"/>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u="none" strike="noStrike" dirty="0">
                          <a:effectLst/>
                        </a:rPr>
                        <a:t>45.7</a:t>
                      </a:r>
                      <a:endParaRPr lang="en-GB" sz="1100" b="0" i="0" u="none" strike="noStrike" dirty="0">
                        <a:solidFill>
                          <a:srgbClr val="000000"/>
                        </a:solidFill>
                        <a:effectLst/>
                        <a:latin typeface="Arial"/>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u="none" strike="noStrike">
                          <a:effectLst/>
                        </a:rPr>
                        <a:t>54.5</a:t>
                      </a:r>
                      <a:endParaRPr lang="en-GB" sz="1100" b="0" i="0" u="none" strike="noStrike">
                        <a:solidFill>
                          <a:srgbClr val="000000"/>
                        </a:solidFill>
                        <a:effectLst/>
                        <a:latin typeface="Arial"/>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u="none" strike="noStrike" dirty="0">
                          <a:effectLst/>
                        </a:rPr>
                        <a:t>49.3</a:t>
                      </a:r>
                      <a:endParaRPr lang="en-GB" sz="1100" b="0" i="0" u="none" strike="noStrike" dirty="0">
                        <a:solidFill>
                          <a:srgbClr val="000000"/>
                        </a:solidFill>
                        <a:effectLst/>
                        <a:latin typeface="Arial"/>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u="none" strike="noStrike" dirty="0">
                          <a:effectLst/>
                        </a:rPr>
                        <a:t>54.2</a:t>
                      </a:r>
                      <a:endParaRPr lang="en-GB" sz="1100" b="0" i="0" u="none" strike="noStrike" dirty="0">
                        <a:solidFill>
                          <a:srgbClr val="000000"/>
                        </a:solidFill>
                        <a:effectLst/>
                        <a:latin typeface="Arial"/>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GB" sz="1100" b="0" i="0" u="none" strike="noStrike" dirty="0">
                        <a:solidFill>
                          <a:srgbClr val="000000"/>
                        </a:solidFill>
                        <a:effectLst/>
                        <a:latin typeface="Arial"/>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85029">
                <a:tc>
                  <a:txBody>
                    <a:bodyPr/>
                    <a:lstStyle/>
                    <a:p>
                      <a:pPr algn="ctr" rtl="0" fontAlgn="ctr"/>
                      <a:r>
                        <a:rPr lang="en-GB" sz="1400" u="none" strike="noStrike">
                          <a:effectLst/>
                        </a:rPr>
                        <a:t>60</a:t>
                      </a:r>
                      <a:endParaRPr lang="en-GB" sz="1400" b="0" i="0" u="none" strike="noStrike">
                        <a:solidFill>
                          <a:srgbClr val="000000"/>
                        </a:solidFill>
                        <a:effectLst/>
                        <a:latin typeface="Calibri"/>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100" u="none" strike="noStrike">
                          <a:effectLst/>
                        </a:rPr>
                        <a:t>22.1</a:t>
                      </a:r>
                      <a:endParaRPr lang="en-GB" sz="1100" b="0" i="0" u="none" strike="noStrike">
                        <a:solidFill>
                          <a:srgbClr val="000000"/>
                        </a:solidFill>
                        <a:effectLst/>
                        <a:latin typeface="Calibri"/>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u="none" strike="noStrike">
                          <a:effectLst/>
                        </a:rPr>
                        <a:t>32.7</a:t>
                      </a:r>
                      <a:endParaRPr lang="en-GB" sz="1100" b="0" i="0" u="none" strike="noStrike">
                        <a:solidFill>
                          <a:srgbClr val="000000"/>
                        </a:solidFill>
                        <a:effectLst/>
                        <a:latin typeface="Arial"/>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u="none" strike="noStrike">
                          <a:effectLst/>
                        </a:rPr>
                        <a:t>23.6</a:t>
                      </a:r>
                      <a:endParaRPr lang="en-GB" sz="1100" b="0" i="0" u="none" strike="noStrike">
                        <a:solidFill>
                          <a:srgbClr val="000000"/>
                        </a:solidFill>
                        <a:effectLst/>
                        <a:latin typeface="Arial"/>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u="none" strike="noStrike" dirty="0">
                          <a:effectLst/>
                        </a:rPr>
                        <a:t>32.5</a:t>
                      </a:r>
                      <a:endParaRPr lang="en-GB" sz="1100" b="0" i="0" u="none" strike="noStrike" dirty="0">
                        <a:solidFill>
                          <a:srgbClr val="000000"/>
                        </a:solidFill>
                        <a:effectLst/>
                        <a:latin typeface="Arial"/>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u="none" strike="noStrike" dirty="0">
                          <a:effectLst/>
                        </a:rPr>
                        <a:t>48.2</a:t>
                      </a:r>
                      <a:endParaRPr lang="en-GB" sz="1100" b="0" i="0" u="none" strike="noStrike" dirty="0">
                        <a:solidFill>
                          <a:srgbClr val="000000"/>
                        </a:solidFill>
                        <a:effectLst/>
                        <a:latin typeface="Arial"/>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GB" sz="1100" b="0" i="0" u="none" strike="noStrike" dirty="0">
                        <a:solidFill>
                          <a:srgbClr val="000000"/>
                        </a:solidFill>
                        <a:effectLst/>
                        <a:latin typeface="Arial"/>
                      </a:endParaRPr>
                    </a:p>
                  </a:txBody>
                  <a:tcPr marL="9324" marR="9324" marT="9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23" name="Rectangle 22"/>
          <p:cNvSpPr/>
          <p:nvPr/>
        </p:nvSpPr>
        <p:spPr>
          <a:xfrm>
            <a:off x="6670197" y="3585648"/>
            <a:ext cx="3843781" cy="1123384"/>
          </a:xfrm>
          <a:prstGeom prst="rect">
            <a:avLst/>
          </a:prstGeom>
        </p:spPr>
        <p:txBody>
          <a:bodyPr wrap="square">
            <a:spAutoFit/>
          </a:bodyPr>
          <a:lstStyle/>
          <a:p>
            <a:r>
              <a:rPr lang="en-GB" sz="1200" b="1" dirty="0"/>
              <a:t>Conduction in Metals</a:t>
            </a:r>
            <a:endParaRPr lang="en-GB" sz="1200" dirty="0"/>
          </a:p>
          <a:p>
            <a:r>
              <a:rPr lang="en-GB" sz="1100" dirty="0"/>
              <a:t>Marie and Mike investigated the effect of temperature on the time taken to fully react some magnesium ribbon.  The ribbon was the same size each time to make it a fair test.  They changed the temperature of the hydrochloric acid they used using a water bath.  Complete the table and plot their graph. </a:t>
            </a:r>
            <a:endParaRPr lang="en-GB" sz="1100" dirty="0"/>
          </a:p>
        </p:txBody>
      </p:sp>
    </p:spTree>
    <p:extLst>
      <p:ext uri="{BB962C8B-B14F-4D97-AF65-F5344CB8AC3E}">
        <p14:creationId xmlns:p14="http://schemas.microsoft.com/office/powerpoint/2010/main" val="18313418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514</Words>
  <Application>Microsoft Office PowerPoint</Application>
  <PresentationFormat>Widescreen</PresentationFormat>
  <Paragraphs>139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Snow day Science</vt:lpstr>
      <vt:lpstr>PowerPoint Presentation</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Snow day Science</dc:title>
  <dc:creator>Hoad-James</dc:creator>
  <cp:lastModifiedBy>Hoad-James</cp:lastModifiedBy>
  <cp:revision>2</cp:revision>
  <dcterms:created xsi:type="dcterms:W3CDTF">2018-02-23T13:30:21Z</dcterms:created>
  <dcterms:modified xsi:type="dcterms:W3CDTF">2018-02-23T13:33:09Z</dcterms:modified>
</cp:coreProperties>
</file>