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9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12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8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7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37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7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0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2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71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650FE-9820-4C94-BD22-C74867491DA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F0D59-E408-4B7F-93C3-B25E6B743CE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srgbClr val="080808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srgbClr val="08080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85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Classes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8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describing </a:t>
            </a:r>
            <a:r>
              <a:rPr lang="en-GB" dirty="0" smtClean="0"/>
              <a:t>words which </a:t>
            </a:r>
            <a:r>
              <a:rPr lang="en-GB" b="1" dirty="0" smtClean="0"/>
              <a:t>describe nouns.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lvl="1"/>
            <a:r>
              <a:rPr lang="en-GB" dirty="0"/>
              <a:t>The girl</a:t>
            </a:r>
            <a:r>
              <a:rPr lang="en-GB" b="1" dirty="0"/>
              <a:t> </a:t>
            </a:r>
            <a:r>
              <a:rPr lang="en-GB" dirty="0"/>
              <a:t>walked to </a:t>
            </a:r>
            <a:r>
              <a:rPr lang="en-GB" dirty="0" smtClean="0"/>
              <a:t>the </a:t>
            </a:r>
            <a:r>
              <a:rPr lang="en-GB" b="1" dirty="0" smtClean="0"/>
              <a:t>clothes</a:t>
            </a:r>
            <a:r>
              <a:rPr lang="en-GB" dirty="0" smtClean="0"/>
              <a:t> </a:t>
            </a:r>
            <a:r>
              <a:rPr lang="en-GB" dirty="0"/>
              <a:t>shop. </a:t>
            </a:r>
          </a:p>
          <a:p>
            <a:pPr lvl="1"/>
            <a:r>
              <a:rPr lang="en-GB" dirty="0"/>
              <a:t>The man</a:t>
            </a:r>
            <a:r>
              <a:rPr lang="en-GB" b="1" dirty="0"/>
              <a:t> </a:t>
            </a:r>
            <a:r>
              <a:rPr lang="en-GB" dirty="0"/>
              <a:t>drives</a:t>
            </a:r>
            <a:r>
              <a:rPr lang="en-GB" b="1" dirty="0"/>
              <a:t> </a:t>
            </a:r>
            <a:r>
              <a:rPr lang="en-GB" dirty="0" smtClean="0"/>
              <a:t>his </a:t>
            </a:r>
            <a:r>
              <a:rPr lang="en-GB" b="1" dirty="0" smtClean="0"/>
              <a:t>silver</a:t>
            </a:r>
            <a:r>
              <a:rPr lang="en-GB" dirty="0" smtClean="0"/>
              <a:t> </a:t>
            </a:r>
            <a:r>
              <a:rPr lang="en-GB" dirty="0"/>
              <a:t>car.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73974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Comparative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Adjectives can be used </a:t>
            </a:r>
            <a:r>
              <a:rPr lang="en-GB" b="1" dirty="0" smtClean="0"/>
              <a:t>comparatively</a:t>
            </a:r>
            <a:r>
              <a:rPr lang="en-GB" dirty="0" smtClean="0"/>
              <a:t>. This means making a comparison. </a:t>
            </a:r>
            <a:r>
              <a:rPr lang="en-GB" i="1" dirty="0" smtClean="0"/>
              <a:t>For example: </a:t>
            </a:r>
            <a:r>
              <a:rPr lang="en-GB" dirty="0" smtClean="0"/>
              <a:t>This apple is </a:t>
            </a:r>
            <a:r>
              <a:rPr lang="en-GB" b="1" dirty="0" smtClean="0"/>
              <a:t>bigger </a:t>
            </a:r>
            <a:r>
              <a:rPr lang="en-GB" dirty="0" smtClean="0"/>
              <a:t>than that one.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018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Comparative Adjective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 smtClean="0"/>
              <a:t>Adjective </a:t>
            </a:r>
            <a:r>
              <a:rPr lang="en-GB" u="sng" dirty="0" smtClean="0">
                <a:sym typeface="Wingdings" panose="05000000000000000000" pitchFamily="2" charset="2"/>
              </a:rPr>
              <a:t> Comparative Adjective</a:t>
            </a:r>
            <a:endParaRPr lang="en-GB" u="sng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Big </a:t>
            </a:r>
            <a:r>
              <a:rPr lang="en-GB" dirty="0" smtClean="0">
                <a:sym typeface="Wingdings" panose="05000000000000000000" pitchFamily="2" charset="2"/>
              </a:rPr>
              <a:t> Bigger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ym typeface="Wingdings" panose="05000000000000000000" pitchFamily="2" charset="2"/>
              </a:rPr>
              <a:t>Nice  Nicer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ym typeface="Wingdings" panose="05000000000000000000" pitchFamily="2" charset="2"/>
              </a:rPr>
              <a:t>Excited  More excited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699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Superlative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Superlative adjectives state something at its most or </a:t>
            </a:r>
            <a:r>
              <a:rPr lang="en-GB" dirty="0" smtClean="0"/>
              <a:t>best. Sometimes </a:t>
            </a:r>
            <a:r>
              <a:rPr lang="en-GB" dirty="0"/>
              <a:t>it ends with </a:t>
            </a:r>
            <a:r>
              <a:rPr lang="en-GB" b="1" dirty="0"/>
              <a:t>‘-</a:t>
            </a:r>
            <a:r>
              <a:rPr lang="en-GB" b="1" dirty="0" err="1"/>
              <a:t>est</a:t>
            </a:r>
            <a:r>
              <a:rPr lang="en-GB" b="1" dirty="0"/>
              <a:t>’</a:t>
            </a:r>
            <a:r>
              <a:rPr lang="en-GB" dirty="0"/>
              <a:t>, but sometimes we put </a:t>
            </a:r>
            <a:r>
              <a:rPr lang="en-GB" b="1" dirty="0"/>
              <a:t>‘most’ </a:t>
            </a:r>
            <a:r>
              <a:rPr lang="en-GB" dirty="0"/>
              <a:t>before the adjective.</a:t>
            </a:r>
            <a:endParaRPr lang="en-GB" b="1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dirty="0"/>
              <a:t>E.g. I was the </a:t>
            </a:r>
            <a:r>
              <a:rPr lang="en-GB" b="1" dirty="0"/>
              <a:t>most </a:t>
            </a:r>
            <a:r>
              <a:rPr lang="en-GB" b="1" dirty="0" smtClean="0"/>
              <a:t>eager </a:t>
            </a:r>
            <a:r>
              <a:rPr lang="en-GB" dirty="0" smtClean="0"/>
              <a:t>person </a:t>
            </a:r>
            <a:r>
              <a:rPr lang="en-GB" dirty="0"/>
              <a:t>in the classroom.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94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Superlative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GB" sz="3200" dirty="0">
                <a:solidFill>
                  <a:prstClr val="black"/>
                </a:solidFill>
              </a:rPr>
              <a:t>This apple </a:t>
            </a:r>
            <a:r>
              <a:rPr lang="en-GB" sz="3200" dirty="0" smtClean="0">
                <a:solidFill>
                  <a:prstClr val="black"/>
                </a:solidFill>
              </a:rPr>
              <a:t>is the </a:t>
            </a:r>
            <a:r>
              <a:rPr lang="en-GB" sz="3200" b="1" dirty="0">
                <a:solidFill>
                  <a:prstClr val="black"/>
                </a:solidFill>
              </a:rPr>
              <a:t>biggest.</a:t>
            </a:r>
            <a:endParaRPr lang="en-GB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935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Superlative Adjectives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 smtClean="0"/>
              <a:t>Adjective </a:t>
            </a:r>
            <a:r>
              <a:rPr lang="en-GB" u="sng" dirty="0" smtClean="0">
                <a:sym typeface="Wingdings" panose="05000000000000000000" pitchFamily="2" charset="2"/>
              </a:rPr>
              <a:t> Comparative  Superlative</a:t>
            </a:r>
            <a:endParaRPr lang="en-GB" u="sng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Big </a:t>
            </a:r>
            <a:r>
              <a:rPr lang="en-GB" dirty="0" smtClean="0">
                <a:sym typeface="Wingdings" panose="05000000000000000000" pitchFamily="2" charset="2"/>
              </a:rPr>
              <a:t> Bigger  Biggest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ym typeface="Wingdings" panose="05000000000000000000" pitchFamily="2" charset="2"/>
              </a:rPr>
              <a:t>Nice  Nicer  Nicest</a:t>
            </a:r>
          </a:p>
          <a:p>
            <a:pPr marL="0" indent="0" algn="ct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Excited  More excited  </a:t>
            </a:r>
            <a:r>
              <a:rPr lang="en-GB" dirty="0" smtClean="0">
                <a:sym typeface="Wingdings" panose="05000000000000000000" pitchFamily="2" charset="2"/>
              </a:rPr>
              <a:t>Most excited</a:t>
            </a:r>
            <a:endParaRPr lang="en-GB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80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doing </a:t>
            </a:r>
            <a:r>
              <a:rPr lang="en-GB" dirty="0" smtClean="0"/>
              <a:t>words. </a:t>
            </a:r>
            <a:r>
              <a:rPr lang="en-GB" i="1" u="sng" dirty="0" smtClean="0"/>
              <a:t>Note:</a:t>
            </a:r>
            <a:r>
              <a:rPr lang="en-GB" i="1" dirty="0"/>
              <a:t> </a:t>
            </a:r>
            <a:r>
              <a:rPr lang="en-GB" i="1" dirty="0" smtClean="0"/>
              <a:t>These do not need to be active; you still </a:t>
            </a:r>
            <a:r>
              <a:rPr lang="en-GB" b="1" i="1" dirty="0" smtClean="0"/>
              <a:t>do</a:t>
            </a:r>
            <a:r>
              <a:rPr lang="en-GB" i="1" dirty="0" smtClean="0"/>
              <a:t> calmer actions, such as breathing, thinking, sleeping, etc.</a:t>
            </a:r>
          </a:p>
          <a:p>
            <a:pPr marL="0" indent="0">
              <a:buNone/>
            </a:pPr>
            <a:endParaRPr lang="en-GB" i="1" u="sng" dirty="0" smtClean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lvl="1"/>
            <a:r>
              <a:rPr lang="en-GB" dirty="0"/>
              <a:t>Lisa </a:t>
            </a:r>
            <a:r>
              <a:rPr lang="en-GB" b="1" dirty="0" smtClean="0"/>
              <a:t>walked</a:t>
            </a:r>
            <a:r>
              <a:rPr lang="en-GB" dirty="0" smtClean="0"/>
              <a:t> to </a:t>
            </a:r>
            <a:r>
              <a:rPr lang="en-GB" dirty="0"/>
              <a:t>the </a:t>
            </a:r>
            <a:r>
              <a:rPr lang="en-GB" dirty="0" smtClean="0"/>
              <a:t>shop. </a:t>
            </a:r>
            <a:endParaRPr lang="en-GB" dirty="0"/>
          </a:p>
          <a:p>
            <a:pPr lvl="1"/>
            <a:r>
              <a:rPr lang="en-GB" dirty="0"/>
              <a:t>Dave </a:t>
            </a:r>
            <a:r>
              <a:rPr lang="en-GB" b="1" dirty="0" smtClean="0"/>
              <a:t>drives </a:t>
            </a:r>
            <a:r>
              <a:rPr lang="en-GB" dirty="0" smtClean="0"/>
              <a:t>his car.</a:t>
            </a:r>
            <a:endParaRPr lang="en-GB" dirty="0"/>
          </a:p>
          <a:p>
            <a:pPr lvl="1"/>
            <a:r>
              <a:rPr lang="en-GB" dirty="0" smtClean="0"/>
              <a:t>They </a:t>
            </a:r>
            <a:r>
              <a:rPr lang="en-GB" b="1" dirty="0" smtClean="0"/>
              <a:t>dislike</a:t>
            </a:r>
            <a:r>
              <a:rPr lang="en-GB" dirty="0" smtClean="0"/>
              <a:t> us</a:t>
            </a:r>
            <a:r>
              <a:rPr lang="en-GB" b="1" dirty="0" smtClean="0"/>
              <a:t>.</a:t>
            </a:r>
            <a:endParaRPr lang="en-GB" b="1" dirty="0"/>
          </a:p>
          <a:p>
            <a:pPr marL="0" indent="0">
              <a:buNone/>
            </a:pPr>
            <a:endParaRPr lang="en-GB" i="1" u="sng" dirty="0"/>
          </a:p>
          <a:p>
            <a:pPr marL="0" indent="0">
              <a:buNone/>
            </a:pPr>
            <a:endParaRPr lang="en-GB" i="1" u="sng" dirty="0"/>
          </a:p>
        </p:txBody>
      </p:sp>
    </p:spTree>
    <p:extLst>
      <p:ext uri="{BB962C8B-B14F-4D97-AF65-F5344CB8AC3E}">
        <p14:creationId xmlns:p14="http://schemas.microsoft.com/office/powerpoint/2010/main" val="2513681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/>
              <a:t>describing </a:t>
            </a:r>
            <a:r>
              <a:rPr lang="en-GB" dirty="0"/>
              <a:t>words which </a:t>
            </a:r>
            <a:r>
              <a:rPr lang="en-GB" b="1" dirty="0"/>
              <a:t>describe </a:t>
            </a:r>
            <a:r>
              <a:rPr lang="en-GB" b="1" dirty="0" smtClean="0"/>
              <a:t>verbs.</a:t>
            </a:r>
          </a:p>
          <a:p>
            <a:pPr marL="0" indent="0">
              <a:buNone/>
            </a:pPr>
            <a:r>
              <a:rPr lang="en-GB" dirty="0"/>
              <a:t>Remember: </a:t>
            </a:r>
            <a:r>
              <a:rPr lang="en-GB" dirty="0" smtClean="0"/>
              <a:t>ad</a:t>
            </a:r>
            <a:r>
              <a:rPr lang="en-GB" b="1" i="1" u="sng" dirty="0" smtClean="0"/>
              <a:t>verb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i="1" dirty="0" smtClean="0"/>
              <a:t>Note: These usually end with ‘–</a:t>
            </a:r>
            <a:r>
              <a:rPr lang="en-GB" i="1" dirty="0" err="1" smtClean="0"/>
              <a:t>ly</a:t>
            </a:r>
            <a:r>
              <a:rPr lang="en-GB" i="1" dirty="0" smtClean="0"/>
              <a:t>’, but not always.</a:t>
            </a:r>
            <a:endParaRPr lang="en-GB" i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lvl="1"/>
            <a:r>
              <a:rPr lang="en-GB" b="1" dirty="0" smtClean="0"/>
              <a:t>Slowly</a:t>
            </a:r>
            <a:r>
              <a:rPr lang="en-GB" dirty="0" smtClean="0"/>
              <a:t>, Lisa </a:t>
            </a:r>
            <a:r>
              <a:rPr lang="en-GB" dirty="0"/>
              <a:t>walked to the shop. </a:t>
            </a:r>
          </a:p>
          <a:p>
            <a:pPr lvl="1"/>
            <a:r>
              <a:rPr lang="en-GB" dirty="0"/>
              <a:t>Dave drives</a:t>
            </a:r>
            <a:r>
              <a:rPr lang="en-GB" b="1" dirty="0"/>
              <a:t> </a:t>
            </a:r>
            <a:r>
              <a:rPr lang="en-GB" dirty="0"/>
              <a:t>his </a:t>
            </a:r>
            <a:r>
              <a:rPr lang="en-GB" dirty="0" smtClean="0"/>
              <a:t>Mercedes </a:t>
            </a:r>
            <a:r>
              <a:rPr lang="en-GB" b="1" dirty="0" smtClean="0"/>
              <a:t>well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b="1" dirty="0" smtClean="0"/>
              <a:t>Unfairly</a:t>
            </a:r>
            <a:r>
              <a:rPr lang="en-GB" dirty="0" smtClean="0"/>
              <a:t>, they </a:t>
            </a:r>
            <a:r>
              <a:rPr lang="en-GB" dirty="0"/>
              <a:t>dislike us</a:t>
            </a:r>
            <a:r>
              <a:rPr lang="en-GB" b="1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954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connecting </a:t>
            </a:r>
            <a:r>
              <a:rPr lang="en-GB" dirty="0" smtClean="0"/>
              <a:t>words.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lvl="1"/>
            <a:r>
              <a:rPr lang="en-GB" dirty="0" smtClean="0"/>
              <a:t>Lisa waked to the shop, </a:t>
            </a:r>
            <a:r>
              <a:rPr lang="en-GB" b="1" dirty="0" smtClean="0"/>
              <a:t>but</a:t>
            </a:r>
            <a:r>
              <a:rPr lang="en-GB" dirty="0" smtClean="0"/>
              <a:t> Dave drove </a:t>
            </a:r>
            <a:r>
              <a:rPr lang="en-GB" b="1" dirty="0" smtClean="0"/>
              <a:t>because </a:t>
            </a:r>
            <a:r>
              <a:rPr lang="en-GB" dirty="0" smtClean="0"/>
              <a:t>it he likes to show off his car.</a:t>
            </a:r>
          </a:p>
          <a:p>
            <a:pPr lvl="1"/>
            <a:r>
              <a:rPr lang="en-GB" b="1" dirty="0" smtClean="0"/>
              <a:t>Although </a:t>
            </a:r>
            <a:r>
              <a:rPr lang="en-GB" dirty="0" smtClean="0"/>
              <a:t>they dislike us, we like them.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348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Prepositions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preposition tells us the position of one thing in relation to </a:t>
            </a:r>
            <a:r>
              <a:rPr lang="en-GB" dirty="0" smtClean="0"/>
              <a:t>another (mainly nouns, but not always).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lvl="1"/>
            <a:r>
              <a:rPr lang="en-GB" dirty="0"/>
              <a:t>Lisa walked to the </a:t>
            </a:r>
            <a:r>
              <a:rPr lang="en-GB" dirty="0" smtClean="0"/>
              <a:t>shop </a:t>
            </a:r>
            <a:r>
              <a:rPr lang="en-GB" b="1" dirty="0" smtClean="0"/>
              <a:t>next </a:t>
            </a:r>
            <a:r>
              <a:rPr lang="en-GB" dirty="0" smtClean="0"/>
              <a:t>to the Post Office. </a:t>
            </a:r>
            <a:endParaRPr lang="en-GB" dirty="0"/>
          </a:p>
          <a:p>
            <a:pPr lvl="1"/>
            <a:r>
              <a:rPr lang="en-GB" dirty="0"/>
              <a:t>Dave drives</a:t>
            </a:r>
            <a:r>
              <a:rPr lang="en-GB" b="1" dirty="0"/>
              <a:t> </a:t>
            </a:r>
            <a:r>
              <a:rPr lang="en-GB" dirty="0"/>
              <a:t>his </a:t>
            </a:r>
            <a:r>
              <a:rPr lang="en-GB" dirty="0" smtClean="0"/>
              <a:t>car </a:t>
            </a:r>
            <a:r>
              <a:rPr lang="en-GB" b="1" dirty="0" smtClean="0"/>
              <a:t>under </a:t>
            </a:r>
            <a:r>
              <a:rPr lang="en-GB" dirty="0" smtClean="0"/>
              <a:t>the bridge.</a:t>
            </a:r>
            <a:endParaRPr lang="en-GB" dirty="0"/>
          </a:p>
          <a:p>
            <a:pPr lvl="1"/>
            <a:r>
              <a:rPr lang="en-GB" dirty="0"/>
              <a:t>They dislike </a:t>
            </a:r>
            <a:r>
              <a:rPr lang="en-GB" dirty="0" smtClean="0"/>
              <a:t>us </a:t>
            </a:r>
            <a:r>
              <a:rPr lang="en-GB" b="1" dirty="0" smtClean="0"/>
              <a:t>for </a:t>
            </a:r>
            <a:r>
              <a:rPr lang="en-GB" dirty="0" smtClean="0"/>
              <a:t>no good reason</a:t>
            </a:r>
            <a:r>
              <a:rPr lang="en-GB" b="1" dirty="0" smtClean="0"/>
              <a:t>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68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name </a:t>
            </a:r>
            <a:r>
              <a:rPr lang="en-GB" dirty="0" smtClean="0"/>
              <a:t>words</a:t>
            </a:r>
            <a:r>
              <a:rPr lang="en-GB" b="1" dirty="0" smtClean="0"/>
              <a:t> </a:t>
            </a:r>
            <a:r>
              <a:rPr lang="en-GB" dirty="0" smtClean="0"/>
              <a:t>and you have different types:</a:t>
            </a:r>
          </a:p>
          <a:p>
            <a:r>
              <a:rPr lang="en-GB" dirty="0"/>
              <a:t>Proper </a:t>
            </a:r>
            <a:r>
              <a:rPr lang="en-GB" dirty="0" smtClean="0"/>
              <a:t>nouns</a:t>
            </a:r>
          </a:p>
          <a:p>
            <a:r>
              <a:rPr lang="en-GB" dirty="0" smtClean="0"/>
              <a:t>Common nouns:</a:t>
            </a:r>
          </a:p>
          <a:p>
            <a:pPr lvl="1"/>
            <a:r>
              <a:rPr lang="en-GB" dirty="0" smtClean="0"/>
              <a:t>Concrete nouns</a:t>
            </a:r>
          </a:p>
          <a:p>
            <a:pPr lvl="1"/>
            <a:r>
              <a:rPr lang="en-GB" dirty="0" smtClean="0"/>
              <a:t>Abstract nouns</a:t>
            </a:r>
          </a:p>
          <a:p>
            <a:pPr lvl="1"/>
            <a:r>
              <a:rPr lang="en-GB" dirty="0" smtClean="0"/>
              <a:t>Collective nouns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44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words may seem tricky…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848300"/>
              </p:ext>
            </p:extLst>
          </p:nvPr>
        </p:nvGraphicFramePr>
        <p:xfrm>
          <a:off x="838200" y="1690688"/>
          <a:ext cx="10515600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There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goes.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There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went.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She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there.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She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there.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148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words may seem tricky…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69735"/>
              </p:ext>
            </p:extLst>
          </p:nvPr>
        </p:nvGraphicFramePr>
        <p:xfrm>
          <a:off x="838200" y="1690688"/>
          <a:ext cx="10515600" cy="399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There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1"/>
                          </a:solidFill>
                        </a:rPr>
                        <a:t>he</a:t>
                      </a:r>
                      <a:endParaRPr lang="en-GB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6"/>
                          </a:solidFill>
                        </a:rPr>
                        <a:t>goes.</a:t>
                      </a:r>
                      <a:endParaRPr lang="en-GB" sz="2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rgbClr val="FF0000"/>
                          </a:solidFill>
                        </a:rPr>
                        <a:t>adverb</a:t>
                      </a:r>
                    </a:p>
                    <a:p>
                      <a:pPr algn="ctr"/>
                      <a:endParaRPr lang="en-GB" sz="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chemeClr val="accent1"/>
                          </a:solidFill>
                        </a:rPr>
                        <a:t>pronoun</a:t>
                      </a:r>
                      <a:endParaRPr lang="en-GB" sz="2400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chemeClr val="accent6"/>
                          </a:solidFill>
                        </a:rPr>
                        <a:t>verb</a:t>
                      </a:r>
                      <a:endParaRPr lang="en-GB" sz="24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There 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1"/>
                          </a:solidFill>
                        </a:rPr>
                        <a:t>he</a:t>
                      </a:r>
                      <a:endParaRPr lang="en-GB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6"/>
                          </a:solidFill>
                        </a:rPr>
                        <a:t>went.</a:t>
                      </a:r>
                      <a:endParaRPr lang="en-GB" sz="2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rgbClr val="FF0000"/>
                          </a:solidFill>
                        </a:rPr>
                        <a:t>adverb</a:t>
                      </a:r>
                    </a:p>
                    <a:p>
                      <a:pPr algn="ctr"/>
                      <a:endParaRPr lang="en-GB" sz="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solidFill>
                            <a:schemeClr val="accent1"/>
                          </a:solidFill>
                        </a:rPr>
                        <a:t>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solidFill>
                            <a:schemeClr val="accent6"/>
                          </a:solidFill>
                        </a:rPr>
                        <a:t>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1"/>
                          </a:solidFill>
                        </a:rPr>
                        <a:t>She</a:t>
                      </a:r>
                      <a:endParaRPr lang="en-GB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6"/>
                          </a:solidFill>
                        </a:rPr>
                        <a:t>is</a:t>
                      </a:r>
                      <a:endParaRPr lang="en-GB" sz="2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there.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solidFill>
                            <a:schemeClr val="accent1"/>
                          </a:solidFill>
                        </a:rPr>
                        <a:t>pronoun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chemeClr val="accent6"/>
                          </a:solidFill>
                        </a:rPr>
                        <a:t>verb</a:t>
                      </a:r>
                      <a:endParaRPr lang="en-GB" sz="24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rgbClr val="FF0000"/>
                          </a:solidFill>
                        </a:rPr>
                        <a:t>adverb</a:t>
                      </a:r>
                      <a:endParaRPr lang="en-GB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1"/>
                          </a:solidFill>
                        </a:rPr>
                        <a:t>She</a:t>
                      </a:r>
                      <a:endParaRPr lang="en-GB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accent6"/>
                          </a:solidFill>
                        </a:rPr>
                        <a:t>was</a:t>
                      </a:r>
                      <a:endParaRPr lang="en-GB" sz="2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there.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solidFill>
                            <a:schemeClr val="accent1"/>
                          </a:solidFill>
                        </a:rPr>
                        <a:t>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solidFill>
                            <a:schemeClr val="accent6"/>
                          </a:solidFill>
                        </a:rPr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>
                          <a:solidFill>
                            <a:srgbClr val="FF0000"/>
                          </a:solidFill>
                        </a:rPr>
                        <a:t>adverb</a:t>
                      </a:r>
                      <a:endParaRPr lang="en-GB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1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2464"/>
          </a:xfrm>
        </p:spPr>
        <p:txBody>
          <a:bodyPr/>
          <a:lstStyle/>
          <a:p>
            <a:r>
              <a:rPr lang="en-GB" dirty="0" smtClean="0"/>
              <a:t>Some words change classes depending on the sentence…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53803"/>
            <a:ext cx="10515600" cy="39231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That is the </a:t>
            </a:r>
            <a:r>
              <a:rPr lang="en-GB" b="1" dirty="0" smtClean="0"/>
              <a:t>wrong</a:t>
            </a:r>
            <a:r>
              <a:rPr lang="en-GB" dirty="0" smtClean="0"/>
              <a:t> answer.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stunt went </a:t>
            </a:r>
            <a:r>
              <a:rPr lang="en-GB" b="1" dirty="0"/>
              <a:t>wrong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98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2464"/>
          </a:xfrm>
        </p:spPr>
        <p:txBody>
          <a:bodyPr/>
          <a:lstStyle/>
          <a:p>
            <a:r>
              <a:rPr lang="en-GB" dirty="0" smtClean="0"/>
              <a:t>Some words change classes depending on the sentence…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53803"/>
            <a:ext cx="10515600" cy="39231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That is the </a:t>
            </a:r>
            <a:r>
              <a:rPr lang="en-GB" b="1" dirty="0" smtClean="0">
                <a:solidFill>
                  <a:srgbClr val="FF9966"/>
                </a:solidFill>
              </a:rPr>
              <a:t>wrong</a:t>
            </a:r>
            <a:r>
              <a:rPr lang="en-GB" dirty="0" smtClean="0">
                <a:solidFill>
                  <a:srgbClr val="FF9966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answer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This is an </a:t>
            </a:r>
            <a:r>
              <a:rPr lang="en-GB" b="1" dirty="0" smtClean="0">
                <a:solidFill>
                  <a:srgbClr val="FF9966"/>
                </a:solidFill>
              </a:rPr>
              <a:t>adjective</a:t>
            </a:r>
            <a:r>
              <a:rPr lang="en-GB" dirty="0" smtClean="0"/>
              <a:t> because it is describing the </a:t>
            </a:r>
            <a:r>
              <a:rPr lang="en-GB" u="sng" dirty="0" smtClean="0"/>
              <a:t>thing itself </a:t>
            </a:r>
            <a:r>
              <a:rPr lang="en-GB" dirty="0" smtClean="0"/>
              <a:t>(the 	answer) – it is describing a </a:t>
            </a:r>
            <a:r>
              <a:rPr lang="en-GB" b="1" dirty="0" smtClean="0">
                <a:solidFill>
                  <a:srgbClr val="7030A0"/>
                </a:solidFill>
              </a:rPr>
              <a:t>noun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The stunt </a:t>
            </a:r>
            <a:r>
              <a:rPr lang="en-GB" dirty="0">
                <a:solidFill>
                  <a:schemeClr val="accent6"/>
                </a:solidFill>
              </a:rPr>
              <a:t>went</a:t>
            </a:r>
            <a:r>
              <a:rPr lang="en-GB" dirty="0"/>
              <a:t> </a:t>
            </a:r>
            <a:r>
              <a:rPr lang="en-GB" b="1" dirty="0">
                <a:solidFill>
                  <a:srgbClr val="996633"/>
                </a:solidFill>
              </a:rPr>
              <a:t>wrong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smtClean="0"/>
              <a:t>	This is an </a:t>
            </a:r>
            <a:r>
              <a:rPr lang="en-GB" b="1" dirty="0" smtClean="0">
                <a:solidFill>
                  <a:srgbClr val="996633"/>
                </a:solidFill>
              </a:rPr>
              <a:t>adverb</a:t>
            </a:r>
            <a:r>
              <a:rPr lang="en-GB" dirty="0" smtClean="0">
                <a:solidFill>
                  <a:srgbClr val="996633"/>
                </a:solidFill>
              </a:rPr>
              <a:t> </a:t>
            </a:r>
            <a:r>
              <a:rPr lang="en-GB" dirty="0" smtClean="0"/>
              <a:t>because it describes what </a:t>
            </a:r>
            <a:r>
              <a:rPr lang="en-GB" u="sng" dirty="0" smtClean="0"/>
              <a:t>happened</a:t>
            </a:r>
            <a:r>
              <a:rPr lang="en-GB" dirty="0" smtClean="0"/>
              <a:t> (</a:t>
            </a:r>
            <a:r>
              <a:rPr lang="en-GB" u="sng" dirty="0" smtClean="0"/>
              <a:t>how</a:t>
            </a:r>
            <a:r>
              <a:rPr lang="en-GB" dirty="0" smtClean="0"/>
              <a:t> the 	stunt </a:t>
            </a:r>
            <a:r>
              <a:rPr lang="en-GB" u="sng" dirty="0" smtClean="0"/>
              <a:t>went</a:t>
            </a:r>
            <a:r>
              <a:rPr lang="en-GB" dirty="0" smtClean="0"/>
              <a:t>) – it describes the </a:t>
            </a:r>
            <a:r>
              <a:rPr lang="en-GB" b="1" dirty="0" smtClean="0">
                <a:solidFill>
                  <a:schemeClr val="accent6"/>
                </a:solidFill>
              </a:rPr>
              <a:t>verb</a:t>
            </a:r>
            <a:r>
              <a:rPr lang="en-GB" b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053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2464"/>
          </a:xfrm>
        </p:spPr>
        <p:txBody>
          <a:bodyPr/>
          <a:lstStyle/>
          <a:p>
            <a:r>
              <a:rPr lang="en-GB" dirty="0" smtClean="0"/>
              <a:t>Some words change classes depending on the sentence…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53803"/>
            <a:ext cx="10515600" cy="39231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Search it on </a:t>
            </a:r>
            <a:r>
              <a:rPr lang="en-GB" b="1" dirty="0" smtClean="0"/>
              <a:t>Google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sz="100" dirty="0"/>
          </a:p>
          <a:p>
            <a:pPr marL="0" indent="0">
              <a:buNone/>
            </a:pPr>
            <a:r>
              <a:rPr lang="en-GB" b="1" dirty="0" smtClean="0"/>
              <a:t>Google</a:t>
            </a:r>
            <a:r>
              <a:rPr lang="en-GB" dirty="0" smtClean="0"/>
              <a:t>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I’ve just received a </a:t>
            </a:r>
            <a:r>
              <a:rPr lang="en-GB" b="1" dirty="0" smtClean="0"/>
              <a:t>text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sz="100" dirty="0"/>
          </a:p>
          <a:p>
            <a:pPr marL="0" indent="0">
              <a:buNone/>
            </a:pPr>
            <a:r>
              <a:rPr lang="en-GB" dirty="0" smtClean="0"/>
              <a:t>I’ll </a:t>
            </a:r>
            <a:r>
              <a:rPr lang="en-GB" b="1" dirty="0" smtClean="0"/>
              <a:t>text</a:t>
            </a:r>
            <a:r>
              <a:rPr lang="en-GB" dirty="0" smtClean="0"/>
              <a:t> them later.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978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2464"/>
          </a:xfrm>
        </p:spPr>
        <p:txBody>
          <a:bodyPr/>
          <a:lstStyle/>
          <a:p>
            <a:r>
              <a:rPr lang="en-GB" dirty="0" smtClean="0"/>
              <a:t>Some words change classes depending on the sentence…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53803"/>
            <a:ext cx="10515600" cy="39231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Search it on </a:t>
            </a:r>
            <a:r>
              <a:rPr lang="en-GB" b="1" dirty="0" smtClean="0">
                <a:solidFill>
                  <a:srgbClr val="7030A0"/>
                </a:solidFill>
              </a:rPr>
              <a:t>Google</a:t>
            </a:r>
            <a:r>
              <a:rPr lang="en-GB" dirty="0" smtClean="0"/>
              <a:t>.			</a:t>
            </a:r>
            <a:r>
              <a:rPr lang="en-GB" dirty="0" smtClean="0">
                <a:solidFill>
                  <a:srgbClr val="7030A0"/>
                </a:solidFill>
              </a:rPr>
              <a:t>Noun.</a:t>
            </a:r>
            <a:endParaRPr lang="en-GB" dirty="0" smtClean="0"/>
          </a:p>
          <a:p>
            <a:pPr marL="0" indent="0">
              <a:buNone/>
            </a:pPr>
            <a:endParaRPr lang="en-GB" sz="100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Google</a:t>
            </a:r>
            <a:r>
              <a:rPr lang="en-GB" dirty="0" smtClean="0"/>
              <a:t> it.					</a:t>
            </a:r>
            <a:r>
              <a:rPr lang="en-GB" dirty="0" smtClean="0">
                <a:solidFill>
                  <a:srgbClr val="00B050"/>
                </a:solidFill>
              </a:rPr>
              <a:t>Verb.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I’ve just received a </a:t>
            </a:r>
            <a:r>
              <a:rPr lang="en-GB" b="1" dirty="0" smtClean="0">
                <a:solidFill>
                  <a:srgbClr val="7030A0"/>
                </a:solidFill>
              </a:rPr>
              <a:t>text</a:t>
            </a:r>
            <a:r>
              <a:rPr lang="en-GB" dirty="0" smtClean="0"/>
              <a:t>.			</a:t>
            </a:r>
            <a:r>
              <a:rPr lang="en-GB" dirty="0" smtClean="0">
                <a:solidFill>
                  <a:srgbClr val="7030A0"/>
                </a:solidFill>
              </a:rPr>
              <a:t>Noun.</a:t>
            </a:r>
            <a:endParaRPr lang="en-GB" dirty="0" smtClean="0"/>
          </a:p>
          <a:p>
            <a:pPr marL="0" indent="0">
              <a:buNone/>
            </a:pPr>
            <a:endParaRPr lang="en-GB" sz="100" dirty="0"/>
          </a:p>
          <a:p>
            <a:pPr marL="0" indent="0">
              <a:buNone/>
            </a:pPr>
            <a:r>
              <a:rPr lang="en-GB" dirty="0" smtClean="0"/>
              <a:t>I’ll </a:t>
            </a:r>
            <a:r>
              <a:rPr lang="en-GB" b="1" dirty="0" smtClean="0">
                <a:solidFill>
                  <a:srgbClr val="00B050"/>
                </a:solidFill>
              </a:rPr>
              <a:t>text</a:t>
            </a:r>
            <a:r>
              <a:rPr lang="en-GB" dirty="0" smtClean="0"/>
              <a:t> them later.				</a:t>
            </a:r>
            <a:r>
              <a:rPr lang="en-GB" dirty="0" smtClean="0">
                <a:solidFill>
                  <a:srgbClr val="00B050"/>
                </a:solidFill>
              </a:rPr>
              <a:t>Verb.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506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Proper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is a </a:t>
            </a:r>
            <a:r>
              <a:rPr lang="en-GB" b="1" dirty="0" smtClean="0"/>
              <a:t>name</a:t>
            </a:r>
            <a:r>
              <a:rPr lang="en-GB" dirty="0" smtClean="0"/>
              <a:t> </a:t>
            </a:r>
            <a:r>
              <a:rPr lang="en-GB" dirty="0"/>
              <a:t>used for an </a:t>
            </a:r>
            <a:r>
              <a:rPr lang="en-GB" b="1" dirty="0"/>
              <a:t>individual</a:t>
            </a:r>
            <a:r>
              <a:rPr lang="en-GB" dirty="0"/>
              <a:t> person, </a:t>
            </a:r>
            <a:r>
              <a:rPr lang="en-GB" dirty="0" smtClean="0"/>
              <a:t>place </a:t>
            </a:r>
            <a:r>
              <a:rPr lang="en-GB" dirty="0"/>
              <a:t>or organization, spelled with </a:t>
            </a:r>
            <a:r>
              <a:rPr lang="en-GB" dirty="0" smtClean="0"/>
              <a:t>a </a:t>
            </a:r>
            <a:r>
              <a:rPr lang="en-GB" b="1" dirty="0" smtClean="0"/>
              <a:t>capital letter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</a:t>
            </a:r>
          </a:p>
          <a:p>
            <a:pPr lvl="1"/>
            <a:r>
              <a:rPr lang="en-GB" dirty="0" smtClean="0"/>
              <a:t>Lisa, Dave</a:t>
            </a:r>
          </a:p>
          <a:p>
            <a:pPr lvl="1"/>
            <a:r>
              <a:rPr lang="en-GB" dirty="0" smtClean="0"/>
              <a:t>Oldham, New York</a:t>
            </a:r>
          </a:p>
          <a:p>
            <a:pPr lvl="1"/>
            <a:r>
              <a:rPr lang="en-GB" dirty="0" smtClean="0"/>
              <a:t>Manchester City, Manchester United</a:t>
            </a:r>
          </a:p>
          <a:p>
            <a:pPr lvl="1"/>
            <a:r>
              <a:rPr lang="en-GB" dirty="0" smtClean="0"/>
              <a:t>Tesco, Crompton House, Mercedes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4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general names </a:t>
            </a:r>
            <a:r>
              <a:rPr lang="en-GB" dirty="0" smtClean="0"/>
              <a:t>of people, places and things.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lvl="1"/>
            <a:r>
              <a:rPr lang="en-GB" dirty="0" smtClean="0"/>
              <a:t>The </a:t>
            </a:r>
            <a:r>
              <a:rPr lang="en-GB" b="1" dirty="0" smtClean="0"/>
              <a:t>girl </a:t>
            </a:r>
            <a:r>
              <a:rPr lang="en-GB" dirty="0" smtClean="0"/>
              <a:t>walked </a:t>
            </a:r>
            <a:r>
              <a:rPr lang="en-GB" dirty="0"/>
              <a:t>to the </a:t>
            </a:r>
            <a:r>
              <a:rPr lang="en-GB" b="1" dirty="0"/>
              <a:t>shop</a:t>
            </a:r>
            <a:r>
              <a:rPr lang="en-GB" dirty="0"/>
              <a:t>. </a:t>
            </a:r>
          </a:p>
          <a:p>
            <a:pPr lvl="1"/>
            <a:r>
              <a:rPr lang="en-GB" dirty="0" smtClean="0"/>
              <a:t>The </a:t>
            </a:r>
            <a:r>
              <a:rPr lang="en-GB" b="1" dirty="0" smtClean="0"/>
              <a:t>man </a:t>
            </a:r>
            <a:r>
              <a:rPr lang="en-GB" dirty="0" smtClean="0"/>
              <a:t>drives</a:t>
            </a:r>
            <a:r>
              <a:rPr lang="en-GB" b="1" dirty="0" smtClean="0"/>
              <a:t> </a:t>
            </a:r>
            <a:r>
              <a:rPr lang="en-GB" dirty="0" smtClean="0"/>
              <a:t>his </a:t>
            </a:r>
            <a:r>
              <a:rPr lang="en-GB" b="1" dirty="0" smtClean="0"/>
              <a:t>car</a:t>
            </a:r>
            <a:r>
              <a:rPr lang="en-GB" dirty="0" smtClean="0"/>
              <a:t>.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These are split into</a:t>
            </a:r>
          </a:p>
          <a:p>
            <a:pPr marL="457200" lvl="1" indent="0">
              <a:buNone/>
            </a:pPr>
            <a:r>
              <a:rPr lang="en-GB" dirty="0" smtClean="0"/>
              <a:t>different types too…</a:t>
            </a:r>
          </a:p>
        </p:txBody>
      </p:sp>
    </p:spTree>
    <p:extLst>
      <p:ext uri="{BB962C8B-B14F-4D97-AF65-F5344CB8AC3E}">
        <p14:creationId xmlns:p14="http://schemas.microsoft.com/office/powerpoint/2010/main" val="281628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Concrete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names</a:t>
            </a:r>
            <a:r>
              <a:rPr lang="en-GB" dirty="0" smtClean="0"/>
              <a:t> of things you can touch and experience with the senses.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lvl="1"/>
            <a:r>
              <a:rPr lang="en-GB" dirty="0" smtClean="0"/>
              <a:t>Table</a:t>
            </a:r>
          </a:p>
          <a:p>
            <a:pPr lvl="1"/>
            <a:r>
              <a:rPr lang="en-GB" dirty="0" smtClean="0"/>
              <a:t>Chair</a:t>
            </a:r>
          </a:p>
          <a:p>
            <a:pPr lvl="1"/>
            <a:r>
              <a:rPr lang="en-GB" dirty="0" smtClean="0"/>
              <a:t>Window</a:t>
            </a:r>
          </a:p>
          <a:p>
            <a:pPr lvl="1"/>
            <a:r>
              <a:rPr lang="en-GB" dirty="0" smtClean="0"/>
              <a:t>Flowers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8760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names </a:t>
            </a:r>
            <a:r>
              <a:rPr lang="en-GB" dirty="0" smtClean="0"/>
              <a:t>of </a:t>
            </a:r>
            <a:r>
              <a:rPr lang="en-GB" b="1" dirty="0"/>
              <a:t>intangible </a:t>
            </a:r>
            <a:r>
              <a:rPr lang="en-GB" b="1" dirty="0" smtClean="0"/>
              <a:t>things </a:t>
            </a:r>
            <a:r>
              <a:rPr lang="en-GB" dirty="0" smtClean="0"/>
              <a:t>(things you can’t touch and experience with the five senses), </a:t>
            </a:r>
            <a:r>
              <a:rPr lang="en-GB" dirty="0"/>
              <a:t>like feelings, ideals, concepts and qualities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lvl="1"/>
            <a:r>
              <a:rPr lang="en-GB" dirty="0" smtClean="0"/>
              <a:t>joy, anger, sadness, fear, disgust</a:t>
            </a:r>
          </a:p>
          <a:p>
            <a:pPr lvl="1"/>
            <a:r>
              <a:rPr lang="en-GB" dirty="0" smtClean="0"/>
              <a:t>honour, generosity, kindness</a:t>
            </a:r>
          </a:p>
          <a:p>
            <a:pPr lvl="1"/>
            <a:r>
              <a:rPr lang="en-GB" dirty="0" smtClean="0"/>
              <a:t>time, beauty, equality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400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Collective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</a:t>
            </a:r>
            <a:r>
              <a:rPr lang="en-GB" b="1" dirty="0" smtClean="0"/>
              <a:t>names </a:t>
            </a:r>
            <a:r>
              <a:rPr lang="en-GB" dirty="0" smtClean="0"/>
              <a:t>of </a:t>
            </a:r>
            <a:r>
              <a:rPr lang="en-GB" b="1" dirty="0" smtClean="0"/>
              <a:t>groups </a:t>
            </a:r>
            <a:r>
              <a:rPr lang="en-GB" dirty="0"/>
              <a:t>of people, animals, objects or concepts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lvl="1"/>
            <a:r>
              <a:rPr lang="en-GB" b="1" dirty="0" smtClean="0"/>
              <a:t>Pride </a:t>
            </a:r>
            <a:r>
              <a:rPr lang="en-GB" dirty="0" smtClean="0"/>
              <a:t>of lions</a:t>
            </a:r>
          </a:p>
          <a:p>
            <a:pPr lvl="1"/>
            <a:r>
              <a:rPr lang="en-GB" b="1" dirty="0" smtClean="0"/>
              <a:t>Army </a:t>
            </a:r>
            <a:r>
              <a:rPr lang="en-GB" dirty="0" smtClean="0"/>
              <a:t>of frogs</a:t>
            </a:r>
          </a:p>
          <a:p>
            <a:pPr lvl="1"/>
            <a:r>
              <a:rPr lang="en-GB" dirty="0" smtClean="0"/>
              <a:t>The church </a:t>
            </a:r>
            <a:r>
              <a:rPr lang="en-GB" b="1" dirty="0" smtClean="0"/>
              <a:t>choir</a:t>
            </a:r>
          </a:p>
          <a:p>
            <a:pPr lvl="1"/>
            <a:r>
              <a:rPr lang="en-GB" b="1" dirty="0" smtClean="0"/>
              <a:t>Deck </a:t>
            </a:r>
            <a:r>
              <a:rPr lang="en-GB" dirty="0" smtClean="0"/>
              <a:t>of 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70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is a word which can be used instead of a noun.</a:t>
            </a:r>
          </a:p>
          <a:p>
            <a:pPr marL="0" indent="0">
              <a:buNone/>
            </a:pPr>
            <a:r>
              <a:rPr lang="en-GB" dirty="0" smtClean="0"/>
              <a:t>Remember: pro</a:t>
            </a:r>
            <a:r>
              <a:rPr lang="en-GB" b="1" i="1" u="sng" dirty="0" smtClean="0"/>
              <a:t>noun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Can you put the pronouns in:</a:t>
            </a:r>
          </a:p>
          <a:p>
            <a:pPr lvl="1"/>
            <a:r>
              <a:rPr lang="en-GB" dirty="0" smtClean="0"/>
              <a:t>Lisa went to the shop and </a:t>
            </a:r>
            <a:r>
              <a:rPr lang="en-GB" b="1" dirty="0" smtClean="0"/>
              <a:t>Lisa </a:t>
            </a:r>
            <a:r>
              <a:rPr lang="en-GB" dirty="0" smtClean="0"/>
              <a:t>bought bread. </a:t>
            </a:r>
          </a:p>
          <a:p>
            <a:pPr lvl="1"/>
            <a:r>
              <a:rPr lang="en-GB" dirty="0" smtClean="0"/>
              <a:t>Dave likes cars and </a:t>
            </a:r>
            <a:r>
              <a:rPr lang="en-GB" b="1" dirty="0" smtClean="0"/>
              <a:t>Dave </a:t>
            </a:r>
            <a:r>
              <a:rPr lang="en-GB" dirty="0" smtClean="0"/>
              <a:t>has a Mercedes; the </a:t>
            </a:r>
            <a:r>
              <a:rPr lang="en-GB" b="1" dirty="0" smtClean="0"/>
              <a:t>Mercedes </a:t>
            </a:r>
            <a:r>
              <a:rPr lang="en-GB" dirty="0" smtClean="0"/>
              <a:t>is silver.</a:t>
            </a:r>
          </a:p>
        </p:txBody>
      </p:sp>
    </p:spTree>
    <p:extLst>
      <p:ext uri="{BB962C8B-B14F-4D97-AF65-F5344CB8AC3E}">
        <p14:creationId xmlns:p14="http://schemas.microsoft.com/office/powerpoint/2010/main" val="108566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is a word which can be used instead of a noun.</a:t>
            </a:r>
          </a:p>
          <a:p>
            <a:pPr marL="0" indent="0">
              <a:buNone/>
            </a:pPr>
            <a:r>
              <a:rPr lang="en-GB" dirty="0" smtClean="0"/>
              <a:t>Remember: pro</a:t>
            </a:r>
            <a:r>
              <a:rPr lang="en-GB" b="1" i="1" u="sng" dirty="0" smtClean="0"/>
              <a:t>noun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lvl="1"/>
            <a:r>
              <a:rPr lang="en-GB" dirty="0" smtClean="0"/>
              <a:t>Lisa went to the shop and </a:t>
            </a:r>
            <a:r>
              <a:rPr lang="en-GB" b="1" dirty="0" smtClean="0"/>
              <a:t>she </a:t>
            </a:r>
            <a:r>
              <a:rPr lang="en-GB" dirty="0" smtClean="0"/>
              <a:t>bought bread. </a:t>
            </a:r>
          </a:p>
          <a:p>
            <a:pPr lvl="1"/>
            <a:r>
              <a:rPr lang="en-GB" dirty="0" smtClean="0"/>
              <a:t>Dave likes cars and </a:t>
            </a:r>
            <a:r>
              <a:rPr lang="en-GB" b="1" dirty="0" smtClean="0"/>
              <a:t>he </a:t>
            </a:r>
            <a:r>
              <a:rPr lang="en-GB" dirty="0" smtClean="0"/>
              <a:t>has a Mercedes; i</a:t>
            </a:r>
            <a:r>
              <a:rPr lang="en-GB" b="1" dirty="0" smtClean="0"/>
              <a:t>t </a:t>
            </a:r>
            <a:r>
              <a:rPr lang="en-GB" dirty="0" smtClean="0"/>
              <a:t>is silver.</a:t>
            </a:r>
          </a:p>
          <a:p>
            <a:pPr lvl="1"/>
            <a:r>
              <a:rPr lang="en-GB" b="1" dirty="0" smtClean="0"/>
              <a:t>They</a:t>
            </a:r>
            <a:r>
              <a:rPr lang="en-GB" dirty="0" smtClean="0"/>
              <a:t> don’t like </a:t>
            </a:r>
            <a:r>
              <a:rPr lang="en-GB" b="1" dirty="0" smtClean="0"/>
              <a:t>us </a:t>
            </a:r>
            <a:r>
              <a:rPr lang="en-GB" dirty="0" smtClean="0"/>
              <a:t>because </a:t>
            </a:r>
            <a:r>
              <a:rPr lang="en-GB" b="1" dirty="0" smtClean="0"/>
              <a:t>we </a:t>
            </a:r>
            <a:r>
              <a:rPr lang="en-GB" dirty="0" smtClean="0"/>
              <a:t>support a different football team to </a:t>
            </a:r>
            <a:r>
              <a:rPr lang="en-GB" b="1" dirty="0" smtClean="0"/>
              <a:t>them.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89996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0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1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2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3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4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5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6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7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8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19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0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1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2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3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4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5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3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4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5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6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7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8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9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773</Words>
  <Application>Microsoft Office PowerPoint</Application>
  <PresentationFormat>Widescreen</PresentationFormat>
  <Paragraphs>192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</vt:lpstr>
      <vt:lpstr>Wingdings 2</vt:lpstr>
      <vt:lpstr>Mayfield Theme</vt:lpstr>
      <vt:lpstr>Word Classes</vt:lpstr>
      <vt:lpstr>Nouns</vt:lpstr>
      <vt:lpstr>Proper Nouns</vt:lpstr>
      <vt:lpstr>Common Nouns</vt:lpstr>
      <vt:lpstr>Concrete nouns</vt:lpstr>
      <vt:lpstr>Abstract Nouns</vt:lpstr>
      <vt:lpstr>Collective Nouns</vt:lpstr>
      <vt:lpstr>Pronouns</vt:lpstr>
      <vt:lpstr>Pronouns</vt:lpstr>
      <vt:lpstr>Adjectives</vt:lpstr>
      <vt:lpstr>Comparative Adjectives</vt:lpstr>
      <vt:lpstr>Comparative Adjective</vt:lpstr>
      <vt:lpstr>Superlative Adjectives</vt:lpstr>
      <vt:lpstr>Superlative Adjectives</vt:lpstr>
      <vt:lpstr>Superlative Adjectives</vt:lpstr>
      <vt:lpstr>Verbs</vt:lpstr>
      <vt:lpstr>Adverbs</vt:lpstr>
      <vt:lpstr>Conjunctions</vt:lpstr>
      <vt:lpstr>Prepositions</vt:lpstr>
      <vt:lpstr>Some words may seem tricky…</vt:lpstr>
      <vt:lpstr>Some words may seem tricky…</vt:lpstr>
      <vt:lpstr>Some words change classes depending on the sentence…</vt:lpstr>
      <vt:lpstr>Some words change classes depending on the sentence…</vt:lpstr>
      <vt:lpstr>Some words change classes depending on the sentence…</vt:lpstr>
      <vt:lpstr>Some words change classes depending on the sentence…</vt:lpstr>
    </vt:vector>
  </TitlesOfParts>
  <Company>Crompton House C of 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Classes</dc:title>
  <dc:creator>P. Knowles</dc:creator>
  <cp:lastModifiedBy>Tite</cp:lastModifiedBy>
  <cp:revision>63</cp:revision>
  <dcterms:created xsi:type="dcterms:W3CDTF">2016-11-03T15:09:01Z</dcterms:created>
  <dcterms:modified xsi:type="dcterms:W3CDTF">2018-04-26T11:31:18Z</dcterms:modified>
</cp:coreProperties>
</file>