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40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5C92319-1407-4949-B3AC-F7705FC30104}"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16FB5F-8350-4C15-8F37-CE5A4D81E025}" type="slidenum">
              <a:rPr lang="en-GB" smtClean="0"/>
              <a:t>‹#›</a:t>
            </a:fld>
            <a:endParaRPr lang="en-GB"/>
          </a:p>
        </p:txBody>
      </p:sp>
    </p:spTree>
    <p:extLst>
      <p:ext uri="{BB962C8B-B14F-4D97-AF65-F5344CB8AC3E}">
        <p14:creationId xmlns:p14="http://schemas.microsoft.com/office/powerpoint/2010/main" val="2634748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C92319-1407-4949-B3AC-F7705FC30104}"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16FB5F-8350-4C15-8F37-CE5A4D81E025}" type="slidenum">
              <a:rPr lang="en-GB" smtClean="0"/>
              <a:t>‹#›</a:t>
            </a:fld>
            <a:endParaRPr lang="en-GB"/>
          </a:p>
        </p:txBody>
      </p:sp>
    </p:spTree>
    <p:extLst>
      <p:ext uri="{BB962C8B-B14F-4D97-AF65-F5344CB8AC3E}">
        <p14:creationId xmlns:p14="http://schemas.microsoft.com/office/powerpoint/2010/main" val="306526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C92319-1407-4949-B3AC-F7705FC30104}"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16FB5F-8350-4C15-8F37-CE5A4D81E025}" type="slidenum">
              <a:rPr lang="en-GB" smtClean="0"/>
              <a:t>‹#›</a:t>
            </a:fld>
            <a:endParaRPr lang="en-GB"/>
          </a:p>
        </p:txBody>
      </p:sp>
    </p:spTree>
    <p:extLst>
      <p:ext uri="{BB962C8B-B14F-4D97-AF65-F5344CB8AC3E}">
        <p14:creationId xmlns:p14="http://schemas.microsoft.com/office/powerpoint/2010/main" val="4018648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C92319-1407-4949-B3AC-F7705FC30104}"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16FB5F-8350-4C15-8F37-CE5A4D81E025}" type="slidenum">
              <a:rPr lang="en-GB" smtClean="0"/>
              <a:t>‹#›</a:t>
            </a:fld>
            <a:endParaRPr lang="en-GB"/>
          </a:p>
        </p:txBody>
      </p:sp>
    </p:spTree>
    <p:extLst>
      <p:ext uri="{BB962C8B-B14F-4D97-AF65-F5344CB8AC3E}">
        <p14:creationId xmlns:p14="http://schemas.microsoft.com/office/powerpoint/2010/main" val="1024893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C92319-1407-4949-B3AC-F7705FC30104}"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16FB5F-8350-4C15-8F37-CE5A4D81E025}" type="slidenum">
              <a:rPr lang="en-GB" smtClean="0"/>
              <a:t>‹#›</a:t>
            </a:fld>
            <a:endParaRPr lang="en-GB"/>
          </a:p>
        </p:txBody>
      </p:sp>
    </p:spTree>
    <p:extLst>
      <p:ext uri="{BB962C8B-B14F-4D97-AF65-F5344CB8AC3E}">
        <p14:creationId xmlns:p14="http://schemas.microsoft.com/office/powerpoint/2010/main" val="103780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5C92319-1407-4949-B3AC-F7705FC30104}"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16FB5F-8350-4C15-8F37-CE5A4D81E025}" type="slidenum">
              <a:rPr lang="en-GB" smtClean="0"/>
              <a:t>‹#›</a:t>
            </a:fld>
            <a:endParaRPr lang="en-GB"/>
          </a:p>
        </p:txBody>
      </p:sp>
    </p:spTree>
    <p:extLst>
      <p:ext uri="{BB962C8B-B14F-4D97-AF65-F5344CB8AC3E}">
        <p14:creationId xmlns:p14="http://schemas.microsoft.com/office/powerpoint/2010/main" val="1225998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5C92319-1407-4949-B3AC-F7705FC30104}" type="datetimeFigureOut">
              <a:rPr lang="en-GB" smtClean="0"/>
              <a:t>18/03/2020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16FB5F-8350-4C15-8F37-CE5A4D81E025}" type="slidenum">
              <a:rPr lang="en-GB" smtClean="0"/>
              <a:t>‹#›</a:t>
            </a:fld>
            <a:endParaRPr lang="en-GB"/>
          </a:p>
        </p:txBody>
      </p:sp>
    </p:spTree>
    <p:extLst>
      <p:ext uri="{BB962C8B-B14F-4D97-AF65-F5344CB8AC3E}">
        <p14:creationId xmlns:p14="http://schemas.microsoft.com/office/powerpoint/2010/main" val="1754370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5C92319-1407-4949-B3AC-F7705FC30104}" type="datetimeFigureOut">
              <a:rPr lang="en-GB" smtClean="0"/>
              <a:t>18/03/2020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16FB5F-8350-4C15-8F37-CE5A4D81E025}" type="slidenum">
              <a:rPr lang="en-GB" smtClean="0"/>
              <a:t>‹#›</a:t>
            </a:fld>
            <a:endParaRPr lang="en-GB"/>
          </a:p>
        </p:txBody>
      </p:sp>
    </p:spTree>
    <p:extLst>
      <p:ext uri="{BB962C8B-B14F-4D97-AF65-F5344CB8AC3E}">
        <p14:creationId xmlns:p14="http://schemas.microsoft.com/office/powerpoint/2010/main" val="350195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C92319-1407-4949-B3AC-F7705FC30104}" type="datetimeFigureOut">
              <a:rPr lang="en-GB" smtClean="0"/>
              <a:t>18/03/2020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16FB5F-8350-4C15-8F37-CE5A4D81E025}" type="slidenum">
              <a:rPr lang="en-GB" smtClean="0"/>
              <a:t>‹#›</a:t>
            </a:fld>
            <a:endParaRPr lang="en-GB"/>
          </a:p>
        </p:txBody>
      </p:sp>
    </p:spTree>
    <p:extLst>
      <p:ext uri="{BB962C8B-B14F-4D97-AF65-F5344CB8AC3E}">
        <p14:creationId xmlns:p14="http://schemas.microsoft.com/office/powerpoint/2010/main" val="3965604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C92319-1407-4949-B3AC-F7705FC30104}"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16FB5F-8350-4C15-8F37-CE5A4D81E025}" type="slidenum">
              <a:rPr lang="en-GB" smtClean="0"/>
              <a:t>‹#›</a:t>
            </a:fld>
            <a:endParaRPr lang="en-GB"/>
          </a:p>
        </p:txBody>
      </p:sp>
    </p:spTree>
    <p:extLst>
      <p:ext uri="{BB962C8B-B14F-4D97-AF65-F5344CB8AC3E}">
        <p14:creationId xmlns:p14="http://schemas.microsoft.com/office/powerpoint/2010/main" val="349705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C92319-1407-4949-B3AC-F7705FC30104}"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16FB5F-8350-4C15-8F37-CE5A4D81E025}" type="slidenum">
              <a:rPr lang="en-GB" smtClean="0"/>
              <a:t>‹#›</a:t>
            </a:fld>
            <a:endParaRPr lang="en-GB"/>
          </a:p>
        </p:txBody>
      </p:sp>
    </p:spTree>
    <p:extLst>
      <p:ext uri="{BB962C8B-B14F-4D97-AF65-F5344CB8AC3E}">
        <p14:creationId xmlns:p14="http://schemas.microsoft.com/office/powerpoint/2010/main" val="3917457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92319-1407-4949-B3AC-F7705FC30104}" type="datetimeFigureOut">
              <a:rPr lang="en-GB" smtClean="0"/>
              <a:t>18/03/2020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16FB5F-8350-4C15-8F37-CE5A4D81E025}" type="slidenum">
              <a:rPr lang="en-GB" smtClean="0"/>
              <a:t>‹#›</a:t>
            </a:fld>
            <a:endParaRPr lang="en-GB"/>
          </a:p>
        </p:txBody>
      </p:sp>
    </p:spTree>
    <p:extLst>
      <p:ext uri="{BB962C8B-B14F-4D97-AF65-F5344CB8AC3E}">
        <p14:creationId xmlns:p14="http://schemas.microsoft.com/office/powerpoint/2010/main" val="1257709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a:off x="107576" y="13447"/>
            <a:ext cx="1815353" cy="2554545"/>
          </a:xfrm>
          <a:prstGeom prst="rect">
            <a:avLst/>
          </a:prstGeom>
          <a:noFill/>
        </p:spPr>
        <p:txBody>
          <a:bodyPr wrap="square" rtlCol="0">
            <a:spAutoFit/>
          </a:bodyPr>
          <a:lstStyle/>
          <a:p>
            <a:pPr algn="ctr"/>
            <a:r>
              <a:rPr lang="en-GB" sz="2000" b="1" u="sng" dirty="0"/>
              <a:t>Year 9</a:t>
            </a:r>
          </a:p>
          <a:p>
            <a:r>
              <a:rPr lang="en-GB" sz="1400" dirty="0"/>
              <a:t>Once you have finished the work on Too Much Punch For Judy you can work your way through these tasks for improvement in your subject and prizes for the best pieces of homework!</a:t>
            </a:r>
          </a:p>
        </p:txBody>
      </p:sp>
      <p:graphicFrame>
        <p:nvGraphicFramePr>
          <p:cNvPr id="7" name="Table 6"/>
          <p:cNvGraphicFramePr>
            <a:graphicFrameLocks noGrp="1"/>
          </p:cNvGraphicFramePr>
          <p:nvPr>
            <p:extLst>
              <p:ext uri="{D42A27DB-BD31-4B8C-83A1-F6EECF244321}">
                <p14:modId xmlns:p14="http://schemas.microsoft.com/office/powerpoint/2010/main" val="3535439350"/>
              </p:ext>
            </p:extLst>
          </p:nvPr>
        </p:nvGraphicFramePr>
        <p:xfrm>
          <a:off x="1922929" y="115139"/>
          <a:ext cx="9910484" cy="6298304"/>
        </p:xfrm>
        <a:graphic>
          <a:graphicData uri="http://schemas.openxmlformats.org/drawingml/2006/table">
            <a:tbl>
              <a:tblPr firstRow="1" bandRow="1">
                <a:tableStyleId>{5C22544A-7EE6-4342-B048-85BDC9FD1C3A}</a:tableStyleId>
              </a:tblPr>
              <a:tblGrid>
                <a:gridCol w="1238811">
                  <a:extLst>
                    <a:ext uri="{9D8B030D-6E8A-4147-A177-3AD203B41FA5}">
                      <a16:colId xmlns:a16="http://schemas.microsoft.com/office/drawing/2014/main" val="20000"/>
                    </a:ext>
                  </a:extLst>
                </a:gridCol>
                <a:gridCol w="1840566">
                  <a:extLst>
                    <a:ext uri="{9D8B030D-6E8A-4147-A177-3AD203B41FA5}">
                      <a16:colId xmlns:a16="http://schemas.microsoft.com/office/drawing/2014/main" val="20001"/>
                    </a:ext>
                  </a:extLst>
                </a:gridCol>
                <a:gridCol w="1869141">
                  <a:extLst>
                    <a:ext uri="{9D8B030D-6E8A-4147-A177-3AD203B41FA5}">
                      <a16:colId xmlns:a16="http://schemas.microsoft.com/office/drawing/2014/main" val="20002"/>
                    </a:ext>
                  </a:extLst>
                </a:gridCol>
                <a:gridCol w="1707777">
                  <a:extLst>
                    <a:ext uri="{9D8B030D-6E8A-4147-A177-3AD203B41FA5}">
                      <a16:colId xmlns:a16="http://schemas.microsoft.com/office/drawing/2014/main" val="20003"/>
                    </a:ext>
                  </a:extLst>
                </a:gridCol>
                <a:gridCol w="1618324">
                  <a:extLst>
                    <a:ext uri="{9D8B030D-6E8A-4147-A177-3AD203B41FA5}">
                      <a16:colId xmlns:a16="http://schemas.microsoft.com/office/drawing/2014/main" val="20004"/>
                    </a:ext>
                  </a:extLst>
                </a:gridCol>
                <a:gridCol w="1635865">
                  <a:extLst>
                    <a:ext uri="{9D8B030D-6E8A-4147-A177-3AD203B41FA5}">
                      <a16:colId xmlns:a16="http://schemas.microsoft.com/office/drawing/2014/main" val="20005"/>
                    </a:ext>
                  </a:extLst>
                </a:gridCol>
              </a:tblGrid>
              <a:tr h="1335442">
                <a:tc>
                  <a:txBody>
                    <a:bodyPr/>
                    <a:lstStyle/>
                    <a:p>
                      <a:pPr algn="ctr"/>
                      <a:r>
                        <a:rPr lang="en-GB" sz="1800" dirty="0">
                          <a:solidFill>
                            <a:schemeClr val="bg1"/>
                          </a:solidFill>
                          <a:latin typeface="Forte" panose="03060902040502070203" pitchFamily="66" charset="0"/>
                        </a:rPr>
                        <a:t>Extra Hot!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003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solidFill>
                            <a:schemeClr val="tx1"/>
                          </a:solidFill>
                        </a:rPr>
                        <a:t>Analyse (giving</a:t>
                      </a:r>
                      <a:r>
                        <a:rPr lang="en-GB" sz="1000" b="0" baseline="0" dirty="0">
                          <a:solidFill>
                            <a:schemeClr val="tx1"/>
                          </a:solidFill>
                        </a:rPr>
                        <a:t> both positive and negative sides) how you used your PPIGS FM</a:t>
                      </a:r>
                      <a:r>
                        <a:rPr lang="en-GB" sz="1000" b="0" dirty="0">
                          <a:solidFill>
                            <a:schemeClr val="tx1"/>
                          </a:solidFill>
                        </a:rPr>
                        <a:t>(Proxemics</a:t>
                      </a:r>
                      <a:r>
                        <a:rPr lang="en-GB" sz="1000" b="0" baseline="0" dirty="0">
                          <a:solidFill>
                            <a:schemeClr val="tx1"/>
                          </a:solidFill>
                        </a:rPr>
                        <a:t> and Levels, Posture, Interaction, Gesture, Speech, Facial Expressions &amp; Movement)</a:t>
                      </a:r>
                      <a:endParaRPr lang="en-GB" sz="1000" b="0" dirty="0">
                        <a:solidFill>
                          <a:schemeClr val="tx1"/>
                        </a:solidFill>
                      </a:endParaRPr>
                    </a:p>
                    <a:p>
                      <a:r>
                        <a:rPr lang="en-GB" sz="1000" b="0" baseline="0" dirty="0">
                          <a:solidFill>
                            <a:schemeClr val="tx1"/>
                          </a:solidFill>
                        </a:rPr>
                        <a:t>  in a recent in-class performance. </a:t>
                      </a:r>
                      <a:endParaRPr lang="en-GB"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solidFill>
                            <a:schemeClr val="tx1"/>
                          </a:solidFill>
                        </a:rPr>
                        <a:t>Write a short scene that could be included in a play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b="0" dirty="0">
                          <a:solidFill>
                            <a:schemeClr val="tx1"/>
                          </a:solidFill>
                        </a:rPr>
                        <a:t>Analyse (giving</a:t>
                      </a:r>
                      <a:r>
                        <a:rPr lang="en-GB" sz="1000" b="0" baseline="0" dirty="0">
                          <a:solidFill>
                            <a:schemeClr val="tx1"/>
                          </a:solidFill>
                        </a:rPr>
                        <a:t> both positive and negative sides) the performance of an actor in a film/TV show/live theatre performance you have seen. </a:t>
                      </a:r>
                      <a:endParaRPr lang="en-GB"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solidFill>
                            <a:schemeClr val="tx1"/>
                          </a:solidFill>
                        </a:rPr>
                        <a:t>Write</a:t>
                      </a:r>
                      <a:r>
                        <a:rPr lang="en-GB" sz="1000" b="0" baseline="0" dirty="0">
                          <a:solidFill>
                            <a:schemeClr val="tx1"/>
                          </a:solidFill>
                        </a:rPr>
                        <a:t> the script for a scene in your designed TV show or film. Which characters would you feature and why? Would you choose the beginning/middle or end of the story? </a:t>
                      </a:r>
                      <a:endParaRPr lang="en-GB"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a:solidFill>
                            <a:schemeClr val="tx1"/>
                          </a:solidFill>
                        </a:rPr>
                        <a:t>Film/audio</a:t>
                      </a:r>
                      <a:r>
                        <a:rPr lang="en-GB" sz="1000" b="0" baseline="0" dirty="0">
                          <a:solidFill>
                            <a:schemeClr val="tx1"/>
                          </a:solidFill>
                        </a:rPr>
                        <a:t> record yourself in the role of newsreader reading the news story you have written for the following headline: </a:t>
                      </a:r>
                    </a:p>
                    <a:p>
                      <a:endParaRPr lang="en-GB" sz="10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baseline="0" dirty="0">
                          <a:solidFill>
                            <a:schemeClr val="tx1"/>
                          </a:solidFill>
                        </a:rPr>
                        <a:t>CHILD IS CHOSEN TO PLAY THE NEXT JAMES BOND!</a:t>
                      </a:r>
                      <a:endParaRPr lang="en-GB"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83342">
                <a:tc>
                  <a:txBody>
                    <a:bodyPr/>
                    <a:lstStyle/>
                    <a:p>
                      <a:pPr algn="ctr"/>
                      <a:endParaRPr lang="en-GB" sz="1800" dirty="0">
                        <a:solidFill>
                          <a:schemeClr val="bg1"/>
                        </a:solidFill>
                        <a:latin typeface="Forte" panose="03060902040502070203" pitchFamily="66" charset="0"/>
                      </a:endParaRPr>
                    </a:p>
                    <a:p>
                      <a:pPr algn="ctr"/>
                      <a:r>
                        <a:rPr lang="en-GB" sz="1800" dirty="0">
                          <a:solidFill>
                            <a:schemeClr val="bg1"/>
                          </a:solidFill>
                          <a:latin typeface="Forte" panose="03060902040502070203" pitchFamily="66" charset="0"/>
                        </a:rPr>
                        <a:t>Hot!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rPr>
                        <a:t>Explain</a:t>
                      </a:r>
                      <a:r>
                        <a:rPr lang="en-GB" sz="1000" baseline="0" dirty="0">
                          <a:solidFill>
                            <a:schemeClr val="tx1"/>
                          </a:solidFill>
                        </a:rPr>
                        <a:t> how you used your PPIGS FM </a:t>
                      </a:r>
                      <a:r>
                        <a:rPr lang="en-GB" sz="1000" dirty="0">
                          <a:solidFill>
                            <a:schemeClr val="tx1"/>
                          </a:solidFill>
                        </a:rPr>
                        <a:t>(Proxemics</a:t>
                      </a:r>
                      <a:r>
                        <a:rPr lang="en-GB" sz="1000" baseline="0" dirty="0">
                          <a:solidFill>
                            <a:schemeClr val="tx1"/>
                          </a:solidFill>
                        </a:rPr>
                        <a:t> and Levels, Posture, Interaction, Gesture, Speech, Facial Expressions &amp; Movement) in a recent in-class performance. </a:t>
                      </a: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dirty="0">
                          <a:solidFill>
                            <a:schemeClr val="tx1"/>
                          </a:solidFill>
                        </a:rPr>
                        <a:t>Design a character (in colour) that</a:t>
                      </a:r>
                      <a:r>
                        <a:rPr lang="en-GB" sz="1000" baseline="0" dirty="0">
                          <a:solidFill>
                            <a:schemeClr val="tx1"/>
                          </a:solidFill>
                        </a:rPr>
                        <a:t> could feature in a play by William Shakespeare. </a:t>
                      </a: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solidFill>
                            <a:schemeClr val="tx1"/>
                          </a:solidFill>
                        </a:rPr>
                        <a:t>Explain</a:t>
                      </a:r>
                      <a:r>
                        <a:rPr lang="en-GB" sz="1000" baseline="0" dirty="0">
                          <a:solidFill>
                            <a:schemeClr val="tx1"/>
                          </a:solidFill>
                        </a:rPr>
                        <a:t> in detail why you enjoy watching a particular film/TV show/live theatre performance.  Consider the actors, costumes, genre, setting, and effect on the audience. </a:t>
                      </a: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rPr>
                        <a:t>Write</a:t>
                      </a:r>
                      <a:r>
                        <a:rPr lang="en-GB" sz="1000" baseline="0" dirty="0">
                          <a:solidFill>
                            <a:schemeClr val="tx1"/>
                          </a:solidFill>
                        </a:rPr>
                        <a:t> a duologue for your designed character and another. What would they talk about &amp; why? What effect would you want it to have on the audience? </a:t>
                      </a:r>
                      <a:endParaRPr lang="en-GB" sz="1000" dirty="0">
                        <a:solidFill>
                          <a:schemeClr val="tx1"/>
                        </a:solidFill>
                      </a:endParaRPr>
                    </a:p>
                    <a:p>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rPr>
                        <a:t>Write a newspaper article</a:t>
                      </a:r>
                      <a:r>
                        <a:rPr lang="en-GB" sz="1000" baseline="0" dirty="0">
                          <a:solidFill>
                            <a:schemeClr val="tx1"/>
                          </a:solidFill>
                        </a:rPr>
                        <a:t> for the following headline: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aseline="0" dirty="0">
                          <a:solidFill>
                            <a:schemeClr val="tx1"/>
                          </a:solidFill>
                        </a:rPr>
                        <a:t>CHILD IS CHOSEN TO PLAY THE NEXT JAMES BOND!</a:t>
                      </a: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251921">
                <a:tc>
                  <a:txBody>
                    <a:bodyPr/>
                    <a:lstStyle/>
                    <a:p>
                      <a:endParaRPr lang="en-GB" sz="1800" dirty="0">
                        <a:solidFill>
                          <a:schemeClr val="bg1"/>
                        </a:solidFill>
                        <a:latin typeface="Forte" panose="03060902040502070203" pitchFamily="66" charset="0"/>
                      </a:endParaRPr>
                    </a:p>
                    <a:p>
                      <a:pPr algn="ctr"/>
                      <a:r>
                        <a:rPr lang="en-GB" sz="1800" dirty="0">
                          <a:solidFill>
                            <a:schemeClr val="bg1"/>
                          </a:solidFill>
                          <a:latin typeface="Forte" panose="03060902040502070203" pitchFamily="66" charset="0"/>
                        </a:rPr>
                        <a:t>Medium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r>
                        <a:rPr lang="en-GB" sz="1000" dirty="0">
                          <a:solidFill>
                            <a:schemeClr val="tx1"/>
                          </a:solidFill>
                        </a:rPr>
                        <a:t>Create an informative leaflet (with information on each</a:t>
                      </a:r>
                      <a:r>
                        <a:rPr lang="en-GB" sz="1000" baseline="0" dirty="0">
                          <a:solidFill>
                            <a:schemeClr val="tx1"/>
                          </a:solidFill>
                        </a:rPr>
                        <a:t> one</a:t>
                      </a:r>
                      <a:r>
                        <a:rPr lang="en-GB" sz="1000" dirty="0">
                          <a:solidFill>
                            <a:schemeClr val="tx1"/>
                          </a:solidFill>
                        </a:rPr>
                        <a:t>) reminding others what PPIGS FM stands for</a:t>
                      </a:r>
                    </a:p>
                    <a:p>
                      <a:r>
                        <a:rPr lang="en-GB" sz="1000" dirty="0">
                          <a:solidFill>
                            <a:schemeClr val="tx1"/>
                          </a:solidFill>
                        </a:rPr>
                        <a:t>(Proxemics</a:t>
                      </a:r>
                      <a:r>
                        <a:rPr lang="en-GB" sz="1000" baseline="0" dirty="0">
                          <a:solidFill>
                            <a:schemeClr val="tx1"/>
                          </a:solidFill>
                        </a:rPr>
                        <a:t> and Levels, Posture, Interaction, Gesture, Speech, Facial Expressions &amp; Movement)</a:t>
                      </a: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dirty="0">
                          <a:solidFill>
                            <a:schemeClr val="tx1"/>
                          </a:solidFill>
                        </a:rPr>
                        <a:t>Create</a:t>
                      </a:r>
                      <a:r>
                        <a:rPr lang="en-GB" sz="1000" baseline="0" dirty="0">
                          <a:solidFill>
                            <a:schemeClr val="tx1"/>
                          </a:solidFill>
                        </a:rPr>
                        <a:t> an informative poster or a leaflet on one of the following William Shakespeare plays: </a:t>
                      </a:r>
                    </a:p>
                    <a:p>
                      <a:pPr marL="171450" indent="-171450">
                        <a:buFontTx/>
                        <a:buChar char="-"/>
                      </a:pPr>
                      <a:r>
                        <a:rPr lang="en-GB" sz="1000" baseline="0" dirty="0">
                          <a:solidFill>
                            <a:schemeClr val="tx1"/>
                          </a:solidFill>
                        </a:rPr>
                        <a:t>Romeo and Juliet</a:t>
                      </a:r>
                    </a:p>
                    <a:p>
                      <a:pPr marL="171450" indent="-171450">
                        <a:buFontTx/>
                        <a:buChar char="-"/>
                      </a:pPr>
                      <a:r>
                        <a:rPr lang="en-GB" sz="1000" baseline="0" dirty="0">
                          <a:solidFill>
                            <a:schemeClr val="tx1"/>
                          </a:solidFill>
                        </a:rPr>
                        <a:t>Hamlet</a:t>
                      </a:r>
                    </a:p>
                    <a:p>
                      <a:pPr marL="171450" indent="-171450">
                        <a:buFontTx/>
                        <a:buChar char="-"/>
                      </a:pPr>
                      <a:r>
                        <a:rPr lang="en-GB" sz="1000" baseline="0" dirty="0">
                          <a:solidFill>
                            <a:schemeClr val="tx1"/>
                          </a:solidFill>
                        </a:rPr>
                        <a:t>The Tempest</a:t>
                      </a:r>
                    </a:p>
                    <a:p>
                      <a:pPr marL="171450" indent="-171450">
                        <a:buFontTx/>
                        <a:buChar char="-"/>
                      </a:pPr>
                      <a:r>
                        <a:rPr lang="en-GB" sz="1000" baseline="0" dirty="0">
                          <a:solidFill>
                            <a:schemeClr val="tx1"/>
                          </a:solidFill>
                        </a:rPr>
                        <a:t>A Midsummer Night’s Dream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solidFill>
                            <a:schemeClr val="tx1"/>
                          </a:solidFill>
                        </a:rPr>
                        <a:t>Imagine you were interviewing</a:t>
                      </a:r>
                      <a:r>
                        <a:rPr lang="en-GB" sz="1000" baseline="0" dirty="0">
                          <a:solidFill>
                            <a:schemeClr val="tx1"/>
                          </a:solidFill>
                        </a:rPr>
                        <a:t> your favourite actor- come up with 3 questions you would ask them and what their answers might be. </a:t>
                      </a: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dirty="0">
                          <a:solidFill>
                            <a:schemeClr val="tx1"/>
                          </a:solidFill>
                        </a:rPr>
                        <a:t>Write a monologue</a:t>
                      </a:r>
                      <a:r>
                        <a:rPr lang="en-GB" sz="1000" baseline="0" dirty="0">
                          <a:solidFill>
                            <a:schemeClr val="tx1"/>
                          </a:solidFill>
                        </a:rPr>
                        <a:t> that could be said by the character you have designed. Think about who they might say it to, when they might say it and why. </a:t>
                      </a: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rPr>
                        <a:t>Film/audio</a:t>
                      </a:r>
                      <a:r>
                        <a:rPr lang="en-GB" sz="1000" baseline="0" dirty="0">
                          <a:solidFill>
                            <a:schemeClr val="tx1"/>
                          </a:solidFill>
                        </a:rPr>
                        <a:t> record yourself in the role of newsreader reading an appropriate news story you have found.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aseline="0" dirty="0">
                          <a:solidFill>
                            <a:schemeClr val="tx1"/>
                          </a:solidFill>
                        </a:rPr>
                        <a:t>Email to </a:t>
                      </a:r>
                      <a:r>
                        <a:rPr lang="en-GB" sz="1000" baseline="0">
                          <a:solidFill>
                            <a:schemeClr val="tx1"/>
                          </a:solidFill>
                        </a:rPr>
                        <a:t>your drama teacher </a:t>
                      </a:r>
                      <a:r>
                        <a:rPr lang="en-GB" sz="1000" baseline="0" dirty="0">
                          <a:solidFill>
                            <a:schemeClr val="tx1"/>
                          </a:solidFill>
                        </a:rPr>
                        <a:t>or give to your teacher on a memory stick. </a:t>
                      </a: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129852">
                <a:tc>
                  <a:txBody>
                    <a:bodyPr/>
                    <a:lstStyle/>
                    <a:p>
                      <a:pPr algn="ctr"/>
                      <a:r>
                        <a:rPr lang="en-GB" sz="1800" dirty="0">
                          <a:solidFill>
                            <a:schemeClr val="bg1"/>
                          </a:solidFill>
                          <a:latin typeface="Forte" panose="03060902040502070203" pitchFamily="66" charset="0"/>
                        </a:rPr>
                        <a:t>Mild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r>
                        <a:rPr lang="en-GB" sz="1000" dirty="0">
                          <a:solidFill>
                            <a:schemeClr val="tx1"/>
                          </a:solidFill>
                        </a:rPr>
                        <a:t>Create a poster  (in colour!) reminding others what PPIGS FM stands for</a:t>
                      </a:r>
                    </a:p>
                    <a:p>
                      <a:r>
                        <a:rPr lang="en-GB" sz="1000" dirty="0">
                          <a:solidFill>
                            <a:schemeClr val="tx1"/>
                          </a:solidFill>
                        </a:rPr>
                        <a:t>(Proxemics</a:t>
                      </a:r>
                      <a:r>
                        <a:rPr lang="en-GB" sz="1000" baseline="0" dirty="0">
                          <a:solidFill>
                            <a:schemeClr val="tx1"/>
                          </a:solidFill>
                        </a:rPr>
                        <a:t> and Levels, Posture, Interaction, Gesture, Speech, Facial Expressions &amp; Movement)</a:t>
                      </a: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dirty="0">
                          <a:solidFill>
                            <a:schemeClr val="tx1"/>
                          </a:solidFill>
                        </a:rPr>
                        <a:t>Research</a:t>
                      </a:r>
                      <a:r>
                        <a:rPr lang="en-GB" sz="1000" baseline="0" dirty="0">
                          <a:solidFill>
                            <a:schemeClr val="tx1"/>
                          </a:solidFill>
                        </a:rPr>
                        <a:t> Konstantin Stanislavski and present your findings in one of the following styles: </a:t>
                      </a:r>
                    </a:p>
                    <a:p>
                      <a:pPr marL="171450" indent="-171450">
                        <a:buFontTx/>
                        <a:buChar char="-"/>
                      </a:pPr>
                      <a:r>
                        <a:rPr lang="en-GB" sz="1000" baseline="0" dirty="0">
                          <a:solidFill>
                            <a:schemeClr val="tx1"/>
                          </a:solidFill>
                        </a:rPr>
                        <a:t>Informative leaflet</a:t>
                      </a:r>
                    </a:p>
                    <a:p>
                      <a:pPr marL="171450" indent="-171450">
                        <a:buFontTx/>
                        <a:buChar char="-"/>
                      </a:pPr>
                      <a:r>
                        <a:rPr lang="en-GB" sz="1000" baseline="0" dirty="0">
                          <a:solidFill>
                            <a:schemeClr val="tx1"/>
                          </a:solidFill>
                        </a:rPr>
                        <a:t>Essay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solidFill>
                            <a:schemeClr val="tx1"/>
                          </a:solidFill>
                        </a:rPr>
                        <a:t>Research</a:t>
                      </a:r>
                      <a:r>
                        <a:rPr lang="en-GB" sz="1000" baseline="0" dirty="0">
                          <a:solidFill>
                            <a:schemeClr val="tx1"/>
                          </a:solidFill>
                        </a:rPr>
                        <a:t> </a:t>
                      </a:r>
                      <a:r>
                        <a:rPr lang="en-GB" sz="1000" baseline="0" dirty="0" err="1">
                          <a:solidFill>
                            <a:schemeClr val="tx1"/>
                          </a:solidFill>
                        </a:rPr>
                        <a:t>Bertolt</a:t>
                      </a:r>
                      <a:r>
                        <a:rPr lang="en-GB" sz="1000" baseline="0" dirty="0">
                          <a:solidFill>
                            <a:schemeClr val="tx1"/>
                          </a:solidFill>
                        </a:rPr>
                        <a:t> Brecht and present your findings in one of the following styles: </a:t>
                      </a:r>
                    </a:p>
                    <a:p>
                      <a:pPr marL="171450" indent="-171450">
                        <a:buFontTx/>
                        <a:buChar char="-"/>
                      </a:pPr>
                      <a:r>
                        <a:rPr lang="en-GB" sz="1000" baseline="0" dirty="0">
                          <a:solidFill>
                            <a:schemeClr val="tx1"/>
                          </a:solidFill>
                        </a:rPr>
                        <a:t>Informative leaflet</a:t>
                      </a:r>
                    </a:p>
                    <a:p>
                      <a:pPr marL="171450" indent="-171450">
                        <a:buFontTx/>
                        <a:buChar char="-"/>
                      </a:pPr>
                      <a:r>
                        <a:rPr lang="en-GB" sz="1000" baseline="0" dirty="0">
                          <a:solidFill>
                            <a:schemeClr val="tx1"/>
                          </a:solidFill>
                        </a:rPr>
                        <a:t>Essay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dirty="0">
                          <a:solidFill>
                            <a:schemeClr val="tx1"/>
                          </a:solidFill>
                        </a:rPr>
                        <a:t>Design a character (in colour) that</a:t>
                      </a:r>
                      <a:r>
                        <a:rPr lang="en-GB" sz="1000" baseline="0" dirty="0">
                          <a:solidFill>
                            <a:schemeClr val="tx1"/>
                          </a:solidFill>
                        </a:rPr>
                        <a:t> could feature in your film or TV show. </a:t>
                      </a: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dirty="0">
                          <a:solidFill>
                            <a:schemeClr val="tx1"/>
                          </a:solidFill>
                        </a:rPr>
                        <a:t>Create a word search including as many drama-related</a:t>
                      </a:r>
                      <a:r>
                        <a:rPr lang="en-GB" sz="1000" baseline="0" dirty="0">
                          <a:solidFill>
                            <a:schemeClr val="tx1"/>
                          </a:solidFill>
                        </a:rPr>
                        <a:t> words you can find. </a:t>
                      </a: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282045">
                <a:tc>
                  <a:txBody>
                    <a:bodyPr/>
                    <a:lstStyle/>
                    <a:p>
                      <a:pPr algn="ctr"/>
                      <a:r>
                        <a:rPr lang="en-GB" sz="1800" dirty="0">
                          <a:solidFill>
                            <a:schemeClr val="bg1"/>
                          </a:solidFill>
                          <a:latin typeface="Forte" panose="03060902040502070203" pitchFamily="66" charset="0"/>
                        </a:rPr>
                        <a:t>Extra Mild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GB" sz="1000" dirty="0">
                          <a:solidFill>
                            <a:schemeClr val="tx1"/>
                          </a:solidFill>
                        </a:rPr>
                        <a:t>How many sentences</a:t>
                      </a:r>
                      <a:r>
                        <a:rPr lang="en-GB" sz="1000" baseline="0" dirty="0">
                          <a:solidFill>
                            <a:schemeClr val="tx1"/>
                          </a:solidFill>
                        </a:rPr>
                        <a:t> can you use the following word in, make sure you use it differently each time! </a:t>
                      </a:r>
                    </a:p>
                    <a:p>
                      <a:endParaRPr lang="en-GB" sz="1000" baseline="0" dirty="0">
                        <a:solidFill>
                          <a:schemeClr val="tx1"/>
                        </a:solidFill>
                      </a:endParaRPr>
                    </a:p>
                    <a:p>
                      <a:r>
                        <a:rPr lang="en-GB" sz="1000" baseline="0" dirty="0">
                          <a:solidFill>
                            <a:schemeClr val="tx1"/>
                          </a:solidFill>
                        </a:rPr>
                        <a:t>CHARACTERISATION</a:t>
                      </a: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solidFill>
                            <a:schemeClr val="tx1"/>
                          </a:solidFill>
                        </a:rPr>
                        <a:t>Research</a:t>
                      </a:r>
                      <a:r>
                        <a:rPr lang="en-GB" sz="1000" baseline="0" dirty="0">
                          <a:solidFill>
                            <a:schemeClr val="tx1"/>
                          </a:solidFill>
                        </a:rPr>
                        <a:t> Konstantin Stanislavski and present your findings in the following style: </a:t>
                      </a:r>
                    </a:p>
                    <a:p>
                      <a:r>
                        <a:rPr lang="en-GB" sz="1000" baseline="0" dirty="0">
                          <a:solidFill>
                            <a:schemeClr val="tx1"/>
                          </a:solidFill>
                        </a:rPr>
                        <a:t>- Poster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solidFill>
                            <a:schemeClr val="tx1"/>
                          </a:solidFill>
                        </a:rPr>
                        <a:t>Research</a:t>
                      </a:r>
                      <a:r>
                        <a:rPr lang="en-GB" sz="1000" baseline="0" dirty="0">
                          <a:solidFill>
                            <a:schemeClr val="tx1"/>
                          </a:solidFill>
                        </a:rPr>
                        <a:t> </a:t>
                      </a:r>
                      <a:r>
                        <a:rPr lang="en-GB" sz="1000" baseline="0" dirty="0" err="1">
                          <a:solidFill>
                            <a:schemeClr val="tx1"/>
                          </a:solidFill>
                        </a:rPr>
                        <a:t>Bertolt</a:t>
                      </a:r>
                      <a:r>
                        <a:rPr lang="en-GB" sz="1000" baseline="0" dirty="0">
                          <a:solidFill>
                            <a:schemeClr val="tx1"/>
                          </a:solidFill>
                        </a:rPr>
                        <a:t> Brecht and present your findings in the following style: </a:t>
                      </a:r>
                    </a:p>
                    <a:p>
                      <a:r>
                        <a:rPr lang="en-GB" sz="1000" baseline="0" dirty="0">
                          <a:solidFill>
                            <a:schemeClr val="tx1"/>
                          </a:solidFill>
                        </a:rPr>
                        <a:t>- Poster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dirty="0">
                          <a:solidFill>
                            <a:schemeClr val="tx1"/>
                          </a:solidFill>
                        </a:rPr>
                        <a:t>Write an</a:t>
                      </a:r>
                      <a:r>
                        <a:rPr lang="en-GB" sz="1000" baseline="0" dirty="0">
                          <a:solidFill>
                            <a:schemeClr val="tx1"/>
                          </a:solidFill>
                        </a:rPr>
                        <a:t> idea for the plot of a film or TV show you would watch. </a:t>
                      </a: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dirty="0">
                          <a:solidFill>
                            <a:schemeClr val="tx1"/>
                          </a:solidFill>
                        </a:rPr>
                        <a:t>What</a:t>
                      </a:r>
                      <a:r>
                        <a:rPr lang="en-GB" sz="1000" baseline="0" dirty="0">
                          <a:solidFill>
                            <a:schemeClr val="tx1"/>
                          </a:solidFill>
                        </a:rPr>
                        <a:t> are the definitions of the following words?: </a:t>
                      </a:r>
                    </a:p>
                    <a:p>
                      <a:r>
                        <a:rPr lang="en-GB" sz="1000" baseline="0" dirty="0">
                          <a:solidFill>
                            <a:schemeClr val="tx1"/>
                          </a:solidFill>
                        </a:rPr>
                        <a:t>PROXEMICS</a:t>
                      </a:r>
                    </a:p>
                    <a:p>
                      <a:r>
                        <a:rPr lang="en-GB" sz="1000" baseline="0" dirty="0">
                          <a:solidFill>
                            <a:schemeClr val="tx1"/>
                          </a:solidFill>
                        </a:rPr>
                        <a:t>LEVELS</a:t>
                      </a:r>
                    </a:p>
                    <a:p>
                      <a:r>
                        <a:rPr lang="en-GB" sz="1000" baseline="0" dirty="0">
                          <a:solidFill>
                            <a:schemeClr val="tx1"/>
                          </a:solidFill>
                        </a:rPr>
                        <a:t>GESTURE</a:t>
                      </a:r>
                    </a:p>
                    <a:p>
                      <a:r>
                        <a:rPr lang="en-GB" sz="1000" baseline="0" dirty="0">
                          <a:solidFill>
                            <a:schemeClr val="tx1"/>
                          </a:solidFill>
                        </a:rPr>
                        <a:t>POSTURE</a:t>
                      </a:r>
                    </a:p>
                    <a:p>
                      <a:r>
                        <a:rPr lang="en-GB" sz="1000" baseline="0" dirty="0">
                          <a:solidFill>
                            <a:schemeClr val="tx1"/>
                          </a:solidFill>
                        </a:rPr>
                        <a:t>CHARACTERISATION</a:t>
                      </a:r>
                    </a:p>
                    <a:p>
                      <a:r>
                        <a:rPr lang="en-GB" sz="1000" baseline="0" dirty="0">
                          <a:solidFill>
                            <a:schemeClr val="tx1"/>
                          </a:solidFill>
                        </a:rPr>
                        <a:t>STATUS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pic>
        <p:nvPicPr>
          <p:cNvPr id="3" name="Picture 2"/>
          <p:cNvPicPr>
            <a:picLocks noChangeAspect="1"/>
          </p:cNvPicPr>
          <p:nvPr/>
        </p:nvPicPr>
        <p:blipFill rotWithShape="1">
          <a:blip r:embed="rId2"/>
          <a:srcRect l="16154" t="33858"/>
          <a:stretch/>
        </p:blipFill>
        <p:spPr>
          <a:xfrm>
            <a:off x="139182" y="2567992"/>
            <a:ext cx="1656475" cy="4061407"/>
          </a:xfrm>
          <a:prstGeom prst="rect">
            <a:avLst/>
          </a:prstGeom>
        </p:spPr>
      </p:pic>
    </p:spTree>
    <p:extLst>
      <p:ext uri="{BB962C8B-B14F-4D97-AF65-F5344CB8AC3E}">
        <p14:creationId xmlns:p14="http://schemas.microsoft.com/office/powerpoint/2010/main" val="3003002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1549</TotalTime>
  <Words>648</Words>
  <Application>Microsoft Office PowerPoint</Application>
  <PresentationFormat>Widescreen</PresentationFormat>
  <Paragraphs>60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Forte</vt:lpstr>
      <vt:lpstr>Office Theme</vt:lpstr>
      <vt:lpstr>PowerPoint Presentation</vt:lpstr>
    </vt:vector>
  </TitlesOfParts>
  <Company>Broadoak Mathematics and Computing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 (Mrs S Harvey)</dc:creator>
  <cp:lastModifiedBy>Judith Firth</cp:lastModifiedBy>
  <cp:revision>19</cp:revision>
  <cp:lastPrinted>2019-07-08T14:14:33Z</cp:lastPrinted>
  <dcterms:created xsi:type="dcterms:W3CDTF">2019-07-04T12:33:46Z</dcterms:created>
  <dcterms:modified xsi:type="dcterms:W3CDTF">2020-03-18T06:40:09Z</dcterms:modified>
</cp:coreProperties>
</file>