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72" r:id="rId19"/>
    <p:sldId id="273" r:id="rId20"/>
    <p:sldId id="278" r:id="rId21"/>
    <p:sldId id="279" r:id="rId22"/>
    <p:sldId id="282" r:id="rId23"/>
    <p:sldId id="284"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404"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86783-F68B-42B4-A517-1404CD1B08F5}" type="datetimeFigureOut">
              <a:rPr lang="en-GB" smtClean="0"/>
              <a:pPr/>
              <a:t>25/06/2013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98257-951D-4BBF-B6C3-21FD47EEE32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D998257-951D-4BBF-B6C3-21FD47EEE32D}"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890D8-25C2-419F-A42E-4D815AEEADD2}" type="datetimeFigureOut">
              <a:rPr lang="en-GB" smtClean="0"/>
              <a:pPr/>
              <a:t>25/06/2013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E8636-84A7-4700-A9E6-A0193C2C008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A890D8-25C2-419F-A42E-4D815AEEADD2}" type="datetimeFigureOut">
              <a:rPr lang="en-GB" smtClean="0"/>
              <a:pPr/>
              <a:t>25/06/2013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90E8636-84A7-4700-A9E6-A0193C2C008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ogle.co.uk/imgres?imgurl=http://www.baby-clipart.net/pics/pregnant_women.gif&amp;imgrefurl=http://www.baby-clipart.net/&amp;usg=__VylQwqjyCUK34I-yAfv_Uu0rV5A=&amp;h=135&amp;w=101&amp;sz=3&amp;hl=en&amp;start=5&amp;zoom=1&amp;um=1&amp;itbs=1&amp;tbnid=nAzAm9i6CSCMDM:&amp;tbnh=92&amp;tbnw=69&amp;prev=/images?q=asian+pregnant+woman+clip+art&amp;um=1&amp;hl=en&amp;sa=N&amp;rlz=1T4ADRA_enGB374GB374&amp;tbs=isch: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uk/imgres?imgurl=http://www.clker.com/cliparts/a/a/d/d/1195427182853813009liftarn_Compass.svg.hi.png&amp;imgrefurl=http://www.clker.com/clipart-10354.html&amp;usg=__D-wEHMLUV8ZwAUbYFCi2uznai_I=&amp;h=597&amp;w=492&amp;sz=81&amp;hl=en&amp;start=1&amp;zoom=1&amp;um=1&amp;itbs=1&amp;tbnid=unoG1g5BTPL_HM:&amp;tbnh=135&amp;tbnw=111&amp;prev=/images?q=compass+clip+art&amp;um=1&amp;hl=en&amp;rlz=1T4ADRA_enGB374GB374&amp;tbs=isch: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3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s.123rf.com/400wm/400/400/hugolacasse/hugolacasse1107/hugolacasse110700002/9934557-paint-splat-tree.jpg"/>
          <p:cNvPicPr>
            <a:picLocks noChangeAspect="1" noChangeArrowheads="1"/>
          </p:cNvPicPr>
          <p:nvPr/>
        </p:nvPicPr>
        <p:blipFill>
          <a:blip r:embed="rId3" cstate="print">
            <a:lum bright="-10000" contrast="33000"/>
          </a:blip>
          <a:srcRect/>
          <a:stretch>
            <a:fillRect/>
          </a:stretch>
        </p:blipFill>
        <p:spPr bwMode="auto">
          <a:xfrm>
            <a:off x="0" y="2339753"/>
            <a:ext cx="6858001" cy="6804248"/>
          </a:xfrm>
          <a:prstGeom prst="rect">
            <a:avLst/>
          </a:prstGeom>
          <a:noFill/>
        </p:spPr>
      </p:pic>
      <p:sp>
        <p:nvSpPr>
          <p:cNvPr id="2" name="Title 1"/>
          <p:cNvSpPr>
            <a:spLocks noGrp="1"/>
          </p:cNvSpPr>
          <p:nvPr>
            <p:ph type="ctrTitle"/>
          </p:nvPr>
        </p:nvSpPr>
        <p:spPr>
          <a:xfrm>
            <a:off x="476672" y="323529"/>
            <a:ext cx="5829300" cy="1008111"/>
          </a:xfrm>
          <a:solidFill>
            <a:srgbClr val="FFC000"/>
          </a:solidFill>
        </p:spPr>
        <p:txBody>
          <a:bodyPr/>
          <a:lstStyle/>
          <a:p>
            <a:r>
              <a:rPr lang="en-GB" dirty="0" smtClean="0"/>
              <a:t>Year 7 </a:t>
            </a:r>
            <a:endParaRPr lang="en-GB" dirty="0"/>
          </a:p>
        </p:txBody>
      </p:sp>
      <p:sp>
        <p:nvSpPr>
          <p:cNvPr id="3" name="Subtitle 2"/>
          <p:cNvSpPr>
            <a:spLocks noGrp="1"/>
          </p:cNvSpPr>
          <p:nvPr>
            <p:ph type="subTitle" idx="1"/>
          </p:nvPr>
        </p:nvSpPr>
        <p:spPr>
          <a:xfrm>
            <a:off x="908720" y="1547664"/>
            <a:ext cx="4800600" cy="648072"/>
          </a:xfrm>
        </p:spPr>
        <p:txBody>
          <a:bodyPr/>
          <a:lstStyle/>
          <a:p>
            <a:r>
              <a:rPr lang="en-GB" dirty="0" smtClean="0"/>
              <a:t>Work Booklet Religion </a:t>
            </a:r>
            <a:endParaRPr lang="en-GB" dirty="0"/>
          </a:p>
        </p:txBody>
      </p:sp>
      <p:pic>
        <p:nvPicPr>
          <p:cNvPr id="11266" name="Picture 2" descr="http://images2.fanpop.com/image/photos/9300000/World-Religions-comparative-religion-9313420-696-1113.gif"/>
          <p:cNvPicPr>
            <a:picLocks noChangeAspect="1" noChangeArrowheads="1"/>
          </p:cNvPicPr>
          <p:nvPr/>
        </p:nvPicPr>
        <p:blipFill>
          <a:blip r:embed="rId4" cstate="print"/>
          <a:srcRect/>
          <a:stretch>
            <a:fillRect/>
          </a:stretch>
        </p:blipFill>
        <p:spPr bwMode="auto">
          <a:xfrm>
            <a:off x="4625752" y="7083955"/>
            <a:ext cx="2232248" cy="2060045"/>
          </a:xfrm>
          <a:prstGeom prst="rect">
            <a:avLst/>
          </a:prstGeom>
          <a:noFill/>
        </p:spPr>
      </p:pic>
      <p:sp>
        <p:nvSpPr>
          <p:cNvPr id="5" name="TextBox 4"/>
          <p:cNvSpPr txBox="1"/>
          <p:nvPr/>
        </p:nvSpPr>
        <p:spPr>
          <a:xfrm>
            <a:off x="188640" y="8532440"/>
            <a:ext cx="2808312" cy="307777"/>
          </a:xfrm>
          <a:prstGeom prst="rect">
            <a:avLst/>
          </a:prstGeom>
          <a:noFill/>
        </p:spPr>
        <p:txBody>
          <a:bodyPr wrap="square" rtlCol="0">
            <a:spAutoFit/>
          </a:bodyPr>
          <a:lstStyle/>
          <a:p>
            <a:r>
              <a:rPr lang="en-GB" sz="1400" dirty="0" smtClean="0"/>
              <a:t>Name:</a:t>
            </a:r>
            <a:endParaRPr lang="en-GB"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05416"/>
          </a:xfrm>
          <a:solidFill>
            <a:srgbClr val="FFC000"/>
          </a:solidFill>
        </p:spPr>
        <p:txBody>
          <a:bodyPr>
            <a:noAutofit/>
          </a:bodyPr>
          <a:lstStyle/>
          <a:p>
            <a:r>
              <a:rPr lang="en-GB" sz="1400" dirty="0" smtClean="0"/>
              <a:t>Look at these image Jesus closely. Write ONE sentence underneath of why he may have looked like this…</a:t>
            </a:r>
            <a:endParaRPr lang="en-GB" sz="1400" dirty="0"/>
          </a:p>
        </p:txBody>
      </p:sp>
      <p:pic>
        <p:nvPicPr>
          <p:cNvPr id="22532" name="Picture 4" descr="http://t3.gstatic.com/images?q=tbn:ANd9GcTBygDJboJQ_8w9HfhS-LnIGEYMT6qc8ADm5kest8GwCUGonLgoeQ:3.bp.blogspot.com/-I6Y2wlSv7dI/UMOcd-KxSGI/AAAAAAAAW6I/dhACXEj9xS8/s1600/b_black_jesus.jpg"/>
          <p:cNvPicPr>
            <a:picLocks noChangeAspect="1" noChangeArrowheads="1"/>
          </p:cNvPicPr>
          <p:nvPr/>
        </p:nvPicPr>
        <p:blipFill>
          <a:blip r:embed="rId2" cstate="print"/>
          <a:srcRect/>
          <a:stretch>
            <a:fillRect/>
          </a:stretch>
        </p:blipFill>
        <p:spPr bwMode="auto">
          <a:xfrm>
            <a:off x="332656" y="1115616"/>
            <a:ext cx="2093913" cy="1760538"/>
          </a:xfrm>
          <a:prstGeom prst="rect">
            <a:avLst/>
          </a:prstGeom>
          <a:noFill/>
        </p:spPr>
      </p:pic>
      <p:pic>
        <p:nvPicPr>
          <p:cNvPr id="22534" name="Picture 6" descr="http://t3.gstatic.com/images?q=tbn:ANd9GcSGPjj2bKrZO9OrprdlbhgDqH-0WYRxuoMGmFMvedUOgJMXz1fw:azmenatwork.files.wordpress.com/2012/02/jesus_christ.jpg"/>
          <p:cNvPicPr>
            <a:picLocks noChangeAspect="1" noChangeArrowheads="1"/>
          </p:cNvPicPr>
          <p:nvPr/>
        </p:nvPicPr>
        <p:blipFill>
          <a:blip r:embed="rId3" cstate="print"/>
          <a:srcRect/>
          <a:stretch>
            <a:fillRect/>
          </a:stretch>
        </p:blipFill>
        <p:spPr bwMode="auto">
          <a:xfrm>
            <a:off x="404664" y="4860032"/>
            <a:ext cx="1657350" cy="2222500"/>
          </a:xfrm>
          <a:prstGeom prst="rect">
            <a:avLst/>
          </a:prstGeom>
          <a:noFill/>
        </p:spPr>
      </p:pic>
      <p:pic>
        <p:nvPicPr>
          <p:cNvPr id="22536" name="Picture 8" descr="http://t2.gstatic.com/images?q=tbn:ANd9GcTr66L_n_qflsNFassfHuSALEjkhcUS4RuD5_IzdtZIoDOmpsn6jw:chechar.files.wordpress.com/2012/05/historical-jesus.jpg"/>
          <p:cNvPicPr>
            <a:picLocks noChangeAspect="1" noChangeArrowheads="1"/>
          </p:cNvPicPr>
          <p:nvPr/>
        </p:nvPicPr>
        <p:blipFill>
          <a:blip r:embed="rId4" cstate="print"/>
          <a:srcRect/>
          <a:stretch>
            <a:fillRect/>
          </a:stretch>
        </p:blipFill>
        <p:spPr bwMode="auto">
          <a:xfrm>
            <a:off x="4293096" y="4932040"/>
            <a:ext cx="2263613" cy="2016224"/>
          </a:xfrm>
          <a:prstGeom prst="rect">
            <a:avLst/>
          </a:prstGeom>
          <a:noFill/>
        </p:spPr>
      </p:pic>
      <p:pic>
        <p:nvPicPr>
          <p:cNvPr id="22538" name="Picture 10" descr="http://t1.gstatic.com/images?q=tbn:ANd9GcSx1rVApeN9_nZBZzQ6-E4Suda_DuYMiti_vKyvaF3Vf8W6s3bj_g:img1.nairaland.com/attachments/131199_Asian_perspective_of_Jesus_jpgfd44374b03ab484a472541d238624777"/>
          <p:cNvPicPr>
            <a:picLocks noChangeAspect="1" noChangeArrowheads="1"/>
          </p:cNvPicPr>
          <p:nvPr/>
        </p:nvPicPr>
        <p:blipFill>
          <a:blip r:embed="rId5" cstate="print"/>
          <a:srcRect/>
          <a:stretch>
            <a:fillRect/>
          </a:stretch>
        </p:blipFill>
        <p:spPr bwMode="auto">
          <a:xfrm>
            <a:off x="4365104" y="1187624"/>
            <a:ext cx="2016224" cy="2331940"/>
          </a:xfrm>
          <a:prstGeom prst="rect">
            <a:avLst/>
          </a:prstGeom>
          <a:noFill/>
        </p:spPr>
      </p:pic>
      <p:pic>
        <p:nvPicPr>
          <p:cNvPr id="22542" name="Picture 14" descr="http://mattstone.blogs.com/photos/teaching_of_jesus/compassionate-christ-native-american.jpg"/>
          <p:cNvPicPr>
            <a:picLocks noChangeAspect="1" noChangeArrowheads="1"/>
          </p:cNvPicPr>
          <p:nvPr/>
        </p:nvPicPr>
        <p:blipFill>
          <a:blip r:embed="rId6" cstate="print"/>
          <a:srcRect/>
          <a:stretch>
            <a:fillRect/>
          </a:stretch>
        </p:blipFill>
        <p:spPr bwMode="auto">
          <a:xfrm>
            <a:off x="2420888" y="1979712"/>
            <a:ext cx="1717675" cy="2427288"/>
          </a:xfrm>
          <a:prstGeom prst="rect">
            <a:avLst/>
          </a:prstGeom>
          <a:noFill/>
        </p:spPr>
      </p:pic>
      <p:pic>
        <p:nvPicPr>
          <p:cNvPr id="22544" name="Picture 16" descr="http://t0.gstatic.com/images?q=tbn:ANd9GcRA6-Ob6ZcAcY5hpJTiuUY2hcf3eunRDcUJmlX96ZfpLSzrqvC9:www.truthdig.com/images/diguploads/jesus_300.jpg"/>
          <p:cNvPicPr>
            <a:picLocks noChangeAspect="1" noChangeArrowheads="1"/>
          </p:cNvPicPr>
          <p:nvPr/>
        </p:nvPicPr>
        <p:blipFill>
          <a:blip r:embed="rId7" cstate="print"/>
          <a:srcRect/>
          <a:stretch>
            <a:fillRect/>
          </a:stretch>
        </p:blipFill>
        <p:spPr bwMode="auto">
          <a:xfrm>
            <a:off x="2420888" y="5868144"/>
            <a:ext cx="1700213" cy="2170113"/>
          </a:xfrm>
          <a:prstGeom prst="rect">
            <a:avLst/>
          </a:prstGeom>
          <a:noFill/>
        </p:spPr>
      </p:pic>
      <p:sp>
        <p:nvSpPr>
          <p:cNvPr id="12" name="TextBox 11"/>
          <p:cNvSpPr txBox="1"/>
          <p:nvPr/>
        </p:nvSpPr>
        <p:spPr>
          <a:xfrm>
            <a:off x="332656" y="3131840"/>
            <a:ext cx="1728192" cy="1015663"/>
          </a:xfrm>
          <a:prstGeom prst="rect">
            <a:avLst/>
          </a:prstGeom>
          <a:noFill/>
        </p:spPr>
        <p:txBody>
          <a:bodyPr wrap="square" rtlCol="0">
            <a:spAutoFit/>
          </a:bodyPr>
          <a:lstStyle/>
          <a:p>
            <a:r>
              <a:rPr lang="en-GB" sz="1200" dirty="0" smtClean="0"/>
              <a:t>____________________________________________________________________________________________________</a:t>
            </a:r>
            <a:endParaRPr lang="en-GB" sz="1200" dirty="0"/>
          </a:p>
        </p:txBody>
      </p:sp>
      <p:sp>
        <p:nvSpPr>
          <p:cNvPr id="13" name="TextBox 12"/>
          <p:cNvSpPr txBox="1"/>
          <p:nvPr/>
        </p:nvSpPr>
        <p:spPr>
          <a:xfrm>
            <a:off x="4509120" y="3491880"/>
            <a:ext cx="1728192" cy="1015663"/>
          </a:xfrm>
          <a:prstGeom prst="rect">
            <a:avLst/>
          </a:prstGeom>
          <a:noFill/>
        </p:spPr>
        <p:txBody>
          <a:bodyPr wrap="square" rtlCol="0">
            <a:spAutoFit/>
          </a:bodyPr>
          <a:lstStyle/>
          <a:p>
            <a:r>
              <a:rPr lang="en-GB" sz="1200" dirty="0" smtClean="0"/>
              <a:t>____________________________________________________________________________________________________</a:t>
            </a:r>
            <a:endParaRPr lang="en-GB" sz="1200" dirty="0"/>
          </a:p>
        </p:txBody>
      </p:sp>
      <p:sp>
        <p:nvSpPr>
          <p:cNvPr id="14" name="TextBox 13"/>
          <p:cNvSpPr txBox="1"/>
          <p:nvPr/>
        </p:nvSpPr>
        <p:spPr>
          <a:xfrm>
            <a:off x="260648" y="7380312"/>
            <a:ext cx="1728192" cy="1015663"/>
          </a:xfrm>
          <a:prstGeom prst="rect">
            <a:avLst/>
          </a:prstGeom>
          <a:noFill/>
        </p:spPr>
        <p:txBody>
          <a:bodyPr wrap="square" rtlCol="0">
            <a:spAutoFit/>
          </a:bodyPr>
          <a:lstStyle/>
          <a:p>
            <a:r>
              <a:rPr lang="en-GB" sz="1200" dirty="0" smtClean="0"/>
              <a:t>____________________________________________________________________________________________________</a:t>
            </a:r>
            <a:endParaRPr lang="en-GB" sz="1200" dirty="0"/>
          </a:p>
        </p:txBody>
      </p:sp>
      <p:sp>
        <p:nvSpPr>
          <p:cNvPr id="15" name="TextBox 14"/>
          <p:cNvSpPr txBox="1"/>
          <p:nvPr/>
        </p:nvSpPr>
        <p:spPr>
          <a:xfrm>
            <a:off x="2420888" y="4644008"/>
            <a:ext cx="1728192" cy="1015663"/>
          </a:xfrm>
          <a:prstGeom prst="rect">
            <a:avLst/>
          </a:prstGeom>
          <a:noFill/>
        </p:spPr>
        <p:txBody>
          <a:bodyPr wrap="square" rtlCol="0">
            <a:spAutoFit/>
          </a:bodyPr>
          <a:lstStyle/>
          <a:p>
            <a:r>
              <a:rPr lang="en-GB" sz="1200" dirty="0" smtClean="0"/>
              <a:t>____________________________________________________________________________________________________</a:t>
            </a:r>
            <a:endParaRPr lang="en-GB" sz="1200" dirty="0"/>
          </a:p>
        </p:txBody>
      </p:sp>
      <p:sp>
        <p:nvSpPr>
          <p:cNvPr id="16" name="TextBox 15"/>
          <p:cNvSpPr txBox="1"/>
          <p:nvPr/>
        </p:nvSpPr>
        <p:spPr>
          <a:xfrm>
            <a:off x="2420888" y="8128337"/>
            <a:ext cx="1728192" cy="1015663"/>
          </a:xfrm>
          <a:prstGeom prst="rect">
            <a:avLst/>
          </a:prstGeom>
          <a:noFill/>
        </p:spPr>
        <p:txBody>
          <a:bodyPr wrap="square" rtlCol="0">
            <a:spAutoFit/>
          </a:bodyPr>
          <a:lstStyle/>
          <a:p>
            <a:r>
              <a:rPr lang="en-GB" sz="1200" dirty="0" smtClean="0"/>
              <a:t>____________________________________________________________________________________________________</a:t>
            </a:r>
            <a:endParaRPr lang="en-GB" sz="1200" dirty="0"/>
          </a:p>
        </p:txBody>
      </p:sp>
      <p:sp>
        <p:nvSpPr>
          <p:cNvPr id="17" name="TextBox 16"/>
          <p:cNvSpPr txBox="1"/>
          <p:nvPr/>
        </p:nvSpPr>
        <p:spPr>
          <a:xfrm>
            <a:off x="4509120" y="7236296"/>
            <a:ext cx="1728192" cy="1015663"/>
          </a:xfrm>
          <a:prstGeom prst="rect">
            <a:avLst/>
          </a:prstGeom>
          <a:noFill/>
        </p:spPr>
        <p:txBody>
          <a:bodyPr wrap="square" rtlCol="0">
            <a:spAutoFit/>
          </a:bodyPr>
          <a:lstStyle/>
          <a:p>
            <a:r>
              <a:rPr lang="en-GB" sz="1200" dirty="0" smtClean="0"/>
              <a:t>____________________________________________________________________________________________________</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05416"/>
          </a:xfrm>
          <a:solidFill>
            <a:srgbClr val="FFC000"/>
          </a:solidFill>
        </p:spPr>
        <p:txBody>
          <a:bodyPr>
            <a:noAutofit/>
          </a:bodyPr>
          <a:lstStyle/>
          <a:p>
            <a:r>
              <a:rPr lang="en-GB" sz="1400" dirty="0" smtClean="0"/>
              <a:t>Jesus most probably looked like this because he lived in a hot country so his hair would have been short. His skin would have been slightly darker than the tradition images of Jesus. </a:t>
            </a:r>
            <a:endParaRPr lang="en-GB" sz="1400" dirty="0"/>
          </a:p>
        </p:txBody>
      </p:sp>
      <p:pic>
        <p:nvPicPr>
          <p:cNvPr id="4" name="Picture 8" descr="http://t2.gstatic.com/images?q=tbn:ANd9GcTr66L_n_qflsNFassfHuSALEjkhcUS4RuD5_IzdtZIoDOmpsn6jw:chechar.files.wordpress.com/2012/05/historical-jesus.jpg"/>
          <p:cNvPicPr>
            <a:picLocks noChangeAspect="1" noChangeArrowheads="1"/>
          </p:cNvPicPr>
          <p:nvPr/>
        </p:nvPicPr>
        <p:blipFill>
          <a:blip r:embed="rId2" cstate="print"/>
          <a:srcRect/>
          <a:stretch>
            <a:fillRect/>
          </a:stretch>
        </p:blipFill>
        <p:spPr bwMode="auto">
          <a:xfrm>
            <a:off x="2276872" y="1115616"/>
            <a:ext cx="2263613" cy="2016224"/>
          </a:xfrm>
          <a:prstGeom prst="rect">
            <a:avLst/>
          </a:prstGeom>
          <a:noFill/>
        </p:spPr>
      </p:pic>
      <p:sp>
        <p:nvSpPr>
          <p:cNvPr id="5" name="TextBox 4"/>
          <p:cNvSpPr txBox="1"/>
          <p:nvPr/>
        </p:nvSpPr>
        <p:spPr>
          <a:xfrm>
            <a:off x="260648" y="3491880"/>
            <a:ext cx="5661248" cy="523220"/>
          </a:xfrm>
          <a:prstGeom prst="rect">
            <a:avLst/>
          </a:prstGeom>
          <a:solidFill>
            <a:srgbClr val="FFC000"/>
          </a:solidFill>
        </p:spPr>
        <p:txBody>
          <a:bodyPr wrap="square" rtlCol="0">
            <a:spAutoFit/>
          </a:bodyPr>
          <a:lstStyle/>
          <a:p>
            <a:r>
              <a:rPr lang="en-GB" sz="1400" dirty="0" smtClean="0"/>
              <a:t>Know write as much information as you can about Jesus i.e. born in a stable, son of God etc.		</a:t>
            </a:r>
            <a:r>
              <a:rPr lang="en-GB" sz="1400" i="1" dirty="0" smtClean="0"/>
              <a:t>Aim for 10 facts</a:t>
            </a:r>
            <a:endParaRPr lang="en-GB" sz="1400" i="1" dirty="0"/>
          </a:p>
        </p:txBody>
      </p:sp>
      <p:sp>
        <p:nvSpPr>
          <p:cNvPr id="6" name="Cloud 5"/>
          <p:cNvSpPr/>
          <p:nvPr/>
        </p:nvSpPr>
        <p:spPr>
          <a:xfrm>
            <a:off x="2204864" y="5724128"/>
            <a:ext cx="2520280" cy="144016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Jesus</a:t>
            </a:r>
            <a:endParaRPr lang="en-GB" dirty="0">
              <a:solidFill>
                <a:schemeClr val="tx1"/>
              </a:solidFill>
            </a:endParaRPr>
          </a:p>
        </p:txBody>
      </p:sp>
      <p:cxnSp>
        <p:nvCxnSpPr>
          <p:cNvPr id="8" name="Straight Arrow Connector 7"/>
          <p:cNvCxnSpPr/>
          <p:nvPr/>
        </p:nvCxnSpPr>
        <p:spPr>
          <a:xfrm flipH="1" flipV="1">
            <a:off x="2564904" y="5364088"/>
            <a:ext cx="43204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09120" y="5436096"/>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28800" y="6804248"/>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89040" y="7092280"/>
            <a:ext cx="21602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5447" t="8305" r="7323" b="9403"/>
          <a:stretch>
            <a:fillRect/>
          </a:stretch>
        </p:blipFill>
        <p:spPr bwMode="auto">
          <a:xfrm rot="5400000">
            <a:off x="-929026" y="1333689"/>
            <a:ext cx="9120715" cy="64533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4578" name="Picture 2"/>
          <p:cNvPicPr>
            <a:picLocks noChangeAspect="1" noChangeArrowheads="1"/>
          </p:cNvPicPr>
          <p:nvPr/>
        </p:nvPicPr>
        <p:blipFill>
          <a:blip r:embed="rId2" cstate="print"/>
          <a:srcRect l="8739" t="9403" r="10615" b="13791"/>
          <a:stretch>
            <a:fillRect/>
          </a:stretch>
        </p:blipFill>
        <p:spPr bwMode="auto">
          <a:xfrm rot="5400000">
            <a:off x="-1088335" y="1088335"/>
            <a:ext cx="903467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40968" y="1187624"/>
            <a:ext cx="3370684" cy="2523768"/>
          </a:xfrm>
          <a:prstGeom prst="rect">
            <a:avLst/>
          </a:prstGeom>
        </p:spPr>
        <p:txBody>
          <a:bodyPr wrap="square">
            <a:spAutoFit/>
          </a:bodyPr>
          <a:lstStyle/>
          <a:p>
            <a:r>
              <a:rPr lang="en-GB" sz="1400" dirty="0" smtClean="0"/>
              <a:t>Jesus is God's Son. God sent Him to live here on earth for a while. This happened a long time ago. </a:t>
            </a:r>
          </a:p>
          <a:p>
            <a:r>
              <a:rPr lang="en-GB" sz="1400" dirty="0" smtClean="0"/>
              <a:t>When Jesus lived here, He did something that nobody else has ever done. Jesus never sinned!</a:t>
            </a:r>
          </a:p>
          <a:p>
            <a:endParaRPr lang="en-GB" sz="1400" dirty="0" smtClean="0"/>
          </a:p>
          <a:p>
            <a:r>
              <a:rPr lang="en-GB" sz="1400" dirty="0" smtClean="0"/>
              <a:t>Jesus taught people many great things. He also made blind people see and made sick people better</a:t>
            </a:r>
          </a:p>
          <a:p>
            <a:r>
              <a:rPr lang="en-GB" dirty="0" smtClean="0"/>
              <a:t> </a:t>
            </a:r>
            <a:endParaRPr lang="en-GB" dirty="0"/>
          </a:p>
        </p:txBody>
      </p:sp>
      <p:pic>
        <p:nvPicPr>
          <p:cNvPr id="25603" name="Picture 3" descr="http://truthquest.net/images2006/images/manger_03.png"/>
          <p:cNvPicPr>
            <a:picLocks noChangeAspect="1" noChangeArrowheads="1"/>
          </p:cNvPicPr>
          <p:nvPr/>
        </p:nvPicPr>
        <p:blipFill>
          <a:blip r:embed="rId2" cstate="print"/>
          <a:srcRect/>
          <a:stretch>
            <a:fillRect/>
          </a:stretch>
        </p:blipFill>
        <p:spPr bwMode="auto">
          <a:xfrm>
            <a:off x="692696" y="1331640"/>
            <a:ext cx="2212975" cy="1846263"/>
          </a:xfrm>
          <a:prstGeom prst="rect">
            <a:avLst/>
          </a:prstGeom>
          <a:noFill/>
        </p:spPr>
      </p:pic>
      <p:pic>
        <p:nvPicPr>
          <p:cNvPr id="25605" name="Picture 5" descr="http://truthquest.net/images2006/AngryMen3.jpg"/>
          <p:cNvPicPr>
            <a:picLocks noChangeAspect="1" noChangeArrowheads="1"/>
          </p:cNvPicPr>
          <p:nvPr/>
        </p:nvPicPr>
        <p:blipFill>
          <a:blip r:embed="rId3" cstate="print"/>
          <a:srcRect/>
          <a:stretch>
            <a:fillRect/>
          </a:stretch>
        </p:blipFill>
        <p:spPr bwMode="auto">
          <a:xfrm>
            <a:off x="3573016" y="4067944"/>
            <a:ext cx="2563813" cy="1735138"/>
          </a:xfrm>
          <a:prstGeom prst="rect">
            <a:avLst/>
          </a:prstGeom>
          <a:noFill/>
        </p:spPr>
      </p:pic>
      <p:sp>
        <p:nvSpPr>
          <p:cNvPr id="9" name="Rectangle 8"/>
          <p:cNvSpPr/>
          <p:nvPr/>
        </p:nvSpPr>
        <p:spPr>
          <a:xfrm>
            <a:off x="260648" y="3851920"/>
            <a:ext cx="3096344" cy="2677656"/>
          </a:xfrm>
          <a:prstGeom prst="rect">
            <a:avLst/>
          </a:prstGeom>
        </p:spPr>
        <p:txBody>
          <a:bodyPr wrap="square">
            <a:spAutoFit/>
          </a:bodyPr>
          <a:lstStyle/>
          <a:p>
            <a:r>
              <a:rPr lang="en-GB" sz="1400" dirty="0" smtClean="0"/>
              <a:t>Then, some angry people decided to get rid of Jesus. They lied and said bad things about Jesus. The governor, who was in charge of the land, didn't think Jesus had done anything wrong, but he was afraid to let Jesus go. The governor thought that the angry people would get mad at him if he let Jesus go.</a:t>
            </a:r>
          </a:p>
          <a:p>
            <a:r>
              <a:rPr lang="en-GB" sz="1400" dirty="0" smtClean="0"/>
              <a:t>So, the governor had some men beat Jesus up really bad, and they also made fun of Jesus. Then, they decided to kill Jesus.</a:t>
            </a:r>
            <a:endParaRPr lang="en-GB" sz="1400" dirty="0"/>
          </a:p>
        </p:txBody>
      </p:sp>
      <p:sp>
        <p:nvSpPr>
          <p:cNvPr id="10" name="Rectangle 9"/>
          <p:cNvSpPr/>
          <p:nvPr/>
        </p:nvSpPr>
        <p:spPr>
          <a:xfrm>
            <a:off x="3140968" y="6804248"/>
            <a:ext cx="3429000" cy="1600438"/>
          </a:xfrm>
          <a:prstGeom prst="rect">
            <a:avLst/>
          </a:prstGeom>
        </p:spPr>
        <p:txBody>
          <a:bodyPr>
            <a:spAutoFit/>
          </a:bodyPr>
          <a:lstStyle/>
          <a:p>
            <a:r>
              <a:rPr lang="en-GB" sz="1400" dirty="0" smtClean="0"/>
              <a:t>They killed Jesus in a very mean way. They nailed Him to a cross. A cross is two big wooden boards tied together, and then stuck into the ground. They put nails through Jesus' hands and feet and hung Him from the cross. They left Him there until He died.</a:t>
            </a:r>
            <a:endParaRPr lang="en-GB" sz="1400" dirty="0"/>
          </a:p>
        </p:txBody>
      </p:sp>
      <p:pic>
        <p:nvPicPr>
          <p:cNvPr id="25607" name="Picture 7" descr="http://truthquest.net/images/Nails3.gif"/>
          <p:cNvPicPr>
            <a:picLocks noChangeAspect="1" noChangeArrowheads="1"/>
          </p:cNvPicPr>
          <p:nvPr/>
        </p:nvPicPr>
        <p:blipFill>
          <a:blip r:embed="rId4" cstate="print"/>
          <a:srcRect/>
          <a:stretch>
            <a:fillRect/>
          </a:stretch>
        </p:blipFill>
        <p:spPr bwMode="auto">
          <a:xfrm>
            <a:off x="1052736" y="7020272"/>
            <a:ext cx="1333500" cy="1376363"/>
          </a:xfrm>
          <a:prstGeom prst="rect">
            <a:avLst/>
          </a:prstGeom>
          <a:noFill/>
        </p:spPr>
      </p:pic>
      <p:sp>
        <p:nvSpPr>
          <p:cNvPr id="13" name="TextBox 12"/>
          <p:cNvSpPr txBox="1"/>
          <p:nvPr/>
        </p:nvSpPr>
        <p:spPr>
          <a:xfrm>
            <a:off x="260648" y="251520"/>
            <a:ext cx="6192688" cy="369332"/>
          </a:xfrm>
          <a:prstGeom prst="rect">
            <a:avLst/>
          </a:prstGeom>
          <a:solidFill>
            <a:srgbClr val="FFC000"/>
          </a:solidFill>
        </p:spPr>
        <p:txBody>
          <a:bodyPr wrap="square" rtlCol="0">
            <a:spAutoFit/>
          </a:bodyPr>
          <a:lstStyle/>
          <a:p>
            <a:pPr algn="ctr"/>
            <a:r>
              <a:rPr lang="en-GB" dirty="0" smtClean="0"/>
              <a:t>Read this story about the life of Jesus </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2976" y="539552"/>
            <a:ext cx="3429000" cy="1815882"/>
          </a:xfrm>
          <a:prstGeom prst="rect">
            <a:avLst/>
          </a:prstGeom>
        </p:spPr>
        <p:txBody>
          <a:bodyPr>
            <a:spAutoFit/>
          </a:bodyPr>
          <a:lstStyle/>
          <a:p>
            <a:r>
              <a:rPr lang="en-GB" sz="1400" dirty="0" smtClean="0"/>
              <a:t>This was really sad, but Jesus knew that this was going to happen. In fact, that's why Jesus came in the first place! Jesus knew that if He came to earth and died, it would take away all of our sin. When Jesus died, He made a way for you and me to be clean again so we wouldn't be dirty anymore! That means that we CAN be with God!</a:t>
            </a:r>
            <a:endParaRPr lang="en-GB" sz="1400" dirty="0"/>
          </a:p>
        </p:txBody>
      </p:sp>
      <p:pic>
        <p:nvPicPr>
          <p:cNvPr id="27650" name="Picture 2" descr="http://truthquest.net/images2006/images/crosses-on-hill_03.gif"/>
          <p:cNvPicPr>
            <a:picLocks noChangeAspect="1" noChangeArrowheads="1"/>
          </p:cNvPicPr>
          <p:nvPr/>
        </p:nvPicPr>
        <p:blipFill>
          <a:blip r:embed="rId2" cstate="print"/>
          <a:srcRect/>
          <a:stretch>
            <a:fillRect/>
          </a:stretch>
        </p:blipFill>
        <p:spPr bwMode="auto">
          <a:xfrm>
            <a:off x="260648" y="323528"/>
            <a:ext cx="2905125" cy="2154238"/>
          </a:xfrm>
          <a:prstGeom prst="rect">
            <a:avLst/>
          </a:prstGeom>
          <a:noFill/>
        </p:spPr>
      </p:pic>
      <p:sp>
        <p:nvSpPr>
          <p:cNvPr id="6" name="Rectangle 5"/>
          <p:cNvSpPr/>
          <p:nvPr/>
        </p:nvSpPr>
        <p:spPr>
          <a:xfrm>
            <a:off x="260648" y="3059832"/>
            <a:ext cx="3429000" cy="1754326"/>
          </a:xfrm>
          <a:prstGeom prst="rect">
            <a:avLst/>
          </a:prstGeom>
        </p:spPr>
        <p:txBody>
          <a:bodyPr>
            <a:spAutoFit/>
          </a:bodyPr>
          <a:lstStyle/>
          <a:p>
            <a:r>
              <a:rPr lang="en-GB" dirty="0" smtClean="0"/>
              <a:t>couple of days after Jesus died, something really cool happened. Jesus came back to life! All by Himself! He can do that because He is God! Jesus is still alive today, and He will live forever in heaven.</a:t>
            </a:r>
            <a:endParaRPr lang="en-GB" dirty="0"/>
          </a:p>
        </p:txBody>
      </p:sp>
      <p:pic>
        <p:nvPicPr>
          <p:cNvPr id="27652" name="Picture 4" descr="http://truthquest.net/images2006/images/empty-tomb_03.png"/>
          <p:cNvPicPr>
            <a:picLocks noChangeAspect="1" noChangeArrowheads="1"/>
          </p:cNvPicPr>
          <p:nvPr/>
        </p:nvPicPr>
        <p:blipFill>
          <a:blip r:embed="rId3" cstate="print"/>
          <a:srcRect/>
          <a:stretch>
            <a:fillRect/>
          </a:stretch>
        </p:blipFill>
        <p:spPr bwMode="auto">
          <a:xfrm>
            <a:off x="3756025" y="2915816"/>
            <a:ext cx="2769319" cy="2127251"/>
          </a:xfrm>
          <a:prstGeom prst="rect">
            <a:avLst/>
          </a:prstGeom>
          <a:noFill/>
        </p:spPr>
      </p:pic>
      <p:sp>
        <p:nvSpPr>
          <p:cNvPr id="8" name="TextBox 7"/>
          <p:cNvSpPr txBox="1"/>
          <p:nvPr/>
        </p:nvSpPr>
        <p:spPr>
          <a:xfrm>
            <a:off x="260648" y="5652120"/>
            <a:ext cx="6120680" cy="3570208"/>
          </a:xfrm>
          <a:prstGeom prst="rect">
            <a:avLst/>
          </a:prstGeom>
          <a:noFill/>
        </p:spPr>
        <p:txBody>
          <a:bodyPr wrap="square" rtlCol="0">
            <a:spAutoFit/>
          </a:bodyPr>
          <a:lstStyle/>
          <a:p>
            <a:r>
              <a:rPr lang="en-GB" dirty="0" smtClean="0"/>
              <a:t>Quick Questions:</a:t>
            </a:r>
          </a:p>
          <a:p>
            <a:endParaRPr lang="en-GB" dirty="0"/>
          </a:p>
          <a:p>
            <a:pPr marL="342900" indent="-342900">
              <a:buAutoNum type="arabicPeriod"/>
            </a:pPr>
            <a:r>
              <a:rPr lang="en-GB" sz="1400" dirty="0" smtClean="0"/>
              <a:t>Who is the Father of Jesus?</a:t>
            </a:r>
          </a:p>
          <a:p>
            <a:pPr marL="342900" indent="-342900">
              <a:buFont typeface="+mj-lt"/>
              <a:buAutoNum type="arabicPeriod"/>
            </a:pPr>
            <a:endParaRPr lang="en-GB" sz="1400" dirty="0" smtClean="0"/>
          </a:p>
          <a:p>
            <a:pPr marL="342900" indent="-342900">
              <a:buAutoNum type="arabicPeriod"/>
            </a:pPr>
            <a:r>
              <a:rPr lang="en-GB" sz="1400" dirty="0" smtClean="0"/>
              <a:t>Who tried to kill Jesus?</a:t>
            </a:r>
          </a:p>
          <a:p>
            <a:pPr marL="342900" indent="-342900">
              <a:buFont typeface="+mj-lt"/>
              <a:buAutoNum type="arabicPeriod"/>
            </a:pPr>
            <a:endParaRPr lang="en-GB" sz="1400" dirty="0" smtClean="0"/>
          </a:p>
          <a:p>
            <a:pPr marL="342900" indent="-342900">
              <a:buAutoNum type="arabicPeriod"/>
            </a:pPr>
            <a:r>
              <a:rPr lang="en-GB" sz="1400" dirty="0" smtClean="0"/>
              <a:t>Who didn’t think Jesus had done anything wrong?</a:t>
            </a:r>
          </a:p>
          <a:p>
            <a:pPr marL="342900" indent="-342900">
              <a:buAutoNum type="arabicPeriod"/>
            </a:pPr>
            <a:endParaRPr lang="en-GB" sz="1400" dirty="0"/>
          </a:p>
          <a:p>
            <a:pPr marL="342900" indent="-342900">
              <a:buAutoNum type="arabicPeriod"/>
            </a:pPr>
            <a:r>
              <a:rPr lang="en-GB" sz="1400" dirty="0" smtClean="0"/>
              <a:t>How did they kill Jesus?</a:t>
            </a:r>
          </a:p>
          <a:p>
            <a:pPr marL="342900" indent="-342900">
              <a:buFont typeface="+mj-lt"/>
              <a:buAutoNum type="arabicPeriod"/>
            </a:pPr>
            <a:endParaRPr lang="en-GB" sz="1400" dirty="0" smtClean="0"/>
          </a:p>
          <a:p>
            <a:pPr marL="342900" indent="-342900">
              <a:buAutoNum type="arabicPeriod"/>
            </a:pPr>
            <a:r>
              <a:rPr lang="en-GB" sz="1400" dirty="0" smtClean="0"/>
              <a:t>Why did Jesus have to die?</a:t>
            </a:r>
          </a:p>
          <a:p>
            <a:pPr marL="342900" indent="-342900">
              <a:buFont typeface="+mj-lt"/>
              <a:buAutoNum type="arabicPeriod"/>
            </a:pPr>
            <a:endParaRPr lang="en-GB" sz="1400" dirty="0"/>
          </a:p>
          <a:p>
            <a:pPr marL="342900" indent="-342900">
              <a:buAutoNum type="arabicPeriod"/>
            </a:pPr>
            <a:r>
              <a:rPr lang="en-GB" sz="1400" dirty="0" smtClean="0"/>
              <a:t>How did Jesus </a:t>
            </a:r>
            <a:r>
              <a:rPr lang="en-GB" sz="1400" dirty="0"/>
              <a:t>c</a:t>
            </a:r>
            <a:r>
              <a:rPr lang="en-GB" sz="1400" dirty="0" smtClean="0"/>
              <a:t>ome back?</a:t>
            </a:r>
          </a:p>
          <a:p>
            <a:pPr marL="342900" indent="-342900">
              <a:buAutoNum type="arabicPeriod"/>
            </a:pPr>
            <a:endParaRPr lang="en-GB" dirty="0"/>
          </a:p>
          <a:p>
            <a:pPr marL="342900" indent="-342900">
              <a:buAutoNum type="arabicPeriod"/>
            </a:pPr>
            <a:endParaRPr lang="en-GB"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05416"/>
          </a:xfrm>
        </p:spPr>
        <p:txBody>
          <a:bodyPr>
            <a:normAutofit fontScale="90000"/>
          </a:bodyPr>
          <a:lstStyle/>
          <a:p>
            <a:pPr algn="l"/>
            <a:r>
              <a:rPr lang="en-GB" sz="1400" dirty="0" smtClean="0"/>
              <a:t>Create a newspaper article about the life of Jesus. You should write it as if Jesus has died and risen again. Report on his early life and also the wonderful things Jesus did. </a:t>
            </a:r>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2900" y="366184"/>
            <a:ext cx="6172200" cy="821440"/>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Guru Nanak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http://media1.santabanta.com/full1/Sikhism/Guru%20Nanak%20Dev%20Ji/gur23e.jpg"/>
          <p:cNvPicPr>
            <a:picLocks noChangeAspect="1" noChangeArrowheads="1"/>
          </p:cNvPicPr>
          <p:nvPr/>
        </p:nvPicPr>
        <p:blipFill>
          <a:blip r:embed="rId2" cstate="print"/>
          <a:srcRect/>
          <a:stretch>
            <a:fillRect/>
          </a:stretch>
        </p:blipFill>
        <p:spPr bwMode="auto">
          <a:xfrm>
            <a:off x="332656" y="1475656"/>
            <a:ext cx="6096000" cy="4572000"/>
          </a:xfrm>
          <a:prstGeom prst="rect">
            <a:avLst/>
          </a:prstGeom>
          <a:noFill/>
        </p:spPr>
      </p:pic>
      <p:sp>
        <p:nvSpPr>
          <p:cNvPr id="6" name="TextBox 5"/>
          <p:cNvSpPr txBox="1"/>
          <p:nvPr/>
        </p:nvSpPr>
        <p:spPr>
          <a:xfrm>
            <a:off x="332656" y="6156176"/>
            <a:ext cx="6048672" cy="2031325"/>
          </a:xfrm>
          <a:prstGeom prst="rect">
            <a:avLst/>
          </a:prstGeom>
          <a:noFill/>
        </p:spPr>
        <p:txBody>
          <a:bodyPr wrap="square" rtlCol="0">
            <a:spAutoFit/>
          </a:bodyPr>
          <a:lstStyle/>
          <a:p>
            <a:r>
              <a:rPr lang="en-GB" sz="1400" dirty="0" smtClean="0"/>
              <a:t>Look at this image of Guru Nanak Dev </a:t>
            </a:r>
            <a:r>
              <a:rPr lang="en-GB" sz="1400" dirty="0" err="1" smtClean="0"/>
              <a:t>Ji</a:t>
            </a:r>
            <a:r>
              <a:rPr lang="en-GB" sz="1400" dirty="0" smtClean="0"/>
              <a:t>.</a:t>
            </a:r>
          </a:p>
          <a:p>
            <a:endParaRPr lang="en-GB" sz="1400" dirty="0" smtClean="0"/>
          </a:p>
          <a:p>
            <a:r>
              <a:rPr lang="en-GB" sz="1400" dirty="0" smtClean="0"/>
              <a:t>Write down how you know this man is important…</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21440"/>
          </a:xfrm>
          <a:solidFill>
            <a:srgbClr val="FFC000"/>
          </a:solidFill>
        </p:spPr>
        <p:txBody>
          <a:bodyPr/>
          <a:lstStyle/>
          <a:p>
            <a:r>
              <a:rPr lang="en-GB" dirty="0" smtClean="0"/>
              <a:t>Guru Nanak </a:t>
            </a:r>
            <a:endParaRPr lang="en-GB" dirty="0"/>
          </a:p>
        </p:txBody>
      </p:sp>
      <p:sp>
        <p:nvSpPr>
          <p:cNvPr id="4" name="TextBox 3"/>
          <p:cNvSpPr txBox="1"/>
          <p:nvPr/>
        </p:nvSpPr>
        <p:spPr>
          <a:xfrm>
            <a:off x="404664" y="1331640"/>
            <a:ext cx="612068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Guru Nanak was the founder of the Sikh religion..</a:t>
            </a:r>
          </a:p>
          <a:p>
            <a:r>
              <a:rPr lang="en-GB" sz="1400" dirty="0" smtClean="0"/>
              <a:t>Read though this story and draw a picture from each paragraph and colour it </a:t>
            </a:r>
            <a:r>
              <a:rPr lang="en-GB" sz="1200" dirty="0" smtClean="0"/>
              <a:t>: </a:t>
            </a:r>
            <a:endParaRPr lang="en-GB" sz="1200" dirty="0"/>
          </a:p>
        </p:txBody>
      </p:sp>
      <p:sp>
        <p:nvSpPr>
          <p:cNvPr id="5" name="Rectangle 4"/>
          <p:cNvSpPr/>
          <p:nvPr/>
        </p:nvSpPr>
        <p:spPr>
          <a:xfrm>
            <a:off x="3933056" y="2195736"/>
            <a:ext cx="2520280" cy="2677656"/>
          </a:xfrm>
          <a:prstGeom prst="rect">
            <a:avLst/>
          </a:prstGeom>
        </p:spPr>
        <p:txBody>
          <a:bodyPr wrap="square">
            <a:spAutoFit/>
          </a:bodyPr>
          <a:lstStyle/>
          <a:p>
            <a:r>
              <a:rPr lang="en-GB" sz="1400" dirty="0" smtClean="0"/>
              <a:t>In the small town of </a:t>
            </a:r>
            <a:r>
              <a:rPr lang="en-GB" sz="1400" dirty="0" err="1" smtClean="0"/>
              <a:t>Talwandi</a:t>
            </a:r>
            <a:r>
              <a:rPr lang="en-GB" sz="1400" dirty="0" smtClean="0"/>
              <a:t> lived a man called </a:t>
            </a:r>
            <a:r>
              <a:rPr lang="en-GB" sz="1400" dirty="0" err="1" smtClean="0"/>
              <a:t>Mheta</a:t>
            </a:r>
            <a:r>
              <a:rPr lang="en-GB" sz="1400" dirty="0" smtClean="0"/>
              <a:t> </a:t>
            </a:r>
            <a:r>
              <a:rPr lang="en-GB" sz="1400" dirty="0" err="1" smtClean="0"/>
              <a:t>Kalu</a:t>
            </a:r>
            <a:r>
              <a:rPr lang="en-GB" sz="1400" dirty="0" smtClean="0"/>
              <a:t> and his wife </a:t>
            </a:r>
            <a:r>
              <a:rPr lang="en-GB" sz="1400" dirty="0" err="1" smtClean="0"/>
              <a:t>Tripta</a:t>
            </a:r>
            <a:r>
              <a:rPr lang="en-GB" sz="1400" dirty="0" smtClean="0"/>
              <a:t>.</a:t>
            </a:r>
          </a:p>
          <a:p>
            <a:r>
              <a:rPr lang="en-GB" sz="1400" dirty="0" smtClean="0"/>
              <a:t>He was well known and respected in the town.</a:t>
            </a:r>
          </a:p>
          <a:p>
            <a:r>
              <a:rPr lang="en-GB" sz="1400" dirty="0" smtClean="0"/>
              <a:t>Late one night he was feeling worried, nervously walking up and down the garden as his wife was just about to have a baby. Soon he was called by the nurse who told him he had a new baby boy.</a:t>
            </a:r>
          </a:p>
        </p:txBody>
      </p:sp>
      <p:sp>
        <p:nvSpPr>
          <p:cNvPr id="6" name="Rectangle 5"/>
          <p:cNvSpPr/>
          <p:nvPr/>
        </p:nvSpPr>
        <p:spPr>
          <a:xfrm>
            <a:off x="260648" y="5940152"/>
            <a:ext cx="2736304" cy="2246769"/>
          </a:xfrm>
          <a:prstGeom prst="rect">
            <a:avLst/>
          </a:prstGeom>
        </p:spPr>
        <p:txBody>
          <a:bodyPr wrap="square">
            <a:spAutoFit/>
          </a:bodyPr>
          <a:lstStyle/>
          <a:p>
            <a:pPr>
              <a:buFont typeface="Arial" pitchFamily="34" charset="0"/>
              <a:buChar char="•"/>
              <a:defRPr/>
            </a:pPr>
            <a:r>
              <a:rPr lang="en-GB" sz="1400" dirty="0" smtClean="0"/>
              <a:t>“But I didn’t hear a baby cry,” replied </a:t>
            </a:r>
            <a:r>
              <a:rPr lang="en-GB" sz="1400" dirty="0" err="1" smtClean="0"/>
              <a:t>Kalu</a:t>
            </a:r>
            <a:r>
              <a:rPr lang="en-GB" sz="1400" dirty="0" smtClean="0"/>
              <a:t>.</a:t>
            </a:r>
          </a:p>
          <a:p>
            <a:pPr>
              <a:buFont typeface="Arial" pitchFamily="34" charset="0"/>
              <a:buChar char="•"/>
              <a:defRPr/>
            </a:pPr>
            <a:r>
              <a:rPr lang="en-GB" sz="1400" dirty="0" smtClean="0"/>
              <a:t>“I know. I saw a strange light when he was born, and instead of crying he smiled at me. I think he is going to be someone special!” explained the nurse.</a:t>
            </a:r>
          </a:p>
          <a:p>
            <a:pPr>
              <a:buFont typeface="Arial" pitchFamily="34" charset="0"/>
              <a:buChar char="•"/>
              <a:defRPr/>
            </a:pPr>
            <a:r>
              <a:rPr lang="en-GB" sz="1400" dirty="0" smtClean="0"/>
              <a:t>This made </a:t>
            </a:r>
            <a:r>
              <a:rPr lang="en-GB" sz="1400" dirty="0" err="1" smtClean="0"/>
              <a:t>Kalu</a:t>
            </a:r>
            <a:r>
              <a:rPr lang="en-GB" sz="1400" dirty="0" smtClean="0"/>
              <a:t> very happy, he gave the nurse a gift of money.  </a:t>
            </a:r>
          </a:p>
          <a:p>
            <a:pPr>
              <a:buFont typeface="Arial" pitchFamily="34" charset="0"/>
              <a:buChar char="•"/>
              <a:defRPr/>
            </a:pPr>
            <a:r>
              <a:rPr lang="en-GB" sz="1400" dirty="0" smtClean="0"/>
              <a:t>“Thank you, and thank God.”</a:t>
            </a:r>
          </a:p>
        </p:txBody>
      </p:sp>
      <p:sp>
        <p:nvSpPr>
          <p:cNvPr id="10" name="Rectangle 9"/>
          <p:cNvSpPr/>
          <p:nvPr/>
        </p:nvSpPr>
        <p:spPr>
          <a:xfrm>
            <a:off x="404664" y="2267744"/>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40968" y="5436096"/>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data:image/jpg;base64,/9j/4AAQSkZJRgABAQAAAQABAAD/2wCEAAkGBhQQERIPEhQVFRUUFRMSGBQVFhUWFhMUFBgWFBcYHh4YHicfISUlGhcYIDIgIyc1LzgsFiA9NzwrOiYtLCkBCQoKDQsNGQ4OGTUkHyU0LDUsNTA1NDQ0NTUzNDUwNjQuLDA1NDQ0NSw1NTU0MjUzNCwqNTUsLDAsNjQwNCw0Kv/AABEIAFwARQMBIgACEQEDEQH/xAAbAAACAgMBAAAAAAAAAAAAAAAABwMGAgQFAf/EADYQAAIBAwIDBgMFCQEAAAAAAAECAwAEERIhBTFBBgcTIlFhcYHRFCNikaEkMjNCU3KSseEV/8QAGgEAAgMBAQAAAAAAAAAAAAAABAUAAgMGAf/EACgRAAICAgEDBAAHAAAAAAAAAAECAAMEERIFITETUWFxIiMyM2KBsf/aAAwDAQACEQMRAD8AeFavFOJx20T3EzaY0GWO59gABuSSQAB1NbVKfvr45KrRWedMDoJmOCPFdHPl1HbCaVYgb5Zc7c6u3FdyyryYCdiHvcR9ZS1lZFk06g8Xmj2ywUnOcHOk42652q2cC7SQ3qkwscrp1o6skkerONSsM74O42ODilL2I4ILxc3H8AkRQrqVYp3WMliQuJHGzsQGC/dnnja3d03D1Au7lGbTJL4SRnfRHHqkjJbW2olZgM55KBud6yqNp7vqa2CsdljArF3xXpqCQ71jmXmlNr5mSjcPENZLL61HRSRcm5TsNNeIm1RWER2orpK7A6BveYkTOqN3id38vEXinhmCvEukRSahGcsHLBk8yNsN8H9xeWM1eaqveB2nNnAsURxPcMYo/VBgmSXH4Fyf7itacOf4feeoCWAXzKJZdo57VLiKaSJzYvDG88EkZfzKpxpmTSdJbQXyp8jbDfLM7J8KNvBhsapHaUqukrGDhURdIAOEVRkAZOTtmlJw6whDoPDRtB2JUMyk75yRnOfMTz61ZOD8Zl4e8MaNrtpJY4TC53hMrLGngnoAxyYztjOnTR9uC9acgd6jK/pz1JzB3rzGeailXrWUNwr50sGwSp0kHBHMbdfasyKTZNIuXUWqdTWr0CpDEKyVMUpTAsLabxL8hPVWisqKeKgUATOFKTvVsZxepcNgRNCLeGTJ0pIWLujnbQXwFVh6euBTbqK6tUlRo5FV0YFWRgCrKdiCDsRW6NwYNL1v6bBokrvwknBsneOGWFJhHhGMUmWhmRvEDEMGVWO+7MxOc77ctglzbG3dixKlS7BWcMRu4yMZ36fLFcDtFwCG0v5La3jNu8kkyhczZWHwVaKSMhwGBZZiQdgwUY2rqpkY3OR16/GnWE3qVaI+J0PTm9WnTDx2nS7B31xa3kNvOqrG33PjRLEkUoKsIFdVC4dSioGVd/EIJPlpv0meKXBNq8o2aPTMD+OBllU/mo5eppyil2XQKXAXwYpz8dcewBfBntFFFBwCFFFFSSFFFFSSLbvniVV4fNpXxBdrEHIGoI6SalzzxkA49QKq9XfvfA+yW+cZ+2W2Pzbl8qpFOum/ob7nQ9I/bb7kt6P2OZerAovu0mlFH+RA+nOnWKTr22uO3i/q3NopwN8NcRkke4UZ+Apxih+on8wD4gnVju0D4hRRRS2KYUUUVJIUUVBLeopwWANeEgdzPCQBsygd8RDDh0Rzk3RlHpiGKRj/ALG3xqqVbe822SeOO7ifMtqJAkRHlm8XSpUdQ50gKR1bGN9qFJfTKkjm3yI5zbEiaMoXEiwkg/vEa2AyFxz32NM8HLx0rPJh5jjpudi1VEM43uXLguPtdgpUEGRjyOxW3mYH8wN/emfSz7BxO0iXU7xosZniWJdTuSGMRZnOFx5WIwOWNxypjxXaNyYH50LlZFd1pKHcCzcmq+8mttyWiiih4LCiiipJOLxiSQHHJSNvQn3+fSqtfvJnqB7UwmUEYIyPetSThMbfy4+H05Uty8Jsjw2ooz+ntld1fUR3GOIXkd6ssMBlWFfugwbR4zD+NkEAlQcAE896yPZWSS08F5cSNM1zIfMVZ2YtpOkqcZ0nbG42pwXXAIsjb36fSov/AAYvQ/p9KwOPlKiVpxHHR+z7ne4KcDOFa1IVAXv/AH7xQWXCL6GUujIdT5fXcSur5IydLISDgc9WfUmmBw53PP2qzWvAYt9j+n0rfi4XGv8ALn47/wDK9fEvvsFlrAH+I1/kqOlZDuHtYA/G+/3Nfg7Pg5zp205/XHtyrpUAUU2VeI1OhVeKgbhRRRVpaf/Z">
            <a:hlinkClick r:id="rId2"/>
          </p:cNvPr>
          <p:cNvSpPr>
            <a:spLocks noChangeAspect="1" noChangeArrowheads="1"/>
          </p:cNvSpPr>
          <p:nvPr/>
        </p:nvSpPr>
        <p:spPr bwMode="auto">
          <a:xfrm>
            <a:off x="116682" y="-558800"/>
            <a:ext cx="492919" cy="1168400"/>
          </a:xfrm>
          <a:prstGeom prst="rect">
            <a:avLst/>
          </a:prstGeom>
          <a:noFill/>
          <a:ln w="9525">
            <a:noFill/>
            <a:miter lim="800000"/>
            <a:headEnd/>
            <a:tailEnd/>
          </a:ln>
        </p:spPr>
        <p:txBody>
          <a:bodyPr/>
          <a:lstStyle/>
          <a:p>
            <a:endParaRPr lang="en-GB">
              <a:latin typeface="Calibri" pitchFamily="34" charset="0"/>
            </a:endParaRPr>
          </a:p>
        </p:txBody>
      </p:sp>
      <p:sp>
        <p:nvSpPr>
          <p:cNvPr id="8" name="Rectangle 7"/>
          <p:cNvSpPr/>
          <p:nvPr/>
        </p:nvSpPr>
        <p:spPr>
          <a:xfrm>
            <a:off x="476672" y="899592"/>
            <a:ext cx="2664296" cy="1877437"/>
          </a:xfrm>
          <a:prstGeom prst="rect">
            <a:avLst/>
          </a:prstGeom>
        </p:spPr>
        <p:txBody>
          <a:bodyPr wrap="square">
            <a:spAutoFit/>
          </a:bodyPr>
          <a:lstStyle/>
          <a:p>
            <a:r>
              <a:rPr lang="en-GB" sz="1400" dirty="0" smtClean="0"/>
              <a:t>Kala rushed to the room and was very pleased to see his daughter </a:t>
            </a:r>
            <a:r>
              <a:rPr lang="en-GB" sz="1400" dirty="0" err="1" smtClean="0"/>
              <a:t>Nanaki</a:t>
            </a:r>
            <a:r>
              <a:rPr lang="en-GB" sz="1400" dirty="0" smtClean="0"/>
              <a:t> holding her new brother proudly. Soon everyone in the town of </a:t>
            </a:r>
            <a:r>
              <a:rPr lang="en-GB" sz="1400" dirty="0" err="1" smtClean="0"/>
              <a:t>Talwandi</a:t>
            </a:r>
            <a:r>
              <a:rPr lang="en-GB" sz="1400" dirty="0" smtClean="0"/>
              <a:t> knew and came to congratulate </a:t>
            </a:r>
            <a:r>
              <a:rPr lang="en-GB" sz="1400" dirty="0" err="1" smtClean="0"/>
              <a:t>Kalu</a:t>
            </a:r>
            <a:r>
              <a:rPr lang="en-GB" sz="1400" dirty="0" smtClean="0"/>
              <a:t>.  Everyone was given sweets.</a:t>
            </a:r>
          </a:p>
          <a:p>
            <a:endParaRPr lang="en-GB" dirty="0" smtClean="0"/>
          </a:p>
        </p:txBody>
      </p:sp>
      <p:sp>
        <p:nvSpPr>
          <p:cNvPr id="10" name="Rectangle 9"/>
          <p:cNvSpPr/>
          <p:nvPr/>
        </p:nvSpPr>
        <p:spPr>
          <a:xfrm>
            <a:off x="3645024" y="3635896"/>
            <a:ext cx="2996952" cy="2031325"/>
          </a:xfrm>
          <a:prstGeom prst="rect">
            <a:avLst/>
          </a:prstGeom>
        </p:spPr>
        <p:txBody>
          <a:bodyPr wrap="square">
            <a:spAutoFit/>
          </a:bodyPr>
          <a:lstStyle/>
          <a:p>
            <a:r>
              <a:rPr lang="en-GB" sz="1400" dirty="0" smtClean="0"/>
              <a:t>A few days later an astrologer </a:t>
            </a:r>
          </a:p>
          <a:p>
            <a:r>
              <a:rPr lang="en-GB" sz="1400" dirty="0" smtClean="0"/>
              <a:t>   came to visit, and was asked to </a:t>
            </a:r>
          </a:p>
          <a:p>
            <a:r>
              <a:rPr lang="en-GB" sz="1400" dirty="0" smtClean="0"/>
              <a:t>   prepare a horoscope for the baby.</a:t>
            </a:r>
          </a:p>
          <a:p>
            <a:endParaRPr lang="en-GB" sz="1400" dirty="0" smtClean="0"/>
          </a:p>
          <a:p>
            <a:r>
              <a:rPr lang="en-GB" sz="1400" dirty="0" err="1" smtClean="0"/>
              <a:t>Hardyal</a:t>
            </a:r>
            <a:r>
              <a:rPr lang="en-GB" sz="1400" dirty="0" smtClean="0"/>
              <a:t> </a:t>
            </a:r>
            <a:r>
              <a:rPr lang="en-GB" sz="1400" dirty="0" err="1" smtClean="0"/>
              <a:t>Dass</a:t>
            </a:r>
            <a:r>
              <a:rPr lang="en-GB" sz="1400" dirty="0" smtClean="0"/>
              <a:t> said “Sir, your son will be a great leader and many people will love and respect him.”</a:t>
            </a:r>
          </a:p>
          <a:p>
            <a:r>
              <a:rPr lang="en-GB" sz="1400" dirty="0" smtClean="0"/>
              <a:t>The son was then named Nanak, meaning ‘the unique one.”</a:t>
            </a:r>
          </a:p>
        </p:txBody>
      </p:sp>
      <p:sp>
        <p:nvSpPr>
          <p:cNvPr id="11" name="Rectangle 10"/>
          <p:cNvSpPr/>
          <p:nvPr/>
        </p:nvSpPr>
        <p:spPr>
          <a:xfrm>
            <a:off x="260648" y="6372200"/>
            <a:ext cx="2664296" cy="2031325"/>
          </a:xfrm>
          <a:prstGeom prst="rect">
            <a:avLst/>
          </a:prstGeom>
        </p:spPr>
        <p:txBody>
          <a:bodyPr wrap="square">
            <a:spAutoFit/>
          </a:bodyPr>
          <a:lstStyle/>
          <a:p>
            <a:r>
              <a:rPr lang="en-GB" sz="1400" dirty="0" smtClean="0"/>
              <a:t>Later the name of the small town was called </a:t>
            </a:r>
            <a:r>
              <a:rPr lang="en-GB" sz="1400" b="1" i="1" dirty="0" err="1" smtClean="0"/>
              <a:t>Nankana</a:t>
            </a:r>
            <a:r>
              <a:rPr lang="en-GB" sz="1400" b="1" i="1" dirty="0" smtClean="0"/>
              <a:t> Sahib </a:t>
            </a:r>
            <a:r>
              <a:rPr lang="en-GB" sz="1400" dirty="0" smtClean="0"/>
              <a:t>meaning   ‘a place where Nanak came.’</a:t>
            </a:r>
          </a:p>
          <a:p>
            <a:endParaRPr lang="en-GB" sz="1400" dirty="0" smtClean="0"/>
          </a:p>
          <a:p>
            <a:endParaRPr lang="en-GB" sz="1400" dirty="0" smtClean="0"/>
          </a:p>
          <a:p>
            <a:r>
              <a:rPr lang="en-GB" sz="1400" dirty="0" smtClean="0"/>
              <a:t>This place is now in Pakistan – a few kilometres from the city of Lahore.</a:t>
            </a:r>
          </a:p>
        </p:txBody>
      </p:sp>
      <p:sp>
        <p:nvSpPr>
          <p:cNvPr id="12" name="Rectangle 11"/>
          <p:cNvSpPr/>
          <p:nvPr/>
        </p:nvSpPr>
        <p:spPr>
          <a:xfrm>
            <a:off x="3212976" y="251520"/>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60648" y="2843808"/>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212976" y="5724128"/>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749432"/>
          </a:xfrm>
          <a:solidFill>
            <a:srgbClr val="FFC000"/>
          </a:solidFill>
        </p:spPr>
        <p:txBody>
          <a:bodyPr>
            <a:noAutofit/>
          </a:bodyPr>
          <a:lstStyle/>
          <a:p>
            <a:r>
              <a:rPr lang="en-GB" sz="2000" dirty="0" smtClean="0"/>
              <a:t>In this booklet you will learn about the basics of the 6 major world religions:</a:t>
            </a:r>
            <a:endParaRPr lang="en-GB" sz="2000" dirty="0"/>
          </a:p>
        </p:txBody>
      </p:sp>
      <p:sp>
        <p:nvSpPr>
          <p:cNvPr id="4" name="TextBox 3"/>
          <p:cNvSpPr txBox="1"/>
          <p:nvPr/>
        </p:nvSpPr>
        <p:spPr>
          <a:xfrm>
            <a:off x="332656" y="1691680"/>
            <a:ext cx="6120680"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By the end of this booklet you will be able to:</a:t>
            </a:r>
          </a:p>
          <a:p>
            <a:endParaRPr lang="en-GB" sz="1400" dirty="0"/>
          </a:p>
          <a:p>
            <a:pPr>
              <a:buFont typeface="Arial" pitchFamily="34" charset="0"/>
              <a:buChar char="•"/>
            </a:pPr>
            <a:r>
              <a:rPr lang="en-GB" sz="1400" dirty="0" smtClean="0"/>
              <a:t>Know the 6 major world religious </a:t>
            </a:r>
            <a:r>
              <a:rPr lang="en-GB" sz="1400" dirty="0" smtClean="0"/>
              <a:t>founders/leaders</a:t>
            </a:r>
          </a:p>
          <a:p>
            <a:pPr>
              <a:buFont typeface="Arial" pitchFamily="34" charset="0"/>
              <a:buChar char="•"/>
            </a:pPr>
            <a:r>
              <a:rPr lang="en-GB" sz="1400" dirty="0" smtClean="0"/>
              <a:t>Know some festivals </a:t>
            </a:r>
            <a:r>
              <a:rPr lang="en-GB" sz="1400" smtClean="0"/>
              <a:t>and understand them</a:t>
            </a:r>
            <a:endParaRPr lang="en-GB" sz="1400" dirty="0" smtClean="0"/>
          </a:p>
          <a:p>
            <a:pPr>
              <a:buFont typeface="Arial" pitchFamily="34" charset="0"/>
              <a:buChar char="•"/>
            </a:pPr>
            <a:r>
              <a:rPr lang="en-GB" sz="1400" dirty="0" smtClean="0"/>
              <a:t>Develop </a:t>
            </a:r>
            <a:r>
              <a:rPr lang="en-GB" sz="1400" dirty="0" smtClean="0"/>
              <a:t>a deeper understanding about the religious communities</a:t>
            </a:r>
          </a:p>
          <a:p>
            <a:pPr>
              <a:buFont typeface="Arial" pitchFamily="34" charset="0"/>
              <a:buChar char="•"/>
            </a:pPr>
            <a:r>
              <a:rPr lang="en-GB" sz="1400" dirty="0" smtClean="0"/>
              <a:t>Express your own opinions better </a:t>
            </a:r>
          </a:p>
          <a:p>
            <a:pPr>
              <a:buFont typeface="Arial" pitchFamily="34" charset="0"/>
              <a:buChar char="•"/>
            </a:pPr>
            <a:r>
              <a:rPr lang="en-GB" sz="1400" dirty="0" smtClean="0"/>
              <a:t>Express your own beliefs</a:t>
            </a:r>
            <a:endParaRPr lang="en-GB" sz="1400" dirty="0"/>
          </a:p>
          <a:p>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lothmen.com/PageFile/pakistan-map2.jpg"/>
          <p:cNvPicPr>
            <a:picLocks noChangeAspect="1" noChangeArrowheads="1"/>
          </p:cNvPicPr>
          <p:nvPr/>
        </p:nvPicPr>
        <p:blipFill>
          <a:blip r:embed="rId2" cstate="print"/>
          <a:srcRect/>
          <a:stretch>
            <a:fillRect/>
          </a:stretch>
        </p:blipFill>
        <p:spPr bwMode="auto">
          <a:xfrm>
            <a:off x="696516" y="1238251"/>
            <a:ext cx="3911203" cy="6766983"/>
          </a:xfrm>
          <a:prstGeom prst="rect">
            <a:avLst/>
          </a:prstGeom>
          <a:noFill/>
          <a:ln w="9525">
            <a:noFill/>
            <a:miter lim="800000"/>
            <a:headEnd/>
            <a:tailEnd/>
          </a:ln>
        </p:spPr>
      </p:pic>
      <p:sp>
        <p:nvSpPr>
          <p:cNvPr id="8195" name="TextBox 4"/>
          <p:cNvSpPr txBox="1">
            <a:spLocks noChangeArrowheads="1"/>
          </p:cNvSpPr>
          <p:nvPr/>
        </p:nvSpPr>
        <p:spPr bwMode="auto">
          <a:xfrm>
            <a:off x="4875610" y="1905000"/>
            <a:ext cx="1553765" cy="2093384"/>
          </a:xfrm>
          <a:prstGeom prst="rect">
            <a:avLst/>
          </a:prstGeom>
          <a:noFill/>
          <a:ln w="9525">
            <a:noFill/>
            <a:miter lim="800000"/>
            <a:headEnd/>
            <a:tailEnd/>
          </a:ln>
        </p:spPr>
        <p:txBody>
          <a:bodyPr>
            <a:spAutoFit/>
          </a:bodyPr>
          <a:lstStyle/>
          <a:p>
            <a:pPr algn="ctr"/>
            <a:r>
              <a:rPr lang="en-GB" sz="3200">
                <a:latin typeface="Calibri" pitchFamily="34" charset="0"/>
              </a:rPr>
              <a:t>Birth place of Guru Nanak</a:t>
            </a:r>
          </a:p>
        </p:txBody>
      </p:sp>
      <p:cxnSp>
        <p:nvCxnSpPr>
          <p:cNvPr id="7" name="Straight Arrow Connector 6"/>
          <p:cNvCxnSpPr/>
          <p:nvPr/>
        </p:nvCxnSpPr>
        <p:spPr>
          <a:xfrm rot="10800000" flipV="1">
            <a:off x="2035969" y="1809751"/>
            <a:ext cx="2893219" cy="6667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7" y="539552"/>
            <a:ext cx="2736304" cy="2510407"/>
          </a:xfrm>
        </p:spPr>
        <p:txBody>
          <a:bodyPr rtlCol="0">
            <a:normAutofit lnSpcReduction="10000"/>
          </a:bodyPr>
          <a:lstStyle/>
          <a:p>
            <a:pPr eaLnBrk="1" fontAlgn="auto" hangingPunct="1">
              <a:spcAft>
                <a:spcPts val="0"/>
              </a:spcAft>
              <a:buNone/>
              <a:defRPr/>
            </a:pPr>
            <a:r>
              <a:rPr lang="en-GB" sz="1400" dirty="0" smtClean="0"/>
              <a:t>Nanak grew up to be a fine young man but was more interested in thinking and spending time with the monks rather than doing any work.</a:t>
            </a:r>
          </a:p>
          <a:p>
            <a:pPr eaLnBrk="1" fontAlgn="auto" hangingPunct="1">
              <a:spcAft>
                <a:spcPts val="0"/>
              </a:spcAft>
              <a:buNone/>
              <a:defRPr/>
            </a:pPr>
            <a:endParaRPr lang="en-GB" sz="1400" dirty="0" smtClean="0"/>
          </a:p>
          <a:p>
            <a:pPr eaLnBrk="1" fontAlgn="auto" hangingPunct="1">
              <a:spcAft>
                <a:spcPts val="0"/>
              </a:spcAft>
              <a:buNone/>
              <a:defRPr/>
            </a:pPr>
            <a:r>
              <a:rPr lang="en-GB" sz="1400" dirty="0" smtClean="0"/>
              <a:t>One day </a:t>
            </a:r>
            <a:r>
              <a:rPr lang="en-GB" sz="1400" dirty="0" err="1" smtClean="0"/>
              <a:t>Kalu</a:t>
            </a:r>
            <a:r>
              <a:rPr lang="en-GB" sz="1400" dirty="0" smtClean="0"/>
              <a:t> had an idea.  He gave him 20 rupees, told him to take it to the city, buy something, sell it and make a profit. Earn his living!</a:t>
            </a:r>
          </a:p>
        </p:txBody>
      </p:sp>
      <p:sp>
        <p:nvSpPr>
          <p:cNvPr id="7" name="Rectangle 6"/>
          <p:cNvSpPr/>
          <p:nvPr/>
        </p:nvSpPr>
        <p:spPr>
          <a:xfrm>
            <a:off x="3789040" y="3347864"/>
            <a:ext cx="2708920" cy="2246769"/>
          </a:xfrm>
          <a:prstGeom prst="rect">
            <a:avLst/>
          </a:prstGeom>
        </p:spPr>
        <p:txBody>
          <a:bodyPr wrap="square">
            <a:spAutoFit/>
          </a:bodyPr>
          <a:lstStyle/>
          <a:p>
            <a:pPr>
              <a:defRPr/>
            </a:pPr>
            <a:r>
              <a:rPr lang="en-GB" sz="1400" dirty="0" smtClean="0"/>
              <a:t>Reluctantly he went. He went on his journey with his friend </a:t>
            </a:r>
            <a:r>
              <a:rPr lang="en-GB" sz="1400" dirty="0" err="1" smtClean="0"/>
              <a:t>Bala</a:t>
            </a:r>
            <a:r>
              <a:rPr lang="en-GB" sz="1400" dirty="0" smtClean="0"/>
              <a:t>. </a:t>
            </a:r>
          </a:p>
          <a:p>
            <a:pPr>
              <a:defRPr/>
            </a:pPr>
            <a:r>
              <a:rPr lang="en-GB" sz="1400" dirty="0" smtClean="0"/>
              <a:t>In the city he saw some monks sitting under trees. They looked pale and frail. They told Nanak they had not eaten for 3 days.  </a:t>
            </a:r>
          </a:p>
          <a:p>
            <a:pPr>
              <a:defRPr/>
            </a:pPr>
            <a:r>
              <a:rPr lang="en-GB" sz="1400" dirty="0" smtClean="0"/>
              <a:t>“Wait there!” said Nanak and went into the city. He bought food for the monks and took it back to them. “Bless you,” they said.</a:t>
            </a:r>
          </a:p>
        </p:txBody>
      </p:sp>
      <p:sp>
        <p:nvSpPr>
          <p:cNvPr id="8" name="Rectangle 7"/>
          <p:cNvSpPr/>
          <p:nvPr/>
        </p:nvSpPr>
        <p:spPr>
          <a:xfrm>
            <a:off x="260648" y="6228184"/>
            <a:ext cx="3024336" cy="2462213"/>
          </a:xfrm>
          <a:prstGeom prst="rect">
            <a:avLst/>
          </a:prstGeom>
        </p:spPr>
        <p:txBody>
          <a:bodyPr wrap="square">
            <a:spAutoFit/>
          </a:bodyPr>
          <a:lstStyle/>
          <a:p>
            <a:pPr>
              <a:defRPr/>
            </a:pPr>
            <a:r>
              <a:rPr lang="en-GB" sz="1400" dirty="0" smtClean="0"/>
              <a:t>But now it was Nanak’s turn to be sad.  He had to return home to face his angry father. </a:t>
            </a:r>
          </a:p>
          <a:p>
            <a:pPr>
              <a:defRPr/>
            </a:pPr>
            <a:r>
              <a:rPr lang="en-GB" sz="1400" dirty="0" smtClean="0"/>
              <a:t>As his father was telling him off, Nanak said “what could be a better bargain than feeding the hungry?”</a:t>
            </a:r>
          </a:p>
          <a:p>
            <a:pPr>
              <a:defRPr/>
            </a:pPr>
            <a:r>
              <a:rPr lang="en-GB" sz="1400" dirty="0" smtClean="0"/>
              <a:t>This made </a:t>
            </a:r>
            <a:r>
              <a:rPr lang="en-GB" sz="1400" dirty="0" err="1" smtClean="0"/>
              <a:t>Kalu</a:t>
            </a:r>
            <a:r>
              <a:rPr lang="en-GB" sz="1400" dirty="0" smtClean="0"/>
              <a:t> even angrier and was about to strike Nanak but his sister saved him from punishment. She asked if he could live with her and her husband instead. </a:t>
            </a:r>
            <a:r>
              <a:rPr lang="en-GB" sz="1400" dirty="0" err="1" smtClean="0"/>
              <a:t>Kalu</a:t>
            </a:r>
            <a:r>
              <a:rPr lang="en-GB" sz="1400" dirty="0" smtClean="0"/>
              <a:t> agreed.</a:t>
            </a:r>
          </a:p>
        </p:txBody>
      </p:sp>
      <p:sp>
        <p:nvSpPr>
          <p:cNvPr id="9" name="Rectangle 8"/>
          <p:cNvSpPr/>
          <p:nvPr/>
        </p:nvSpPr>
        <p:spPr>
          <a:xfrm>
            <a:off x="3284984" y="251520"/>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32656" y="2987824"/>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12976" y="5796136"/>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04664" y="611560"/>
            <a:ext cx="2664296" cy="1862335"/>
          </a:xfrm>
        </p:spPr>
        <p:txBody>
          <a:bodyPr>
            <a:noAutofit/>
          </a:bodyPr>
          <a:lstStyle/>
          <a:p>
            <a:pPr eaLnBrk="1" hangingPunct="1">
              <a:buNone/>
            </a:pPr>
            <a:r>
              <a:rPr lang="en-GB" sz="1400" dirty="0" smtClean="0"/>
              <a:t>Nanak started his first job as a storekeeper at </a:t>
            </a:r>
            <a:r>
              <a:rPr lang="en-GB" sz="1400" dirty="0" err="1" smtClean="0"/>
              <a:t>Sultanpur</a:t>
            </a:r>
            <a:r>
              <a:rPr lang="en-GB" sz="1400" dirty="0" smtClean="0"/>
              <a:t>.</a:t>
            </a:r>
          </a:p>
          <a:p>
            <a:pPr eaLnBrk="1" hangingPunct="1">
              <a:buNone/>
            </a:pPr>
            <a:r>
              <a:rPr lang="en-GB" sz="1400" dirty="0" smtClean="0"/>
              <a:t>He would often explain his ideas to people gathered in the village. People liked the way he explained how to love and follow God.</a:t>
            </a:r>
          </a:p>
          <a:p>
            <a:pPr eaLnBrk="1" hangingPunct="1">
              <a:buNone/>
            </a:pPr>
            <a:r>
              <a:rPr lang="en-GB" sz="1400" dirty="0" smtClean="0"/>
              <a:t>Some began to call him a ‘GURU’ which means a teacher.  Others called him ‘SAT GURU’ which means true teacher. </a:t>
            </a:r>
          </a:p>
        </p:txBody>
      </p:sp>
      <p:sp>
        <p:nvSpPr>
          <p:cNvPr id="5" name="Rectangle 4"/>
          <p:cNvSpPr/>
          <p:nvPr/>
        </p:nvSpPr>
        <p:spPr>
          <a:xfrm>
            <a:off x="3140968" y="4572000"/>
            <a:ext cx="3429000" cy="2462213"/>
          </a:xfrm>
          <a:prstGeom prst="rect">
            <a:avLst/>
          </a:prstGeom>
        </p:spPr>
        <p:txBody>
          <a:bodyPr>
            <a:spAutoFit/>
          </a:bodyPr>
          <a:lstStyle/>
          <a:p>
            <a:r>
              <a:rPr lang="en-GB" sz="1400" dirty="0" smtClean="0"/>
              <a:t>One morning, when Nanak was 30 years old, he went to bathe in the river.  He disappeared and people thought he had drowned.</a:t>
            </a:r>
          </a:p>
          <a:p>
            <a:r>
              <a:rPr lang="en-GB" sz="1400" dirty="0" smtClean="0"/>
              <a:t>Three days later, the reappeared and remained silent for a whole day.</a:t>
            </a:r>
          </a:p>
          <a:p>
            <a:r>
              <a:rPr lang="en-GB" sz="1400" dirty="0" smtClean="0"/>
              <a:t>Then he said: “There is neither a Hindu nor as a Muslim, only God’s path and I shall follow God’s path.”</a:t>
            </a:r>
          </a:p>
          <a:p>
            <a:r>
              <a:rPr lang="en-GB" sz="1400" dirty="0" smtClean="0"/>
              <a:t>He meant that all human beings are EQUAL in God’s eyes as was not interested in labels.</a:t>
            </a:r>
          </a:p>
        </p:txBody>
      </p:sp>
      <p:pic>
        <p:nvPicPr>
          <p:cNvPr id="6" name="Picture 2" descr="http://1.bp.blogspot.com/_RoVy7oav-E8/Sa50a5NJXdI/AAAAAAAAAzM/te0lYKchPpE/s320/gurunanakathardwar.jpg"/>
          <p:cNvPicPr>
            <a:picLocks noChangeAspect="1" noChangeArrowheads="1"/>
          </p:cNvPicPr>
          <p:nvPr/>
        </p:nvPicPr>
        <p:blipFill>
          <a:blip r:embed="rId2" cstate="print"/>
          <a:srcRect/>
          <a:stretch>
            <a:fillRect/>
          </a:stretch>
        </p:blipFill>
        <p:spPr bwMode="auto">
          <a:xfrm>
            <a:off x="476672" y="4211960"/>
            <a:ext cx="2448272" cy="3313084"/>
          </a:xfrm>
          <a:prstGeom prst="rect">
            <a:avLst/>
          </a:prstGeom>
          <a:noFill/>
          <a:ln w="9525">
            <a:noFill/>
            <a:miter lim="800000"/>
            <a:headEnd/>
            <a:tailEnd/>
          </a:ln>
        </p:spPr>
      </p:pic>
      <p:sp>
        <p:nvSpPr>
          <p:cNvPr id="7" name="Rectangle 6"/>
          <p:cNvSpPr/>
          <p:nvPr/>
        </p:nvSpPr>
        <p:spPr>
          <a:xfrm>
            <a:off x="3284984" y="539552"/>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2" y="467544"/>
            <a:ext cx="2726059" cy="2028055"/>
          </a:xfrm>
        </p:spPr>
        <p:txBody>
          <a:bodyPr rtlCol="0">
            <a:normAutofit fontScale="62500" lnSpcReduction="20000"/>
          </a:bodyPr>
          <a:lstStyle/>
          <a:p>
            <a:pPr eaLnBrk="1" fontAlgn="auto" hangingPunct="1">
              <a:spcAft>
                <a:spcPts val="0"/>
              </a:spcAft>
              <a:buNone/>
              <a:defRPr/>
            </a:pPr>
            <a:r>
              <a:rPr lang="en-GB" sz="2300" dirty="0" smtClean="0"/>
              <a:t>Nanak decided to journey around all the parts of India to share his teaching and ideas. </a:t>
            </a:r>
          </a:p>
          <a:p>
            <a:pPr eaLnBrk="1" fontAlgn="auto" hangingPunct="1">
              <a:spcAft>
                <a:spcPts val="0"/>
              </a:spcAft>
              <a:buNone/>
              <a:defRPr/>
            </a:pPr>
            <a:endParaRPr lang="en-GB" sz="2300" dirty="0" smtClean="0"/>
          </a:p>
          <a:p>
            <a:pPr eaLnBrk="1" fontAlgn="auto" hangingPunct="1">
              <a:spcAft>
                <a:spcPts val="0"/>
              </a:spcAft>
              <a:buNone/>
              <a:defRPr/>
            </a:pPr>
            <a:r>
              <a:rPr lang="en-GB" sz="2300" dirty="0" smtClean="0"/>
              <a:t>He travelled with his close friends </a:t>
            </a:r>
            <a:r>
              <a:rPr lang="en-GB" sz="2300" dirty="0" err="1" smtClean="0"/>
              <a:t>Bala</a:t>
            </a:r>
            <a:r>
              <a:rPr lang="en-GB" sz="2300" dirty="0" smtClean="0"/>
              <a:t> and </a:t>
            </a:r>
            <a:r>
              <a:rPr lang="en-GB" sz="2300" dirty="0" err="1" smtClean="0"/>
              <a:t>Mardana</a:t>
            </a:r>
            <a:r>
              <a:rPr lang="en-GB" sz="2300" dirty="0" smtClean="0"/>
              <a:t>. </a:t>
            </a:r>
          </a:p>
          <a:p>
            <a:pPr eaLnBrk="1" fontAlgn="auto" hangingPunct="1">
              <a:spcAft>
                <a:spcPts val="0"/>
              </a:spcAft>
              <a:buNone/>
              <a:defRPr/>
            </a:pPr>
            <a:endParaRPr lang="en-GB" sz="2300" dirty="0" smtClean="0"/>
          </a:p>
          <a:p>
            <a:pPr eaLnBrk="1" fontAlgn="auto" hangingPunct="1">
              <a:spcAft>
                <a:spcPts val="0"/>
              </a:spcAft>
              <a:buNone/>
              <a:defRPr/>
            </a:pPr>
            <a:r>
              <a:rPr lang="en-GB" sz="2300" dirty="0" smtClean="0"/>
              <a:t>We share learn about Guru Nanak’s beliefs and teachings through this unit of work.  </a:t>
            </a:r>
          </a:p>
          <a:p>
            <a:pPr eaLnBrk="1" fontAlgn="auto" hangingPunct="1">
              <a:spcAft>
                <a:spcPts val="0"/>
              </a:spcAft>
              <a:buFont typeface="Arial" pitchFamily="34" charset="0"/>
              <a:buChar char="•"/>
              <a:defRPr/>
            </a:pPr>
            <a:endParaRPr lang="en-GB" dirty="0" smtClean="0"/>
          </a:p>
        </p:txBody>
      </p:sp>
      <p:sp>
        <p:nvSpPr>
          <p:cNvPr id="14340" name="AutoShape 2" descr="data:image/jpg;base64,/9j/4AAQSkZJRgABAQAAAQABAAD/2wCEAAkGBhISEBMTExIUFRUVExUaGBgXFx8aGhgdHBkfGCAeHx0gHzIgHh4kHRUfKy8qJCopMS0tGB49NTwtNycrLCkBCQoKDgwOGg8PGiwkHyEsNS01LDQyNTU0MTI1LCw2NSw1LSopMC8sLCouNTUsNSotNS8sKikpLDUtNCwtLCwsKf/AABEIAIcAbwMBIgACEQEDEQH/xAAcAAACAgMBAQAAAAAAAAAAAAAABgUHAwQIAgH/xABDEAACAQIEAwYDBQUFBwUAAAABAgMEEQAFEiEGMUEHEyJRYXEyYoEUM0KRoRUjUoKSFiRDscEINHOistHxU2Nys8L/xAAaAQACAwEBAAAAAAAAAAAAAAAABAIDBQEG/8QANxEAAQMBBQUGBAQHAAAAAAAAAQACAxEEEiExQVFhccHwE4GRobHRBSIj4TJCcoIUJFJikqLx/9oADAMBAAIRAxEAPwC8cQXGvFseW0clTINVrKiXsXc/Ct+nIknoATva2J3FPf7QpJGWq9xAah+88vwAX/lL/rgQsGT8BZhnaCrzOsliik8UVPFsAp5Gx8KgjlcMxFrnHrNex6soEM2U19RqTfuWaxe29hayMflZbHzxcqgAWHIcsQcXHWXvOKdayBpS2kIJASW5aQeRa/S974EKE7Ku0H9p0zCQBamAhZQBYG97OB0vpNx0IPQjDxik+zEj+0+a9191aovblfv0/wBdVvS+LswIRgwYMCEYMGDAhGDBgwIRgwYMCEYguNOEYsyo3ppTpvZkcC5RxyYDrzII6gkbc8TuIribienoKdp6h9KDYDmzt0VR1Y/9ybAE4EKnc74mzShoJctr4ZdJQRx1sK6x3dxcG5Aa6AjdlYA7gnfFO5bJKs0bQgmRXUoAuo6gbjw2N9xyscXqYsyz0653ehy9vhhQ2lmXzY9QfXblZT8WPVfxblGSKYaeNXmGzLFYvf8A9yU8vbcjyGEJbaA7s4hedu91YI8KnBQHZzQ53RxSCmoYkaZgzzVRIYgfCAmoMACWO6m5Y+mHFabiNt2r6KP0SHV/1R4q/Oe2/MZiRD3dOvQIoZvqz339gMQv9qs4Y6hU1x9mkt+Q2xD+cdiS1q78m8q6+44jTda6im+V4il/6U/1x8PaTmlJvX5XrjHOWkbUAPPQSbfzMuKipO1jNoCA05e34Zo1P6kBv1w78NdvaMwSth7u/wDixXKj3Q+ID2Le2Ky62xYkBw3de67SM7lanCvH1DmK/wB2mBe1zG3hkX+U8x6i49cMWKp4j7PqXMEWropFhqPijnhNlc/Np63/ABDxA872tj32edp832j9mZoO7qlOlJDYCU9Aemoj4SNnuOttTdmtbLQMMCMwoPYWq08GDBhtQRgwYMCFrZjmEcEUk0rBI41LMx6AC5xVWR5Y+cVIzOtU/Z1JFHTNyC3+8cciSRf1I/hC33+0qqNdX0uUIT3ZtPVkf+mpuqelyPzaM4ie2biv7JSJSQWR51IOnbREvhIHlq+EegbGZbZXucLPHm7M7ArY2il4qC7RO1SWeU0WXFjdtDSx3LyMdtMdt7fMN26bbtm4P7ClsslexJO/cRm1vR3HM+i298TfZF2frSQLVTL/AHiZbrcfdIRsB5Mw3PkCB53sbGTNahCOxs+AGZ1Kvay98zki8L5lQwT1FPHBAvdS7SxKgHclTZ3ctfwOpjY3J1afM4e9R8zihe1DLpKevaSZhLCU8C6ERhHIX1aSqgao5De53u8ZN9RxaHC/FV8oiq6sPHpiHeMym7WOkSAWuQ4Ibb+I4rtNn+VsrTW96rrHYkFTdXJTSs0EvdSMqK7RyANZWJUNZtrXUj/yMJnEXYpQVALQhqaQ9U8SfVCf+krjdz3gp5an7QXWQPIwlj0gF6cLG6wi7WJ7ym3JIB75ztj32e0tQBK1QZVcklkYSqoaRjIQFk8Hg+EGE6SDvvbEGExNvxP7l04mhCrGnbMuHKgax3lNI24BJik9jbwSW8x06jDd2jZXDmmWpmVIbyQrqBGzFBu6N5Mhu3pZrfEDixs3y2GoheKdVaNxZg3L0N+hB5Ebg2xVHCkb5NmzZdMxelq/uy3Ik+FSelzYow6nSeQGG45+2+qBSRuP6hr39cKy27hoVYvZHxx+0aAGQ3qISEl+bbwv/MBv8yth4xzx2VyHLs6eHUe7kqJ6V78tS+KJvclSB7nHQ+PRseHioSxFEYMGDElxU/2cSfasyzeuO+qcRRn5FJ2/pSPCtmNJ+0+KDG3iigYBh00Qi7A+jSEj+fDR2Egfs6Q9TVy6vfRH/phU4Ey2ebNcyeJ9Eiyyav3jR3DSvcalVj8QU2t0xg3qzzPrSgpXZomPytCuusq1ijeRzZUUsxsTsN+QFyfQC56YQOCM/qJa14hJTlLPJKgM25Y3MkQkS6XdvEjEAXuAOZ2834frpYjG6GZDa6iuZSdJDDcwDqAefTHnKVzLu/uqlArMumarjdttr3eM3HkdW+FI7PG2N3ztJO/7KZcajArJ2m5cksL99Tq8Yp5BHOLlqeQ+K7L0jYogLr8Njqspviocs44kNBUUUr+A0yJFc9VqA9v6JHHsijph5zh6iHU0kuYoN7lcwgZB9CSQPcWxXNbUqxp4WgdVdkf4g3hcBQIQFAC7k28V2Avcg31LJZwI7pIcK1w0VT3VNVeE/FY77vUDSuwMVJApsZS1maQ/wrpVSWOyow6sQWHKKKSONlmn1zvd3I+FCRa0aH4Y1tYX5kEm5JwgQUfdM1RGk8k05KSMrqqxBCVKg6l0oGWwGqxsC3LdmyNZ44/7tQwhXN2kkq1LO3mxjie5+th0sMZ1tsoiwb148sz3K2N9c0ppk1ZXjTU1E1RpFUk0UbJTpTzRm0RIBHeXIJB5bqeQIxL9oWRtNBlkk9hLHWUqStGeXelVk0ny1qtsPMVYpYRsyCXuw5jD3IF7EgGxK6tr2H05YwZxla1EaoxsBNBJf/hyrJb66LfXCv8AFG+00oBzU7mBVLcSzd3X5nMvOnr6KZfRgSD+rY6SGOXayo7+mzaqG4qKxAnsJdQ/Rx+WOohj0NiODhsIH+reaWk04cyjBgwYfVSpLsiqe4rMzy9jYx1Dug9FcxN/+MeeFAKXiavgbYVKtInqSRNt9Gf+nGn2pQyZVnsOZRqTHPYuByJACSJ/MliL9ST0xvdpMZK0Wd0RD9xoLEfijJuL+QBZlYcxr9DjEtMN2dw0kFO/TremGO+XgnHifiOakIYQwGDRdppanugrXPh092zMSLEaQb7/AF8cH8Qy18MjzUohjJtHdi3fKb3bSyKdHK1xvc+WNTPlgzLLo6mKmSsItJDE7FfEToZWIPNbm4O10+uPXCPZ/FSSNUusf2l1se6XRFEDzWNedtt2a5PpcjGTSIRG8KOy6x8/BXY3tyi+MeH4kG6UpMjaIKaGkUSStzsXDhrAbsfCoHMHa63kM0tEQKhYDEs7oSiWFMXfSAHJ+BpRILcwF1XsQMWjBNSNUySK8bVCaYGOq7Kd3EYubAnckLudO/w7L/F2QQxZYsOnUgqqQyatzIWnRWZj1LBvysBYADDtltzo6MIzp11mq3x1xCgIFkASNYkaSCaRCJOUylr6gSfiJdCQSLGS91DAlp4fShkZpI4WhqEH7yMNIsm3moYaxfzHUAgE2xCQJDTz1FBWyhEMavDM7hCQv7tWDtt3oRwjefc7gh7Ya/7OrKIJJiTPCUPfRHQZNPnb8Ljmu9tTAG257bbQ1+0bxr77DqD4IjaQkkpUVdTonWohknChe7kZIkITvv3sV0lLxI+nUrGMuFuL3BZO07iT7JQOE++qLwwqPiJfYkf/ABU/mV88TmcZhT00bVM5RBGhGsgarE30g8zcgeEcyBirqSeTMKo5lUju4kUiljY7InWRulzzv9eSrhLtAQJXCjW6bTsHPYFYGmt0ZlY6Ph3xZXlo3LVCyS+RWK8kn0JNh7DHQGK17K8qM802ZuCFde5pQefdK12e3zuNvQHocWVj0dhidHCL/wCI4niUtK4OdhkjBgwYdVSXuO+EEzKikp2sGPijc/gkHwn23IPoxxTXB+aTZe01LLCzxrcVNI3ikiuLGSIHaWJgd18iOfxHobCpxzwBFmCq4Yw1UX3U6fEvyt/Em/Lpc25m69pg7Zl3rrfmPIzY66VW2TxS5czVWWH7dlsrapIUN5YT5gHe4HmLkCzDYNiwcp4ggr6dmpZ9ypFwB3kTEWGpG5MD5ixt1GKizKOpoZ/77HJTT3stXStpEtupG0cl+o2b5RjYjzuVpVk1UVTKOUl2oaz6lSt/qCDjBtEJJ+pg4a7eJyPE0O5MtP8ATiE3HgF6epWojvKscgdUVrOoWkaIkBvC8skmlizHmOl2xO8DUUqUg74zFiSLTMxJCkqHAclk7wAMVJ2JNgOWF2k7Qa1Fs+WVEh8+/ib9VQX/ACx9k7RMxfaLKSpP4pZxpHuAoP5HCsjnvbRzm8bw071MChwB8FJ9oWQGQQ1azRxtS95tLEZYmWXSjBlAJtbrY2ueVrj1wxxRI1MkZhRqhSyrFACid2p0pIdX3MbAba7EgeEG4GI/hZ58yheasrGjWOV0kp6c9wqFDYiSS/eEEb/EBY++JvhXiHLjTyfZjHFDBJIHPwoCGK6y58LFwA1ySSDvhkQHs7j8abPSvW5QrjUYJa4y4QqJAK2snWaOn8bUqIREifiZSWvIyjc6gNQUjbYYj6WEZm5XvBFlsLD7TUM2hZSN+5RjbblqPl9NUXmfEP2p3hjapr4hI+mGN2hpkUsSFkmI72YC4tfQBYWOwxFR9n4Ch62pEUSltMSudMYJ1aQ7mw3PQG/nhgizxPa+Y4tyb9tu/wBUC+4EMGB1+6tfMu2rKKRRHE7ShAFVKdPCoAsAGayWAHQnEG/bXXT/AO6ZU1ujzOQD+ij/AJjhYyqWij/3Gjedh/iKm1/+LJy+mJtJK59ytNCPJi8rfppX9Tjk/wAXe38LAP1HH/EYoZZgcz4e6znj3iE7iCgHy+L/AD7y364l+z/toWsnNJWRLT1A1WIP7tityy7m6EAHmSDY73sCvy108rmlpgklVbxMLiOAH8b3vY+S7kn8jTlfStDVyxrIJGSR11rezWJBI674Z+HWqaeva03U9eGxVzxsZS6u0sGDBjXS6xVVIkqFJEV0YWZWAZSPUHY4Rc47GKGW5gaSlJudMZ1RE+sT3W3ounD/AI+MwAuTYDHC0OFCF0Gio/MOwyvB/cz0Eg83pxEfyRGH64hM17KMwpozLPU5bBGvNmNh7D9zcn0G5w98WdtSLIabLI/tdRuNY3iT1BHx287hfU8sIGaUg1ipziqaomPwQg3UeioLXF/LSt+d8IzywQYEVJyAGJ7laxr38NqXcnypqiokfQ9aNvGxaGBmHVzbWygWso0sfTq0ZlTwR6BXz98y/dUsS6Yk9EhT/NrX63xsQx1tUAqj7DTgWAAHfEeg5Rj8iPXExlHDsFNvGniPORvE7e7Hf8rDGBaviBOBNP7W83ZD9qbjh/6fb3UXC9bMoWGJKKEci6hpLfLGPCv1xt0nB8Ctrl11En8c51/kvwgfTExUVCRqXdlRRzZiAB9ThOzPtFDOIaGJp5WNgdJtf5VHib9B74Qi7eckQtoNac3HHz7lc64zF564Jsra6KCPXI6oi9TsPYDqfQYgcvqqvNXKUYanpgbSVTDxHzEY8/1G1yvXY4e7KJ6hxUZrKznmsCtsPRiuyj5U/Ppif4tmhhprVT/ZaJRpWnhsJai34PCfAnyr0PiZeWL44Yo3XWm+/bmBwH5j5Kp8jnDYOvBK2bZ3HDTSUeVkRU8e1VXE3ux5hWG8krcvD/LZRqEf2LcEJWVz1DRk0tOCBr/xHZdIBttsCWNuXg53vjWyrJKziCoVIoxTUMBsoUfu4h1A5d5KRz997DHQ/D3D8FFTpTwLpjQe5Y9WY9WJ5/8AbbHqrJB2TanM9YnU+Q02lB7qlSWDBgw4oLHUVCojO7BVVSzMTYKALkk9AAMUPxPxfVZ5K8FMzQZejWZ7WM3v1I8l5DYtvYB67dqmRMml7u9mkiVyOiFv8iwUfXFZcPcawxU0MYpqkMsaiyRagxtuwNxfUbn64z7fNNHH9FtSfLeroWtc75jgtqniEJNHl0a6xbvp33EZ+Y/jk8l5Dy52lso4YigYyEmWc/FNJuxPp/CPb8ziKy/NKsRiOkyqpYb+OVSgZjuWY2sSTufFjaXhDPar72WGjQ8wjXb81uf+cY80+KQ1DnBoOZJxPGlT3ZeqdD2jSvJS2Z51BTi80qJ6E+I+yjxH6DCjVdokkz91QUzyueRKkn3CLvb1J+mG3KOxCjRtdTJLUuedzoUn1AOo/wBWGHNq2jy2mdInpKRivhDbb/xFFGtyOfLe3Mc8RjZZWEBoMjvAeGZQ57zuCqur4QfabO68QDmsCkPKR8qLdU9wG9bYlMizp3DQ5HQCFLWkrJ7EgdSzG4Hna7eijCrHVUCS/u4qjNKl22aUFI2bzEakyyH0Yi/lh+y3s3zfM1X7fMKOlFtNNEoXbnYRr4V/nJI8segFmfIACMN4o0cGjE/uSV8DrmsT9oiUMIpKaSTMq12YtJ4nQu3QWN2AsLKm23MHbGzw92PVdfMKzOZW3sRAD4rcwCRtGvyrvvzU4szhXgSiy5LU0IVrWaRvFI3ux3t6Cw9MMGHLPZI4CXDFx16y4BQc8uWChoI4Y1iiRY40FlVRYAegxnwYMNqCMGDBgQtLOcoiqqeSnmXVHKhVh79R5EHcHoQMVDW1WZ5HF3EkSVdIt1hlWXupFW99LczcegPuRsDBimaCOdt2QVCk1xaahL47cWRrrSPe3J6nUP8A6/8AXGSDtXzaqbTTU1OpPLqfzaQL+mDBhVvw2ytyZ68ypmZ51UiOCuJ60fv6kU6Hp3qpt7QA3+pxL5J/s6UynXV1Ms7cyqDu1PuSSx+hXBgw4yNkYowAcFWSTmrJyHhSjol001PHFtYlR4j7sfE31JxLYMGLFxGDBgwIRgwYMCF//9k=">
            <a:hlinkClick r:id="rId2"/>
          </p:cNvPr>
          <p:cNvSpPr>
            <a:spLocks noChangeAspect="1" noChangeArrowheads="1"/>
          </p:cNvSpPr>
          <p:nvPr/>
        </p:nvSpPr>
        <p:spPr bwMode="auto">
          <a:xfrm>
            <a:off x="116682" y="-823384"/>
            <a:ext cx="792956" cy="1714501"/>
          </a:xfrm>
          <a:prstGeom prst="rect">
            <a:avLst/>
          </a:prstGeom>
          <a:noFill/>
          <a:ln w="9525">
            <a:noFill/>
            <a:miter lim="800000"/>
            <a:headEnd/>
            <a:tailEnd/>
          </a:ln>
        </p:spPr>
        <p:txBody>
          <a:bodyPr/>
          <a:lstStyle/>
          <a:p>
            <a:endParaRPr lang="en-GB">
              <a:latin typeface="Calibri" pitchFamily="34" charset="0"/>
            </a:endParaRPr>
          </a:p>
        </p:txBody>
      </p:sp>
      <p:sp>
        <p:nvSpPr>
          <p:cNvPr id="14341" name="AutoShape 4" descr="data:image/jpg;base64,/9j/4AAQSkZJRgABAQAAAQABAAD/2wCEAAkGBhISEBMTExIUFRUVExUaGBgXFx8aGhgdHBkfGCAeHx0gHzIgHh4kHRUfKy8qJCopMS0tGB49NTwtNycrLCkBCQoKDgwOGg8PGiwkHyEsNS01LDQyNTU0MTI1LCw2NSw1LSopMC8sLCouNTUsNSotNS8sKikpLDUtNCwtLCwsKf/AABEIAIcAbwMBIgACEQEDEQH/xAAcAAACAgMBAQAAAAAAAAAAAAAABgUHAwQIAgH/xABDEAACAQIEAwYDBQUFBwUAAAABAgMEEQAFEiEGMUEHEyJRYXEyYoEUM0KRoRUjUoKSFiRDscEINHOistHxU2Nys8L/xAAaAQACAwEBAAAAAAAAAAAAAAAABAIDBQEG/8QANxEAAQMBBQUGBAQHAAAAAAAAAQACAxEEEiExQVFhccHwE4GRobHRBSIj4TJCcoIUJFJikqLx/9oADAMBAAIRAxEAPwC8cQXGvFseW0clTINVrKiXsXc/Ct+nIknoATva2J3FPf7QpJGWq9xAah+88vwAX/lL/rgQsGT8BZhnaCrzOsliik8UVPFsAp5Gx8KgjlcMxFrnHrNex6soEM2U19RqTfuWaxe29hayMflZbHzxcqgAWHIcsQcXHWXvOKdayBpS2kIJASW5aQeRa/S974EKE7Ku0H9p0zCQBamAhZQBYG97OB0vpNx0IPQjDxik+zEj+0+a9191aovblfv0/wBdVvS+LswIRgwYMCEYMGDAhGDBgwIRgwYMCEYguNOEYsyo3ppTpvZkcC5RxyYDrzII6gkbc8TuIribienoKdp6h9KDYDmzt0VR1Y/9ybAE4EKnc74mzShoJctr4ZdJQRx1sK6x3dxcG5Aa6AjdlYA7gnfFO5bJKs0bQgmRXUoAuo6gbjw2N9xyscXqYsyz0653ehy9vhhQ2lmXzY9QfXblZT8WPVfxblGSKYaeNXmGzLFYvf8A9yU8vbcjyGEJbaA7s4hedu91YI8KnBQHZzQ53RxSCmoYkaZgzzVRIYgfCAmoMACWO6m5Y+mHFabiNt2r6KP0SHV/1R4q/Oe2/MZiRD3dOvQIoZvqz339gMQv9qs4Y6hU1x9mkt+Q2xD+cdiS1q78m8q6+44jTda6im+V4il/6U/1x8PaTmlJvX5XrjHOWkbUAPPQSbfzMuKipO1jNoCA05e34Zo1P6kBv1w78NdvaMwSth7u/wDixXKj3Q+ID2Le2Ky62xYkBw3de67SM7lanCvH1DmK/wB2mBe1zG3hkX+U8x6i49cMWKp4j7PqXMEWropFhqPijnhNlc/Np63/ABDxA872tj32edp832j9mZoO7qlOlJDYCU9Aemoj4SNnuOttTdmtbLQMMCMwoPYWq08GDBhtQRgwYMCFrZjmEcEUk0rBI41LMx6AC5xVWR5Y+cVIzOtU/Z1JFHTNyC3+8cciSRf1I/hC33+0qqNdX0uUIT3ZtPVkf+mpuqelyPzaM4ie2biv7JSJSQWR51IOnbREvhIHlq+EegbGZbZXucLPHm7M7ArY2il4qC7RO1SWeU0WXFjdtDSx3LyMdtMdt7fMN26bbtm4P7ClsslexJO/cRm1vR3HM+i298TfZF2frSQLVTL/AHiZbrcfdIRsB5Mw3PkCB53sbGTNahCOxs+AGZ1Kvay98zki8L5lQwT1FPHBAvdS7SxKgHclTZ3ctfwOpjY3J1afM4e9R8zihe1DLpKevaSZhLCU8C6ERhHIX1aSqgao5De53u8ZN9RxaHC/FV8oiq6sPHpiHeMym7WOkSAWuQ4Ibb+I4rtNn+VsrTW96rrHYkFTdXJTSs0EvdSMqK7RyANZWJUNZtrXUj/yMJnEXYpQVALQhqaQ9U8SfVCf+krjdz3gp5an7QXWQPIwlj0gF6cLG6wi7WJ7ym3JIB75ztj32e0tQBK1QZVcklkYSqoaRjIQFk8Hg+EGE6SDvvbEGExNvxP7l04mhCrGnbMuHKgax3lNI24BJik9jbwSW8x06jDd2jZXDmmWpmVIbyQrqBGzFBu6N5Mhu3pZrfEDixs3y2GoheKdVaNxZg3L0N+hB5Ebg2xVHCkb5NmzZdMxelq/uy3Ik+FSelzYow6nSeQGG45+2+qBSRuP6hr39cKy27hoVYvZHxx+0aAGQ3qISEl+bbwv/MBv8yth4xzx2VyHLs6eHUe7kqJ6V78tS+KJvclSB7nHQ+PRseHioSxFEYMGDElxU/2cSfasyzeuO+qcRRn5FJ2/pSPCtmNJ+0+KDG3iigYBh00Qi7A+jSEj+fDR2Egfs6Q9TVy6vfRH/phU4Ey2ebNcyeJ9Eiyyav3jR3DSvcalVj8QU2t0xg3qzzPrSgpXZomPytCuusq1ijeRzZUUsxsTsN+QFyfQC56YQOCM/qJa14hJTlLPJKgM25Y3MkQkS6XdvEjEAXuAOZ2834frpYjG6GZDa6iuZSdJDDcwDqAefTHnKVzLu/uqlArMumarjdttr3eM3HkdW+FI7PG2N3ztJO/7KZcajArJ2m5cksL99Tq8Yp5BHOLlqeQ+K7L0jYogLr8Njqspviocs44kNBUUUr+A0yJFc9VqA9v6JHHsijph5zh6iHU0kuYoN7lcwgZB9CSQPcWxXNbUqxp4WgdVdkf4g3hcBQIQFAC7k28V2Avcg31LJZwI7pIcK1w0VT3VNVeE/FY77vUDSuwMVJApsZS1maQ/wrpVSWOyow6sQWHKKKSONlmn1zvd3I+FCRa0aH4Y1tYX5kEm5JwgQUfdM1RGk8k05KSMrqqxBCVKg6l0oGWwGqxsC3LdmyNZ44/7tQwhXN2kkq1LO3mxjie5+th0sMZ1tsoiwb148sz3K2N9c0ppk1ZXjTU1E1RpFUk0UbJTpTzRm0RIBHeXIJB5bqeQIxL9oWRtNBlkk9hLHWUqStGeXelVk0ny1qtsPMVYpYRsyCXuw5jD3IF7EgGxK6tr2H05YwZxla1EaoxsBNBJf/hyrJb66LfXCv8AFG+00oBzU7mBVLcSzd3X5nMvOnr6KZfRgSD+rY6SGOXayo7+mzaqG4qKxAnsJdQ/Rx+WOohj0NiODhsIH+reaWk04cyjBgwYfVSpLsiqe4rMzy9jYx1Dug9FcxN/+MeeFAKXiavgbYVKtInqSRNt9Gf+nGn2pQyZVnsOZRqTHPYuByJACSJ/MliL9ST0xvdpMZK0Wd0RD9xoLEfijJuL+QBZlYcxr9DjEtMN2dw0kFO/TremGO+XgnHifiOakIYQwGDRdppanugrXPh092zMSLEaQb7/AF8cH8Qy18MjzUohjJtHdi3fKb3bSyKdHK1xvc+WNTPlgzLLo6mKmSsItJDE7FfEToZWIPNbm4O10+uPXCPZ/FSSNUusf2l1se6XRFEDzWNedtt2a5PpcjGTSIRG8KOy6x8/BXY3tyi+MeH4kG6UpMjaIKaGkUSStzsXDhrAbsfCoHMHa63kM0tEQKhYDEs7oSiWFMXfSAHJ+BpRILcwF1XsQMWjBNSNUySK8bVCaYGOq7Kd3EYubAnckLudO/w7L/F2QQxZYsOnUgqqQyatzIWnRWZj1LBvysBYADDtltzo6MIzp11mq3x1xCgIFkASNYkaSCaRCJOUylr6gSfiJdCQSLGS91DAlp4fShkZpI4WhqEH7yMNIsm3moYaxfzHUAgE2xCQJDTz1FBWyhEMavDM7hCQv7tWDtt3oRwjefc7gh7Ya/7OrKIJJiTPCUPfRHQZNPnb8Ljmu9tTAG257bbQ1+0bxr77DqD4IjaQkkpUVdTonWohknChe7kZIkITvv3sV0lLxI+nUrGMuFuL3BZO07iT7JQOE++qLwwqPiJfYkf/ABU/mV88TmcZhT00bVM5RBGhGsgarE30g8zcgeEcyBirqSeTMKo5lUju4kUiljY7InWRulzzv9eSrhLtAQJXCjW6bTsHPYFYGmt0ZlY6Ph3xZXlo3LVCyS+RWK8kn0JNh7DHQGK17K8qM802ZuCFde5pQefdK12e3zuNvQHocWVj0dhidHCL/wCI4niUtK4OdhkjBgwYdVSXuO+EEzKikp2sGPijc/gkHwn23IPoxxTXB+aTZe01LLCzxrcVNI3ikiuLGSIHaWJgd18iOfxHobCpxzwBFmCq4Yw1UX3U6fEvyt/Em/Lpc25m69pg7Zl3rrfmPIzY66VW2TxS5czVWWH7dlsrapIUN5YT5gHe4HmLkCzDYNiwcp4ggr6dmpZ9ypFwB3kTEWGpG5MD5ixt1GKizKOpoZ/77HJTT3stXStpEtupG0cl+o2b5RjYjzuVpVk1UVTKOUl2oaz6lSt/qCDjBtEJJ+pg4a7eJyPE0O5MtP8ATiE3HgF6epWojvKscgdUVrOoWkaIkBvC8skmlizHmOl2xO8DUUqUg74zFiSLTMxJCkqHAclk7wAMVJ2JNgOWF2k7Qa1Fs+WVEh8+/ib9VQX/ACx9k7RMxfaLKSpP4pZxpHuAoP5HCsjnvbRzm8bw071MChwB8FJ9oWQGQQ1azRxtS95tLEZYmWXSjBlAJtbrY2ueVrj1wxxRI1MkZhRqhSyrFACid2p0pIdX3MbAba7EgeEG4GI/hZ58yheasrGjWOV0kp6c9wqFDYiSS/eEEb/EBY++JvhXiHLjTyfZjHFDBJIHPwoCGK6y58LFwA1ySSDvhkQHs7j8abPSvW5QrjUYJa4y4QqJAK2snWaOn8bUqIREifiZSWvIyjc6gNQUjbYYj6WEZm5XvBFlsLD7TUM2hZSN+5RjbblqPl9NUXmfEP2p3hjapr4hI+mGN2hpkUsSFkmI72YC4tfQBYWOwxFR9n4Ch62pEUSltMSudMYJ1aQ7mw3PQG/nhgizxPa+Y4tyb9tu/wBUC+4EMGB1+6tfMu2rKKRRHE7ShAFVKdPCoAsAGayWAHQnEG/bXXT/AO6ZU1ujzOQD+ij/AJjhYyqWij/3Gjedh/iKm1/+LJy+mJtJK59ytNCPJi8rfppX9Tjk/wAXe38LAP1HH/EYoZZgcz4e6znj3iE7iCgHy+L/AD7y364l+z/toWsnNJWRLT1A1WIP7tityy7m6EAHmSDY73sCvy108rmlpgklVbxMLiOAH8b3vY+S7kn8jTlfStDVyxrIJGSR11rezWJBI674Z+HWqaeva03U9eGxVzxsZS6u0sGDBjXS6xVVIkqFJEV0YWZWAZSPUHY4Rc47GKGW5gaSlJudMZ1RE+sT3W3ounD/AI+MwAuTYDHC0OFCF0Gio/MOwyvB/cz0Eg83pxEfyRGH64hM17KMwpozLPU5bBGvNmNh7D9zcn0G5w98WdtSLIabLI/tdRuNY3iT1BHx287hfU8sIGaUg1ipziqaomPwQg3UeioLXF/LSt+d8IzywQYEVJyAGJ7laxr38NqXcnypqiokfQ9aNvGxaGBmHVzbWygWso0sfTq0ZlTwR6BXz98y/dUsS6Yk9EhT/NrX63xsQx1tUAqj7DTgWAAHfEeg5Rj8iPXExlHDsFNvGniPORvE7e7Hf8rDGBaviBOBNP7W83ZD9qbjh/6fb3UXC9bMoWGJKKEci6hpLfLGPCv1xt0nB8Ctrl11En8c51/kvwgfTExUVCRqXdlRRzZiAB9ThOzPtFDOIaGJp5WNgdJtf5VHib9B74Qi7eckQtoNac3HHz7lc64zF564Jsra6KCPXI6oi9TsPYDqfQYgcvqqvNXKUYanpgbSVTDxHzEY8/1G1yvXY4e7KJ6hxUZrKznmsCtsPRiuyj5U/Ppif4tmhhprVT/ZaJRpWnhsJai34PCfAnyr0PiZeWL44Yo3XWm+/bmBwH5j5Kp8jnDYOvBK2bZ3HDTSUeVkRU8e1VXE3ux5hWG8krcvD/LZRqEf2LcEJWVz1DRk0tOCBr/xHZdIBttsCWNuXg53vjWyrJKziCoVIoxTUMBsoUfu4h1A5d5KRz997DHQ/D3D8FFTpTwLpjQe5Y9WY9WJ5/8AbbHqrJB2TanM9YnU+Q02lB7qlSWDBgw4oLHUVCojO7BVVSzMTYKALkk9AAMUPxPxfVZ5K8FMzQZejWZ7WM3v1I8l5DYtvYB67dqmRMml7u9mkiVyOiFv8iwUfXFZcPcawxU0MYpqkMsaiyRagxtuwNxfUbn64z7fNNHH9FtSfLeroWtc75jgtqniEJNHl0a6xbvp33EZ+Y/jk8l5Dy52lso4YigYyEmWc/FNJuxPp/CPb8ziKy/NKsRiOkyqpYb+OVSgZjuWY2sSTufFjaXhDPar72WGjQ8wjXb81uf+cY80+KQ1DnBoOZJxPGlT3ZeqdD2jSvJS2Z51BTi80qJ6E+I+yjxH6DCjVdokkz91QUzyueRKkn3CLvb1J+mG3KOxCjRtdTJLUuedzoUn1AOo/wBWGHNq2jy2mdInpKRivhDbb/xFFGtyOfLe3Mc8RjZZWEBoMjvAeGZQ57zuCqur4QfabO68QDmsCkPKR8qLdU9wG9bYlMizp3DQ5HQCFLWkrJ7EgdSzG4Hna7eijCrHVUCS/u4qjNKl22aUFI2bzEakyyH0Yi/lh+y3s3zfM1X7fMKOlFtNNEoXbnYRr4V/nJI8segFmfIACMN4o0cGjE/uSV8DrmsT9oiUMIpKaSTMq12YtJ4nQu3QWN2AsLKm23MHbGzw92PVdfMKzOZW3sRAD4rcwCRtGvyrvvzU4szhXgSiy5LU0IVrWaRvFI3ux3t6Cw9MMGHLPZI4CXDFx16y4BQc8uWChoI4Y1iiRY40FlVRYAegxnwYMNqCMGDBgQtLOcoiqqeSnmXVHKhVh79R5EHcHoQMVDW1WZ5HF3EkSVdIt1hlWXupFW99LczcegPuRsDBimaCOdt2QVCk1xaahL47cWRrrSPe3J6nUP8A6/8AXGSDtXzaqbTTU1OpPLqfzaQL+mDBhVvw2ytyZ68ypmZ51UiOCuJ60fv6kU6Hp3qpt7QA3+pxL5J/s6UynXV1Ms7cyqDu1PuSSx+hXBgw4yNkYowAcFWSTmrJyHhSjol001PHFtYlR4j7sfE31JxLYMGLFxGDBgwIRgwYMCF//9k=">
            <a:hlinkClick r:id="rId2"/>
          </p:cNvPr>
          <p:cNvSpPr>
            <a:spLocks noChangeAspect="1" noChangeArrowheads="1"/>
          </p:cNvSpPr>
          <p:nvPr/>
        </p:nvSpPr>
        <p:spPr bwMode="auto">
          <a:xfrm>
            <a:off x="116682" y="-823384"/>
            <a:ext cx="792956" cy="1714501"/>
          </a:xfrm>
          <a:prstGeom prst="rect">
            <a:avLst/>
          </a:prstGeom>
          <a:noFill/>
          <a:ln w="9525">
            <a:noFill/>
            <a:miter lim="800000"/>
            <a:headEnd/>
            <a:tailEnd/>
          </a:ln>
        </p:spPr>
        <p:txBody>
          <a:bodyPr/>
          <a:lstStyle/>
          <a:p>
            <a:endParaRPr lang="en-GB">
              <a:latin typeface="Calibri" pitchFamily="34" charset="0"/>
            </a:endParaRPr>
          </a:p>
        </p:txBody>
      </p:sp>
      <p:sp>
        <p:nvSpPr>
          <p:cNvPr id="8" name="Rectangle 7"/>
          <p:cNvSpPr/>
          <p:nvPr/>
        </p:nvSpPr>
        <p:spPr>
          <a:xfrm>
            <a:off x="3140968" y="3779912"/>
            <a:ext cx="3429000" cy="2031325"/>
          </a:xfrm>
          <a:prstGeom prst="rect">
            <a:avLst/>
          </a:prstGeom>
        </p:spPr>
        <p:txBody>
          <a:bodyPr>
            <a:spAutoFit/>
          </a:bodyPr>
          <a:lstStyle/>
          <a:p>
            <a:pPr>
              <a:defRPr/>
            </a:pPr>
            <a:r>
              <a:rPr lang="en-GB" sz="1400" dirty="0" smtClean="0"/>
              <a:t>Nanak decided to journey around all the parts of India to share his teaching and ideas. </a:t>
            </a:r>
          </a:p>
          <a:p>
            <a:pPr>
              <a:defRPr/>
            </a:pPr>
            <a:endParaRPr lang="en-GB" sz="1400" dirty="0" smtClean="0"/>
          </a:p>
          <a:p>
            <a:pPr>
              <a:defRPr/>
            </a:pPr>
            <a:r>
              <a:rPr lang="en-GB" sz="1400" dirty="0" smtClean="0"/>
              <a:t>He travelled with his close friends </a:t>
            </a:r>
            <a:r>
              <a:rPr lang="en-GB" sz="1400" dirty="0" err="1" smtClean="0"/>
              <a:t>Bala</a:t>
            </a:r>
            <a:r>
              <a:rPr lang="en-GB" sz="1400" dirty="0" smtClean="0"/>
              <a:t> and </a:t>
            </a:r>
            <a:r>
              <a:rPr lang="en-GB" sz="1400" dirty="0" err="1" smtClean="0"/>
              <a:t>Mardana</a:t>
            </a:r>
            <a:r>
              <a:rPr lang="en-GB" sz="1400" dirty="0" smtClean="0"/>
              <a:t>. </a:t>
            </a:r>
          </a:p>
          <a:p>
            <a:pPr>
              <a:defRPr/>
            </a:pPr>
            <a:endParaRPr lang="en-GB" sz="1400" dirty="0" smtClean="0"/>
          </a:p>
          <a:p>
            <a:pPr>
              <a:defRPr/>
            </a:pPr>
            <a:r>
              <a:rPr lang="en-GB" sz="1400" dirty="0" smtClean="0"/>
              <a:t>We share learn about Guru Nanak’s beliefs and teachings through this unit of work.  </a:t>
            </a:r>
          </a:p>
        </p:txBody>
      </p:sp>
      <p:pic>
        <p:nvPicPr>
          <p:cNvPr id="9" name="Picture 2" descr="http://3.bp.blogspot.com/_Fg2MfTWPmEA/Svg-2heq7QI/AAAAAAAAAG0/gWKvwthHKAE/s400/ClipArt_Reading_Circle-315x254.jpg"/>
          <p:cNvPicPr>
            <a:picLocks noChangeAspect="1" noChangeArrowheads="1"/>
          </p:cNvPicPr>
          <p:nvPr/>
        </p:nvPicPr>
        <p:blipFill>
          <a:blip r:embed="rId3" cstate="print"/>
          <a:srcRect/>
          <a:stretch>
            <a:fillRect/>
          </a:stretch>
        </p:blipFill>
        <p:spPr bwMode="auto">
          <a:xfrm>
            <a:off x="476672" y="2915816"/>
            <a:ext cx="2250281" cy="3225800"/>
          </a:xfrm>
          <a:prstGeom prst="rect">
            <a:avLst/>
          </a:prstGeom>
          <a:noFill/>
          <a:ln w="9525">
            <a:noFill/>
            <a:miter lim="800000"/>
            <a:headEnd/>
            <a:tailEnd/>
          </a:ln>
        </p:spPr>
      </p:pic>
      <p:sp>
        <p:nvSpPr>
          <p:cNvPr id="10" name="Rectangle 9"/>
          <p:cNvSpPr/>
          <p:nvPr/>
        </p:nvSpPr>
        <p:spPr>
          <a:xfrm>
            <a:off x="3212976" y="251520"/>
            <a:ext cx="33123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32656" y="6732240"/>
            <a:ext cx="6264696" cy="1815882"/>
          </a:xfrm>
          <a:prstGeom prst="rect">
            <a:avLst/>
          </a:prstGeom>
          <a:noFill/>
        </p:spPr>
        <p:txBody>
          <a:bodyPr wrap="square" rtlCol="0">
            <a:spAutoFit/>
          </a:bodyPr>
          <a:lstStyle/>
          <a:p>
            <a:r>
              <a:rPr lang="en-GB" sz="1400" dirty="0" smtClean="0"/>
              <a:t>Now you have read through the story of Guru Nanak Dev </a:t>
            </a:r>
            <a:r>
              <a:rPr lang="en-GB" sz="1400" dirty="0" err="1" smtClean="0"/>
              <a:t>Ji</a:t>
            </a:r>
            <a:r>
              <a:rPr lang="en-GB" sz="1400" dirty="0" smtClean="0"/>
              <a:t> try and answer these questions in full sentences:</a:t>
            </a:r>
          </a:p>
          <a:p>
            <a:endParaRPr lang="en-GB" sz="1400" dirty="0" smtClean="0"/>
          </a:p>
          <a:p>
            <a:r>
              <a:rPr lang="en-GB" sz="1400" dirty="0" smtClean="0"/>
              <a:t>What was Guru Nanak like as a Young Boy?</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323528"/>
            <a:ext cx="6264696" cy="1169551"/>
          </a:xfrm>
          <a:prstGeom prst="rect">
            <a:avLst/>
          </a:prstGeom>
          <a:noFill/>
        </p:spPr>
        <p:txBody>
          <a:bodyPr wrap="square" rtlCol="0">
            <a:spAutoFit/>
          </a:bodyPr>
          <a:lstStyle/>
          <a:p>
            <a:r>
              <a:rPr lang="en-GB" sz="1400" dirty="0" smtClean="0"/>
              <a:t>What was Guru Nanak like as a Young Boy?</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
        <p:nvSpPr>
          <p:cNvPr id="5" name="TextBox 4"/>
          <p:cNvSpPr txBox="1"/>
          <p:nvPr/>
        </p:nvSpPr>
        <p:spPr>
          <a:xfrm>
            <a:off x="332656" y="1979712"/>
            <a:ext cx="6264696" cy="1169551"/>
          </a:xfrm>
          <a:prstGeom prst="rect">
            <a:avLst/>
          </a:prstGeom>
          <a:noFill/>
        </p:spPr>
        <p:txBody>
          <a:bodyPr wrap="square" rtlCol="0">
            <a:spAutoFit/>
          </a:bodyPr>
          <a:lstStyle/>
          <a:p>
            <a:r>
              <a:rPr lang="en-GB" sz="1400" dirty="0" smtClean="0"/>
              <a:t>How did people know that Guru Nanak was special? 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
        <p:nvSpPr>
          <p:cNvPr id="6" name="TextBox 5"/>
          <p:cNvSpPr txBox="1"/>
          <p:nvPr/>
        </p:nvSpPr>
        <p:spPr>
          <a:xfrm>
            <a:off x="260648" y="3563888"/>
            <a:ext cx="6264696" cy="1169551"/>
          </a:xfrm>
          <a:prstGeom prst="rect">
            <a:avLst/>
          </a:prstGeom>
          <a:noFill/>
        </p:spPr>
        <p:txBody>
          <a:bodyPr wrap="square" rtlCol="0">
            <a:spAutoFit/>
          </a:bodyPr>
          <a:lstStyle/>
          <a:p>
            <a:r>
              <a:rPr lang="en-GB" sz="1400" dirty="0" smtClean="0"/>
              <a:t>What did he do with his friends that showed he was a good person? 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
        <p:nvSpPr>
          <p:cNvPr id="7" name="TextBox 6"/>
          <p:cNvSpPr txBox="1"/>
          <p:nvPr/>
        </p:nvSpPr>
        <p:spPr>
          <a:xfrm>
            <a:off x="332656" y="5076056"/>
            <a:ext cx="6264696" cy="1169551"/>
          </a:xfrm>
          <a:prstGeom prst="rect">
            <a:avLst/>
          </a:prstGeom>
          <a:noFill/>
        </p:spPr>
        <p:txBody>
          <a:bodyPr wrap="square" rtlCol="0">
            <a:spAutoFit/>
          </a:bodyPr>
          <a:lstStyle/>
          <a:p>
            <a:r>
              <a:rPr lang="en-GB" sz="1400" dirty="0" smtClean="0"/>
              <a:t>How did Guru Nanak ‘find’ God?</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
        <p:nvSpPr>
          <p:cNvPr id="8" name="TextBox 7"/>
          <p:cNvSpPr txBox="1"/>
          <p:nvPr/>
        </p:nvSpPr>
        <p:spPr>
          <a:xfrm>
            <a:off x="332656" y="6516216"/>
            <a:ext cx="6264696" cy="2246769"/>
          </a:xfrm>
          <a:prstGeom prst="rect">
            <a:avLst/>
          </a:prstGeom>
          <a:noFill/>
        </p:spPr>
        <p:txBody>
          <a:bodyPr wrap="square" rtlCol="0">
            <a:spAutoFit/>
          </a:bodyPr>
          <a:lstStyle/>
          <a:p>
            <a:r>
              <a:rPr lang="en-GB" sz="1400" dirty="0" smtClean="0"/>
              <a:t>Do you think guru Nanak actually went into the lake for 3 days if yes how and why? And if not then what happened?</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21440"/>
          </a:xfrm>
          <a:solidFill>
            <a:srgbClr val="FFC000"/>
          </a:solidFill>
        </p:spPr>
        <p:txBody>
          <a:bodyPr/>
          <a:lstStyle/>
          <a:p>
            <a:r>
              <a:rPr lang="en-GB" sz="3600" b="1" dirty="0" smtClean="0"/>
              <a:t>Buddha</a:t>
            </a:r>
            <a:r>
              <a:rPr lang="en-GB" dirty="0" smtClean="0"/>
              <a:t> </a:t>
            </a:r>
            <a:endParaRPr lang="en-GB" dirty="0"/>
          </a:p>
        </p:txBody>
      </p:sp>
      <p:sp>
        <p:nvSpPr>
          <p:cNvPr id="3" name="Content Placeholder 2"/>
          <p:cNvSpPr>
            <a:spLocks noGrp="1"/>
          </p:cNvSpPr>
          <p:nvPr>
            <p:ph idx="1"/>
          </p:nvPr>
        </p:nvSpPr>
        <p:spPr>
          <a:xfrm>
            <a:off x="332656" y="1403648"/>
            <a:ext cx="6172200" cy="422175"/>
          </a:xfrm>
        </p:spPr>
        <p:txBody>
          <a:bodyPr/>
          <a:lstStyle/>
          <a:p>
            <a:pPr>
              <a:buNone/>
            </a:pPr>
            <a:r>
              <a:rPr lang="en-GB" sz="1400" dirty="0" smtClean="0"/>
              <a:t>Spot the difference Buddha:</a:t>
            </a:r>
          </a:p>
          <a:p>
            <a:pPr>
              <a:buNone/>
            </a:pPr>
            <a:endParaRPr lang="en-GB" dirty="0" smtClean="0"/>
          </a:p>
          <a:p>
            <a:pPr>
              <a:buNone/>
            </a:pPr>
            <a:endParaRPr lang="en-GB" dirty="0"/>
          </a:p>
        </p:txBody>
      </p:sp>
      <p:pic>
        <p:nvPicPr>
          <p:cNvPr id="41986" name="Picture 2" descr="http://us.123rf.com/400wm/400/400/kanate/kanate1209/kanate120900009/15094629-buddhist-monk-cartoon--vector.jpg"/>
          <p:cNvPicPr>
            <a:picLocks noChangeAspect="1" noChangeArrowheads="1"/>
          </p:cNvPicPr>
          <p:nvPr/>
        </p:nvPicPr>
        <p:blipFill>
          <a:blip r:embed="rId2" cstate="print"/>
          <a:srcRect/>
          <a:stretch>
            <a:fillRect/>
          </a:stretch>
        </p:blipFill>
        <p:spPr bwMode="auto">
          <a:xfrm>
            <a:off x="332656" y="2123728"/>
            <a:ext cx="2376264" cy="2376264"/>
          </a:xfrm>
          <a:prstGeom prst="rect">
            <a:avLst/>
          </a:prstGeom>
          <a:noFill/>
        </p:spPr>
      </p:pic>
      <p:pic>
        <p:nvPicPr>
          <p:cNvPr id="41988" name="Picture 4" descr="http://us.cdn4.123rf.com/168nwm/atthameeni/atthameeni1210/atthameeni121000358/16055586-buddhist-monk-cartoon-hand-drawn-illustration.jpg"/>
          <p:cNvPicPr>
            <a:picLocks noChangeAspect="1" noChangeArrowheads="1"/>
          </p:cNvPicPr>
          <p:nvPr/>
        </p:nvPicPr>
        <p:blipFill>
          <a:blip r:embed="rId3" cstate="print"/>
          <a:srcRect/>
          <a:stretch>
            <a:fillRect/>
          </a:stretch>
        </p:blipFill>
        <p:spPr bwMode="auto">
          <a:xfrm>
            <a:off x="3356992" y="1979712"/>
            <a:ext cx="2608312" cy="2608312"/>
          </a:xfrm>
          <a:prstGeom prst="rect">
            <a:avLst/>
          </a:prstGeom>
          <a:noFill/>
        </p:spPr>
      </p:pic>
      <p:sp>
        <p:nvSpPr>
          <p:cNvPr id="6" name="TextBox 5"/>
          <p:cNvSpPr txBox="1"/>
          <p:nvPr/>
        </p:nvSpPr>
        <p:spPr>
          <a:xfrm>
            <a:off x="332656" y="4644008"/>
            <a:ext cx="5832648" cy="307777"/>
          </a:xfrm>
          <a:prstGeom prst="rect">
            <a:avLst/>
          </a:prstGeom>
          <a:noFill/>
        </p:spPr>
        <p:txBody>
          <a:bodyPr wrap="square" rtlCol="0">
            <a:spAutoFit/>
          </a:bodyPr>
          <a:lstStyle/>
          <a:p>
            <a:r>
              <a:rPr lang="en-GB" sz="1400" dirty="0" smtClean="0"/>
              <a:t>List as many differences as you can about these images</a:t>
            </a:r>
          </a:p>
        </p:txBody>
      </p:sp>
      <p:sp>
        <p:nvSpPr>
          <p:cNvPr id="7" name="TextBox 6"/>
          <p:cNvSpPr txBox="1"/>
          <p:nvPr/>
        </p:nvSpPr>
        <p:spPr>
          <a:xfrm>
            <a:off x="404664" y="5148064"/>
            <a:ext cx="5904656" cy="646331"/>
          </a:xfrm>
          <a:prstGeom prst="rect">
            <a:avLst/>
          </a:prstGeom>
          <a:noFill/>
        </p:spPr>
        <p:txBody>
          <a:bodyPr wrap="square" numCol="3" rtlCol="0">
            <a:spAutoFit/>
          </a:bodyPr>
          <a:lstStyle/>
          <a:p>
            <a:pPr>
              <a:buFont typeface="Arial" pitchFamily="34" charset="0"/>
              <a:buChar char="•"/>
            </a:pPr>
            <a:r>
              <a:rPr lang="en-GB" dirty="0" smtClean="0"/>
              <a:t>  </a:t>
            </a:r>
          </a:p>
          <a:p>
            <a:pPr>
              <a:buFont typeface="Arial" pitchFamily="34" charset="0"/>
              <a:buChar char="•"/>
            </a:pPr>
            <a:r>
              <a:rPr lang="en-GB" dirty="0" smtClean="0"/>
              <a:t>   </a:t>
            </a:r>
          </a:p>
          <a:p>
            <a:pPr>
              <a:buFont typeface="Arial" pitchFamily="34" charset="0"/>
              <a:buChar char="•"/>
            </a:pPr>
            <a:r>
              <a:rPr lang="en-GB" dirty="0" smtClean="0"/>
              <a:t>  </a:t>
            </a:r>
          </a:p>
          <a:p>
            <a:pPr>
              <a:buFont typeface="Arial" pitchFamily="34" charset="0"/>
              <a:buChar char="•"/>
            </a:pPr>
            <a:r>
              <a:rPr lang="en-GB" dirty="0" smtClean="0"/>
              <a:t>    </a:t>
            </a:r>
          </a:p>
          <a:p>
            <a:pPr>
              <a:buFont typeface="Arial" pitchFamily="34" charset="0"/>
              <a:buChar char="•"/>
            </a:pPr>
            <a:r>
              <a:rPr lang="en-GB" dirty="0" smtClean="0"/>
              <a:t> </a:t>
            </a:r>
          </a:p>
          <a:p>
            <a:pPr>
              <a:buFont typeface="Arial" pitchFamily="34" charset="0"/>
              <a:buChar char="•"/>
            </a:pPr>
            <a:r>
              <a:rPr lang="en-GB" dirty="0" smtClean="0"/>
              <a:t> </a:t>
            </a:r>
            <a:endParaRPr lang="en-GB" dirty="0"/>
          </a:p>
        </p:txBody>
      </p:sp>
      <p:sp>
        <p:nvSpPr>
          <p:cNvPr id="8" name="TextBox 7"/>
          <p:cNvSpPr txBox="1"/>
          <p:nvPr/>
        </p:nvSpPr>
        <p:spPr>
          <a:xfrm>
            <a:off x="260648" y="6300192"/>
            <a:ext cx="6048672" cy="2185214"/>
          </a:xfrm>
          <a:prstGeom prst="rect">
            <a:avLst/>
          </a:prstGeom>
          <a:noFill/>
        </p:spPr>
        <p:txBody>
          <a:bodyPr wrap="square" rtlCol="0">
            <a:spAutoFit/>
          </a:bodyPr>
          <a:lstStyle/>
          <a:p>
            <a:r>
              <a:rPr lang="en-GB" dirty="0" smtClean="0"/>
              <a:t>Task:</a:t>
            </a:r>
          </a:p>
          <a:p>
            <a:r>
              <a:rPr lang="en-GB" sz="1400" dirty="0" smtClean="0"/>
              <a:t>Why do you think the two Buddha's look so different? </a:t>
            </a:r>
            <a:r>
              <a:rPr lang="en-GB" sz="1400" i="1" dirty="0" smtClean="0"/>
              <a:t>Give 2 reasons in full sentences </a:t>
            </a:r>
          </a:p>
          <a:p>
            <a:r>
              <a:rPr lang="en-GB" dirty="0" smtClean="0"/>
              <a:t>_______________________________________________________________________________________________________________________________________________________________________________________________________________________________________________________________ </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648" y="323528"/>
            <a:ext cx="6172200" cy="2510407"/>
          </a:xfrm>
        </p:spPr>
        <p:txBody>
          <a:bodyPr>
            <a:normAutofit/>
          </a:bodyPr>
          <a:lstStyle/>
          <a:p>
            <a:pPr>
              <a:buNone/>
            </a:pPr>
            <a:r>
              <a:rPr lang="en-GB" sz="1600" dirty="0" smtClean="0"/>
              <a:t>If you thought a major difference between the two Buddha's is that one was ‘fat’ and the other one wasn’t then well done! </a:t>
            </a:r>
          </a:p>
          <a:p>
            <a:pPr>
              <a:buNone/>
            </a:pPr>
            <a:endParaRPr lang="en-GB" sz="1600" dirty="0" smtClean="0"/>
          </a:p>
          <a:p>
            <a:pPr>
              <a:buNone/>
            </a:pPr>
            <a:r>
              <a:rPr lang="en-GB" sz="1600" dirty="0" smtClean="0"/>
              <a:t>This is because the ‘fat Buddha’ (Chinese name’ is from Chinese culture and represents luck. Some people say you get good luck from the Buddha by rubbing his belly.</a:t>
            </a:r>
          </a:p>
          <a:p>
            <a:pPr>
              <a:buNone/>
            </a:pPr>
            <a:endParaRPr lang="en-GB" sz="1600" dirty="0" smtClean="0"/>
          </a:p>
          <a:p>
            <a:pPr>
              <a:buNone/>
            </a:pPr>
            <a:r>
              <a:rPr lang="en-GB" sz="1600" dirty="0" smtClean="0"/>
              <a:t>The other Buddha however is more like the Buddha that we will be looking at. </a:t>
            </a:r>
            <a:endParaRPr lang="en-GB" sz="1600" dirty="0"/>
          </a:p>
        </p:txBody>
      </p:sp>
      <p:sp>
        <p:nvSpPr>
          <p:cNvPr id="4" name="Cloud 3"/>
          <p:cNvSpPr/>
          <p:nvPr/>
        </p:nvSpPr>
        <p:spPr>
          <a:xfrm>
            <a:off x="2204864" y="5508104"/>
            <a:ext cx="2664296" cy="15841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Buddhism and the Buddha </a:t>
            </a:r>
            <a:endParaRPr lang="en-GB" dirty="0"/>
          </a:p>
        </p:txBody>
      </p:sp>
      <p:cxnSp>
        <p:nvCxnSpPr>
          <p:cNvPr id="6" name="Straight Arrow Connector 5"/>
          <p:cNvCxnSpPr/>
          <p:nvPr/>
        </p:nvCxnSpPr>
        <p:spPr>
          <a:xfrm flipH="1" flipV="1">
            <a:off x="2564904" y="4932040"/>
            <a:ext cx="5760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33056" y="4860032"/>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36912" y="6948264"/>
            <a:ext cx="3600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61048" y="6804248"/>
            <a:ext cx="5040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412776" y="5652120"/>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25144" y="5508104"/>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700808" y="6588224"/>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09120" y="6588224"/>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4664" y="3635896"/>
            <a:ext cx="6120680" cy="523220"/>
          </a:xfrm>
          <a:prstGeom prst="rect">
            <a:avLst/>
          </a:prstGeom>
          <a:noFill/>
        </p:spPr>
        <p:txBody>
          <a:bodyPr wrap="square" rtlCol="0">
            <a:spAutoFit/>
          </a:bodyPr>
          <a:lstStyle/>
          <a:p>
            <a:r>
              <a:rPr lang="en-GB" sz="1400" dirty="0" smtClean="0"/>
              <a:t>Write down as many facts as you know about </a:t>
            </a:r>
            <a:r>
              <a:rPr lang="en-GB" sz="1400" dirty="0" err="1" smtClean="0"/>
              <a:t>Buddhisma</a:t>
            </a:r>
            <a:r>
              <a:rPr lang="en-GB" sz="1400" dirty="0" smtClean="0"/>
              <a:t> </a:t>
            </a:r>
            <a:r>
              <a:rPr lang="en-GB" sz="1400" dirty="0" err="1" smtClean="0"/>
              <a:t>nd</a:t>
            </a:r>
            <a:r>
              <a:rPr lang="en-GB" sz="1400" dirty="0" smtClean="0"/>
              <a:t> the Buddha including the ones you have already discovered:</a:t>
            </a:r>
            <a:endParaRPr lang="en-GB" sz="1400" dirty="0"/>
          </a:p>
        </p:txBody>
      </p:sp>
      <p:cxnSp>
        <p:nvCxnSpPr>
          <p:cNvPr id="24" name="Straight Connector 23"/>
          <p:cNvCxnSpPr/>
          <p:nvPr/>
        </p:nvCxnSpPr>
        <p:spPr>
          <a:xfrm>
            <a:off x="0" y="3203848"/>
            <a:ext cx="6858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1403648"/>
            <a:ext cx="6858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fontAlgn="base">
              <a:spcBef>
                <a:spcPct val="0"/>
              </a:spcBef>
              <a:spcAft>
                <a:spcPct val="0"/>
              </a:spcAft>
              <a:buFont typeface="+mj-lt"/>
              <a:buAutoNum type="arabicPeriod"/>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Gautama Buddha's name</a:t>
            </a:r>
            <a:r>
              <a:rPr lang="en-US" sz="1200" dirty="0" smtClean="0">
                <a:latin typeface="Verdana" pitchFamily="34" charset="0"/>
                <a:ea typeface="Times New Roman" pitchFamily="18" charset="0"/>
                <a:cs typeface="Times New Roman" pitchFamily="18" charset="0"/>
              </a:rPr>
              <a:t> birth </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is Siddhartha Gautama</a:t>
            </a:r>
            <a:r>
              <a:rPr kumimoji="0" lang="en-US" sz="1200" b="0" i="0" u="none" strike="noStrike" cap="none" normalizeH="0" dirty="0" smtClean="0">
                <a:ln>
                  <a:noFill/>
                </a:ln>
                <a:solidFill>
                  <a:schemeClr val="tx1"/>
                </a:solidFill>
                <a:effectLst/>
                <a:latin typeface="Verdana" pitchFamily="34" charset="0"/>
                <a:ea typeface="Times New Roman" pitchFamily="18" charset="0"/>
                <a:cs typeface="Times New Roman" pitchFamily="18" charset="0"/>
              </a:rPr>
              <a:t> </a:t>
            </a:r>
          </a:p>
          <a:p>
            <a:pPr marL="228600" lvl="0" indent="-228600" fontAlgn="base">
              <a:spcBef>
                <a:spcPct val="0"/>
              </a:spcBef>
              <a:spcAft>
                <a:spcPct val="0"/>
              </a:spcAft>
              <a:buFont typeface="+mj-lt"/>
              <a:buAutoNum type="arabicPeriod"/>
            </a:pPr>
            <a:endParaRPr kumimoji="0" lang="en-US" sz="1200" b="0" i="0" u="none" strike="noStrike" cap="none" normalizeH="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fontAlgn="base">
              <a:spcBef>
                <a:spcPct val="0"/>
              </a:spcBef>
              <a:spcAft>
                <a:spcPct val="0"/>
              </a:spcAft>
            </a:pPr>
            <a:r>
              <a:rPr lang="en-US" sz="1200" baseline="0" dirty="0" smtClean="0">
                <a:latin typeface="Verdana" pitchFamily="34" charset="0"/>
                <a:cs typeface="Times New Roman" pitchFamily="18" charset="0"/>
              </a:rPr>
              <a:t>____________________________________________________________________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lvl="0" indent="-22860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He is of the religion </a:t>
            </a:r>
            <a:r>
              <a:rPr lang="en-US" sz="1200" dirty="0" smtClean="0">
                <a:latin typeface="Verdana" pitchFamily="34" charset="0"/>
                <a:ea typeface="Times New Roman" pitchFamily="18" charset="0"/>
                <a:cs typeface="Times New Roman" pitchFamily="18" charset="0"/>
              </a:rPr>
              <a:t>the founder </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called Buddhism.</a:t>
            </a:r>
          </a:p>
          <a:p>
            <a:pPr marL="228600" lvl="0" indent="-22860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lvl="0" indent="-22860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Buddha was in </a:t>
            </a:r>
            <a:r>
              <a:rPr kumimoji="0" lang="en-US" sz="12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Lumbini</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lang="en-US" sz="1200" dirty="0" smtClean="0">
                <a:latin typeface="Verdana" pitchFamily="34" charset="0"/>
                <a:ea typeface="Times New Roman" pitchFamily="18" charset="0"/>
                <a:cs typeface="Times New Roman" pitchFamily="18" charset="0"/>
              </a:rPr>
              <a:t>a prince </a:t>
            </a:r>
          </a:p>
          <a:p>
            <a:pPr marL="228600" lvl="0" indent="-22860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lvl="0" indent="-228600" eaLnBrk="0" fontAlgn="base" hangingPunct="0">
              <a:spcBef>
                <a:spcPct val="0"/>
              </a:spcBef>
              <a:spcAft>
                <a:spcPct val="0"/>
              </a:spcAft>
            </a:pPr>
            <a:r>
              <a:rPr lang="en-US" sz="1200" dirty="0" smtClean="0">
                <a:latin typeface="Verdana" pitchFamily="34" charset="0"/>
                <a:ea typeface="Times New Roman" pitchFamily="18" charset="0"/>
                <a:cs typeface="Times New Roman" pitchFamily="18" charset="0"/>
              </a:rPr>
              <a:t>Hindu </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Buddha was a </a:t>
            </a:r>
            <a:r>
              <a:rPr lang="en-US" sz="1200" dirty="0" smtClean="0">
                <a:latin typeface="Verdana" pitchFamily="34" charset="0"/>
                <a:ea typeface="Times New Roman" pitchFamily="18" charset="0"/>
                <a:cs typeface="Times New Roman" pitchFamily="18" charset="0"/>
              </a:rPr>
              <a:t>originally </a:t>
            </a:r>
          </a:p>
          <a:p>
            <a:pPr marL="228600" lvl="0" indent="-22860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Siddhartha was brought up by his mother's younger sister, </a:t>
            </a:r>
            <a:r>
              <a:rPr kumimoji="0" lang="en-US" sz="12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Maha</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Prajapati</a:t>
            </a: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Siddhartha married </a:t>
            </a:r>
            <a:r>
              <a:rPr kumimoji="0" lang="en-US" sz="12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Yasodhara</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when he was 16. </a:t>
            </a:r>
            <a:r>
              <a:rPr kumimoji="0" lang="en-US" sz="12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Yasodhara</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gave birth to a son </a:t>
            </a:r>
            <a:r>
              <a:rPr kumimoji="0" lang="en-US" sz="12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Rahula</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t>
            </a:r>
          </a:p>
          <a:p>
            <a:pPr marL="228600" marR="0" lvl="0" indent="-228600" algn="l"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lvl="0" indent="-228600" eaLnBrk="0" fontAlgn="base" hangingPunct="0">
              <a:spcBef>
                <a:spcPct val="0"/>
              </a:spcBef>
              <a:spcAft>
                <a:spcPct val="0"/>
              </a:spcAft>
            </a:pPr>
            <a:r>
              <a:rPr lang="en-US" sz="1200" dirty="0" smtClean="0">
                <a:latin typeface="Verdana" pitchFamily="34" charset="0"/>
                <a:ea typeface="Times New Roman" pitchFamily="18" charset="0"/>
                <a:cs typeface="Times New Roman" pitchFamily="18" charset="0"/>
              </a:rPr>
              <a:t>spent 29 </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Siddhartha years </a:t>
            </a:r>
            <a:r>
              <a:rPr lang="en-US" sz="1200" dirty="0" smtClean="0">
                <a:latin typeface="Verdana" pitchFamily="34" charset="0"/>
                <a:ea typeface="Times New Roman" pitchFamily="18" charset="0"/>
                <a:cs typeface="Times New Roman" pitchFamily="18" charset="0"/>
              </a:rPr>
              <a:t>in </a:t>
            </a:r>
            <a:r>
              <a:rPr lang="en-US" sz="1200" dirty="0" err="1" smtClean="0">
                <a:latin typeface="Verdana" pitchFamily="34" charset="0"/>
                <a:ea typeface="Times New Roman" pitchFamily="18" charset="0"/>
                <a:cs typeface="Times New Roman" pitchFamily="18" charset="0"/>
              </a:rPr>
              <a:t>Kapilavastu</a:t>
            </a:r>
            <a:r>
              <a:rPr lang="en-US" sz="1200" dirty="0" smtClean="0">
                <a:latin typeface="Verdana"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as prince</a:t>
            </a:r>
          </a:p>
          <a:p>
            <a:pPr marL="228600" lvl="0" indent="-22860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latin typeface="Arial" pitchFamily="34" charset="0"/>
            </a:endParaRPr>
          </a:p>
          <a:p>
            <a:pPr marL="228600" lvl="0" indent="-228600" eaLnBrk="0" fontAlgn="base" hangingPunct="0">
              <a:spcBef>
                <a:spcPct val="0"/>
              </a:spcBef>
              <a:spcAft>
                <a:spcPct val="0"/>
              </a:spcAft>
            </a:pPr>
            <a:r>
              <a:rPr lang="en-GB" sz="1200" dirty="0" smtClean="0"/>
              <a:t>29 </a:t>
            </a:r>
            <a:r>
              <a:rPr kumimoji="0" lang="en-GB" sz="1200" b="0" i="0" u="none" strike="noStrike" cap="none" normalizeH="0" baseline="0" dirty="0" smtClean="0">
                <a:ln>
                  <a:noFill/>
                </a:ln>
                <a:solidFill>
                  <a:schemeClr val="tx1"/>
                </a:solidFill>
                <a:effectLst/>
              </a:rPr>
              <a:t>He</a:t>
            </a:r>
            <a:r>
              <a:rPr kumimoji="0" lang="en-GB" sz="1200" b="0" i="0" u="none" strike="noStrike" cap="none" normalizeH="0" dirty="0" smtClean="0">
                <a:ln>
                  <a:noFill/>
                </a:ln>
                <a:solidFill>
                  <a:schemeClr val="tx1"/>
                </a:solidFill>
                <a:effectLst/>
              </a:rPr>
              <a:t> ran </a:t>
            </a:r>
            <a:r>
              <a:rPr lang="en-GB" sz="1200" dirty="0" smtClean="0"/>
              <a:t>to discover the world</a:t>
            </a:r>
            <a:r>
              <a:rPr kumimoji="0" lang="en-GB" sz="1200" b="0" i="0" u="none" strike="noStrike" cap="none" normalizeH="0" dirty="0" smtClean="0">
                <a:ln>
                  <a:noFill/>
                </a:ln>
                <a:solidFill>
                  <a:schemeClr val="tx1"/>
                </a:solidFill>
                <a:effectLst/>
              </a:rPr>
              <a:t> away at. </a:t>
            </a:r>
            <a:r>
              <a:rPr lang="en-GB" sz="1200" dirty="0" smtClean="0"/>
              <a:t>what he saw </a:t>
            </a:r>
            <a:r>
              <a:rPr kumimoji="0" lang="en-GB" sz="1200" b="0" i="0" u="none" strike="noStrike" cap="none" normalizeH="0" dirty="0" smtClean="0">
                <a:ln>
                  <a:noFill/>
                </a:ln>
                <a:solidFill>
                  <a:schemeClr val="tx1"/>
                </a:solidFill>
                <a:effectLst/>
              </a:rPr>
              <a:t>He didn’t like</a:t>
            </a:r>
          </a:p>
          <a:p>
            <a:pPr marL="228600" lvl="0" indent="-228600" eaLnBrk="0" fontAlgn="base" hangingPunct="0">
              <a:spcBef>
                <a:spcPct val="0"/>
              </a:spcBef>
              <a:spcAft>
                <a:spcPct val="0"/>
              </a:spcAft>
            </a:pPr>
            <a:endParaRPr kumimoji="0" lang="en-GB" sz="1200" b="0" i="0" u="none" strike="noStrike" cap="none" normalizeH="0" dirty="0" smtClean="0">
              <a:ln>
                <a:noFill/>
              </a:ln>
              <a:solidFill>
                <a:schemeClr val="tx1"/>
              </a:solidFill>
              <a:effectLst/>
            </a:endParaRPr>
          </a:p>
          <a:p>
            <a:pPr marL="228600" lvl="0" indent="-228600" eaLnBrk="0" fontAlgn="base" hangingPunct="0">
              <a:spcBef>
                <a:spcPct val="0"/>
              </a:spcBef>
              <a:spcAft>
                <a:spcPct val="0"/>
              </a:spcAft>
            </a:pPr>
            <a:r>
              <a:rPr lang="en-US" sz="1200" dirty="0" smtClean="0">
                <a:latin typeface="Verdana" pitchFamily="34" charset="0"/>
                <a:cs typeface="Times New Roman" pitchFamily="18" charset="0"/>
              </a:rPr>
              <a:t>___________________________________________________________________</a:t>
            </a:r>
            <a:endParaRPr kumimoji="0" lang="en-GB" sz="1200" b="0" i="0" u="none" strike="noStrike" cap="none" normalizeH="0" baseline="0" dirty="0" smtClean="0">
              <a:ln>
                <a:noFill/>
              </a:ln>
              <a:solidFill>
                <a:schemeClr val="tx1"/>
              </a:solidFill>
              <a:effectLst/>
            </a:endParaRPr>
          </a:p>
          <a:p>
            <a:pPr lvl="0" eaLnBrk="0" fontAlgn="base" hangingPunct="0">
              <a:spcBef>
                <a:spcPct val="0"/>
              </a:spcBef>
              <a:spcAft>
                <a:spcPct val="0"/>
              </a:spcAft>
            </a:pPr>
            <a:endParaRPr kumimoji="0" lang="en-GB" sz="18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60648" y="467544"/>
            <a:ext cx="6336704" cy="923330"/>
          </a:xfrm>
          <a:prstGeom prst="rect">
            <a:avLst/>
          </a:prstGeom>
          <a:solidFill>
            <a:srgbClr val="FFC000"/>
          </a:solidFill>
        </p:spPr>
        <p:txBody>
          <a:bodyPr wrap="square" rtlCol="0">
            <a:spAutoFit/>
          </a:bodyPr>
          <a:lstStyle/>
          <a:p>
            <a:r>
              <a:rPr lang="en-GB" dirty="0" err="1" smtClean="0"/>
              <a:t>Unjumble</a:t>
            </a:r>
            <a:r>
              <a:rPr lang="en-GB" dirty="0" smtClean="0"/>
              <a:t> task:</a:t>
            </a:r>
          </a:p>
          <a:p>
            <a:r>
              <a:rPr lang="en-GB" dirty="0" smtClean="0"/>
              <a:t>Look at the sentences and </a:t>
            </a:r>
            <a:r>
              <a:rPr lang="en-GB" dirty="0" err="1" smtClean="0"/>
              <a:t>unjumble</a:t>
            </a:r>
            <a:r>
              <a:rPr lang="en-GB" dirty="0" smtClean="0"/>
              <a:t> them so that they make sense:</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21440"/>
          </a:xfrm>
          <a:solidFill>
            <a:srgbClr val="FFC000"/>
          </a:solidFill>
        </p:spPr>
        <p:txBody>
          <a:bodyPr/>
          <a:lstStyle/>
          <a:p>
            <a:r>
              <a:rPr lang="en-GB" dirty="0" smtClean="0"/>
              <a:t>Easter </a:t>
            </a:r>
            <a:endParaRPr lang="en-GB" dirty="0"/>
          </a:p>
        </p:txBody>
      </p:sp>
      <p:pic>
        <p:nvPicPr>
          <p:cNvPr id="44036" name="Picture 4" descr="http://www.activityvillage.co.uk/easter_word_search_460.jpg"/>
          <p:cNvPicPr>
            <a:picLocks noChangeAspect="1" noChangeArrowheads="1"/>
          </p:cNvPicPr>
          <p:nvPr/>
        </p:nvPicPr>
        <p:blipFill>
          <a:blip r:embed="rId2" cstate="print"/>
          <a:srcRect b="6854"/>
          <a:stretch>
            <a:fillRect/>
          </a:stretch>
        </p:blipFill>
        <p:spPr bwMode="auto">
          <a:xfrm>
            <a:off x="476672" y="1297059"/>
            <a:ext cx="5904656" cy="784694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ermons4kids.com/easter_luke_crossword.gif"/>
          <p:cNvPicPr>
            <a:picLocks noChangeAspect="1" noChangeArrowheads="1"/>
          </p:cNvPicPr>
          <p:nvPr/>
        </p:nvPicPr>
        <p:blipFill>
          <a:blip r:embed="rId2" cstate="print"/>
          <a:srcRect/>
          <a:stretch>
            <a:fillRect/>
          </a:stretch>
        </p:blipFill>
        <p:spPr bwMode="auto">
          <a:xfrm>
            <a:off x="0" y="1045723"/>
            <a:ext cx="6858000" cy="8098277"/>
          </a:xfrm>
          <a:prstGeom prst="rect">
            <a:avLst/>
          </a:prstGeom>
          <a:noFill/>
        </p:spPr>
      </p:pic>
      <p:sp>
        <p:nvSpPr>
          <p:cNvPr id="5" name="TextBox 4"/>
          <p:cNvSpPr txBox="1"/>
          <p:nvPr/>
        </p:nvSpPr>
        <p:spPr>
          <a:xfrm>
            <a:off x="0" y="611560"/>
            <a:ext cx="6858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smtClean="0"/>
              <a:t>Try to complete this crossword: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0.gstatic.com/images?q=tbn:ANd9GcSV0G04p_kwLPitn1xMqXFETZuA5x6FUfTLH5ncU4CyLoAaAnGAeQ:blog.crownpointdesigns.com/wp-content/uploads/2010/06/logos.jpg"/>
          <p:cNvPicPr>
            <a:picLocks noChangeAspect="1" noChangeArrowheads="1"/>
          </p:cNvPicPr>
          <p:nvPr/>
        </p:nvPicPr>
        <p:blipFill>
          <a:blip r:embed="rId2" cstate="print"/>
          <a:srcRect/>
          <a:stretch>
            <a:fillRect/>
          </a:stretch>
        </p:blipFill>
        <p:spPr bwMode="auto">
          <a:xfrm>
            <a:off x="188640" y="1187624"/>
            <a:ext cx="6383297" cy="4104456"/>
          </a:xfrm>
          <a:prstGeom prst="rect">
            <a:avLst/>
          </a:prstGeom>
          <a:noFill/>
        </p:spPr>
      </p:pic>
      <p:sp>
        <p:nvSpPr>
          <p:cNvPr id="5" name="TextBox 4"/>
          <p:cNvSpPr txBox="1"/>
          <p:nvPr/>
        </p:nvSpPr>
        <p:spPr>
          <a:xfrm>
            <a:off x="260648" y="395536"/>
            <a:ext cx="6165304" cy="369332"/>
          </a:xfrm>
          <a:prstGeom prst="rect">
            <a:avLst/>
          </a:prstGeom>
          <a:solidFill>
            <a:srgbClr val="FFC000"/>
          </a:solidFill>
        </p:spPr>
        <p:txBody>
          <a:bodyPr wrap="square" rtlCol="0">
            <a:spAutoFit/>
          </a:bodyPr>
          <a:lstStyle/>
          <a:p>
            <a:pPr algn="ctr"/>
            <a:r>
              <a:rPr lang="en-GB" dirty="0" smtClean="0"/>
              <a:t>Symbols</a:t>
            </a:r>
            <a:endParaRPr lang="en-GB" dirty="0"/>
          </a:p>
        </p:txBody>
      </p:sp>
      <p:sp>
        <p:nvSpPr>
          <p:cNvPr id="6" name="TextBox 5"/>
          <p:cNvSpPr txBox="1"/>
          <p:nvPr/>
        </p:nvSpPr>
        <p:spPr>
          <a:xfrm>
            <a:off x="188640" y="5436097"/>
            <a:ext cx="6480720" cy="307777"/>
          </a:xfrm>
          <a:prstGeom prst="rect">
            <a:avLst/>
          </a:prstGeom>
          <a:noFill/>
        </p:spPr>
        <p:txBody>
          <a:bodyPr wrap="square" rtlCol="0">
            <a:spAutoFit/>
          </a:bodyPr>
          <a:lstStyle/>
          <a:p>
            <a:r>
              <a:rPr lang="en-GB" sz="1400" dirty="0" smtClean="0"/>
              <a:t>Identity as many of the symbols as you can:</a:t>
            </a:r>
          </a:p>
        </p:txBody>
      </p:sp>
      <p:sp>
        <p:nvSpPr>
          <p:cNvPr id="7" name="TextBox 6"/>
          <p:cNvSpPr txBox="1"/>
          <p:nvPr/>
        </p:nvSpPr>
        <p:spPr>
          <a:xfrm>
            <a:off x="0" y="5868144"/>
            <a:ext cx="6858000" cy="1200329"/>
          </a:xfrm>
          <a:prstGeom prst="rect">
            <a:avLst/>
          </a:prstGeom>
          <a:noFill/>
        </p:spPr>
        <p:txBody>
          <a:bodyPr wrap="square" numCol="6" rtlCol="0">
            <a:spAutoFit/>
          </a:bodyPr>
          <a:lstStyle/>
          <a:p>
            <a:r>
              <a:rPr lang="en-GB" sz="1200" dirty="0" smtClean="0"/>
              <a:t>1.</a:t>
            </a:r>
          </a:p>
          <a:p>
            <a:r>
              <a:rPr lang="en-GB" sz="1200" dirty="0" smtClean="0"/>
              <a:t>2.</a:t>
            </a:r>
          </a:p>
          <a:p>
            <a:r>
              <a:rPr lang="en-GB" sz="1200" dirty="0" smtClean="0"/>
              <a:t>3.</a:t>
            </a:r>
          </a:p>
          <a:p>
            <a:r>
              <a:rPr lang="en-GB" sz="1200" dirty="0" smtClean="0"/>
              <a:t>4.</a:t>
            </a:r>
          </a:p>
          <a:p>
            <a:r>
              <a:rPr lang="en-GB" sz="1200" dirty="0" smtClean="0"/>
              <a:t>5.</a:t>
            </a:r>
          </a:p>
          <a:p>
            <a:r>
              <a:rPr lang="en-GB" sz="1200" dirty="0" smtClean="0"/>
              <a:t>6.</a:t>
            </a:r>
          </a:p>
          <a:p>
            <a:r>
              <a:rPr lang="en-GB" sz="1200" dirty="0" smtClean="0"/>
              <a:t>7.</a:t>
            </a:r>
          </a:p>
          <a:p>
            <a:r>
              <a:rPr lang="en-GB" sz="1200" dirty="0" smtClean="0"/>
              <a:t>8.</a:t>
            </a:r>
          </a:p>
          <a:p>
            <a:r>
              <a:rPr lang="en-GB" sz="1200" dirty="0" smtClean="0"/>
              <a:t>9.</a:t>
            </a:r>
          </a:p>
          <a:p>
            <a:r>
              <a:rPr lang="en-GB" sz="1200" dirty="0" smtClean="0"/>
              <a:t>10.</a:t>
            </a:r>
          </a:p>
          <a:p>
            <a:r>
              <a:rPr lang="en-GB" sz="1200" dirty="0" smtClean="0"/>
              <a:t>11.</a:t>
            </a:r>
          </a:p>
          <a:p>
            <a:r>
              <a:rPr lang="en-GB" sz="1200" dirty="0" smtClean="0"/>
              <a:t>12.</a:t>
            </a:r>
          </a:p>
          <a:p>
            <a:r>
              <a:rPr lang="en-GB" sz="1200" dirty="0" smtClean="0"/>
              <a:t>13.</a:t>
            </a:r>
          </a:p>
          <a:p>
            <a:r>
              <a:rPr lang="en-GB" sz="1200" dirty="0" smtClean="0"/>
              <a:t>14.</a:t>
            </a:r>
          </a:p>
          <a:p>
            <a:r>
              <a:rPr lang="en-GB" sz="1200" dirty="0" smtClean="0"/>
              <a:t>15.</a:t>
            </a:r>
          </a:p>
          <a:p>
            <a:r>
              <a:rPr lang="en-GB" sz="1200" dirty="0" smtClean="0"/>
              <a:t>16.</a:t>
            </a:r>
          </a:p>
          <a:p>
            <a:r>
              <a:rPr lang="en-GB" sz="1200" dirty="0" smtClean="0"/>
              <a:t>17.</a:t>
            </a:r>
          </a:p>
          <a:p>
            <a:r>
              <a:rPr lang="en-GB" sz="1200" dirty="0" smtClean="0"/>
              <a:t>18.</a:t>
            </a:r>
          </a:p>
          <a:p>
            <a:r>
              <a:rPr lang="en-GB" sz="1200" dirty="0" smtClean="0"/>
              <a:t>19.</a:t>
            </a:r>
          </a:p>
          <a:p>
            <a:r>
              <a:rPr lang="en-GB" sz="1200" dirty="0" smtClean="0"/>
              <a:t>20.</a:t>
            </a:r>
          </a:p>
          <a:p>
            <a:r>
              <a:rPr lang="en-GB" sz="1200" dirty="0" smtClean="0"/>
              <a:t>21.</a:t>
            </a:r>
          </a:p>
          <a:p>
            <a:r>
              <a:rPr lang="en-GB" sz="1200" dirty="0" smtClean="0"/>
              <a:t>22.</a:t>
            </a:r>
          </a:p>
          <a:p>
            <a:r>
              <a:rPr lang="en-GB" sz="1200" dirty="0" smtClean="0"/>
              <a:t>23.</a:t>
            </a:r>
          </a:p>
          <a:p>
            <a:r>
              <a:rPr lang="en-GB" sz="1200" dirty="0" smtClean="0"/>
              <a:t>24.</a:t>
            </a:r>
          </a:p>
          <a:p>
            <a:r>
              <a:rPr lang="en-GB" sz="1200" dirty="0" smtClean="0"/>
              <a:t>25.</a:t>
            </a:r>
          </a:p>
          <a:p>
            <a:r>
              <a:rPr lang="en-GB" sz="1200" dirty="0" smtClean="0"/>
              <a:t>26.</a:t>
            </a:r>
          </a:p>
          <a:p>
            <a:r>
              <a:rPr lang="en-GB" sz="1200" dirty="0" smtClean="0"/>
              <a:t>27.</a:t>
            </a:r>
          </a:p>
          <a:p>
            <a:r>
              <a:rPr lang="en-GB" sz="1200" dirty="0" smtClean="0"/>
              <a:t>28.</a:t>
            </a:r>
          </a:p>
          <a:p>
            <a:r>
              <a:rPr lang="en-GB" sz="1200" dirty="0" smtClean="0"/>
              <a:t>29.</a:t>
            </a:r>
          </a:p>
          <a:p>
            <a:r>
              <a:rPr lang="en-GB" sz="1200" dirty="0" smtClean="0"/>
              <a:t>30.</a:t>
            </a:r>
          </a:p>
          <a:p>
            <a:r>
              <a:rPr lang="en-GB" sz="1200" dirty="0" smtClean="0"/>
              <a:t>31.</a:t>
            </a:r>
          </a:p>
          <a:p>
            <a:r>
              <a:rPr lang="en-GB" sz="1200" dirty="0" smtClean="0"/>
              <a:t>32.</a:t>
            </a:r>
          </a:p>
          <a:p>
            <a:r>
              <a:rPr lang="en-GB" sz="1200" dirty="0" smtClean="0"/>
              <a:t>33.</a:t>
            </a:r>
          </a:p>
          <a:p>
            <a:r>
              <a:rPr lang="en-GB" sz="1200" dirty="0" smtClean="0"/>
              <a:t>34.</a:t>
            </a:r>
          </a:p>
          <a:p>
            <a:r>
              <a:rPr lang="en-GB" sz="1200" dirty="0" smtClean="0"/>
              <a:t>35.</a:t>
            </a:r>
          </a:p>
          <a:p>
            <a:r>
              <a:rPr lang="en-GB" sz="1200" dirty="0" smtClean="0"/>
              <a:t>36.</a:t>
            </a:r>
          </a:p>
        </p:txBody>
      </p:sp>
      <p:sp>
        <p:nvSpPr>
          <p:cNvPr id="8" name="TextBox 7"/>
          <p:cNvSpPr txBox="1"/>
          <p:nvPr/>
        </p:nvSpPr>
        <p:spPr>
          <a:xfrm>
            <a:off x="0" y="7596336"/>
            <a:ext cx="6858000" cy="954107"/>
          </a:xfrm>
          <a:prstGeom prst="rect">
            <a:avLst/>
          </a:prstGeom>
          <a:noFill/>
        </p:spPr>
        <p:txBody>
          <a:bodyPr wrap="square" rtlCol="0">
            <a:spAutoFit/>
          </a:bodyPr>
          <a:lstStyle/>
          <a:p>
            <a:r>
              <a:rPr lang="en-GB" sz="1400" dirty="0" smtClean="0"/>
              <a:t>Why are symbols important? (give 4 reasons)</a:t>
            </a:r>
          </a:p>
          <a:p>
            <a:pPr>
              <a:buFont typeface="Arial" pitchFamily="34" charset="0"/>
              <a:buChar char="•"/>
            </a:pPr>
            <a:r>
              <a:rPr lang="en-GB" sz="1400" dirty="0"/>
              <a:t> </a:t>
            </a:r>
            <a:r>
              <a:rPr lang="en-GB" sz="1400" dirty="0" smtClean="0"/>
              <a:t>  </a:t>
            </a:r>
          </a:p>
          <a:p>
            <a:pPr>
              <a:buFont typeface="Arial" pitchFamily="34" charset="0"/>
              <a:buChar char="•"/>
            </a:pPr>
            <a:r>
              <a:rPr lang="en-GB" sz="1400" dirty="0"/>
              <a:t> </a:t>
            </a:r>
            <a:r>
              <a:rPr lang="en-GB" sz="1400" dirty="0" smtClean="0"/>
              <a:t> </a:t>
            </a:r>
          </a:p>
          <a:p>
            <a:pPr>
              <a:buFont typeface="Arial" pitchFamily="34" charset="0"/>
              <a:buChar char="•"/>
            </a:pPr>
            <a:r>
              <a:rPr lang="en-GB" sz="1400" dirty="0"/>
              <a:t> </a:t>
            </a:r>
            <a:r>
              <a:rPr lang="en-GB" sz="1400" dirty="0" smtClean="0"/>
              <a:t> </a:t>
            </a:r>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397504"/>
          </a:xfrm>
        </p:spPr>
        <p:txBody>
          <a:bodyPr>
            <a:normAutofit fontScale="90000"/>
          </a:bodyPr>
          <a:lstStyle/>
          <a:p>
            <a:pPr algn="l"/>
            <a:r>
              <a:rPr lang="en-GB" sz="1400" dirty="0" smtClean="0"/>
              <a:t>Which Puzzle do you think was the best to show what Easter is about? Give a reason why</a:t>
            </a:r>
            <a:r>
              <a:rPr lang="en-GB" sz="2800" dirty="0" smtClean="0"/>
              <a:t/>
            </a:r>
            <a:br>
              <a:rPr lang="en-GB" sz="2800" dirty="0" smtClean="0"/>
            </a:br>
            <a:r>
              <a:rPr lang="en-GB" sz="1600" dirty="0" smtClean="0"/>
              <a:t>_________________________________________________________________________________________________________________________________________________________________________________________________________</a:t>
            </a:r>
            <a:endParaRPr lang="en-GB" sz="2800" dirty="0"/>
          </a:p>
        </p:txBody>
      </p:sp>
      <p:sp>
        <p:nvSpPr>
          <p:cNvPr id="9" name="Rectangle 8"/>
          <p:cNvSpPr/>
          <p:nvPr/>
        </p:nvSpPr>
        <p:spPr>
          <a:xfrm>
            <a:off x="2348880" y="3419872"/>
            <a:ext cx="4234780" cy="2031325"/>
          </a:xfrm>
          <a:prstGeom prst="rect">
            <a:avLst/>
          </a:prstGeom>
        </p:spPr>
        <p:txBody>
          <a:bodyPr wrap="square">
            <a:spAutoFit/>
          </a:bodyPr>
          <a:lstStyle/>
          <a:p>
            <a:r>
              <a:rPr lang="en-GB" sz="1400" dirty="0" smtClean="0"/>
              <a:t> Jesus Rides into Jerusalem Jesus and his disciples were walking to Jerusalem to celebrate Passover. When they were nearly there, Jesus sent two of his friends for a donkey. He told them to tell the owner that he needed it. The disciples did as they were asked and brought the donkey to Jesus. As he rode into Jerusalem, people saw Jesus coming and covered the path with their garments and palm leaves. They shouted 'Hosanna' and 'Jesus is the King.' </a:t>
            </a:r>
            <a:endParaRPr lang="en-GB" sz="1400" dirty="0"/>
          </a:p>
        </p:txBody>
      </p:sp>
      <p:pic>
        <p:nvPicPr>
          <p:cNvPr id="1028" name="Picture 4" descr="Jesus Riding into Jerusalem"/>
          <p:cNvPicPr>
            <a:picLocks noChangeAspect="1" noChangeArrowheads="1"/>
          </p:cNvPicPr>
          <p:nvPr/>
        </p:nvPicPr>
        <p:blipFill>
          <a:blip r:embed="rId2" cstate="print"/>
          <a:srcRect/>
          <a:stretch>
            <a:fillRect/>
          </a:stretch>
        </p:blipFill>
        <p:spPr bwMode="auto">
          <a:xfrm>
            <a:off x="404664" y="3275856"/>
            <a:ext cx="1924050" cy="2400301"/>
          </a:xfrm>
          <a:prstGeom prst="rect">
            <a:avLst/>
          </a:prstGeom>
          <a:noFill/>
        </p:spPr>
      </p:pic>
      <p:sp>
        <p:nvSpPr>
          <p:cNvPr id="11" name="Rectangle 10"/>
          <p:cNvSpPr/>
          <p:nvPr/>
        </p:nvSpPr>
        <p:spPr>
          <a:xfrm>
            <a:off x="404664" y="6228184"/>
            <a:ext cx="3528392" cy="2462213"/>
          </a:xfrm>
          <a:prstGeom prst="rect">
            <a:avLst/>
          </a:prstGeom>
        </p:spPr>
        <p:txBody>
          <a:bodyPr wrap="square">
            <a:spAutoFit/>
          </a:bodyPr>
          <a:lstStyle/>
          <a:p>
            <a:r>
              <a:rPr lang="en-GB" sz="1400" dirty="0" smtClean="0"/>
              <a:t>Most people were very happy, but this did not include some of the priests who were jealous of Jesus. They did not like it that ordinary people liked him so much. </a:t>
            </a:r>
            <a:br>
              <a:rPr lang="en-GB" sz="1400" dirty="0" smtClean="0"/>
            </a:br>
            <a:r>
              <a:rPr lang="en-GB" sz="1400" dirty="0" smtClean="0"/>
              <a:t>They wanted an excuse to arrest Jesus and kill him. Judas Iscariot, one of Jesus' disciples went to them in secret and told them he would betray him. The priests and elders gave Judas thirty pieces of silver. From then on he waited for his chance to get Jesus into trouble. </a:t>
            </a:r>
            <a:endParaRPr lang="en-GB" sz="1400" dirty="0"/>
          </a:p>
        </p:txBody>
      </p:sp>
      <p:pic>
        <p:nvPicPr>
          <p:cNvPr id="1030" name="Picture 6" descr="Betrayed by Judas"/>
          <p:cNvPicPr>
            <a:picLocks noChangeAspect="1" noChangeArrowheads="1"/>
          </p:cNvPicPr>
          <p:nvPr/>
        </p:nvPicPr>
        <p:blipFill>
          <a:blip r:embed="rId3" cstate="print"/>
          <a:srcRect/>
          <a:stretch>
            <a:fillRect/>
          </a:stretch>
        </p:blipFill>
        <p:spPr bwMode="auto">
          <a:xfrm>
            <a:off x="4149080" y="6084168"/>
            <a:ext cx="1943100" cy="24003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he Last Supper"/>
          <p:cNvPicPr>
            <a:picLocks noChangeAspect="1" noChangeArrowheads="1"/>
          </p:cNvPicPr>
          <p:nvPr/>
        </p:nvPicPr>
        <p:blipFill>
          <a:blip r:embed="rId2" cstate="print"/>
          <a:srcRect/>
          <a:stretch>
            <a:fillRect/>
          </a:stretch>
        </p:blipFill>
        <p:spPr bwMode="auto">
          <a:xfrm>
            <a:off x="4509120" y="611560"/>
            <a:ext cx="1943100" cy="2457451"/>
          </a:xfrm>
          <a:prstGeom prst="rect">
            <a:avLst/>
          </a:prstGeom>
          <a:noFill/>
        </p:spPr>
      </p:pic>
      <p:sp>
        <p:nvSpPr>
          <p:cNvPr id="5" name="Rectangle 4"/>
          <p:cNvSpPr/>
          <p:nvPr/>
        </p:nvSpPr>
        <p:spPr>
          <a:xfrm>
            <a:off x="332656" y="611560"/>
            <a:ext cx="4234780" cy="2031325"/>
          </a:xfrm>
          <a:prstGeom prst="rect">
            <a:avLst/>
          </a:prstGeom>
        </p:spPr>
        <p:txBody>
          <a:bodyPr wrap="square">
            <a:spAutoFit/>
          </a:bodyPr>
          <a:lstStyle/>
          <a:p>
            <a:r>
              <a:rPr lang="en-GB" sz="1400" dirty="0" smtClean="0"/>
              <a:t>Jesus sat down to a meal with his twelve friends. He looked very sad. His friends asked him 'What is the matter?' He told them he would have to go away the next day to be with his Father in heaven. Jesus' friends were sad then too.</a:t>
            </a:r>
            <a:br>
              <a:rPr lang="en-GB" sz="1400" dirty="0" smtClean="0"/>
            </a:br>
            <a:r>
              <a:rPr lang="en-GB" sz="1400" dirty="0" smtClean="0"/>
              <a:t>The disciples said they would not let anything happen to him. Jesus told them that one of them had already taken money to betray him. They all looked at each other. Judas stood up and walked out. </a:t>
            </a:r>
            <a:endParaRPr lang="en-GB" sz="1400" dirty="0"/>
          </a:p>
        </p:txBody>
      </p:sp>
      <p:sp>
        <p:nvSpPr>
          <p:cNvPr id="6" name="Rectangle 5"/>
          <p:cNvSpPr/>
          <p:nvPr/>
        </p:nvSpPr>
        <p:spPr>
          <a:xfrm>
            <a:off x="2996952" y="3491880"/>
            <a:ext cx="3429000" cy="2246769"/>
          </a:xfrm>
          <a:prstGeom prst="rect">
            <a:avLst/>
          </a:prstGeom>
        </p:spPr>
        <p:txBody>
          <a:bodyPr>
            <a:spAutoFit/>
          </a:bodyPr>
          <a:lstStyle/>
          <a:p>
            <a:r>
              <a:rPr lang="en-GB" sz="1400" dirty="0" smtClean="0"/>
              <a:t>Jesus told his friends about the people in Jerusalem who did not like him and that the next day he would be arrested and nailed to a cross. </a:t>
            </a:r>
          </a:p>
          <a:p>
            <a:r>
              <a:rPr lang="en-GB" sz="1400" dirty="0" smtClean="0"/>
              <a:t>So that they would remember him Jesus broke some bread and said 'This is my body. Take it and eat it and remember me.' Then he took a cup of wine and told them that it was his blood. They should drink it and remember him. </a:t>
            </a:r>
            <a:endParaRPr lang="en-GB" sz="1400" dirty="0"/>
          </a:p>
        </p:txBody>
      </p:sp>
      <p:pic>
        <p:nvPicPr>
          <p:cNvPr id="46084" name="Picture 4" descr="The Bread and Wine"/>
          <p:cNvPicPr>
            <a:picLocks noChangeAspect="1" noChangeArrowheads="1"/>
          </p:cNvPicPr>
          <p:nvPr/>
        </p:nvPicPr>
        <p:blipFill>
          <a:blip r:embed="rId3" cstate="print"/>
          <a:srcRect/>
          <a:stretch>
            <a:fillRect/>
          </a:stretch>
        </p:blipFill>
        <p:spPr bwMode="auto">
          <a:xfrm>
            <a:off x="692696" y="3491880"/>
            <a:ext cx="1905000" cy="2466975"/>
          </a:xfrm>
          <a:prstGeom prst="rect">
            <a:avLst/>
          </a:prstGeom>
          <a:noFill/>
        </p:spPr>
      </p:pic>
      <p:sp>
        <p:nvSpPr>
          <p:cNvPr id="9" name="Rectangle 8"/>
          <p:cNvSpPr/>
          <p:nvPr/>
        </p:nvSpPr>
        <p:spPr>
          <a:xfrm>
            <a:off x="260648" y="6588224"/>
            <a:ext cx="3429000" cy="1815882"/>
          </a:xfrm>
          <a:prstGeom prst="rect">
            <a:avLst/>
          </a:prstGeom>
        </p:spPr>
        <p:txBody>
          <a:bodyPr>
            <a:spAutoFit/>
          </a:bodyPr>
          <a:lstStyle/>
          <a:p>
            <a:r>
              <a:rPr lang="en-GB" sz="1400" dirty="0" smtClean="0"/>
              <a:t>Jesus and his friends walked to the garden of Gethsemane. Jesus was very sad and asked Peter, James and John to watch over him while he prayed. </a:t>
            </a:r>
          </a:p>
          <a:p>
            <a:r>
              <a:rPr lang="en-GB" sz="1400" dirty="0" smtClean="0"/>
              <a:t>As he prayed, his friends fell asleep as they were very tired. Just then, Judas arrived with many men who carried swords. They had been sent by the priests to arrest Jesus. </a:t>
            </a:r>
            <a:endParaRPr lang="en-GB" sz="1400" dirty="0"/>
          </a:p>
        </p:txBody>
      </p:sp>
      <p:pic>
        <p:nvPicPr>
          <p:cNvPr id="46086" name="Picture 6" descr="Jesus at Gethsemane"/>
          <p:cNvPicPr>
            <a:picLocks noChangeAspect="1" noChangeArrowheads="1"/>
          </p:cNvPicPr>
          <p:nvPr/>
        </p:nvPicPr>
        <p:blipFill>
          <a:blip r:embed="rId4" cstate="print"/>
          <a:srcRect/>
          <a:stretch>
            <a:fillRect/>
          </a:stretch>
        </p:blipFill>
        <p:spPr bwMode="auto">
          <a:xfrm>
            <a:off x="4293096" y="6444208"/>
            <a:ext cx="1943100" cy="2362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56" y="611560"/>
            <a:ext cx="3730724" cy="2031325"/>
          </a:xfrm>
          <a:prstGeom prst="rect">
            <a:avLst/>
          </a:prstGeom>
        </p:spPr>
        <p:txBody>
          <a:bodyPr wrap="square">
            <a:spAutoFit/>
          </a:bodyPr>
          <a:lstStyle/>
          <a:p>
            <a:r>
              <a:rPr lang="en-GB" sz="1400" dirty="0" smtClean="0"/>
              <a:t>Judas went up to Jesus and kissed him on the cheek. This was Judas' way of picking out Jesus to the soldiers. Straight away two of the guards seized Jesus. </a:t>
            </a:r>
          </a:p>
          <a:p>
            <a:r>
              <a:rPr lang="en-GB" sz="1400" dirty="0" smtClean="0"/>
              <a:t>Peter drew his sword and cut off the ear of one of these men. Jesus told him he should not have done that. He touched the man and his ear was healed. The disciples were afraid and ran for their lives. </a:t>
            </a:r>
            <a:endParaRPr lang="en-GB" sz="1400" dirty="0"/>
          </a:p>
        </p:txBody>
      </p:sp>
      <p:pic>
        <p:nvPicPr>
          <p:cNvPr id="47106" name="Picture 2" descr="Betrayed with a kiss"/>
          <p:cNvPicPr>
            <a:picLocks noChangeAspect="1" noChangeArrowheads="1"/>
          </p:cNvPicPr>
          <p:nvPr/>
        </p:nvPicPr>
        <p:blipFill>
          <a:blip r:embed="rId2" cstate="print"/>
          <a:srcRect/>
          <a:stretch>
            <a:fillRect/>
          </a:stretch>
        </p:blipFill>
        <p:spPr bwMode="auto">
          <a:xfrm>
            <a:off x="4437112" y="395536"/>
            <a:ext cx="1943100" cy="2400301"/>
          </a:xfrm>
          <a:prstGeom prst="rect">
            <a:avLst/>
          </a:prstGeom>
          <a:noFill/>
        </p:spPr>
      </p:pic>
      <p:sp>
        <p:nvSpPr>
          <p:cNvPr id="6" name="Rectangle 5"/>
          <p:cNvSpPr/>
          <p:nvPr/>
        </p:nvSpPr>
        <p:spPr>
          <a:xfrm>
            <a:off x="2924944" y="3275856"/>
            <a:ext cx="3429000" cy="2462213"/>
          </a:xfrm>
          <a:prstGeom prst="rect">
            <a:avLst/>
          </a:prstGeom>
        </p:spPr>
        <p:txBody>
          <a:bodyPr>
            <a:spAutoFit/>
          </a:bodyPr>
          <a:lstStyle/>
          <a:p>
            <a:r>
              <a:rPr lang="en-GB" sz="1400" dirty="0" smtClean="0"/>
              <a:t>Earlier Jesus had predicted that his disciples would betray him. Peter said this was not possible. Jesus explained 'Before the cock crows at dawn you will have disowned me three times.' Peter had replied 'Never'. </a:t>
            </a:r>
            <a:br>
              <a:rPr lang="en-GB" sz="1400" dirty="0" smtClean="0"/>
            </a:br>
            <a:r>
              <a:rPr lang="en-GB" sz="1400" dirty="0" smtClean="0"/>
              <a:t>Jesus, now under arrest, was being questioned by the Jewish council. As Peter watched from a distance, people asked if he was a friend of Jesus. Three times he denied knowing him. Suddenly the cock crowed and he cried as he recalled Jesus' words. </a:t>
            </a:r>
            <a:endParaRPr lang="en-GB" sz="1400" dirty="0"/>
          </a:p>
        </p:txBody>
      </p:sp>
      <p:pic>
        <p:nvPicPr>
          <p:cNvPr id="47108" name="Picture 4" descr="The Cock Crows"/>
          <p:cNvPicPr>
            <a:picLocks noChangeAspect="1" noChangeArrowheads="1"/>
          </p:cNvPicPr>
          <p:nvPr/>
        </p:nvPicPr>
        <p:blipFill>
          <a:blip r:embed="rId3" cstate="print"/>
          <a:srcRect/>
          <a:stretch>
            <a:fillRect/>
          </a:stretch>
        </p:blipFill>
        <p:spPr bwMode="auto">
          <a:xfrm>
            <a:off x="548680" y="3203848"/>
            <a:ext cx="1943100" cy="2457451"/>
          </a:xfrm>
          <a:prstGeom prst="rect">
            <a:avLst/>
          </a:prstGeom>
          <a:noFill/>
        </p:spPr>
      </p:pic>
      <p:pic>
        <p:nvPicPr>
          <p:cNvPr id="47110" name="Picture 6" descr="The Trial"/>
          <p:cNvPicPr>
            <a:picLocks noChangeAspect="1" noChangeArrowheads="1"/>
          </p:cNvPicPr>
          <p:nvPr/>
        </p:nvPicPr>
        <p:blipFill>
          <a:blip r:embed="rId4" cstate="print"/>
          <a:srcRect/>
          <a:stretch>
            <a:fillRect/>
          </a:stretch>
        </p:blipFill>
        <p:spPr bwMode="auto">
          <a:xfrm>
            <a:off x="4149080" y="6588224"/>
            <a:ext cx="1943100" cy="2105026"/>
          </a:xfrm>
          <a:prstGeom prst="rect">
            <a:avLst/>
          </a:prstGeom>
          <a:noFill/>
        </p:spPr>
      </p:pic>
      <p:sp>
        <p:nvSpPr>
          <p:cNvPr id="9" name="Rectangle 8"/>
          <p:cNvSpPr/>
          <p:nvPr/>
        </p:nvSpPr>
        <p:spPr>
          <a:xfrm>
            <a:off x="476672" y="6588224"/>
            <a:ext cx="3429000" cy="2246769"/>
          </a:xfrm>
          <a:prstGeom prst="rect">
            <a:avLst/>
          </a:prstGeom>
        </p:spPr>
        <p:txBody>
          <a:bodyPr>
            <a:spAutoFit/>
          </a:bodyPr>
          <a:lstStyle/>
          <a:p>
            <a:r>
              <a:rPr lang="en-GB" sz="1400" dirty="0" smtClean="0"/>
              <a:t>The Jewish leaders wanted Jesus to be guilty. They found it difficult to find anything that he had done wrong, even though they paid people to lie about him. Eventually they asked him if he was the Son of God. Jesus replied 'I am.' This was enough. They said this was an insult to God. Jesus was taken before Pontius Pilate, the Roman Governor. </a:t>
            </a:r>
            <a:r>
              <a:rPr lang="en-GB" sz="1400" dirty="0" smtClean="0"/>
              <a:t> Pontius Pilate sentenced him to death by crucifixion</a:t>
            </a:r>
            <a:endParaRPr lang="en-GB"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0968" y="467544"/>
            <a:ext cx="3429000" cy="2616101"/>
          </a:xfrm>
          <a:prstGeom prst="rect">
            <a:avLst/>
          </a:prstGeom>
        </p:spPr>
        <p:txBody>
          <a:bodyPr>
            <a:spAutoFit/>
          </a:bodyPr>
          <a:lstStyle/>
          <a:p>
            <a:r>
              <a:rPr lang="en-GB" sz="1600" dirty="0" smtClean="0"/>
              <a:t>The soldiers took Jesus away, removed his clothes and dressed him in a purple robe. On his head they placed a crown of thorns. Mocking him they knelt down before him and said 'Hail, King of the Jews'. As the blood ran down his forehead they made fun of him. Jesus never said a word. </a:t>
            </a:r>
          </a:p>
          <a:p>
            <a:r>
              <a:rPr lang="en-GB" sz="1600" dirty="0" smtClean="0"/>
              <a:t>Then they took him away and laid a heavy wooden cross on his back. </a:t>
            </a:r>
            <a:endParaRPr lang="en-GB" sz="1600" dirty="0"/>
          </a:p>
        </p:txBody>
      </p:sp>
      <p:pic>
        <p:nvPicPr>
          <p:cNvPr id="1026" name="Picture 2" descr="Crown of Thorns"/>
          <p:cNvPicPr>
            <a:picLocks noChangeAspect="1" noChangeArrowheads="1"/>
          </p:cNvPicPr>
          <p:nvPr/>
        </p:nvPicPr>
        <p:blipFill>
          <a:blip r:embed="rId2" cstate="print"/>
          <a:srcRect/>
          <a:stretch>
            <a:fillRect/>
          </a:stretch>
        </p:blipFill>
        <p:spPr bwMode="auto">
          <a:xfrm>
            <a:off x="764704" y="539552"/>
            <a:ext cx="1905000" cy="2371726"/>
          </a:xfrm>
          <a:prstGeom prst="rect">
            <a:avLst/>
          </a:prstGeom>
          <a:noFill/>
        </p:spPr>
      </p:pic>
      <p:sp>
        <p:nvSpPr>
          <p:cNvPr id="5" name="Rectangle 4"/>
          <p:cNvSpPr/>
          <p:nvPr/>
        </p:nvSpPr>
        <p:spPr>
          <a:xfrm>
            <a:off x="476672" y="3275856"/>
            <a:ext cx="2664296" cy="2893100"/>
          </a:xfrm>
          <a:prstGeom prst="rect">
            <a:avLst/>
          </a:prstGeom>
        </p:spPr>
        <p:txBody>
          <a:bodyPr wrap="square">
            <a:spAutoFit/>
          </a:bodyPr>
          <a:lstStyle/>
          <a:p>
            <a:r>
              <a:rPr lang="en-GB" sz="1400" dirty="0" smtClean="0"/>
              <a:t>Jesus was made to carry the cross out of the city gates and up a nearby hill. On the way some of the crowd cheered, others wept. </a:t>
            </a:r>
          </a:p>
          <a:p>
            <a:r>
              <a:rPr lang="en-GB" sz="1400" dirty="0" smtClean="0"/>
              <a:t>On top of the hill Jesus was put on the cross and nails were put through his hands and feet. The cross was raised up. Two robbers were also put on crosses, one on either side of Jesus. One of the robbers was feeling very afraid. Jesus spoke to him and comforted him.</a:t>
            </a:r>
            <a:endParaRPr lang="en-GB" sz="1400" dirty="0"/>
          </a:p>
        </p:txBody>
      </p:sp>
      <p:pic>
        <p:nvPicPr>
          <p:cNvPr id="1028" name="Picture 4" descr="Carrying the Cross"/>
          <p:cNvPicPr>
            <a:picLocks noChangeAspect="1" noChangeArrowheads="1"/>
          </p:cNvPicPr>
          <p:nvPr/>
        </p:nvPicPr>
        <p:blipFill>
          <a:blip r:embed="rId3" cstate="print"/>
          <a:srcRect/>
          <a:stretch>
            <a:fillRect/>
          </a:stretch>
        </p:blipFill>
        <p:spPr bwMode="auto">
          <a:xfrm>
            <a:off x="3717032" y="3419872"/>
            <a:ext cx="1943100" cy="2552700"/>
          </a:xfrm>
          <a:prstGeom prst="rect">
            <a:avLst/>
          </a:prstGeom>
          <a:noFill/>
        </p:spPr>
      </p:pic>
      <p:sp>
        <p:nvSpPr>
          <p:cNvPr id="7" name="Rectangle 6"/>
          <p:cNvSpPr/>
          <p:nvPr/>
        </p:nvSpPr>
        <p:spPr>
          <a:xfrm>
            <a:off x="3717032" y="6228184"/>
            <a:ext cx="2708920" cy="2677656"/>
          </a:xfrm>
          <a:prstGeom prst="rect">
            <a:avLst/>
          </a:prstGeom>
        </p:spPr>
        <p:txBody>
          <a:bodyPr wrap="square">
            <a:spAutoFit/>
          </a:bodyPr>
          <a:lstStyle/>
          <a:p>
            <a:r>
              <a:rPr lang="en-GB" sz="1400" dirty="0" smtClean="0"/>
              <a:t>Jesus' mother watched him on the cross. He called to one of his friends to look after her now. Many people in the crowd were cruel. They said 'You saved other people, why don't you save yourself now?' </a:t>
            </a:r>
          </a:p>
          <a:p>
            <a:r>
              <a:rPr lang="en-GB" sz="1400" dirty="0" smtClean="0"/>
              <a:t>At noon darkness fell on the land. It lasted a few hours. Jesus cried out aloud, 'My God, my God, why have you abandoned me?' In the sadness and the dark, Jesus died</a:t>
            </a:r>
            <a:endParaRPr lang="en-GB" sz="1400" dirty="0"/>
          </a:p>
        </p:txBody>
      </p:sp>
      <p:pic>
        <p:nvPicPr>
          <p:cNvPr id="1030" name="Picture 6" descr="Three Crosses"/>
          <p:cNvPicPr>
            <a:picLocks noChangeAspect="1" noChangeArrowheads="1"/>
          </p:cNvPicPr>
          <p:nvPr/>
        </p:nvPicPr>
        <p:blipFill>
          <a:blip r:embed="rId4" cstate="print"/>
          <a:srcRect/>
          <a:stretch>
            <a:fillRect/>
          </a:stretch>
        </p:blipFill>
        <p:spPr bwMode="auto">
          <a:xfrm>
            <a:off x="836712" y="6516216"/>
            <a:ext cx="1943100" cy="20859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656" y="395536"/>
            <a:ext cx="2664296" cy="2677656"/>
          </a:xfrm>
          <a:prstGeom prst="rect">
            <a:avLst/>
          </a:prstGeom>
        </p:spPr>
        <p:txBody>
          <a:bodyPr wrap="square">
            <a:spAutoFit/>
          </a:bodyPr>
          <a:lstStyle/>
          <a:p>
            <a:r>
              <a:rPr lang="en-GB" sz="1400" dirty="0" smtClean="0"/>
              <a:t>At the moment Jesus died, the earth shook. One of the soldiers who had been keeping guard said 'This man was the Son of God.' Many people began to feel afraid. </a:t>
            </a:r>
          </a:p>
          <a:p>
            <a:r>
              <a:rPr lang="en-GB" sz="1400" dirty="0" smtClean="0"/>
              <a:t>Some of the friends of Jesus and his mother waited for permission from Pontius Pilate to take Jesus down from the cross. They laid the body in a tomb cut in the rock. The tomb was sealed with a large stone.</a:t>
            </a:r>
            <a:endParaRPr lang="en-GB" sz="1400" dirty="0"/>
          </a:p>
        </p:txBody>
      </p:sp>
      <p:pic>
        <p:nvPicPr>
          <p:cNvPr id="49154" name="Picture 2" descr="Taken off the Cross"/>
          <p:cNvPicPr>
            <a:picLocks noChangeAspect="1" noChangeArrowheads="1"/>
          </p:cNvPicPr>
          <p:nvPr/>
        </p:nvPicPr>
        <p:blipFill>
          <a:blip r:embed="rId2" cstate="print"/>
          <a:srcRect/>
          <a:stretch>
            <a:fillRect/>
          </a:stretch>
        </p:blipFill>
        <p:spPr bwMode="auto">
          <a:xfrm>
            <a:off x="3717032" y="467544"/>
            <a:ext cx="1943100" cy="2438400"/>
          </a:xfrm>
          <a:prstGeom prst="rect">
            <a:avLst/>
          </a:prstGeom>
          <a:noFill/>
        </p:spPr>
      </p:pic>
      <p:sp>
        <p:nvSpPr>
          <p:cNvPr id="6" name="Rectangle 5"/>
          <p:cNvSpPr/>
          <p:nvPr/>
        </p:nvSpPr>
        <p:spPr>
          <a:xfrm>
            <a:off x="3429000" y="3347864"/>
            <a:ext cx="2708920" cy="3108543"/>
          </a:xfrm>
          <a:prstGeom prst="rect">
            <a:avLst/>
          </a:prstGeom>
        </p:spPr>
        <p:txBody>
          <a:bodyPr wrap="square">
            <a:spAutoFit/>
          </a:bodyPr>
          <a:lstStyle/>
          <a:p>
            <a:r>
              <a:rPr lang="en-GB" sz="1400" dirty="0" smtClean="0"/>
              <a:t>Two days later a friend of Jesus known as Mary </a:t>
            </a:r>
            <a:r>
              <a:rPr lang="en-GB" sz="1400" dirty="0" err="1" smtClean="0"/>
              <a:t>Magdalen</a:t>
            </a:r>
            <a:r>
              <a:rPr lang="en-GB" sz="1400" dirty="0" smtClean="0"/>
              <a:t> went to the tomb. She was astonished to find that the huge stone had been moved and the body had gone. </a:t>
            </a:r>
          </a:p>
          <a:p>
            <a:r>
              <a:rPr lang="en-GB" sz="1400" dirty="0" smtClean="0"/>
              <a:t>She ran to tell Peter and John who only found burial sheets in the tomb. Mary, weeping, was approached by a man she did not know, who asked her why she was crying. She explained that it was because they had taken her Lord away. The man was Jesus risen from the dead</a:t>
            </a:r>
            <a:endParaRPr lang="en-GB" sz="1400" dirty="0"/>
          </a:p>
        </p:txBody>
      </p:sp>
      <p:pic>
        <p:nvPicPr>
          <p:cNvPr id="49156" name="Picture 4" descr="Empty Tomb"/>
          <p:cNvPicPr>
            <a:picLocks noChangeAspect="1" noChangeArrowheads="1"/>
          </p:cNvPicPr>
          <p:nvPr/>
        </p:nvPicPr>
        <p:blipFill>
          <a:blip r:embed="rId3" cstate="print"/>
          <a:srcRect/>
          <a:stretch>
            <a:fillRect/>
          </a:stretch>
        </p:blipFill>
        <p:spPr bwMode="auto">
          <a:xfrm>
            <a:off x="836712" y="3635896"/>
            <a:ext cx="1943100" cy="2286001"/>
          </a:xfrm>
          <a:prstGeom prst="rect">
            <a:avLst/>
          </a:prstGeom>
          <a:noFill/>
        </p:spPr>
      </p:pic>
      <p:sp>
        <p:nvSpPr>
          <p:cNvPr id="8" name="TextBox 7"/>
          <p:cNvSpPr txBox="1"/>
          <p:nvPr/>
        </p:nvSpPr>
        <p:spPr>
          <a:xfrm>
            <a:off x="332656" y="7452320"/>
            <a:ext cx="5904656" cy="646331"/>
          </a:xfrm>
          <a:prstGeom prst="rect">
            <a:avLst/>
          </a:prstGeom>
          <a:noFill/>
        </p:spPr>
        <p:txBody>
          <a:bodyPr wrap="square" rtlCol="0">
            <a:spAutoFit/>
          </a:bodyPr>
          <a:lstStyle/>
          <a:p>
            <a:r>
              <a:rPr lang="en-GB" dirty="0" smtClean="0"/>
              <a:t>Now that you have read the story of </a:t>
            </a:r>
            <a:r>
              <a:rPr lang="en-GB" dirty="0" err="1" smtClean="0"/>
              <a:t>easter</a:t>
            </a:r>
            <a:r>
              <a:rPr lang="en-GB" dirty="0" smtClean="0"/>
              <a:t> think carefully about what it is trying to show</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51520"/>
            <a:ext cx="6120680" cy="9140964"/>
          </a:xfrm>
          <a:prstGeom prst="rect">
            <a:avLst/>
          </a:prstGeom>
          <a:noFill/>
        </p:spPr>
        <p:txBody>
          <a:bodyPr wrap="square" rtlCol="0">
            <a:spAutoFit/>
          </a:bodyPr>
          <a:lstStyle/>
          <a:p>
            <a:r>
              <a:rPr lang="en-GB" sz="1400" dirty="0" smtClean="0"/>
              <a:t>Easter falls round about spring time. </a:t>
            </a:r>
          </a:p>
          <a:p>
            <a:endParaRPr lang="en-GB" sz="1400" dirty="0" smtClean="0"/>
          </a:p>
          <a:p>
            <a:r>
              <a:rPr lang="en-GB" sz="1400" dirty="0" smtClean="0"/>
              <a:t>Make a list of all the things that are born/grow during spring :</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smtClean="0"/>
          </a:p>
          <a:p>
            <a:r>
              <a:rPr lang="en-GB" sz="1400" dirty="0" smtClean="0"/>
              <a:t>Can you link together the story of Easter and this season.?</a:t>
            </a:r>
            <a:endParaRPr lang="en-GB" sz="1400" dirty="0" smtClean="0"/>
          </a:p>
          <a:p>
            <a:r>
              <a:rPr lang="en-GB" sz="1400" dirty="0" smtClean="0"/>
              <a:t>Why might Easter fall in Spring? (Think about what happens in spring)</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smtClean="0"/>
          </a:p>
          <a:p>
            <a:r>
              <a:rPr lang="en-GB" sz="1400" dirty="0" smtClean="0"/>
              <a:t>Jesus died and rose again. He showed us new life and a new beginning.  Why do you think it was important that Jesus rose from the dead ?(what does it show)</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smtClean="0"/>
          </a:p>
          <a:p>
            <a:r>
              <a:rPr lang="en-GB" sz="1400" dirty="0" smtClean="0"/>
              <a:t>Jesus was a very special person and a Jew! Why do you think some Jews hated Jesus?</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smtClean="0"/>
          </a:p>
          <a:p>
            <a:r>
              <a:rPr lang="en-GB" sz="1400" dirty="0" smtClean="0"/>
              <a:t>Why do you think Judas Iscariot betrayed Jesus to the Jewish people?</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smtClean="0"/>
          </a:p>
          <a:p>
            <a:r>
              <a:rPr lang="en-GB" sz="1400" dirty="0" smtClean="0"/>
              <a:t>Would you have betrayed Jesus? Why?</a:t>
            </a:r>
          </a:p>
          <a:p>
            <a:r>
              <a:rPr lang="en-GB"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smtClean="0"/>
          </a:p>
          <a:p>
            <a:endParaRPr lang="en-GB" sz="1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64" y="251520"/>
            <a:ext cx="6048672" cy="446276"/>
          </a:xfrm>
          <a:prstGeom prst="rect">
            <a:avLst/>
          </a:prstGeom>
        </p:spPr>
        <p:txBody>
          <a:bodyPr wrap="square">
            <a:spAutoFit/>
          </a:bodyPr>
          <a:lstStyle/>
          <a:p>
            <a:r>
              <a:rPr lang="en-GB" sz="1100" dirty="0" smtClean="0"/>
              <a:t>Easter represents the idea of Hope and New life. It also proved that Jesus was the Son of God (to the Christians) because he returned from the dead. Make a poster to show the true meaning of East</a:t>
            </a:r>
            <a:r>
              <a:rPr lang="en-GB" sz="1200" dirty="0" smtClean="0"/>
              <a:t>er</a:t>
            </a:r>
            <a:r>
              <a:rPr lang="en-GB" sz="1100" dirty="0" smtClean="0"/>
              <a:t> </a:t>
            </a:r>
            <a:endParaRPr lang="en-GB"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51520"/>
            <a:ext cx="612068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smtClean="0"/>
              <a:t>Task 1:</a:t>
            </a:r>
          </a:p>
          <a:p>
            <a:r>
              <a:rPr lang="en-GB" sz="1400" dirty="0" smtClean="0"/>
              <a:t>Look at the following pictures of religious symbols. For each one write down the religion it belongs to…..</a:t>
            </a:r>
            <a:endParaRPr lang="en-GB" sz="1400" dirty="0"/>
          </a:p>
        </p:txBody>
      </p:sp>
      <p:pic>
        <p:nvPicPr>
          <p:cNvPr id="5" name="Picture 2" descr="http://upload.wikimedia.org/wikipedia/commons/thumb/8/87/Christian_cross.svg/220px-Christian_cross.svg.png"/>
          <p:cNvPicPr>
            <a:picLocks noChangeAspect="1" noChangeArrowheads="1"/>
          </p:cNvPicPr>
          <p:nvPr/>
        </p:nvPicPr>
        <p:blipFill>
          <a:blip r:embed="rId2" cstate="print"/>
          <a:srcRect/>
          <a:stretch>
            <a:fillRect/>
          </a:stretch>
        </p:blipFill>
        <p:spPr bwMode="auto">
          <a:xfrm>
            <a:off x="476672" y="1475656"/>
            <a:ext cx="693320" cy="967954"/>
          </a:xfrm>
          <a:prstGeom prst="rect">
            <a:avLst/>
          </a:prstGeom>
          <a:noFill/>
        </p:spPr>
      </p:pic>
      <p:pic>
        <p:nvPicPr>
          <p:cNvPr id="6" name="Picture 4" descr="http://worldreligionswiki7.wikispaces.com/file/view/14229_72_1.jpg/130376775/14229_72_1.jpg"/>
          <p:cNvPicPr>
            <a:picLocks noChangeAspect="1" noChangeArrowheads="1"/>
          </p:cNvPicPr>
          <p:nvPr/>
        </p:nvPicPr>
        <p:blipFill>
          <a:blip r:embed="rId3" cstate="print"/>
          <a:srcRect/>
          <a:stretch>
            <a:fillRect/>
          </a:stretch>
        </p:blipFill>
        <p:spPr bwMode="auto">
          <a:xfrm>
            <a:off x="2780928" y="1547664"/>
            <a:ext cx="843112" cy="940712"/>
          </a:xfrm>
          <a:prstGeom prst="rect">
            <a:avLst/>
          </a:prstGeom>
          <a:noFill/>
        </p:spPr>
      </p:pic>
      <p:pic>
        <p:nvPicPr>
          <p:cNvPr id="7" name="Picture 6" descr="http://www.ancient-symbols.com/images/buddhist-symbols/original/dharma-wheel.jpg"/>
          <p:cNvPicPr>
            <a:picLocks noChangeAspect="1" noChangeArrowheads="1"/>
          </p:cNvPicPr>
          <p:nvPr/>
        </p:nvPicPr>
        <p:blipFill>
          <a:blip r:embed="rId4" cstate="print"/>
          <a:srcRect/>
          <a:stretch>
            <a:fillRect/>
          </a:stretch>
        </p:blipFill>
        <p:spPr bwMode="auto">
          <a:xfrm>
            <a:off x="5229200" y="1619672"/>
            <a:ext cx="1012429" cy="1012429"/>
          </a:xfrm>
          <a:prstGeom prst="rect">
            <a:avLst/>
          </a:prstGeom>
          <a:noFill/>
        </p:spPr>
      </p:pic>
      <p:pic>
        <p:nvPicPr>
          <p:cNvPr id="8" name="Picture 8" descr="http://www.ancient-symbols.com/images/hindu-symbols/original/om.jpg"/>
          <p:cNvPicPr>
            <a:picLocks noChangeAspect="1" noChangeArrowheads="1"/>
          </p:cNvPicPr>
          <p:nvPr/>
        </p:nvPicPr>
        <p:blipFill>
          <a:blip r:embed="rId5" cstate="print"/>
          <a:srcRect/>
          <a:stretch>
            <a:fillRect/>
          </a:stretch>
        </p:blipFill>
        <p:spPr bwMode="auto">
          <a:xfrm>
            <a:off x="404664" y="3347864"/>
            <a:ext cx="948582" cy="788021"/>
          </a:xfrm>
          <a:prstGeom prst="rect">
            <a:avLst/>
          </a:prstGeom>
          <a:noFill/>
        </p:spPr>
      </p:pic>
      <p:pic>
        <p:nvPicPr>
          <p:cNvPr id="9" name="Picture 10" descr="http://www.religionfacts.com/islam/images/symbols/crescent-200.gif"/>
          <p:cNvPicPr>
            <a:picLocks noChangeAspect="1" noChangeArrowheads="1"/>
          </p:cNvPicPr>
          <p:nvPr/>
        </p:nvPicPr>
        <p:blipFill>
          <a:blip r:embed="rId6" cstate="print"/>
          <a:srcRect/>
          <a:stretch>
            <a:fillRect/>
          </a:stretch>
        </p:blipFill>
        <p:spPr bwMode="auto">
          <a:xfrm>
            <a:off x="2924944" y="3419872"/>
            <a:ext cx="773634" cy="773634"/>
          </a:xfrm>
          <a:prstGeom prst="rect">
            <a:avLst/>
          </a:prstGeom>
          <a:noFill/>
        </p:spPr>
      </p:pic>
      <p:pic>
        <p:nvPicPr>
          <p:cNvPr id="10" name="Picture 12" descr="http://www.faithwales.co.uk/media/images/459px-Khanda1.svg"/>
          <p:cNvPicPr>
            <a:picLocks noChangeAspect="1" noChangeArrowheads="1"/>
          </p:cNvPicPr>
          <p:nvPr/>
        </p:nvPicPr>
        <p:blipFill>
          <a:blip r:embed="rId7" cstate="print"/>
          <a:srcRect/>
          <a:stretch>
            <a:fillRect/>
          </a:stretch>
        </p:blipFill>
        <p:spPr bwMode="auto">
          <a:xfrm>
            <a:off x="5373216" y="3203848"/>
            <a:ext cx="850617" cy="1112163"/>
          </a:xfrm>
          <a:prstGeom prst="rect">
            <a:avLst/>
          </a:prstGeom>
          <a:noFill/>
        </p:spPr>
      </p:pic>
      <p:sp>
        <p:nvSpPr>
          <p:cNvPr id="11" name="TextBox 10"/>
          <p:cNvSpPr txBox="1"/>
          <p:nvPr/>
        </p:nvSpPr>
        <p:spPr>
          <a:xfrm>
            <a:off x="2348880" y="2699792"/>
            <a:ext cx="1700808" cy="369332"/>
          </a:xfrm>
          <a:prstGeom prst="rect">
            <a:avLst/>
          </a:prstGeom>
          <a:noFill/>
        </p:spPr>
        <p:txBody>
          <a:bodyPr wrap="square" rtlCol="0">
            <a:spAutoFit/>
          </a:bodyPr>
          <a:lstStyle/>
          <a:p>
            <a:r>
              <a:rPr lang="en-GB" dirty="0" smtClean="0"/>
              <a:t>_____________</a:t>
            </a:r>
            <a:endParaRPr lang="en-GB" dirty="0"/>
          </a:p>
        </p:txBody>
      </p:sp>
      <p:sp>
        <p:nvSpPr>
          <p:cNvPr id="12" name="TextBox 11"/>
          <p:cNvSpPr txBox="1"/>
          <p:nvPr/>
        </p:nvSpPr>
        <p:spPr>
          <a:xfrm>
            <a:off x="4869160" y="2699792"/>
            <a:ext cx="1700808" cy="369332"/>
          </a:xfrm>
          <a:prstGeom prst="rect">
            <a:avLst/>
          </a:prstGeom>
          <a:noFill/>
        </p:spPr>
        <p:txBody>
          <a:bodyPr wrap="square" rtlCol="0">
            <a:spAutoFit/>
          </a:bodyPr>
          <a:lstStyle/>
          <a:p>
            <a:r>
              <a:rPr lang="en-GB" dirty="0" smtClean="0"/>
              <a:t>_____________</a:t>
            </a:r>
            <a:endParaRPr lang="en-GB" dirty="0"/>
          </a:p>
        </p:txBody>
      </p:sp>
      <p:sp>
        <p:nvSpPr>
          <p:cNvPr id="13" name="TextBox 12"/>
          <p:cNvSpPr txBox="1"/>
          <p:nvPr/>
        </p:nvSpPr>
        <p:spPr>
          <a:xfrm>
            <a:off x="260648" y="2771800"/>
            <a:ext cx="1700808" cy="369332"/>
          </a:xfrm>
          <a:prstGeom prst="rect">
            <a:avLst/>
          </a:prstGeom>
          <a:noFill/>
        </p:spPr>
        <p:txBody>
          <a:bodyPr wrap="square" rtlCol="0">
            <a:spAutoFit/>
          </a:bodyPr>
          <a:lstStyle/>
          <a:p>
            <a:r>
              <a:rPr lang="en-GB" dirty="0" smtClean="0"/>
              <a:t>_____________</a:t>
            </a:r>
            <a:endParaRPr lang="en-GB" dirty="0"/>
          </a:p>
        </p:txBody>
      </p:sp>
      <p:sp>
        <p:nvSpPr>
          <p:cNvPr id="14" name="TextBox 13"/>
          <p:cNvSpPr txBox="1"/>
          <p:nvPr/>
        </p:nvSpPr>
        <p:spPr>
          <a:xfrm>
            <a:off x="2420888" y="4283968"/>
            <a:ext cx="1700808" cy="369332"/>
          </a:xfrm>
          <a:prstGeom prst="rect">
            <a:avLst/>
          </a:prstGeom>
          <a:noFill/>
        </p:spPr>
        <p:txBody>
          <a:bodyPr wrap="square" rtlCol="0">
            <a:spAutoFit/>
          </a:bodyPr>
          <a:lstStyle/>
          <a:p>
            <a:r>
              <a:rPr lang="en-GB" dirty="0" smtClean="0"/>
              <a:t>_____________</a:t>
            </a:r>
            <a:endParaRPr lang="en-GB" dirty="0"/>
          </a:p>
        </p:txBody>
      </p:sp>
      <p:sp>
        <p:nvSpPr>
          <p:cNvPr id="15" name="TextBox 14"/>
          <p:cNvSpPr txBox="1"/>
          <p:nvPr/>
        </p:nvSpPr>
        <p:spPr>
          <a:xfrm>
            <a:off x="4797152" y="4283968"/>
            <a:ext cx="1700808" cy="369332"/>
          </a:xfrm>
          <a:prstGeom prst="rect">
            <a:avLst/>
          </a:prstGeom>
          <a:noFill/>
        </p:spPr>
        <p:txBody>
          <a:bodyPr wrap="square" rtlCol="0">
            <a:spAutoFit/>
          </a:bodyPr>
          <a:lstStyle/>
          <a:p>
            <a:pPr algn="ctr"/>
            <a:r>
              <a:rPr lang="en-GB" i="1" dirty="0" smtClean="0"/>
              <a:t>Sikhism</a:t>
            </a:r>
            <a:r>
              <a:rPr lang="en-GB" dirty="0" smtClean="0"/>
              <a:t> </a:t>
            </a:r>
            <a:endParaRPr lang="en-GB" dirty="0"/>
          </a:p>
        </p:txBody>
      </p:sp>
      <p:sp>
        <p:nvSpPr>
          <p:cNvPr id="16" name="TextBox 15"/>
          <p:cNvSpPr txBox="1"/>
          <p:nvPr/>
        </p:nvSpPr>
        <p:spPr>
          <a:xfrm>
            <a:off x="332656" y="4283968"/>
            <a:ext cx="1700808" cy="369332"/>
          </a:xfrm>
          <a:prstGeom prst="rect">
            <a:avLst/>
          </a:prstGeom>
          <a:noFill/>
        </p:spPr>
        <p:txBody>
          <a:bodyPr wrap="square" rtlCol="0">
            <a:spAutoFit/>
          </a:bodyPr>
          <a:lstStyle/>
          <a:p>
            <a:r>
              <a:rPr lang="en-GB" dirty="0" smtClean="0"/>
              <a:t>_____________</a:t>
            </a:r>
            <a:endParaRPr lang="en-GB" dirty="0"/>
          </a:p>
        </p:txBody>
      </p:sp>
      <p:sp>
        <p:nvSpPr>
          <p:cNvPr id="17" name="TextBox 16"/>
          <p:cNvSpPr txBox="1"/>
          <p:nvPr/>
        </p:nvSpPr>
        <p:spPr>
          <a:xfrm>
            <a:off x="0" y="5076056"/>
            <a:ext cx="6858000" cy="523220"/>
          </a:xfrm>
          <a:prstGeom prst="rect">
            <a:avLst/>
          </a:prstGeom>
          <a:noFill/>
        </p:spPr>
        <p:txBody>
          <a:bodyPr wrap="square" rtlCol="0">
            <a:spAutoFit/>
          </a:bodyPr>
          <a:lstStyle/>
          <a:p>
            <a:r>
              <a:rPr lang="en-GB" sz="1400" dirty="0" smtClean="0"/>
              <a:t>Christianity 		Hinduism</a:t>
            </a:r>
            <a:r>
              <a:rPr lang="en-GB" sz="1400" dirty="0"/>
              <a:t>	</a:t>
            </a:r>
            <a:r>
              <a:rPr lang="en-GB" sz="1400" dirty="0" smtClean="0"/>
              <a:t>	Buddhism		Islam		Judaism				Sikhism</a:t>
            </a:r>
            <a:endParaRPr lang="en-GB" sz="1400" dirty="0"/>
          </a:p>
        </p:txBody>
      </p:sp>
      <p:cxnSp>
        <p:nvCxnSpPr>
          <p:cNvPr id="19" name="Straight Connector 18"/>
          <p:cNvCxnSpPr/>
          <p:nvPr/>
        </p:nvCxnSpPr>
        <p:spPr>
          <a:xfrm>
            <a:off x="4581128" y="5436096"/>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656" y="6156176"/>
            <a:ext cx="626469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404664" y="6300192"/>
            <a:ext cx="6172200" cy="2304256"/>
          </a:xfrm>
        </p:spPr>
        <p:txBody>
          <a:bodyPr>
            <a:normAutofit fontScale="90000"/>
          </a:bodyPr>
          <a:lstStyle/>
          <a:p>
            <a:pPr algn="l"/>
            <a:r>
              <a:rPr lang="en-GB" sz="1800" b="1" dirty="0" smtClean="0"/>
              <a:t>Questions:</a:t>
            </a:r>
            <a:r>
              <a:rPr lang="en-GB" sz="1800" dirty="0" smtClean="0"/>
              <a:t/>
            </a:r>
            <a:br>
              <a:rPr lang="en-GB" sz="1800" dirty="0" smtClean="0"/>
            </a:br>
            <a:r>
              <a:rPr lang="en-GB" sz="1800" dirty="0" smtClean="0"/>
              <a:t>1. Why do you think symbols are important for religions?</a:t>
            </a:r>
            <a:br>
              <a:rPr lang="en-GB" sz="1800" dirty="0" smtClean="0"/>
            </a:br>
            <a:r>
              <a:rPr lang="en-GB" sz="1800" dirty="0"/>
              <a:t/>
            </a:r>
            <a:br>
              <a:rPr lang="en-GB" sz="1800" dirty="0"/>
            </a:br>
            <a:r>
              <a:rPr lang="en-GB" sz="1800" dirty="0" smtClean="0"/>
              <a:t>I think symbols are important for religions because….</a:t>
            </a:r>
            <a:br>
              <a:rPr lang="en-GB" sz="1800" dirty="0" smtClean="0"/>
            </a:br>
            <a:r>
              <a:rPr lang="en-GB" sz="1800" dirty="0"/>
              <a:t/>
            </a:r>
            <a:br>
              <a:rPr lang="en-GB" sz="1800" dirty="0"/>
            </a:br>
            <a:r>
              <a:rPr lang="en-GB" sz="1800" dirty="0" smtClean="0"/>
              <a:t>For example…</a:t>
            </a:r>
            <a:br>
              <a:rPr lang="en-GB" sz="1800" dirty="0" smtClean="0"/>
            </a:br>
            <a:r>
              <a:rPr lang="en-GB" sz="1800" dirty="0"/>
              <a:t/>
            </a:r>
            <a:br>
              <a:rPr lang="en-GB" sz="1800" dirty="0"/>
            </a:br>
            <a:r>
              <a:rPr lang="en-GB" sz="1800" dirty="0" smtClean="0"/>
              <a:t>I also think they are important for religions because….</a:t>
            </a:r>
            <a:br>
              <a:rPr lang="en-GB" sz="1800" dirty="0" smtClean="0"/>
            </a:br>
            <a:r>
              <a:rPr lang="en-GB" sz="1800" dirty="0"/>
              <a:t/>
            </a:r>
            <a:br>
              <a:rPr lang="en-GB" sz="1800" dirty="0"/>
            </a:br>
            <a:r>
              <a:rPr lang="en-GB" sz="1800" dirty="0" smtClean="0"/>
              <a:t>For example… </a:t>
            </a:r>
            <a:endParaRPr lang="en-GB"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656" y="539552"/>
            <a:ext cx="6172200" cy="936104"/>
          </a:xfrm>
          <a:solidFill>
            <a:srgbClr val="FFC000"/>
          </a:solidFill>
        </p:spPr>
        <p:txBody>
          <a:bodyPr>
            <a:noAutofit/>
          </a:bodyPr>
          <a:lstStyle/>
          <a:p>
            <a:pPr algn="l"/>
            <a:r>
              <a:rPr lang="en-GB" sz="1200" dirty="0" smtClean="0"/>
              <a:t>Symbols are really important because they stand for something. They represent an idea or a feeling. In religion symbols are very important and often tell a lot about that religion.</a:t>
            </a:r>
            <a:br>
              <a:rPr lang="en-GB" sz="1200" dirty="0" smtClean="0"/>
            </a:br>
            <a:r>
              <a:rPr lang="en-GB" sz="1200" dirty="0" smtClean="0"/>
              <a:t/>
            </a:r>
            <a:br>
              <a:rPr lang="en-GB" sz="1200" dirty="0" smtClean="0"/>
            </a:br>
            <a:r>
              <a:rPr lang="en-GB" sz="1200" dirty="0" smtClean="0"/>
              <a:t>Look at the meaning of each symbol below: </a:t>
            </a:r>
            <a:endParaRPr lang="en-GB" sz="1200" dirty="0"/>
          </a:p>
        </p:txBody>
      </p:sp>
      <p:pic>
        <p:nvPicPr>
          <p:cNvPr id="5" name="Picture 2" descr="http://upload.wikimedia.org/wikipedia/commons/thumb/8/87/Christian_cross.svg/220px-Christian_cross.svg.png"/>
          <p:cNvPicPr>
            <a:picLocks noChangeAspect="1" noChangeArrowheads="1"/>
          </p:cNvPicPr>
          <p:nvPr/>
        </p:nvPicPr>
        <p:blipFill>
          <a:blip r:embed="rId2" cstate="print"/>
          <a:srcRect/>
          <a:stretch>
            <a:fillRect/>
          </a:stretch>
        </p:blipFill>
        <p:spPr bwMode="auto">
          <a:xfrm>
            <a:off x="548680" y="1907704"/>
            <a:ext cx="412619" cy="576064"/>
          </a:xfrm>
          <a:prstGeom prst="rect">
            <a:avLst/>
          </a:prstGeom>
          <a:noFill/>
        </p:spPr>
      </p:pic>
      <p:pic>
        <p:nvPicPr>
          <p:cNvPr id="6" name="Picture 4" descr="http://worldreligionswiki7.wikispaces.com/file/view/14229_72_1.jpg/130376775/14229_72_1.jpg"/>
          <p:cNvPicPr>
            <a:picLocks noChangeAspect="1" noChangeArrowheads="1"/>
          </p:cNvPicPr>
          <p:nvPr/>
        </p:nvPicPr>
        <p:blipFill>
          <a:blip r:embed="rId3" cstate="print"/>
          <a:srcRect/>
          <a:stretch>
            <a:fillRect/>
          </a:stretch>
        </p:blipFill>
        <p:spPr bwMode="auto">
          <a:xfrm>
            <a:off x="3429000" y="1763688"/>
            <a:ext cx="516297" cy="576064"/>
          </a:xfrm>
          <a:prstGeom prst="rect">
            <a:avLst/>
          </a:prstGeom>
          <a:noFill/>
        </p:spPr>
      </p:pic>
      <p:pic>
        <p:nvPicPr>
          <p:cNvPr id="7" name="Picture 6" descr="http://www.ancient-symbols.com/images/buddhist-symbols/original/dharma-wheel.jpg"/>
          <p:cNvPicPr>
            <a:picLocks noChangeAspect="1" noChangeArrowheads="1"/>
          </p:cNvPicPr>
          <p:nvPr/>
        </p:nvPicPr>
        <p:blipFill>
          <a:blip r:embed="rId4" cstate="print"/>
          <a:srcRect/>
          <a:stretch>
            <a:fillRect/>
          </a:stretch>
        </p:blipFill>
        <p:spPr bwMode="auto">
          <a:xfrm>
            <a:off x="3429000" y="3275856"/>
            <a:ext cx="648072" cy="648072"/>
          </a:xfrm>
          <a:prstGeom prst="rect">
            <a:avLst/>
          </a:prstGeom>
          <a:noFill/>
        </p:spPr>
      </p:pic>
      <p:pic>
        <p:nvPicPr>
          <p:cNvPr id="8" name="Picture 8" descr="http://www.ancient-symbols.com/images/hindu-symbols/original/om.jpg"/>
          <p:cNvPicPr>
            <a:picLocks noChangeAspect="1" noChangeArrowheads="1"/>
          </p:cNvPicPr>
          <p:nvPr/>
        </p:nvPicPr>
        <p:blipFill>
          <a:blip r:embed="rId5" cstate="print"/>
          <a:srcRect/>
          <a:stretch>
            <a:fillRect/>
          </a:stretch>
        </p:blipFill>
        <p:spPr bwMode="auto">
          <a:xfrm>
            <a:off x="476672" y="3347864"/>
            <a:ext cx="606759" cy="504056"/>
          </a:xfrm>
          <a:prstGeom prst="rect">
            <a:avLst/>
          </a:prstGeom>
          <a:noFill/>
        </p:spPr>
      </p:pic>
      <p:pic>
        <p:nvPicPr>
          <p:cNvPr id="9" name="Picture 10" descr="http://www.religionfacts.com/islam/images/symbols/crescent-200.gif"/>
          <p:cNvPicPr>
            <a:picLocks noChangeAspect="1" noChangeArrowheads="1"/>
          </p:cNvPicPr>
          <p:nvPr/>
        </p:nvPicPr>
        <p:blipFill>
          <a:blip r:embed="rId6" cstate="print"/>
          <a:srcRect/>
          <a:stretch>
            <a:fillRect/>
          </a:stretch>
        </p:blipFill>
        <p:spPr bwMode="auto">
          <a:xfrm>
            <a:off x="548680" y="4644008"/>
            <a:ext cx="504056" cy="504056"/>
          </a:xfrm>
          <a:prstGeom prst="rect">
            <a:avLst/>
          </a:prstGeom>
          <a:noFill/>
        </p:spPr>
      </p:pic>
      <p:pic>
        <p:nvPicPr>
          <p:cNvPr id="10" name="Picture 12" descr="http://www.faithwales.co.uk/media/images/459px-Khanda1.svg"/>
          <p:cNvPicPr>
            <a:picLocks noChangeAspect="1" noChangeArrowheads="1"/>
          </p:cNvPicPr>
          <p:nvPr/>
        </p:nvPicPr>
        <p:blipFill>
          <a:blip r:embed="rId7" cstate="print"/>
          <a:srcRect/>
          <a:stretch>
            <a:fillRect/>
          </a:stretch>
        </p:blipFill>
        <p:spPr bwMode="auto">
          <a:xfrm>
            <a:off x="3573016" y="4572000"/>
            <a:ext cx="495666" cy="648072"/>
          </a:xfrm>
          <a:prstGeom prst="rect">
            <a:avLst/>
          </a:prstGeom>
          <a:noFill/>
        </p:spPr>
      </p:pic>
      <p:sp>
        <p:nvSpPr>
          <p:cNvPr id="15" name="TextBox 14"/>
          <p:cNvSpPr txBox="1"/>
          <p:nvPr/>
        </p:nvSpPr>
        <p:spPr>
          <a:xfrm>
            <a:off x="1124744" y="1547664"/>
            <a:ext cx="2160240" cy="1200329"/>
          </a:xfrm>
          <a:prstGeom prst="rect">
            <a:avLst/>
          </a:prstGeom>
          <a:noFill/>
        </p:spPr>
        <p:txBody>
          <a:bodyPr wrap="square" rtlCol="0">
            <a:spAutoFit/>
          </a:bodyPr>
          <a:lstStyle/>
          <a:p>
            <a:r>
              <a:rPr lang="en-GB" sz="1200" dirty="0" smtClean="0"/>
              <a:t>Christians use the cross because it is a reminder of the struggle and sacrifice Jesus went through and made. The Cross represents Jesus who is there leader.</a:t>
            </a:r>
            <a:endParaRPr lang="en-GB" sz="1200" dirty="0"/>
          </a:p>
        </p:txBody>
      </p:sp>
      <p:sp>
        <p:nvSpPr>
          <p:cNvPr id="16" name="TextBox 15"/>
          <p:cNvSpPr txBox="1"/>
          <p:nvPr/>
        </p:nvSpPr>
        <p:spPr>
          <a:xfrm>
            <a:off x="4293096" y="1547664"/>
            <a:ext cx="2160240" cy="1384995"/>
          </a:xfrm>
          <a:prstGeom prst="rect">
            <a:avLst/>
          </a:prstGeom>
          <a:noFill/>
        </p:spPr>
        <p:txBody>
          <a:bodyPr wrap="square" rtlCol="0">
            <a:spAutoFit/>
          </a:bodyPr>
          <a:lstStyle/>
          <a:p>
            <a:r>
              <a:rPr lang="en-GB" sz="1200" dirty="0" smtClean="0"/>
              <a:t>Jewish people have the star of David because it ancient times, David was a great leader who rebelled against the rule of the time so that Jewish people could worship their God properly. </a:t>
            </a:r>
            <a:endParaRPr lang="en-GB" sz="1200" dirty="0"/>
          </a:p>
        </p:txBody>
      </p:sp>
      <p:sp>
        <p:nvSpPr>
          <p:cNvPr id="17" name="TextBox 16"/>
          <p:cNvSpPr txBox="1"/>
          <p:nvPr/>
        </p:nvSpPr>
        <p:spPr>
          <a:xfrm>
            <a:off x="1196752" y="2987824"/>
            <a:ext cx="2160240" cy="1200329"/>
          </a:xfrm>
          <a:prstGeom prst="rect">
            <a:avLst/>
          </a:prstGeom>
          <a:noFill/>
        </p:spPr>
        <p:txBody>
          <a:bodyPr wrap="square" rtlCol="0">
            <a:spAutoFit/>
          </a:bodyPr>
          <a:lstStyle/>
          <a:p>
            <a:r>
              <a:rPr lang="en-GB" sz="1200" dirty="0" smtClean="0"/>
              <a:t>Hindus use this symbol called an Om or </a:t>
            </a:r>
            <a:r>
              <a:rPr lang="en-GB" sz="1200" dirty="0" err="1" smtClean="0"/>
              <a:t>Aum</a:t>
            </a:r>
            <a:r>
              <a:rPr lang="en-GB" sz="1200" dirty="0" smtClean="0"/>
              <a:t>. This is also a sound. It was meant to be the sound that God uttered as he made the world and is often used in meditation </a:t>
            </a:r>
            <a:endParaRPr lang="en-GB" sz="1200" dirty="0"/>
          </a:p>
        </p:txBody>
      </p:sp>
      <p:sp>
        <p:nvSpPr>
          <p:cNvPr id="18" name="TextBox 17"/>
          <p:cNvSpPr txBox="1"/>
          <p:nvPr/>
        </p:nvSpPr>
        <p:spPr>
          <a:xfrm>
            <a:off x="4221088" y="2987824"/>
            <a:ext cx="2160240" cy="1200329"/>
          </a:xfrm>
          <a:prstGeom prst="rect">
            <a:avLst/>
          </a:prstGeom>
          <a:noFill/>
        </p:spPr>
        <p:txBody>
          <a:bodyPr wrap="square" rtlCol="0">
            <a:spAutoFit/>
          </a:bodyPr>
          <a:lstStyle/>
          <a:p>
            <a:r>
              <a:rPr lang="en-GB" sz="1200" dirty="0" smtClean="0"/>
              <a:t>Buddhists use the Dharma Wheel. This represents their journey through life and shows them when they die where they will go if they have had a good life.</a:t>
            </a:r>
            <a:endParaRPr lang="en-GB" sz="1200" dirty="0"/>
          </a:p>
        </p:txBody>
      </p:sp>
      <p:sp>
        <p:nvSpPr>
          <p:cNvPr id="19" name="TextBox 18"/>
          <p:cNvSpPr txBox="1"/>
          <p:nvPr/>
        </p:nvSpPr>
        <p:spPr>
          <a:xfrm>
            <a:off x="1124744" y="4427984"/>
            <a:ext cx="2160240" cy="1015663"/>
          </a:xfrm>
          <a:prstGeom prst="rect">
            <a:avLst/>
          </a:prstGeom>
          <a:noFill/>
        </p:spPr>
        <p:txBody>
          <a:bodyPr wrap="square" rtlCol="0">
            <a:spAutoFit/>
          </a:bodyPr>
          <a:lstStyle/>
          <a:p>
            <a:r>
              <a:rPr lang="en-GB" sz="1200" dirty="0" smtClean="0"/>
              <a:t>Muslim people use the star and moon for their symbol. It represents the star and moon that is present at the beginning of their festival Ramadan. </a:t>
            </a:r>
            <a:endParaRPr lang="en-GB" sz="1200" dirty="0"/>
          </a:p>
        </p:txBody>
      </p:sp>
      <p:sp>
        <p:nvSpPr>
          <p:cNvPr id="20" name="TextBox 19"/>
          <p:cNvSpPr txBox="1"/>
          <p:nvPr/>
        </p:nvSpPr>
        <p:spPr>
          <a:xfrm>
            <a:off x="4149080" y="4427984"/>
            <a:ext cx="2160240" cy="1015663"/>
          </a:xfrm>
          <a:prstGeom prst="rect">
            <a:avLst/>
          </a:prstGeom>
          <a:noFill/>
        </p:spPr>
        <p:txBody>
          <a:bodyPr wrap="square" rtlCol="0">
            <a:spAutoFit/>
          </a:bodyPr>
          <a:lstStyle/>
          <a:p>
            <a:r>
              <a:rPr lang="en-GB" sz="1200" dirty="0" smtClean="0"/>
              <a:t>Sikhs use  variety of symbols put together to make up their symbol. There is a circle in the middle to represent eternity- no end and no beginning.</a:t>
            </a:r>
            <a:endParaRPr lang="en-GB" sz="1200" dirty="0"/>
          </a:p>
        </p:txBody>
      </p:sp>
      <p:sp>
        <p:nvSpPr>
          <p:cNvPr id="24" name="TextBox 23"/>
          <p:cNvSpPr txBox="1"/>
          <p:nvPr/>
        </p:nvSpPr>
        <p:spPr>
          <a:xfrm>
            <a:off x="332656" y="5868145"/>
            <a:ext cx="5805264" cy="307777"/>
          </a:xfrm>
          <a:prstGeom prst="rect">
            <a:avLst/>
          </a:prstGeom>
          <a:solidFill>
            <a:srgbClr val="FFC000"/>
          </a:solidFill>
        </p:spPr>
        <p:txBody>
          <a:bodyPr wrap="square" rtlCol="0">
            <a:spAutoFit/>
          </a:bodyPr>
          <a:lstStyle/>
          <a:p>
            <a:r>
              <a:rPr lang="en-GB" sz="1400" dirty="0" smtClean="0"/>
              <a:t>Draw a few designs that you might have for your own symbol:</a:t>
            </a:r>
            <a:endParaRPr lang="en-GB"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461400"/>
          </a:xfrm>
          <a:solidFill>
            <a:srgbClr val="FFC000"/>
          </a:solidFill>
        </p:spPr>
        <p:txBody>
          <a:bodyPr>
            <a:normAutofit fontScale="90000"/>
          </a:bodyPr>
          <a:lstStyle/>
          <a:p>
            <a:pPr algn="l"/>
            <a:r>
              <a:rPr lang="en-GB" sz="1400" dirty="0" smtClean="0"/>
              <a:t>A lot of religious people take their religion and their religious symbols seriously. Look at some of these tattoos</a:t>
            </a:r>
            <a:endParaRPr lang="en-GB" sz="1400" dirty="0"/>
          </a:p>
        </p:txBody>
      </p:sp>
      <p:pic>
        <p:nvPicPr>
          <p:cNvPr id="17410" name="Picture 2" descr="http://www.religioustattoos.net/Images/Crucifixes/crucifix_29.jpg"/>
          <p:cNvPicPr>
            <a:picLocks noChangeAspect="1" noChangeArrowheads="1"/>
          </p:cNvPicPr>
          <p:nvPr/>
        </p:nvPicPr>
        <p:blipFill>
          <a:blip r:embed="rId2" cstate="print"/>
          <a:srcRect/>
          <a:stretch>
            <a:fillRect/>
          </a:stretch>
        </p:blipFill>
        <p:spPr bwMode="auto">
          <a:xfrm>
            <a:off x="548680" y="1259632"/>
            <a:ext cx="1656184" cy="2203323"/>
          </a:xfrm>
          <a:prstGeom prst="rect">
            <a:avLst/>
          </a:prstGeom>
          <a:noFill/>
        </p:spPr>
      </p:pic>
      <p:pic>
        <p:nvPicPr>
          <p:cNvPr id="17412" name="Picture 4" descr="http://t3.gstatic.com/images?q=tbn:ANd9GcSgxRIiZBQfcyCZms8PY51ca_Js4IrvYWtNja29J8Lfcq3IkGGdCsQn2Dqz"/>
          <p:cNvPicPr>
            <a:picLocks noChangeAspect="1" noChangeArrowheads="1"/>
          </p:cNvPicPr>
          <p:nvPr/>
        </p:nvPicPr>
        <p:blipFill>
          <a:blip r:embed="rId3" cstate="print"/>
          <a:srcRect/>
          <a:stretch>
            <a:fillRect/>
          </a:stretch>
        </p:blipFill>
        <p:spPr bwMode="auto">
          <a:xfrm>
            <a:off x="548680" y="3707904"/>
            <a:ext cx="1674813" cy="2195513"/>
          </a:xfrm>
          <a:prstGeom prst="rect">
            <a:avLst/>
          </a:prstGeom>
          <a:noFill/>
        </p:spPr>
      </p:pic>
      <p:pic>
        <p:nvPicPr>
          <p:cNvPr id="17414" name="Picture 6" descr="http://www.tattoostime.com/images/244/tiger-khanda-tattoo-on-shoulder.jpg"/>
          <p:cNvPicPr>
            <a:picLocks noChangeAspect="1" noChangeArrowheads="1"/>
          </p:cNvPicPr>
          <p:nvPr/>
        </p:nvPicPr>
        <p:blipFill>
          <a:blip r:embed="rId4" cstate="print"/>
          <a:srcRect/>
          <a:stretch>
            <a:fillRect/>
          </a:stretch>
        </p:blipFill>
        <p:spPr bwMode="auto">
          <a:xfrm>
            <a:off x="2708920" y="1187624"/>
            <a:ext cx="3403146" cy="2346475"/>
          </a:xfrm>
          <a:prstGeom prst="rect">
            <a:avLst/>
          </a:prstGeom>
          <a:noFill/>
        </p:spPr>
      </p:pic>
      <p:pic>
        <p:nvPicPr>
          <p:cNvPr id="17416" name="Picture 8" descr="http://t1.gstatic.com/images?q=tbn:ANd9GcQioaSjqMudpmi36qPY5JStu-ULdhJ9QSqiHNu8UqRQBUODJAht:www.dailybuddhism.com/wp-content/uploads/2009/07/Art-Tat-01.jpg"/>
          <p:cNvPicPr>
            <a:picLocks noChangeAspect="1" noChangeArrowheads="1"/>
          </p:cNvPicPr>
          <p:nvPr/>
        </p:nvPicPr>
        <p:blipFill>
          <a:blip r:embed="rId5" cstate="print"/>
          <a:srcRect/>
          <a:stretch>
            <a:fillRect/>
          </a:stretch>
        </p:blipFill>
        <p:spPr bwMode="auto">
          <a:xfrm>
            <a:off x="2708920" y="3707904"/>
            <a:ext cx="3384376" cy="2252440"/>
          </a:xfrm>
          <a:prstGeom prst="rect">
            <a:avLst/>
          </a:prstGeom>
          <a:noFill/>
        </p:spPr>
      </p:pic>
      <p:pic>
        <p:nvPicPr>
          <p:cNvPr id="22530" name="Picture 2" descr="http://www.itattooz.com/itattooz/God/Islam/images/itattooz-islam-tattoo-design.jpg"/>
          <p:cNvPicPr>
            <a:picLocks noChangeAspect="1" noChangeArrowheads="1"/>
          </p:cNvPicPr>
          <p:nvPr/>
        </p:nvPicPr>
        <p:blipFill>
          <a:blip r:embed="rId6" cstate="print"/>
          <a:srcRect/>
          <a:stretch>
            <a:fillRect/>
          </a:stretch>
        </p:blipFill>
        <p:spPr bwMode="auto">
          <a:xfrm>
            <a:off x="2708920" y="6084168"/>
            <a:ext cx="3384376" cy="2592288"/>
          </a:xfrm>
          <a:prstGeom prst="rect">
            <a:avLst/>
          </a:prstGeom>
          <a:noFill/>
        </p:spPr>
      </p:pic>
      <p:pic>
        <p:nvPicPr>
          <p:cNvPr id="22532" name="Picture 4" descr="http://rattatattoo.com/wp-content/uploads/2012/11/Most-tattoos-of-Ganesh-show-the-Hindu-god-with-a-large-belly.jpg"/>
          <p:cNvPicPr>
            <a:picLocks noChangeAspect="1" noChangeArrowheads="1"/>
          </p:cNvPicPr>
          <p:nvPr/>
        </p:nvPicPr>
        <p:blipFill>
          <a:blip r:embed="rId7" cstate="print"/>
          <a:srcRect/>
          <a:stretch>
            <a:fillRect/>
          </a:stretch>
        </p:blipFill>
        <p:spPr bwMode="auto">
          <a:xfrm>
            <a:off x="548680" y="6084168"/>
            <a:ext cx="1627180" cy="25510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77424"/>
          </a:xfrm>
          <a:solidFill>
            <a:srgbClr val="FFC000"/>
          </a:solidFill>
        </p:spPr>
        <p:txBody>
          <a:bodyPr>
            <a:noAutofit/>
          </a:bodyPr>
          <a:lstStyle/>
          <a:p>
            <a:r>
              <a:rPr lang="en-GB" sz="2000" dirty="0" smtClean="0"/>
              <a:t>Task: Draw your own tattoo to reflect what you believe in </a:t>
            </a:r>
            <a:endParaRPr lang="en-GB" sz="2000" dirty="0"/>
          </a:p>
        </p:txBody>
      </p:sp>
      <p:sp>
        <p:nvSpPr>
          <p:cNvPr id="4" name="TextBox 3"/>
          <p:cNvSpPr txBox="1"/>
          <p:nvPr/>
        </p:nvSpPr>
        <p:spPr>
          <a:xfrm>
            <a:off x="260648" y="7164288"/>
            <a:ext cx="633670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Explain what you have drawn and why?</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GB" dirty="0" smtClean="0"/>
              <a:t>Religious leaders</a:t>
            </a:r>
            <a:endParaRPr lang="en-GB" dirty="0"/>
          </a:p>
        </p:txBody>
      </p:sp>
      <p:pic>
        <p:nvPicPr>
          <p:cNvPr id="21506" name="Picture 2" descr="http://t3.gstatic.com/images?q=tbn:ANd9GcQIlUuNEZhBa8bKI6y4d2QR4M-v6pP6ZT_9TybzWzbRbm6tCJmH:daletedder.files.wordpress.com/2012/03/jesus.jpg"/>
          <p:cNvPicPr>
            <a:picLocks noChangeAspect="1" noChangeArrowheads="1"/>
          </p:cNvPicPr>
          <p:nvPr/>
        </p:nvPicPr>
        <p:blipFill>
          <a:blip r:embed="rId2" cstate="print"/>
          <a:srcRect/>
          <a:stretch>
            <a:fillRect/>
          </a:stretch>
        </p:blipFill>
        <p:spPr bwMode="auto">
          <a:xfrm>
            <a:off x="404664" y="2771800"/>
            <a:ext cx="1641475" cy="2247901"/>
          </a:xfrm>
          <a:prstGeom prst="rect">
            <a:avLst/>
          </a:prstGeom>
          <a:noFill/>
        </p:spPr>
      </p:pic>
      <p:sp>
        <p:nvSpPr>
          <p:cNvPr id="5" name="Rectangle 4"/>
          <p:cNvSpPr/>
          <p:nvPr/>
        </p:nvSpPr>
        <p:spPr>
          <a:xfrm>
            <a:off x="2420888" y="2771800"/>
            <a:ext cx="1800200"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Muhammad</a:t>
            </a:r>
            <a:endParaRPr lang="en-GB" dirty="0"/>
          </a:p>
        </p:txBody>
      </p:sp>
      <p:pic>
        <p:nvPicPr>
          <p:cNvPr id="21508" name="Picture 4" descr="http://t1.gstatic.com/images?q=tbn:ANd9GcSyxtl37-Z9-m1wLCHf0JYoCucbvQuSXwawx_lyetmeJX4z__jJ:3.bp.blogspot.com/-Bqp_-dkZgGw/UTAy2tYyouI/AAAAAAAAbLI/dWRflb5zWIU/s1600/buddha18.jpg"/>
          <p:cNvPicPr>
            <a:picLocks noChangeAspect="1" noChangeArrowheads="1"/>
          </p:cNvPicPr>
          <p:nvPr/>
        </p:nvPicPr>
        <p:blipFill>
          <a:blip r:embed="rId3" cstate="print"/>
          <a:srcRect/>
          <a:stretch>
            <a:fillRect/>
          </a:stretch>
        </p:blipFill>
        <p:spPr bwMode="auto">
          <a:xfrm>
            <a:off x="4581128" y="2771800"/>
            <a:ext cx="1631950" cy="2247901"/>
          </a:xfrm>
          <a:prstGeom prst="rect">
            <a:avLst/>
          </a:prstGeom>
          <a:noFill/>
        </p:spPr>
      </p:pic>
      <p:pic>
        <p:nvPicPr>
          <p:cNvPr id="21510" name="Picture 6" descr="http://t3.gstatic.com/images?q=tbn:ANd9GcTetEFE9EertUiZKwnnrG5V1TWGGpeR3TiN2RUwpgm4CuvAIcHC3g:www.spittoon.org/wp-content/uploads/2010/01/Guru-Nanak-Dev-Ji.jpg"/>
          <p:cNvPicPr>
            <a:picLocks noChangeAspect="1" noChangeArrowheads="1"/>
          </p:cNvPicPr>
          <p:nvPr/>
        </p:nvPicPr>
        <p:blipFill>
          <a:blip r:embed="rId4" cstate="print"/>
          <a:srcRect/>
          <a:stretch>
            <a:fillRect/>
          </a:stretch>
        </p:blipFill>
        <p:spPr bwMode="auto">
          <a:xfrm>
            <a:off x="404664" y="5724128"/>
            <a:ext cx="1674813" cy="2111375"/>
          </a:xfrm>
          <a:prstGeom prst="rect">
            <a:avLst/>
          </a:prstGeom>
          <a:noFill/>
        </p:spPr>
      </p:pic>
      <p:pic>
        <p:nvPicPr>
          <p:cNvPr id="21512" name="Picture 8" descr="http://t1.gstatic.com/images?q=tbn:ANd9GcQP5TpRlWGqJHYEhwgtUyWb9nwaxZrVGm_qMS9L1l3UCcIrGhce:www.jesus-is-savior.com/Believer%27s%2520Corner/Doctrines/abraham-isaac.jpg"/>
          <p:cNvPicPr>
            <a:picLocks noChangeAspect="1" noChangeArrowheads="1"/>
          </p:cNvPicPr>
          <p:nvPr/>
        </p:nvPicPr>
        <p:blipFill>
          <a:blip r:embed="rId5" cstate="print"/>
          <a:srcRect/>
          <a:stretch>
            <a:fillRect/>
          </a:stretch>
        </p:blipFill>
        <p:spPr bwMode="auto">
          <a:xfrm>
            <a:off x="2492896" y="5724128"/>
            <a:ext cx="1717675" cy="2144713"/>
          </a:xfrm>
          <a:prstGeom prst="rect">
            <a:avLst/>
          </a:prstGeom>
          <a:noFill/>
        </p:spPr>
      </p:pic>
      <p:pic>
        <p:nvPicPr>
          <p:cNvPr id="21514" name="Picture 10" descr="http://www.kingston.ac.uk/chaplaincy/includes/mysite/faith/hinduism.jpg"/>
          <p:cNvPicPr>
            <a:picLocks noChangeAspect="1" noChangeArrowheads="1"/>
          </p:cNvPicPr>
          <p:nvPr/>
        </p:nvPicPr>
        <p:blipFill>
          <a:blip r:embed="rId6" cstate="print"/>
          <a:srcRect/>
          <a:stretch>
            <a:fillRect/>
          </a:stretch>
        </p:blipFill>
        <p:spPr bwMode="auto">
          <a:xfrm>
            <a:off x="4509120" y="5796136"/>
            <a:ext cx="1922463" cy="1922463"/>
          </a:xfrm>
          <a:prstGeom prst="rect">
            <a:avLst/>
          </a:prstGeom>
          <a:noFill/>
        </p:spPr>
      </p:pic>
      <p:sp>
        <p:nvSpPr>
          <p:cNvPr id="10" name="TextBox 9"/>
          <p:cNvSpPr txBox="1"/>
          <p:nvPr/>
        </p:nvSpPr>
        <p:spPr>
          <a:xfrm>
            <a:off x="332656" y="8100392"/>
            <a:ext cx="6192688" cy="523220"/>
          </a:xfrm>
          <a:prstGeom prst="rect">
            <a:avLst/>
          </a:prstGeom>
          <a:noFill/>
        </p:spPr>
        <p:txBody>
          <a:bodyPr wrap="square" rtlCol="0">
            <a:spAutoFit/>
          </a:bodyPr>
          <a:lstStyle/>
          <a:p>
            <a:pPr algn="ctr"/>
            <a:r>
              <a:rPr lang="en-GB" sz="1400" dirty="0" smtClean="0"/>
              <a:t>This section will focus on looking more closely at religious leaders. These include: Jesus, Guru Nanak (among others) , Buddha and Abraham.</a:t>
            </a:r>
            <a:endParaRPr lang="en-GB"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251520"/>
            <a:ext cx="6172200" cy="677424"/>
          </a:xfrm>
          <a:solidFill>
            <a:srgbClr val="FFC000"/>
          </a:solidFill>
        </p:spPr>
        <p:txBody>
          <a:bodyPr>
            <a:normAutofit fontScale="90000"/>
          </a:bodyPr>
          <a:lstStyle/>
          <a:p>
            <a:r>
              <a:rPr lang="en-GB" dirty="0" smtClean="0"/>
              <a:t>Jesus of Nazareth</a:t>
            </a:r>
            <a:endParaRPr lang="en-GB" dirty="0"/>
          </a:p>
        </p:txBody>
      </p:sp>
      <p:sp>
        <p:nvSpPr>
          <p:cNvPr id="3" name="Content Placeholder 2"/>
          <p:cNvSpPr>
            <a:spLocks noGrp="1"/>
          </p:cNvSpPr>
          <p:nvPr>
            <p:ph idx="1"/>
          </p:nvPr>
        </p:nvSpPr>
        <p:spPr>
          <a:xfrm>
            <a:off x="332656" y="1259632"/>
            <a:ext cx="6172200" cy="638199"/>
          </a:xfrm>
        </p:spPr>
        <p:txBody>
          <a:bodyPr>
            <a:noAutofit/>
          </a:bodyPr>
          <a:lstStyle/>
          <a:p>
            <a:pPr>
              <a:buNone/>
            </a:pPr>
            <a:r>
              <a:rPr lang="en-GB" sz="1200" dirty="0" smtClean="0"/>
              <a:t>Jesus belonged to the Christian religion and was born approx.  0 B.C.  He lived for about 30 years before he was crucified. </a:t>
            </a:r>
          </a:p>
          <a:p>
            <a:pPr>
              <a:buNone/>
            </a:pPr>
            <a:r>
              <a:rPr lang="en-GB" sz="1200" dirty="0" smtClean="0"/>
              <a:t>Draw a picture of what </a:t>
            </a:r>
            <a:r>
              <a:rPr lang="en-GB" sz="1200" dirty="0" err="1" smtClean="0"/>
              <a:t>jesus</a:t>
            </a:r>
            <a:r>
              <a:rPr lang="en-GB" sz="1200" dirty="0" smtClean="0"/>
              <a:t> looked liked:</a:t>
            </a:r>
            <a:endParaRPr lang="en-GB" sz="1200" dirty="0"/>
          </a:p>
        </p:txBody>
      </p:sp>
      <p:sp>
        <p:nvSpPr>
          <p:cNvPr id="4" name="Rectangle 3"/>
          <p:cNvSpPr/>
          <p:nvPr/>
        </p:nvSpPr>
        <p:spPr>
          <a:xfrm>
            <a:off x="476672" y="2339752"/>
            <a:ext cx="5976664" cy="5256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0648" y="7956376"/>
            <a:ext cx="626469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Explain how you know that Jesus looked like this: (for example from a book, </a:t>
            </a:r>
            <a:r>
              <a:rPr lang="en-GB" sz="1200" dirty="0"/>
              <a:t>T</a:t>
            </a:r>
            <a:r>
              <a:rPr lang="en-GB" sz="1200" dirty="0" smtClean="0"/>
              <a:t>ele vision etc)</a:t>
            </a:r>
          </a:p>
          <a:p>
            <a:endParaRPr lang="en-GB" sz="1200" dirty="0"/>
          </a:p>
          <a:p>
            <a:endParaRPr lang="en-GB" sz="1200" dirty="0" smtClean="0"/>
          </a:p>
          <a:p>
            <a:endParaRPr lang="en-GB" sz="1200" dirty="0"/>
          </a:p>
          <a:p>
            <a:endParaRPr lang="en-GB"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3356</Words>
  <Application>Microsoft Office PowerPoint</Application>
  <PresentationFormat>On-screen Show (4:3)</PresentationFormat>
  <Paragraphs>281</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Year 7 </vt:lpstr>
      <vt:lpstr>In this booklet you will learn about the basics of the 6 major world religions:</vt:lpstr>
      <vt:lpstr>Slide 3</vt:lpstr>
      <vt:lpstr>Questions: 1. Why do you think symbols are important for religions?  I think symbols are important for religions because….  For example…  I also think they are important for religions because….  For example… </vt:lpstr>
      <vt:lpstr>Symbols are really important because they stand for something. They represent an idea or a feeling. In religion symbols are very important and often tell a lot about that religion.  Look at the meaning of each symbol below: </vt:lpstr>
      <vt:lpstr>A lot of religious people take their religion and their religious symbols seriously. Look at some of these tattoos</vt:lpstr>
      <vt:lpstr>Task: Draw your own tattoo to reflect what you believe in </vt:lpstr>
      <vt:lpstr>Religious leaders</vt:lpstr>
      <vt:lpstr>Jesus of Nazareth</vt:lpstr>
      <vt:lpstr>Look at these image Jesus closely. Write ONE sentence underneath of why he may have looked like this…</vt:lpstr>
      <vt:lpstr>Jesus most probably looked like this because he lived in a hot country so his hair would have been short. His skin would have been slightly darker than the tradition images of Jesus. </vt:lpstr>
      <vt:lpstr>Slide 12</vt:lpstr>
      <vt:lpstr>Slide 13</vt:lpstr>
      <vt:lpstr>Slide 14</vt:lpstr>
      <vt:lpstr>Slide 15</vt:lpstr>
      <vt:lpstr>Create a newspaper article about the life of Jesus. You should write it as if Jesus has died and risen again. Report on his early life and also the wonderful things Jesus did. </vt:lpstr>
      <vt:lpstr>Slide 17</vt:lpstr>
      <vt:lpstr>Guru Nanak </vt:lpstr>
      <vt:lpstr>Slide 19</vt:lpstr>
      <vt:lpstr>Slide 20</vt:lpstr>
      <vt:lpstr>Slide 21</vt:lpstr>
      <vt:lpstr>Slide 22</vt:lpstr>
      <vt:lpstr>Slide 23</vt:lpstr>
      <vt:lpstr>Slide 24</vt:lpstr>
      <vt:lpstr>Buddha </vt:lpstr>
      <vt:lpstr>Slide 26</vt:lpstr>
      <vt:lpstr>Slide 27</vt:lpstr>
      <vt:lpstr>Easter </vt:lpstr>
      <vt:lpstr>Slide 29</vt:lpstr>
      <vt:lpstr>Which Puzzle do you think was the best to show what Easter is about? Give a reason why _________________________________________________________________________________________________________________________________________________________________________________________________________</vt:lpstr>
      <vt:lpstr>Slide 31</vt:lpstr>
      <vt:lpstr>Slide 32</vt:lpstr>
      <vt:lpstr>Slide 33</vt:lpstr>
      <vt:lpstr>Slide 34</vt:lpstr>
      <vt:lpstr>Slide 35</vt:lpstr>
      <vt:lpstr>Slide 36</vt:lpstr>
    </vt:vector>
  </TitlesOfParts>
  <Company>Richmond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dc:title>
  <dc:creator>User</dc:creator>
  <cp:lastModifiedBy>User</cp:lastModifiedBy>
  <cp:revision>7</cp:revision>
  <dcterms:created xsi:type="dcterms:W3CDTF">2013-06-20T08:30:20Z</dcterms:created>
  <dcterms:modified xsi:type="dcterms:W3CDTF">2013-06-25T11:16:01Z</dcterms:modified>
</cp:coreProperties>
</file>