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73" r:id="rId6"/>
    <p:sldId id="276" r:id="rId7"/>
    <p:sldId id="274" r:id="rId8"/>
    <p:sldId id="275" r:id="rId9"/>
    <p:sldId id="285" r:id="rId10"/>
    <p:sldId id="277" r:id="rId11"/>
    <p:sldId id="286" r:id="rId12"/>
    <p:sldId id="278" r:id="rId13"/>
    <p:sldId id="280" r:id="rId14"/>
    <p:sldId id="288" r:id="rId15"/>
    <p:sldId id="287" r:id="rId16"/>
    <p:sldId id="281" r:id="rId17"/>
    <p:sldId id="264" r:id="rId18"/>
    <p:sldId id="282" r:id="rId19"/>
    <p:sldId id="283" r:id="rId20"/>
    <p:sldId id="284"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14DDB-F393-5F45-9153-EE2439DE15D4}" v="2" dt="2023-09-07T13:09:12.1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807"/>
  </p:normalViewPr>
  <p:slideViewPr>
    <p:cSldViewPr snapToGrid="0" snapToObjects="1">
      <p:cViewPr>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NTPreCursive normal"/>
      </a:defRPr>
    </a:lvl1pPr>
    <a:lvl2pPr indent="228600" latinLnBrk="0">
      <a:defRPr sz="1200">
        <a:latin typeface="+mj-lt"/>
        <a:ea typeface="+mj-ea"/>
        <a:cs typeface="+mj-cs"/>
        <a:sym typeface="NTPreCursive normal"/>
      </a:defRPr>
    </a:lvl2pPr>
    <a:lvl3pPr indent="457200" latinLnBrk="0">
      <a:defRPr sz="1200">
        <a:latin typeface="+mj-lt"/>
        <a:ea typeface="+mj-ea"/>
        <a:cs typeface="+mj-cs"/>
        <a:sym typeface="NTPreCursive normal"/>
      </a:defRPr>
    </a:lvl3pPr>
    <a:lvl4pPr indent="685800" latinLnBrk="0">
      <a:defRPr sz="1200">
        <a:latin typeface="+mj-lt"/>
        <a:ea typeface="+mj-ea"/>
        <a:cs typeface="+mj-cs"/>
        <a:sym typeface="NTPreCursive normal"/>
      </a:defRPr>
    </a:lvl4pPr>
    <a:lvl5pPr indent="914400" latinLnBrk="0">
      <a:defRPr sz="1200">
        <a:latin typeface="+mj-lt"/>
        <a:ea typeface="+mj-ea"/>
        <a:cs typeface="+mj-cs"/>
        <a:sym typeface="NTPreCursive normal"/>
      </a:defRPr>
    </a:lvl5pPr>
    <a:lvl6pPr indent="1143000" latinLnBrk="0">
      <a:defRPr sz="1200">
        <a:latin typeface="+mj-lt"/>
        <a:ea typeface="+mj-ea"/>
        <a:cs typeface="+mj-cs"/>
        <a:sym typeface="NTPreCursive normal"/>
      </a:defRPr>
    </a:lvl6pPr>
    <a:lvl7pPr indent="1371600" latinLnBrk="0">
      <a:defRPr sz="1200">
        <a:latin typeface="+mj-lt"/>
        <a:ea typeface="+mj-ea"/>
        <a:cs typeface="+mj-cs"/>
        <a:sym typeface="NTPreCursive normal"/>
      </a:defRPr>
    </a:lvl7pPr>
    <a:lvl8pPr indent="1600200" latinLnBrk="0">
      <a:defRPr sz="1200">
        <a:latin typeface="+mj-lt"/>
        <a:ea typeface="+mj-ea"/>
        <a:cs typeface="+mj-cs"/>
        <a:sym typeface="NTPreCursive normal"/>
      </a:defRPr>
    </a:lvl8pPr>
    <a:lvl9pPr indent="1828800" latinLnBrk="0">
      <a:defRPr sz="1200">
        <a:latin typeface="+mj-lt"/>
        <a:ea typeface="+mj-ea"/>
        <a:cs typeface="+mj-cs"/>
        <a:sym typeface="NTPreCursive norm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782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122362"/>
            <a:ext cx="77724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143000" y="3602037"/>
            <a:ext cx="6858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543675" y="365125"/>
            <a:ext cx="1971675" cy="5811838"/>
          </a:xfrm>
          <a:prstGeom prst="rect">
            <a:avLst/>
          </a:prstGeom>
        </p:spPr>
        <p:txBody>
          <a:bodyPr/>
          <a:lstStyle/>
          <a:p>
            <a:r>
              <a:t>Title Text</a:t>
            </a:r>
          </a:p>
        </p:txBody>
      </p:sp>
      <p:sp>
        <p:nvSpPr>
          <p:cNvPr id="102" name="Body Level One…"/>
          <p:cNvSpPr txBox="1">
            <a:spLocks noGrp="1"/>
          </p:cNvSpPr>
          <p:nvPr>
            <p:ph type="body" idx="1"/>
          </p:nvPr>
        </p:nvSpPr>
        <p:spPr>
          <a:xfrm>
            <a:off x="628650" y="365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6340553" y="6237072"/>
            <a:ext cx="212648" cy="23855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619671" y="0"/>
            <a:ext cx="7524330" cy="1069514"/>
          </a:xfrm>
          <a:prstGeom prst="rect">
            <a:avLst/>
          </a:prstGeom>
        </p:spPr>
        <p:txBody>
          <a:bodyPr/>
          <a:lstStyle>
            <a:lvl1pPr>
              <a:defRPr>
                <a:solidFill>
                  <a:srgbClr val="404040"/>
                </a:solidFill>
              </a:defRPr>
            </a:lvl1pPr>
          </a:lstStyle>
          <a:p>
            <a:r>
              <a:t>Title Text</a:t>
            </a:r>
          </a:p>
        </p:txBody>
      </p:sp>
      <p:sp>
        <p:nvSpPr>
          <p:cNvPr id="118" name="Body Level One…"/>
          <p:cNvSpPr txBox="1">
            <a:spLocks noGrp="1"/>
          </p:cNvSpPr>
          <p:nvPr>
            <p:ph type="body" sz="quarter" idx="1"/>
          </p:nvPr>
        </p:nvSpPr>
        <p:spPr>
          <a:xfrm>
            <a:off x="2123726" y="1268758"/>
            <a:ext cx="6563075" cy="460651"/>
          </a:xfrm>
          <a:prstGeom prst="rect">
            <a:avLst/>
          </a:prstGeom>
        </p:spPr>
        <p:txBody>
          <a:bodyPr anchor="ctr"/>
          <a:lstStyle>
            <a:lvl1pPr marL="0" indent="0">
              <a:buSzTx/>
              <a:buFontTx/>
              <a:buNone/>
              <a:defRPr sz="2000">
                <a:solidFill>
                  <a:srgbClr val="404040"/>
                </a:solidFill>
              </a:defRPr>
            </a:lvl1pPr>
            <a:lvl2pPr marL="647700" indent="-190500">
              <a:buFontTx/>
              <a:defRPr sz="2000">
                <a:solidFill>
                  <a:srgbClr val="404040"/>
                </a:solidFill>
              </a:defRPr>
            </a:lvl2pPr>
            <a:lvl3pPr marL="1143000" indent="-228600">
              <a:buFontTx/>
              <a:defRPr sz="2000">
                <a:solidFill>
                  <a:srgbClr val="404040"/>
                </a:solidFill>
              </a:defRPr>
            </a:lvl3pPr>
            <a:lvl4pPr marL="1625600" indent="-254000">
              <a:buFontTx/>
              <a:defRPr sz="2000">
                <a:solidFill>
                  <a:srgbClr val="404040"/>
                </a:solidFill>
              </a:defRPr>
            </a:lvl4pPr>
            <a:lvl5pPr marL="2082800" indent="-254000">
              <a:buFontTx/>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40553" y="6237072"/>
            <a:ext cx="212648" cy="23855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623887" y="4589464"/>
            <a:ext cx="7886701" cy="1500189"/>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48" name="Body Level One…"/>
          <p:cNvSpPr txBox="1">
            <a:spLocks noGrp="1"/>
          </p:cNvSpPr>
          <p:nvPr>
            <p:ph type="body" sz="quarter" idx="1"/>
          </p:nvPr>
        </p:nvSpPr>
        <p:spPr>
          <a:xfrm>
            <a:off x="629841" y="1681163"/>
            <a:ext cx="3868342"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29150" y="1681163"/>
            <a:ext cx="3887393"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3887391" y="987425"/>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629839" y="2057400"/>
            <a:ext cx="2949182"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3887391" y="987425"/>
            <a:ext cx="4629152" cy="4873627"/>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02703" y="6419636"/>
            <a:ext cx="212648" cy="238556"/>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NTPreCursive normal"/>
        </a:defRPr>
      </a:lvl9pPr>
    </p:titleStyle>
    <p:bodyStyle>
      <a:lvl1pPr marL="228600" marR="0" indent="-228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1pPr>
      <a:lvl2pPr marL="723900" marR="0" indent="-2667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2pPr>
      <a:lvl3pPr marL="1234438" marR="0" indent="-320038"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3pPr>
      <a:lvl4pPr marL="1727200" marR="0" indent="-355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4pPr>
      <a:lvl5pPr marL="2184400" marR="0" indent="-355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5pPr>
      <a:lvl6pPr marL="2641600" marR="0" indent="-355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6pPr>
      <a:lvl7pPr marL="3098800" marR="0" indent="-355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7pPr>
      <a:lvl8pPr marL="3556000" marR="0" indent="-355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8pPr>
      <a:lvl9pPr marL="4013200" marR="0" indent="-355600" algn="l" defTabSz="914400" rtl="0" latinLnBrk="0">
        <a:lnSpc>
          <a:spcPct val="90000"/>
        </a:lnSpc>
        <a:spcBef>
          <a:spcPts val="1000"/>
        </a:spcBef>
        <a:spcAft>
          <a:spcPts val="0"/>
        </a:spcAft>
        <a:buClrTx/>
        <a:buSzPct val="100000"/>
        <a:buFont typeface="NTPreCursive normal"/>
        <a:buChar char="•"/>
        <a:tabLst/>
        <a:defRPr sz="2800" b="0" i="0" u="none" strike="noStrike" cap="none" spc="0" baseline="0">
          <a:solidFill>
            <a:srgbClr val="000000"/>
          </a:solidFill>
          <a:uFillTx/>
          <a:latin typeface="+mj-lt"/>
          <a:ea typeface="+mj-ea"/>
          <a:cs typeface="+mj-cs"/>
          <a:sym typeface="NTPreCursive norm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TPreCursive norm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Relationship Id="rId7" Type="http://schemas.openxmlformats.org/officeDocument/2006/relationships/image" Target="../media/image13.tif"/><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tif"/><Relationship Id="rId5" Type="http://schemas.openxmlformats.org/officeDocument/2006/relationships/image" Target="../media/image11.tif"/><Relationship Id="rId4" Type="http://schemas.openxmlformats.org/officeDocument/2006/relationships/image" Target="../media/image10.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a:extLst>
              <a:ext uri="{FF2B5EF4-FFF2-40B4-BE49-F238E27FC236}">
                <a16:creationId xmlns:a16="http://schemas.microsoft.com/office/drawing/2014/main" id="{5D5E0AC7-E7BB-5B61-1898-B58FD9949E8C}"/>
              </a:ext>
            </a:extLst>
          </p:cNvPr>
          <p:cNvSpPr/>
          <p:nvPr/>
        </p:nvSpPr>
        <p:spPr>
          <a:xfrm>
            <a:off x="0" y="-1"/>
            <a:ext cx="914559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6350">
            <a:solidFill>
              <a:schemeClr val="accent5"/>
            </a:solidFill>
            <a:miter/>
          </a:ln>
        </p:spPr>
        <p:txBody>
          <a:bodyPr lIns="45718" tIns="45718" rIns="45718" bIns="45718" anchor="ctr"/>
          <a:lstStyle/>
          <a:p>
            <a:pPr>
              <a:defRPr>
                <a:solidFill>
                  <a:srgbClr val="FFFFFF"/>
                </a:solidFill>
              </a:defRPr>
            </a:pPr>
            <a:endParaRPr dirty="0">
              <a:latin typeface="Comic Sans MS" panose="030F0702030302020204" pitchFamily="66" charset="0"/>
            </a:endParaRPr>
          </a:p>
        </p:txBody>
      </p:sp>
      <p:sp>
        <p:nvSpPr>
          <p:cNvPr id="129" name="TextBox 3"/>
          <p:cNvSpPr txBox="1"/>
          <p:nvPr/>
        </p:nvSpPr>
        <p:spPr>
          <a:xfrm>
            <a:off x="163999" y="6001516"/>
            <a:ext cx="478790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HVD Comic Serif Pro"/>
                <a:ea typeface="HVD Comic Serif Pro"/>
                <a:cs typeface="HVD Comic Serif Pro"/>
                <a:sym typeface="HVD Comic Serif Pro"/>
              </a:defRPr>
            </a:lvl1pPr>
          </a:lstStyle>
          <a:p>
            <a:r>
              <a:rPr lang="en-GB" dirty="0">
                <a:latin typeface="Comic Sans MS" panose="030F0702030302020204" pitchFamily="66" charset="0"/>
              </a:rPr>
              <a:t>September 8</a:t>
            </a:r>
            <a:r>
              <a:rPr lang="en-GB" baseline="30000" dirty="0">
                <a:latin typeface="Comic Sans MS" panose="030F0702030302020204" pitchFamily="66" charset="0"/>
              </a:rPr>
              <a:t>th</a:t>
            </a:r>
            <a:r>
              <a:rPr lang="en-GB" dirty="0">
                <a:latin typeface="Comic Sans MS" panose="030F0702030302020204" pitchFamily="66" charset="0"/>
              </a:rPr>
              <a:t> 2023</a:t>
            </a:r>
            <a:endParaRPr dirty="0">
              <a:latin typeface="Comic Sans MS" panose="030F0702030302020204" pitchFamily="66" charset="0"/>
            </a:endParaRPr>
          </a:p>
        </p:txBody>
      </p:sp>
      <p:sp>
        <p:nvSpPr>
          <p:cNvPr id="130" name="TextBox 1"/>
          <p:cNvSpPr txBox="1"/>
          <p:nvPr/>
        </p:nvSpPr>
        <p:spPr>
          <a:xfrm>
            <a:off x="166563" y="4924302"/>
            <a:ext cx="6402148"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200">
                <a:solidFill>
                  <a:srgbClr val="F2F2F2"/>
                </a:solidFill>
                <a:latin typeface="HVD Comic Serif Pro"/>
                <a:ea typeface="HVD Comic Serif Pro"/>
                <a:cs typeface="HVD Comic Serif Pro"/>
                <a:sym typeface="HVD Comic Serif Pro"/>
              </a:defRPr>
            </a:lvl1pPr>
          </a:lstStyle>
          <a:p>
            <a:r>
              <a:rPr lang="en-GB" dirty="0">
                <a:latin typeface="Comic Sans MS" panose="030F0702030302020204" pitchFamily="66" charset="0"/>
              </a:rPr>
              <a:t>Year 2 ‘Need to know’ Parent Meeting</a:t>
            </a:r>
            <a:endParaRPr dirty="0">
              <a:latin typeface="Comic Sans MS" panose="030F0702030302020204" pitchFamily="66" charset="0"/>
            </a:endParaRPr>
          </a:p>
        </p:txBody>
      </p:sp>
      <p:pic>
        <p:nvPicPr>
          <p:cNvPr id="131" name="Picture 3" descr="Picture 3"/>
          <p:cNvPicPr>
            <a:picLocks noChangeAspect="1"/>
          </p:cNvPicPr>
          <p:nvPr/>
        </p:nvPicPr>
        <p:blipFill>
          <a:blip r:embed="rId3"/>
          <a:stretch>
            <a:fillRect/>
          </a:stretch>
        </p:blipFill>
        <p:spPr>
          <a:xfrm>
            <a:off x="404197" y="3656726"/>
            <a:ext cx="4164627" cy="120412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GB" dirty="0" err="1">
                <a:latin typeface="Comic Sans MS" panose="030F0702030302020204" pitchFamily="66" charset="0"/>
                <a:ea typeface="Calibri" panose="020F0502020204030204" pitchFamily="34" charset="0"/>
                <a:cs typeface="Times New Roman" panose="02020603050405020304" pitchFamily="18" charset="0"/>
              </a:rPr>
              <a:t>BugClub</a:t>
            </a:r>
            <a:r>
              <a:rPr lang="en-GB" dirty="0">
                <a:latin typeface="Comic Sans MS" panose="030F0702030302020204" pitchFamily="66" charset="0"/>
                <a:ea typeface="Calibri" panose="020F0502020204030204" pitchFamily="34" charset="0"/>
                <a:cs typeface="Times New Roman" panose="02020603050405020304" pitchFamily="18" charset="0"/>
              </a:rPr>
              <a:t> / Spelling Shed</a:t>
            </a:r>
            <a:endParaRPr lang="en-US" dirty="0">
              <a:latin typeface="Comic Sans MS" panose="030F0702030302020204" pitchFamily="66" charset="0"/>
            </a:endParaRP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1" y="-145511"/>
            <a:ext cx="7067130" cy="5331286"/>
          </a:xfrm>
        </p:spPr>
        <p:txBody>
          <a:bodyPr>
            <a:normAutofit/>
          </a:bodyPr>
          <a:lstStyle/>
          <a:p>
            <a:pPr>
              <a:lnSpc>
                <a:spcPct val="107000"/>
              </a:lnSpc>
              <a:spcAft>
                <a:spcPts val="800"/>
              </a:spcAft>
            </a:pPr>
            <a:r>
              <a:rPr lang="en-GB" sz="2800" dirty="0">
                <a:effectLst/>
                <a:ea typeface="Calibri" panose="020F0502020204030204" pitchFamily="34" charset="0"/>
                <a:cs typeface="Times New Roman" panose="02020603050405020304" pitchFamily="18" charset="0"/>
              </a:rPr>
              <a:t/>
            </a:r>
            <a:br>
              <a:rPr lang="en-GB" sz="2800" dirty="0">
                <a:effectLst/>
                <a:ea typeface="Calibri" panose="020F0502020204030204" pitchFamily="34" charset="0"/>
                <a:cs typeface="Times New Roman" panose="02020603050405020304" pitchFamily="18" charset="0"/>
              </a:rPr>
            </a:br>
            <a:r>
              <a:rPr lang="en-GB" sz="2800" dirty="0">
                <a:effectLst/>
                <a:ea typeface="Calibri" panose="020F0502020204030204" pitchFamily="34" charset="0"/>
                <a:cs typeface="Times New Roman" panose="02020603050405020304" pitchFamily="18" charset="0"/>
              </a:rPr>
              <a:t>The login details for Bug Club and Spelling Shed will remain the same as last year.  Each week we will set a Bug Club reading book and phonics games to practise the graphemes, and a Spelling Shed assignment with the current week’s spellings.</a:t>
            </a:r>
          </a:p>
          <a:p>
            <a:endParaRPr lang="en-US" sz="2800" dirty="0"/>
          </a:p>
        </p:txBody>
      </p:sp>
    </p:spTree>
    <p:extLst>
      <p:ext uri="{BB962C8B-B14F-4D97-AF65-F5344CB8AC3E}">
        <p14:creationId xmlns:p14="http://schemas.microsoft.com/office/powerpoint/2010/main" val="422404892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Writing</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1" y="1944710"/>
            <a:ext cx="3338695" cy="4404574"/>
          </a:xfrm>
        </p:spPr>
        <p:txBody>
          <a:bodyPr>
            <a:normAutofit fontScale="85000" lnSpcReduction="20000"/>
          </a:bodyPr>
          <a:lstStyle/>
          <a:p>
            <a:pPr>
              <a:lnSpc>
                <a:spcPct val="107000"/>
              </a:lnSpc>
              <a:spcAft>
                <a:spcPts val="800"/>
              </a:spcAft>
            </a:pPr>
            <a:r>
              <a:rPr lang="en-GB" sz="2800" dirty="0">
                <a:effectLst/>
                <a:ea typeface="Calibri" panose="020F0502020204030204" pitchFamily="34" charset="0"/>
                <a:cs typeface="Times New Roman" panose="02020603050405020304" pitchFamily="18" charset="0"/>
              </a:rPr>
              <a:t>We write every day, across all the subjects. Sentences should be written using the spellings, phonic choices and handwriting that has been taught, along with correct punctuation. We write for many different purposes and cover different genres throughout the year</a:t>
            </a:r>
            <a:r>
              <a:rPr lang="en-GB" sz="2800" dirty="0">
                <a:ea typeface="Calibri" panose="020F0502020204030204" pitchFamily="34" charset="0"/>
                <a:cs typeface="Times New Roman" panose="02020603050405020304" pitchFamily="18" charset="0"/>
              </a:rPr>
              <a:t>.</a:t>
            </a:r>
          </a:p>
          <a:p>
            <a:pPr>
              <a:lnSpc>
                <a:spcPct val="107000"/>
              </a:lnSpc>
              <a:spcAft>
                <a:spcPts val="800"/>
              </a:spcAft>
            </a:pPr>
            <a:endParaRPr lang="en-GB" sz="2800" dirty="0">
              <a:ea typeface="Calibri" panose="020F0502020204030204" pitchFamily="34" charset="0"/>
              <a:cs typeface="Times New Roman" panose="02020603050405020304" pitchFamily="18" charset="0"/>
            </a:endParaRPr>
          </a:p>
          <a:p>
            <a:pPr>
              <a:lnSpc>
                <a:spcPct val="107000"/>
              </a:lnSpc>
              <a:spcAft>
                <a:spcPts val="800"/>
              </a:spcAft>
            </a:pPr>
            <a:endParaRPr lang="en-GB" sz="2800" dirty="0">
              <a:ea typeface="Calibri" panose="020F0502020204030204" pitchFamily="34" charset="0"/>
              <a:cs typeface="Times New Roman" panose="02020603050405020304" pitchFamily="18" charset="0"/>
            </a:endParaRPr>
          </a:p>
          <a:p>
            <a:endParaRPr lang="en-US" sz="2800" dirty="0"/>
          </a:p>
        </p:txBody>
      </p:sp>
      <p:pic>
        <p:nvPicPr>
          <p:cNvPr id="4" name="Picture 3">
            <a:extLst>
              <a:ext uri="{FF2B5EF4-FFF2-40B4-BE49-F238E27FC236}">
                <a16:creationId xmlns:a16="http://schemas.microsoft.com/office/drawing/2014/main" id="{7E200CA7-C915-C7DC-C5A1-75E60AB2C85E}"/>
              </a:ext>
            </a:extLst>
          </p:cNvPr>
          <p:cNvPicPr>
            <a:picLocks noChangeAspect="1"/>
          </p:cNvPicPr>
          <p:nvPr/>
        </p:nvPicPr>
        <p:blipFill>
          <a:blip r:embed="rId2"/>
          <a:stretch>
            <a:fillRect/>
          </a:stretch>
        </p:blipFill>
        <p:spPr>
          <a:xfrm>
            <a:off x="4958366" y="1419047"/>
            <a:ext cx="3767416" cy="4019906"/>
          </a:xfrm>
          <a:prstGeom prst="rect">
            <a:avLst/>
          </a:prstGeom>
        </p:spPr>
      </p:pic>
    </p:spTree>
    <p:extLst>
      <p:ext uri="{BB962C8B-B14F-4D97-AF65-F5344CB8AC3E}">
        <p14:creationId xmlns:p14="http://schemas.microsoft.com/office/powerpoint/2010/main" val="333073225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AF92-80A3-4DD0-B847-07D84A186EE5}"/>
              </a:ext>
            </a:extLst>
          </p:cNvPr>
          <p:cNvSpPr>
            <a:spLocks noGrp="1"/>
          </p:cNvSpPr>
          <p:nvPr>
            <p:ph type="title"/>
          </p:nvPr>
        </p:nvSpPr>
        <p:spPr/>
        <p:txBody>
          <a:bodyPr/>
          <a:lstStyle/>
          <a:p>
            <a:r>
              <a:rPr lang="en-US" dirty="0">
                <a:latin typeface="Comic Sans MS" panose="030F0702030302020204" pitchFamily="66" charset="0"/>
              </a:rPr>
              <a:t>Handwriting</a:t>
            </a:r>
          </a:p>
        </p:txBody>
      </p:sp>
      <p:sp>
        <p:nvSpPr>
          <p:cNvPr id="3" name="Text Placeholder 2">
            <a:extLst>
              <a:ext uri="{FF2B5EF4-FFF2-40B4-BE49-F238E27FC236}">
                <a16:creationId xmlns:a16="http://schemas.microsoft.com/office/drawing/2014/main" id="{C1E4F2C0-9090-21D9-1FA9-1C535479C4B1}"/>
              </a:ext>
            </a:extLst>
          </p:cNvPr>
          <p:cNvSpPr>
            <a:spLocks noGrp="1"/>
          </p:cNvSpPr>
          <p:nvPr>
            <p:ph type="body" sz="quarter" idx="1"/>
          </p:nvPr>
        </p:nvSpPr>
        <p:spPr>
          <a:xfrm>
            <a:off x="1619672" y="1268758"/>
            <a:ext cx="7067130" cy="2160242"/>
          </a:xfrm>
        </p:spPr>
        <p:txBody>
          <a:bodyPr>
            <a:noAutofit/>
          </a:bodyPr>
          <a:lstStyle/>
          <a:p>
            <a:pPr>
              <a:lnSpc>
                <a:spcPct val="107000"/>
              </a:lnSpc>
              <a:spcAft>
                <a:spcPts val="800"/>
              </a:spcAft>
            </a:pPr>
            <a:r>
              <a:rPr lang="en-GB" sz="2800" dirty="0">
                <a:effectLst/>
                <a:ea typeface="Calibri" panose="020F0502020204030204" pitchFamily="34" charset="0"/>
                <a:cs typeface="Times New Roman" panose="02020603050405020304" pitchFamily="18" charset="0"/>
              </a:rPr>
              <a:t>We regularly practise the correct formation of letters. We group letters into families, thinking about starting points and exit strokes. Critically, letters must be of a similar size and correct orientation. </a:t>
            </a:r>
            <a:r>
              <a:rPr lang="en-GB" sz="2800" dirty="0">
                <a:ea typeface="Calibri" panose="020F0502020204030204" pitchFamily="34" charset="0"/>
                <a:cs typeface="Times New Roman" panose="02020603050405020304" pitchFamily="18" charset="0"/>
              </a:rPr>
              <a:t>T</a:t>
            </a:r>
            <a:r>
              <a:rPr lang="en-GB" sz="2800" dirty="0">
                <a:effectLst/>
                <a:ea typeface="Calibri" panose="020F0502020204030204" pitchFamily="34" charset="0"/>
                <a:cs typeface="Times New Roman" panose="02020603050405020304" pitchFamily="18" charset="0"/>
              </a:rPr>
              <a:t>his forms a </a:t>
            </a:r>
            <a:r>
              <a:rPr lang="en-GB" sz="2800" dirty="0">
                <a:ea typeface="Calibri" panose="020F0502020204030204" pitchFamily="34" charset="0"/>
                <a:cs typeface="Times New Roman" panose="02020603050405020304" pitchFamily="18" charset="0"/>
              </a:rPr>
              <a:t>big part of the expected writing standard. </a:t>
            </a:r>
          </a:p>
        </p:txBody>
      </p:sp>
      <p:pic>
        <p:nvPicPr>
          <p:cNvPr id="4" name="Picture 3">
            <a:extLst>
              <a:ext uri="{FF2B5EF4-FFF2-40B4-BE49-F238E27FC236}">
                <a16:creationId xmlns:a16="http://schemas.microsoft.com/office/drawing/2014/main" id="{F3E80976-D1DD-6C3C-5DFD-9989CA482081}"/>
              </a:ext>
            </a:extLst>
          </p:cNvPr>
          <p:cNvPicPr>
            <a:picLocks noChangeAspect="1"/>
          </p:cNvPicPr>
          <p:nvPr/>
        </p:nvPicPr>
        <p:blipFill>
          <a:blip r:embed="rId2"/>
          <a:stretch>
            <a:fillRect/>
          </a:stretch>
        </p:blipFill>
        <p:spPr>
          <a:xfrm>
            <a:off x="3870541" y="3531233"/>
            <a:ext cx="4204931" cy="2947827"/>
          </a:xfrm>
          <a:prstGeom prst="rect">
            <a:avLst/>
          </a:prstGeom>
        </p:spPr>
      </p:pic>
    </p:spTree>
    <p:extLst>
      <p:ext uri="{BB962C8B-B14F-4D97-AF65-F5344CB8AC3E}">
        <p14:creationId xmlns:p14="http://schemas.microsoft.com/office/powerpoint/2010/main" val="387603836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err="1">
                <a:latin typeface="Comic Sans MS" panose="030F0702030302020204" pitchFamily="66" charset="0"/>
              </a:rPr>
              <a:t>Maths</a:t>
            </a:r>
            <a:endParaRPr lang="en-US" dirty="0">
              <a:latin typeface="Comic Sans MS" panose="030F0702030302020204" pitchFamily="66" charset="0"/>
            </a:endParaRP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1069514"/>
            <a:ext cx="7067130" cy="5331286"/>
          </a:xfrm>
        </p:spPr>
        <p:txBody>
          <a:bodyPr>
            <a:normAutofit lnSpcReduction="10000"/>
          </a:bodyPr>
          <a:lstStyle/>
          <a:p>
            <a:pPr>
              <a:lnSpc>
                <a:spcPct val="107000"/>
              </a:lnSpc>
              <a:spcAft>
                <a:spcPts val="800"/>
              </a:spcAft>
            </a:pPr>
            <a:r>
              <a:rPr lang="en-GB" sz="2800" dirty="0">
                <a:effectLst/>
                <a:latin typeface="+mj-ea"/>
                <a:cs typeface="Times New Roman" panose="02020603050405020304" pitchFamily="18" charset="0"/>
              </a:rPr>
              <a:t>We follow the White Rose scheme, which is broken into small steps of learning.  The children have lots of opportunity to ‘Show’, ‘Explain’ and ‘Draw’ their learning and to build their problem solving and reasoning skills, with a focus on mathematical vocabulary. </a:t>
            </a:r>
          </a:p>
          <a:p>
            <a:pPr>
              <a:lnSpc>
                <a:spcPct val="107000"/>
              </a:lnSpc>
              <a:spcAft>
                <a:spcPts val="800"/>
              </a:spcAft>
            </a:pPr>
            <a:r>
              <a:rPr lang="en-US" sz="2800" dirty="0" err="1">
                <a:latin typeface="+mj-ea"/>
              </a:rPr>
              <a:t>Maths</a:t>
            </a:r>
            <a:r>
              <a:rPr lang="en-US" sz="2800" dirty="0">
                <a:latin typeface="+mj-ea"/>
              </a:rPr>
              <a:t> homework is sent home on a Friday and includes tasks that revise the learning from that week. We also set a One Minute </a:t>
            </a:r>
            <a:r>
              <a:rPr lang="en-US" sz="2800" dirty="0" err="1">
                <a:latin typeface="+mj-ea"/>
              </a:rPr>
              <a:t>Maths</a:t>
            </a:r>
            <a:r>
              <a:rPr lang="en-US" sz="2800" dirty="0">
                <a:latin typeface="+mj-ea"/>
              </a:rPr>
              <a:t> challenge to be completed on the App and then posted on Dojo. </a:t>
            </a:r>
          </a:p>
        </p:txBody>
      </p:sp>
    </p:spTree>
    <p:extLst>
      <p:ext uri="{BB962C8B-B14F-4D97-AF65-F5344CB8AC3E}">
        <p14:creationId xmlns:p14="http://schemas.microsoft.com/office/powerpoint/2010/main" val="37952283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3"/>
          <p:cNvSpPr txBox="1">
            <a:spLocks noGrp="1"/>
          </p:cNvSpPr>
          <p:nvPr>
            <p:ph type="title"/>
          </p:nvPr>
        </p:nvSpPr>
        <p:spPr>
          <a:xfrm>
            <a:off x="1116012" y="217488"/>
            <a:ext cx="7523161" cy="928688"/>
          </a:xfrm>
          <a:prstGeom prst="rect">
            <a:avLst/>
          </a:prstGeom>
        </p:spPr>
        <p:txBody>
          <a:bodyPr/>
          <a:lstStyle>
            <a:lvl1pPr algn="ctr"/>
          </a:lstStyle>
          <a:p>
            <a:r>
              <a:rPr dirty="0"/>
              <a:t> </a:t>
            </a:r>
          </a:p>
        </p:txBody>
      </p:sp>
      <p:pic>
        <p:nvPicPr>
          <p:cNvPr id="186" name="Picture 5" descr="Picture 5"/>
          <p:cNvPicPr>
            <a:picLocks noChangeAspect="1"/>
          </p:cNvPicPr>
          <p:nvPr/>
        </p:nvPicPr>
        <p:blipFill>
          <a:blip r:embed="rId2"/>
          <a:stretch>
            <a:fillRect/>
          </a:stretch>
        </p:blipFill>
        <p:spPr>
          <a:xfrm>
            <a:off x="188912" y="217488"/>
            <a:ext cx="931864" cy="936626"/>
          </a:xfrm>
          <a:prstGeom prst="rect">
            <a:avLst/>
          </a:prstGeom>
          <a:ln w="6350">
            <a:solidFill>
              <a:srgbClr val="000000"/>
            </a:solidFill>
            <a:miter/>
          </a:ln>
        </p:spPr>
      </p:pic>
      <p:sp>
        <p:nvSpPr>
          <p:cNvPr id="187" name="Rectangle 4"/>
          <p:cNvSpPr txBox="1"/>
          <p:nvPr/>
        </p:nvSpPr>
        <p:spPr>
          <a:xfrm>
            <a:off x="501648" y="325366"/>
            <a:ext cx="813752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600">
                <a:solidFill>
                  <a:srgbClr val="3F3F3F"/>
                </a:solidFill>
                <a:latin typeface="HVD Comic Serif Pro"/>
                <a:ea typeface="HVD Comic Serif Pro"/>
                <a:cs typeface="HVD Comic Serif Pro"/>
                <a:sym typeface="HVD Comic Serif Pro"/>
              </a:defRPr>
            </a:lvl1pPr>
          </a:lstStyle>
          <a:p>
            <a:r>
              <a:rPr dirty="0">
                <a:latin typeface="Comic Sans MS" panose="030F0702030302020204" pitchFamily="66" charset="0"/>
              </a:rPr>
              <a:t>Resources and Strategies</a:t>
            </a:r>
          </a:p>
        </p:txBody>
      </p:sp>
      <p:sp>
        <p:nvSpPr>
          <p:cNvPr id="188" name="Numicon…"/>
          <p:cNvSpPr txBox="1"/>
          <p:nvPr/>
        </p:nvSpPr>
        <p:spPr>
          <a:xfrm>
            <a:off x="1577088" y="1366934"/>
            <a:ext cx="1705794" cy="493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sz="2000" dirty="0"/>
              <a:t>Numicon </a:t>
            </a:r>
          </a:p>
          <a:p>
            <a:endParaRPr sz="2000" dirty="0"/>
          </a:p>
          <a:p>
            <a:r>
              <a:rPr sz="2000" dirty="0"/>
              <a:t>Number fans</a:t>
            </a:r>
            <a:br>
              <a:rPr sz="2000" dirty="0"/>
            </a:br>
            <a:endParaRPr sz="2000" dirty="0"/>
          </a:p>
          <a:p>
            <a:r>
              <a:rPr sz="2000" dirty="0"/>
              <a:t>Tens and ones </a:t>
            </a:r>
            <a:br>
              <a:rPr sz="2000" dirty="0"/>
            </a:br>
            <a:endParaRPr sz="2000" dirty="0"/>
          </a:p>
          <a:p>
            <a:r>
              <a:rPr sz="2000" dirty="0"/>
              <a:t>Counting objects </a:t>
            </a:r>
            <a:br>
              <a:rPr sz="2000" dirty="0"/>
            </a:br>
            <a:endParaRPr sz="2000" dirty="0"/>
          </a:p>
          <a:p>
            <a:r>
              <a:rPr sz="2000" dirty="0"/>
              <a:t>100 squares </a:t>
            </a:r>
            <a:br>
              <a:rPr sz="2000" dirty="0"/>
            </a:br>
            <a:endParaRPr sz="2000" dirty="0"/>
          </a:p>
          <a:p>
            <a:r>
              <a:rPr sz="2000" dirty="0"/>
              <a:t>Number lines  </a:t>
            </a:r>
            <a:br>
              <a:rPr sz="2000" dirty="0"/>
            </a:br>
            <a:endParaRPr sz="2000" dirty="0"/>
          </a:p>
          <a:p>
            <a:r>
              <a:rPr sz="2000" dirty="0"/>
              <a:t>Tens Frames</a:t>
            </a:r>
            <a:r>
              <a:rPr dirty="0"/>
              <a:t/>
            </a:r>
            <a:br>
              <a:rPr dirty="0"/>
            </a:br>
            <a:endParaRPr sz="1900" dirty="0"/>
          </a:p>
          <a:p>
            <a:pPr>
              <a:defRPr>
                <a:solidFill>
                  <a:srgbClr val="0433FF"/>
                </a:solidFill>
              </a:defRPr>
            </a:pPr>
            <a:r>
              <a:rPr dirty="0"/>
              <a:t/>
            </a:r>
            <a:br>
              <a:rPr dirty="0"/>
            </a:br>
            <a:endParaRPr dirty="0"/>
          </a:p>
        </p:txBody>
      </p:sp>
      <p:pic>
        <p:nvPicPr>
          <p:cNvPr id="189" name="Image" descr="Image"/>
          <p:cNvPicPr>
            <a:picLocks noChangeAspect="1"/>
          </p:cNvPicPr>
          <p:nvPr/>
        </p:nvPicPr>
        <p:blipFill>
          <a:blip r:embed="rId3"/>
          <a:stretch>
            <a:fillRect/>
          </a:stretch>
        </p:blipFill>
        <p:spPr>
          <a:xfrm>
            <a:off x="3497812" y="1366934"/>
            <a:ext cx="2397605" cy="1602390"/>
          </a:xfrm>
          <a:prstGeom prst="rect">
            <a:avLst/>
          </a:prstGeom>
          <a:ln w="12700">
            <a:solidFill>
              <a:schemeClr val="accent1"/>
            </a:solidFill>
            <a:miter/>
          </a:ln>
        </p:spPr>
      </p:pic>
      <p:pic>
        <p:nvPicPr>
          <p:cNvPr id="190" name="Image" descr="Image"/>
          <p:cNvPicPr>
            <a:picLocks noChangeAspect="1"/>
          </p:cNvPicPr>
          <p:nvPr/>
        </p:nvPicPr>
        <p:blipFill>
          <a:blip r:embed="rId4"/>
          <a:stretch>
            <a:fillRect/>
          </a:stretch>
        </p:blipFill>
        <p:spPr>
          <a:xfrm>
            <a:off x="5614565" y="1825300"/>
            <a:ext cx="2125733" cy="1886214"/>
          </a:xfrm>
          <a:prstGeom prst="rect">
            <a:avLst/>
          </a:prstGeom>
          <a:ln w="12700">
            <a:solidFill>
              <a:schemeClr val="accent1"/>
            </a:solidFill>
            <a:miter/>
          </a:ln>
        </p:spPr>
      </p:pic>
      <p:pic>
        <p:nvPicPr>
          <p:cNvPr id="191" name="Image" descr="Image"/>
          <p:cNvPicPr>
            <a:picLocks noChangeAspect="1"/>
          </p:cNvPicPr>
          <p:nvPr/>
        </p:nvPicPr>
        <p:blipFill>
          <a:blip r:embed="rId5"/>
          <a:stretch>
            <a:fillRect/>
          </a:stretch>
        </p:blipFill>
        <p:spPr>
          <a:xfrm>
            <a:off x="3580646" y="3429118"/>
            <a:ext cx="2919332" cy="1602390"/>
          </a:xfrm>
          <a:prstGeom prst="rect">
            <a:avLst/>
          </a:prstGeom>
          <a:ln w="12700">
            <a:solidFill>
              <a:schemeClr val="accent1"/>
            </a:solidFill>
            <a:miter/>
          </a:ln>
        </p:spPr>
      </p:pic>
      <p:pic>
        <p:nvPicPr>
          <p:cNvPr id="192" name="Image" descr="Image"/>
          <p:cNvPicPr>
            <a:picLocks noChangeAspect="1"/>
          </p:cNvPicPr>
          <p:nvPr/>
        </p:nvPicPr>
        <p:blipFill>
          <a:blip r:embed="rId6"/>
          <a:stretch>
            <a:fillRect/>
          </a:stretch>
        </p:blipFill>
        <p:spPr>
          <a:xfrm>
            <a:off x="6455640" y="4040049"/>
            <a:ext cx="1693095" cy="1693095"/>
          </a:xfrm>
          <a:prstGeom prst="rect">
            <a:avLst/>
          </a:prstGeom>
          <a:ln w="12700">
            <a:solidFill>
              <a:schemeClr val="accent1"/>
            </a:solidFill>
            <a:miter/>
          </a:ln>
        </p:spPr>
      </p:pic>
      <p:pic>
        <p:nvPicPr>
          <p:cNvPr id="193" name="Image" descr="Image"/>
          <p:cNvPicPr>
            <a:picLocks noChangeAspect="1"/>
          </p:cNvPicPr>
          <p:nvPr/>
        </p:nvPicPr>
        <p:blipFill>
          <a:blip r:embed="rId7"/>
          <a:stretch>
            <a:fillRect/>
          </a:stretch>
        </p:blipFill>
        <p:spPr>
          <a:xfrm>
            <a:off x="3771870" y="5336004"/>
            <a:ext cx="2845575" cy="1293445"/>
          </a:xfrm>
          <a:prstGeom prst="rect">
            <a:avLst/>
          </a:prstGeom>
          <a:ln w="12700">
            <a:solidFill>
              <a:schemeClr val="accent1"/>
            </a:solidFill>
            <a:miter/>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1014-B7D8-4A77-7A76-E093271808D9}"/>
              </a:ext>
            </a:extLst>
          </p:cNvPr>
          <p:cNvSpPr>
            <a:spLocks noGrp="1"/>
          </p:cNvSpPr>
          <p:nvPr>
            <p:ph type="title"/>
          </p:nvPr>
        </p:nvSpPr>
        <p:spPr/>
        <p:txBody>
          <a:bodyPr/>
          <a:lstStyle/>
          <a:p>
            <a:r>
              <a:rPr lang="en-US" dirty="0">
                <a:latin typeface="Comic Sans MS" panose="030F0702030302020204" pitchFamily="66" charset="0"/>
              </a:rPr>
              <a:t>Homework</a:t>
            </a:r>
          </a:p>
        </p:txBody>
      </p:sp>
      <p:sp>
        <p:nvSpPr>
          <p:cNvPr id="3" name="Text Placeholder 2">
            <a:extLst>
              <a:ext uri="{FF2B5EF4-FFF2-40B4-BE49-F238E27FC236}">
                <a16:creationId xmlns:a16="http://schemas.microsoft.com/office/drawing/2014/main" id="{B04EC5B1-D5AA-E054-992F-E38BE286A00E}"/>
              </a:ext>
            </a:extLst>
          </p:cNvPr>
          <p:cNvSpPr>
            <a:spLocks noGrp="1"/>
          </p:cNvSpPr>
          <p:nvPr>
            <p:ph type="body" sz="quarter" idx="1"/>
          </p:nvPr>
        </p:nvSpPr>
        <p:spPr>
          <a:xfrm>
            <a:off x="1619672" y="1268758"/>
            <a:ext cx="7067130" cy="4843943"/>
          </a:xfrm>
        </p:spPr>
        <p:txBody>
          <a:bodyPr>
            <a:normAutofit fontScale="92500" lnSpcReduction="10000"/>
          </a:bodyPr>
          <a:lstStyle/>
          <a:p>
            <a:r>
              <a:rPr lang="en-US" sz="2800" dirty="0"/>
              <a:t>Each week we will set a Portfolio on ClassDojo for Reading, Spellings/Phonics and </a:t>
            </a:r>
            <a:r>
              <a:rPr lang="en-US" sz="2800" dirty="0" err="1"/>
              <a:t>Maths</a:t>
            </a:r>
            <a:r>
              <a:rPr lang="en-US" sz="2800" dirty="0"/>
              <a:t>. </a:t>
            </a:r>
          </a:p>
          <a:p>
            <a:r>
              <a:rPr lang="en-US" sz="2800" dirty="0"/>
              <a:t> </a:t>
            </a:r>
          </a:p>
          <a:p>
            <a:r>
              <a:rPr lang="en-US" sz="2800" dirty="0"/>
              <a:t>This term is called Far Far Away, which focusses on Australia.</a:t>
            </a:r>
          </a:p>
          <a:p>
            <a:r>
              <a:rPr lang="en-US" sz="2800" dirty="0"/>
              <a:t/>
            </a:r>
            <a:br>
              <a:rPr lang="en-US" sz="2800" dirty="0"/>
            </a:br>
            <a:r>
              <a:rPr lang="en-US" sz="2800" dirty="0"/>
              <a:t>Each term we will send home a Homework Map, which features a variety of tasks related to different curriculum areas. These are designed to be fun and enhance the learning we will be doing in school. On the back of this map, you will find all the different objectives that we will be teaching that term. </a:t>
            </a:r>
          </a:p>
        </p:txBody>
      </p:sp>
    </p:spTree>
    <p:extLst>
      <p:ext uri="{BB962C8B-B14F-4D97-AF65-F5344CB8AC3E}">
        <p14:creationId xmlns:p14="http://schemas.microsoft.com/office/powerpoint/2010/main" val="377680181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7F08-896E-DE1E-EE17-0A442A7502C4}"/>
              </a:ext>
            </a:extLst>
          </p:cNvPr>
          <p:cNvSpPr>
            <a:spLocks noGrp="1"/>
          </p:cNvSpPr>
          <p:nvPr>
            <p:ph type="title"/>
          </p:nvPr>
        </p:nvSpPr>
        <p:spPr/>
        <p:txBody>
          <a:bodyPr/>
          <a:lstStyle/>
          <a:p>
            <a:r>
              <a:rPr lang="en-US" dirty="0">
                <a:latin typeface="Comic Sans MS" panose="030F0702030302020204" pitchFamily="66" charset="0"/>
              </a:rPr>
              <a:t>P.E. Days</a:t>
            </a:r>
          </a:p>
        </p:txBody>
      </p:sp>
      <p:sp>
        <p:nvSpPr>
          <p:cNvPr id="3" name="Text Placeholder 2">
            <a:extLst>
              <a:ext uri="{FF2B5EF4-FFF2-40B4-BE49-F238E27FC236}">
                <a16:creationId xmlns:a16="http://schemas.microsoft.com/office/drawing/2014/main" id="{AE4CEAB9-3BD2-8D9D-4784-9CF11B86EE8D}"/>
              </a:ext>
            </a:extLst>
          </p:cNvPr>
          <p:cNvSpPr>
            <a:spLocks noGrp="1"/>
          </p:cNvSpPr>
          <p:nvPr>
            <p:ph type="body" sz="quarter" idx="1"/>
          </p:nvPr>
        </p:nvSpPr>
        <p:spPr>
          <a:xfrm>
            <a:off x="1619672" y="1268758"/>
            <a:ext cx="7067130" cy="4756261"/>
          </a:xfrm>
        </p:spPr>
        <p:txBody>
          <a:bodyPr>
            <a:normAutofit/>
          </a:bodyPr>
          <a:lstStyle/>
          <a:p>
            <a:r>
              <a:rPr lang="en-US" sz="2800" dirty="0"/>
              <a:t>Mondays and Fridays are our P.E. Days.</a:t>
            </a:r>
          </a:p>
          <a:p>
            <a:endParaRPr lang="en-US" sz="2800" dirty="0"/>
          </a:p>
          <a:p>
            <a:r>
              <a:rPr lang="en-US" sz="2800" dirty="0"/>
              <a:t>Children MUST come to school P.E. ready in our P.E. uniform. Please see the school website for more information. </a:t>
            </a:r>
          </a:p>
        </p:txBody>
      </p:sp>
    </p:spTree>
    <p:extLst>
      <p:ext uri="{BB962C8B-B14F-4D97-AF65-F5344CB8AC3E}">
        <p14:creationId xmlns:p14="http://schemas.microsoft.com/office/powerpoint/2010/main" val="148725659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7F08-896E-DE1E-EE17-0A442A7502C4}"/>
              </a:ext>
            </a:extLst>
          </p:cNvPr>
          <p:cNvSpPr>
            <a:spLocks noGrp="1"/>
          </p:cNvSpPr>
          <p:nvPr>
            <p:ph type="title"/>
          </p:nvPr>
        </p:nvSpPr>
        <p:spPr/>
        <p:txBody>
          <a:bodyPr/>
          <a:lstStyle/>
          <a:p>
            <a:r>
              <a:rPr lang="en-US" dirty="0">
                <a:latin typeface="Comic Sans MS" panose="030F0702030302020204" pitchFamily="66" charset="0"/>
              </a:rPr>
              <a:t>Class Dojo</a:t>
            </a:r>
          </a:p>
        </p:txBody>
      </p:sp>
      <p:sp>
        <p:nvSpPr>
          <p:cNvPr id="3" name="Text Placeholder 2">
            <a:extLst>
              <a:ext uri="{FF2B5EF4-FFF2-40B4-BE49-F238E27FC236}">
                <a16:creationId xmlns:a16="http://schemas.microsoft.com/office/drawing/2014/main" id="{AE4CEAB9-3BD2-8D9D-4784-9CF11B86EE8D}"/>
              </a:ext>
            </a:extLst>
          </p:cNvPr>
          <p:cNvSpPr>
            <a:spLocks noGrp="1"/>
          </p:cNvSpPr>
          <p:nvPr>
            <p:ph type="body" sz="quarter" idx="1"/>
          </p:nvPr>
        </p:nvSpPr>
        <p:spPr>
          <a:xfrm>
            <a:off x="1619672" y="1268758"/>
            <a:ext cx="7067130" cy="4756261"/>
          </a:xfrm>
        </p:spPr>
        <p:txBody>
          <a:bodyPr>
            <a:normAutofit/>
          </a:bodyPr>
          <a:lstStyle/>
          <a:p>
            <a:r>
              <a:rPr lang="en-US" sz="2800" dirty="0"/>
              <a:t>This is the first point of contact to speak to your class teacher. Messages will be monitored between 8:30am and 4:30pm. </a:t>
            </a:r>
          </a:p>
          <a:p>
            <a:r>
              <a:rPr lang="en-US" sz="2800" dirty="0"/>
              <a:t>Friday blogs will be posted, giving you a snapshot of your child’s week. </a:t>
            </a:r>
          </a:p>
          <a:p>
            <a:r>
              <a:rPr lang="en-US" sz="2800" dirty="0"/>
              <a:t>Please check class story regularly as we do post information and requests on here. </a:t>
            </a:r>
          </a:p>
          <a:p>
            <a:r>
              <a:rPr lang="en-US" sz="2800" dirty="0"/>
              <a:t>Don’t forget to post any homework you do so we can reward the children!</a:t>
            </a:r>
          </a:p>
        </p:txBody>
      </p:sp>
    </p:spTree>
    <p:extLst>
      <p:ext uri="{BB962C8B-B14F-4D97-AF65-F5344CB8AC3E}">
        <p14:creationId xmlns:p14="http://schemas.microsoft.com/office/powerpoint/2010/main" val="7981785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Welcome to Year 2</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926926"/>
            <a:ext cx="7067130" cy="5473874"/>
          </a:xfrm>
        </p:spPr>
        <p:txBody>
          <a:bodyPr>
            <a:normAutofit fontScale="85000" lnSpcReduction="20000"/>
          </a:bodyPr>
          <a:lstStyle/>
          <a:p>
            <a:r>
              <a:rPr lang="en-US" sz="2800" dirty="0"/>
              <a:t>Year 2 is such an exciting year, where the children really flourish and get to show off all their amazing learning as they come to the end of the Key Stage.  They can support the younger children and set an example, not only in </a:t>
            </a:r>
            <a:r>
              <a:rPr lang="en-US" sz="2800" dirty="0" err="1"/>
              <a:t>behaviour</a:t>
            </a:r>
            <a:r>
              <a:rPr lang="en-US" sz="2800" dirty="0"/>
              <a:t>, but also their high expectations of learning.  </a:t>
            </a:r>
          </a:p>
          <a:p>
            <a:r>
              <a:rPr lang="en-US" sz="2800" dirty="0"/>
              <a:t/>
            </a:r>
            <a:br>
              <a:rPr lang="en-US" sz="2800" dirty="0"/>
            </a:br>
            <a:r>
              <a:rPr lang="en-US" sz="2800" dirty="0"/>
              <a:t>They really Shine Brightly and Reach for the Stars!</a:t>
            </a:r>
          </a:p>
          <a:p>
            <a:endParaRPr lang="en-US" sz="2800" dirty="0"/>
          </a:p>
          <a:p>
            <a:r>
              <a:rPr lang="en-US" sz="2800" dirty="0"/>
              <a:t>Introductions – </a:t>
            </a:r>
          </a:p>
          <a:p>
            <a:r>
              <a:rPr lang="en-US" sz="2800" dirty="0"/>
              <a:t>Narwhal Class – Miss Taylor (M, T, W, T)</a:t>
            </a:r>
          </a:p>
          <a:p>
            <a:r>
              <a:rPr lang="en-US" sz="2800" dirty="0"/>
              <a:t>and </a:t>
            </a:r>
            <a:r>
              <a:rPr lang="en-US" sz="2800" dirty="0" err="1"/>
              <a:t>Mrs</a:t>
            </a:r>
            <a:r>
              <a:rPr lang="en-US" sz="2800" dirty="0"/>
              <a:t> Banks (F)</a:t>
            </a:r>
          </a:p>
          <a:p>
            <a:r>
              <a:rPr lang="en-US" sz="2800" dirty="0"/>
              <a:t>Chameleon Class – </a:t>
            </a:r>
            <a:r>
              <a:rPr lang="en-US" sz="2800" dirty="0" err="1"/>
              <a:t>Mr</a:t>
            </a:r>
            <a:r>
              <a:rPr lang="en-US" sz="2800" dirty="0"/>
              <a:t> Simpson </a:t>
            </a:r>
          </a:p>
          <a:p>
            <a:endParaRPr lang="en-US" sz="2800" dirty="0"/>
          </a:p>
          <a:p>
            <a:r>
              <a:rPr lang="en-US" sz="2800" dirty="0"/>
              <a:t>On Tuesday Afternoons Year 2 staff have planning and management time. Classes are covered by </a:t>
            </a:r>
            <a:r>
              <a:rPr lang="en-US" sz="2800" dirty="0" err="1"/>
              <a:t>Mrs</a:t>
            </a:r>
            <a:r>
              <a:rPr lang="en-US" sz="2800" dirty="0"/>
              <a:t> Polovina and </a:t>
            </a:r>
            <a:r>
              <a:rPr lang="en-US" sz="2800" dirty="0" err="1"/>
              <a:t>Mrs</a:t>
            </a:r>
            <a:r>
              <a:rPr lang="en-US" sz="2800" dirty="0"/>
              <a:t> Walker. </a:t>
            </a:r>
          </a:p>
        </p:txBody>
      </p:sp>
    </p:spTree>
    <p:extLst>
      <p:ext uri="{BB962C8B-B14F-4D97-AF65-F5344CB8AC3E}">
        <p14:creationId xmlns:p14="http://schemas.microsoft.com/office/powerpoint/2010/main" val="30773128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normAutofit/>
          </a:bodyPr>
          <a:lstStyle/>
          <a:p>
            <a:r>
              <a:rPr lang="en-US" dirty="0">
                <a:latin typeface="Comic Sans MS" panose="030F0702030302020204" pitchFamily="66" charset="0"/>
              </a:rPr>
              <a:t>End of Year Expectations</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926926"/>
            <a:ext cx="7067130" cy="5473874"/>
          </a:xfrm>
        </p:spPr>
        <p:txBody>
          <a:bodyPr>
            <a:normAutofit fontScale="92500"/>
          </a:bodyPr>
          <a:lstStyle/>
          <a:p>
            <a:r>
              <a:rPr lang="en-US" sz="2800" dirty="0"/>
              <a:t>Your child will come home with a set of end of Key Stage 1 standards in Reading, Writing and </a:t>
            </a:r>
            <a:r>
              <a:rPr lang="en-US" sz="2800" dirty="0" err="1"/>
              <a:t>Maths</a:t>
            </a:r>
            <a:r>
              <a:rPr lang="en-US" sz="2800" dirty="0"/>
              <a:t>. </a:t>
            </a:r>
          </a:p>
          <a:p>
            <a:r>
              <a:rPr lang="en-US" sz="2800" dirty="0"/>
              <a:t>Unlike Year 1 which is a best fit teacher judgement. In Year 2 children must meet all the objectives in order to achieve either Working Towards, Expected or Greater Depth standard within each subject.  </a:t>
            </a:r>
          </a:p>
          <a:p>
            <a:r>
              <a:rPr lang="en-US" sz="2800" dirty="0"/>
              <a:t>These are what we use to assess the children at the end of the year, even though the taught curriculum is much broader. </a:t>
            </a:r>
          </a:p>
          <a:p>
            <a:r>
              <a:rPr lang="en-US" sz="2800" dirty="0"/>
              <a:t>This year hinges on the partnership between home and school, so your help is necessary for your child to succeed and make progress.</a:t>
            </a:r>
          </a:p>
        </p:txBody>
      </p:sp>
    </p:spTree>
    <p:extLst>
      <p:ext uri="{BB962C8B-B14F-4D97-AF65-F5344CB8AC3E}">
        <p14:creationId xmlns:p14="http://schemas.microsoft.com/office/powerpoint/2010/main" val="13576113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Reading</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1069514"/>
            <a:ext cx="7067130" cy="5331286"/>
          </a:xfrm>
        </p:spPr>
        <p:txBody>
          <a:bodyPr>
            <a:normAutofit fontScale="77500" lnSpcReduction="20000"/>
          </a:bodyPr>
          <a:lstStyle/>
          <a:p>
            <a:r>
              <a:rPr lang="en-US" sz="2800" dirty="0"/>
              <a:t>Reading is at the heart of everything we do, it is extremely important and unlocks all other subject areas. </a:t>
            </a:r>
          </a:p>
          <a:p>
            <a:r>
              <a:rPr lang="en-US" sz="2800" dirty="0"/>
              <a:t/>
            </a:r>
            <a:br>
              <a:rPr lang="en-US" sz="2800" dirty="0"/>
            </a:br>
            <a:r>
              <a:rPr lang="en-US" sz="2800" dirty="0"/>
              <a:t>In class we will read every day in a wide range of situations, whether this is in a small group, as a whole class or on a 1:1 basis.  We have story time every day, sharing picture books, chapter books and poetry.</a:t>
            </a:r>
          </a:p>
          <a:p>
            <a:endParaRPr lang="en-US" sz="2800" dirty="0"/>
          </a:p>
          <a:p>
            <a:r>
              <a:rPr lang="en-US" sz="2800" dirty="0"/>
              <a:t>School Books – Usually children will bring home two books; this will be either two </a:t>
            </a:r>
            <a:r>
              <a:rPr lang="en-US" sz="2800" dirty="0" err="1"/>
              <a:t>colour</a:t>
            </a:r>
            <a:r>
              <a:rPr lang="en-US" sz="2800" dirty="0"/>
              <a:t> band books for Reading for Pleasure, or one Reading for Pleasure book plus a phonics book that is matched with the phase of phonics your child is still working within. Please ensure you read with your child at least 3 times a week and record this on Class Dojo each time, in addition to sharing your own books together at home.  Please ensure that all school books are in your child’s bag every day so that we can hear them read in class.</a:t>
            </a:r>
          </a:p>
        </p:txBody>
      </p:sp>
    </p:spTree>
    <p:extLst>
      <p:ext uri="{BB962C8B-B14F-4D97-AF65-F5344CB8AC3E}">
        <p14:creationId xmlns:p14="http://schemas.microsoft.com/office/powerpoint/2010/main" val="168076776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Reading</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1069514"/>
            <a:ext cx="7067130" cy="5331286"/>
          </a:xfrm>
        </p:spPr>
        <p:txBody>
          <a:bodyPr>
            <a:normAutofit fontScale="92500" lnSpcReduction="20000"/>
          </a:bodyPr>
          <a:lstStyle/>
          <a:p>
            <a:r>
              <a:rPr lang="en-US" sz="2800" dirty="0"/>
              <a:t>Library – We will visit the library every fortnight. We are lucky to have a wonderful range of exciting and challenging texts, as well as familiar </a:t>
            </a:r>
            <a:r>
              <a:rPr lang="en-US" sz="2800" dirty="0" err="1"/>
              <a:t>favourites</a:t>
            </a:r>
            <a:r>
              <a:rPr lang="en-US" sz="2800" dirty="0"/>
              <a:t>. Please make sure the library book comes to school every day so that we can talk about them and use them in our learning.</a:t>
            </a:r>
          </a:p>
          <a:p>
            <a:r>
              <a:rPr lang="en-US" sz="2800" dirty="0"/>
              <a:t>Class Reading – In class we read together using the VIPERS scheme to build comprehension, understanding and inference.  We will ask and answer question, both verbally and as a written comprehension task. These kinds of questions include; checking understanding of vocabulary, predicting what will happen, explaining what you think and making inferences about what is happening; are the kind of questions you could ask when reading at home.</a:t>
            </a:r>
          </a:p>
        </p:txBody>
      </p:sp>
    </p:spTree>
    <p:extLst>
      <p:ext uri="{BB962C8B-B14F-4D97-AF65-F5344CB8AC3E}">
        <p14:creationId xmlns:p14="http://schemas.microsoft.com/office/powerpoint/2010/main" val="348590417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2356-10A0-9A5A-5B0A-E49AAC7958D9}"/>
              </a:ext>
            </a:extLst>
          </p:cNvPr>
          <p:cNvSpPr>
            <a:spLocks noGrp="1"/>
          </p:cNvSpPr>
          <p:nvPr>
            <p:ph type="title"/>
          </p:nvPr>
        </p:nvSpPr>
        <p:spPr/>
        <p:txBody>
          <a:bodyPr/>
          <a:lstStyle/>
          <a:p>
            <a:r>
              <a:rPr lang="en-US" dirty="0">
                <a:latin typeface="Comic Sans MS" panose="030F0702030302020204" pitchFamily="66" charset="0"/>
              </a:rPr>
              <a:t>Reading </a:t>
            </a:r>
          </a:p>
        </p:txBody>
      </p:sp>
      <p:pic>
        <p:nvPicPr>
          <p:cNvPr id="4" name="Picture 3">
            <a:extLst>
              <a:ext uri="{FF2B5EF4-FFF2-40B4-BE49-F238E27FC236}">
                <a16:creationId xmlns:a16="http://schemas.microsoft.com/office/drawing/2014/main" id="{A8A9AA23-64C2-688F-B4C8-787C25E005F1}"/>
              </a:ext>
            </a:extLst>
          </p:cNvPr>
          <p:cNvPicPr>
            <a:picLocks noChangeAspect="1"/>
          </p:cNvPicPr>
          <p:nvPr/>
        </p:nvPicPr>
        <p:blipFill>
          <a:blip r:embed="rId2"/>
          <a:stretch>
            <a:fillRect/>
          </a:stretch>
        </p:blipFill>
        <p:spPr>
          <a:xfrm>
            <a:off x="685800" y="962451"/>
            <a:ext cx="7772400" cy="5242189"/>
          </a:xfrm>
          <a:prstGeom prst="rect">
            <a:avLst/>
          </a:prstGeom>
        </p:spPr>
      </p:pic>
    </p:spTree>
    <p:extLst>
      <p:ext uri="{BB962C8B-B14F-4D97-AF65-F5344CB8AC3E}">
        <p14:creationId xmlns:p14="http://schemas.microsoft.com/office/powerpoint/2010/main" val="53175473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Phonics</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1069514"/>
            <a:ext cx="7067130" cy="5331286"/>
          </a:xfrm>
        </p:spPr>
        <p:txBody>
          <a:bodyPr>
            <a:normAutofit/>
          </a:bodyPr>
          <a:lstStyle/>
          <a:p>
            <a:r>
              <a:rPr lang="en-US" sz="2800" dirty="0"/>
              <a:t>We teach phonics every day as a whole class.  We will begin year 2 by revisiting Phase 5 sounds / phonemes the children have already covered in order to embed them in both reading and spelling.  Early next week you will receive a pack of missing phonemes. It is imperative that these are practiced and learned at home as this was Year 1 content.</a:t>
            </a:r>
          </a:p>
          <a:p>
            <a:r>
              <a:rPr lang="en-US" sz="2800" dirty="0"/>
              <a:t>The majority of Year 2 is spent teaching phase 6 and focusses on teaching spelling rules, including suffixes, and applying them in their writing.</a:t>
            </a:r>
          </a:p>
        </p:txBody>
      </p:sp>
    </p:spTree>
    <p:extLst>
      <p:ext uri="{BB962C8B-B14F-4D97-AF65-F5344CB8AC3E}">
        <p14:creationId xmlns:p14="http://schemas.microsoft.com/office/powerpoint/2010/main" val="407785878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Phonics</a:t>
            </a:r>
          </a:p>
        </p:txBody>
      </p:sp>
      <p:pic>
        <p:nvPicPr>
          <p:cNvPr id="1026" name="Picture 2" descr="Bug Club Phonics Classroom Resources">
            <a:extLst>
              <a:ext uri="{FF2B5EF4-FFF2-40B4-BE49-F238E27FC236}">
                <a16:creationId xmlns:a16="http://schemas.microsoft.com/office/drawing/2014/main" id="{913680B7-A33F-0EA9-3F68-43EB80FA8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106" y="911268"/>
            <a:ext cx="5783893" cy="578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7564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87E1-F341-519E-57E4-18E7599C82BD}"/>
              </a:ext>
            </a:extLst>
          </p:cNvPr>
          <p:cNvSpPr>
            <a:spLocks noGrp="1"/>
          </p:cNvSpPr>
          <p:nvPr>
            <p:ph type="title"/>
          </p:nvPr>
        </p:nvSpPr>
        <p:spPr/>
        <p:txBody>
          <a:bodyPr/>
          <a:lstStyle/>
          <a:p>
            <a:r>
              <a:rPr lang="en-US" dirty="0">
                <a:latin typeface="Comic Sans MS" panose="030F0702030302020204" pitchFamily="66" charset="0"/>
              </a:rPr>
              <a:t>Spellings</a:t>
            </a:r>
          </a:p>
        </p:txBody>
      </p:sp>
      <p:sp>
        <p:nvSpPr>
          <p:cNvPr id="3" name="Text Placeholder 2">
            <a:extLst>
              <a:ext uri="{FF2B5EF4-FFF2-40B4-BE49-F238E27FC236}">
                <a16:creationId xmlns:a16="http://schemas.microsoft.com/office/drawing/2014/main" id="{1F395CD5-695E-9C1E-87D0-84718108A2C8}"/>
              </a:ext>
            </a:extLst>
          </p:cNvPr>
          <p:cNvSpPr>
            <a:spLocks noGrp="1"/>
          </p:cNvSpPr>
          <p:nvPr>
            <p:ph type="body" sz="quarter" idx="1"/>
          </p:nvPr>
        </p:nvSpPr>
        <p:spPr>
          <a:xfrm>
            <a:off x="1619672" y="1069514"/>
            <a:ext cx="7067130" cy="5331286"/>
          </a:xfrm>
        </p:spPr>
        <p:txBody>
          <a:bodyPr>
            <a:normAutofit fontScale="85000" lnSpcReduction="20000"/>
          </a:bodyPr>
          <a:lstStyle/>
          <a:p>
            <a:endParaRPr lang="en-US" sz="2800" dirty="0"/>
          </a:p>
          <a:p>
            <a:r>
              <a:rPr lang="en-US" sz="2800" dirty="0"/>
              <a:t>In the Autumn term we start with the Year 1 Common Exception Words already taught, again to embed them so that the children use them in all of their writing.  Once these have been taught, we move on to the year 2 CEW. As you will see in the standards, spelling these words correctly is crucial. </a:t>
            </a:r>
          </a:p>
          <a:p>
            <a:endParaRPr lang="en-US" sz="2800" dirty="0"/>
          </a:p>
          <a:p>
            <a:r>
              <a:rPr lang="en-US" sz="2800" dirty="0"/>
              <a:t>To support their learning in this, spelling sheets will be sent home on a Friday. The words are </a:t>
            </a:r>
            <a:r>
              <a:rPr lang="en-US" sz="2800" dirty="0" err="1"/>
              <a:t>practised</a:t>
            </a:r>
            <a:r>
              <a:rPr lang="en-US" sz="2800" dirty="0"/>
              <a:t> in class, in preparation for a spelling check on the following Friday morning. In class we focus on spelling each word using taught strategies, looking for patterns, using mnemonics, etc. Weekly spellings will be either common exception words or words relating to the spelling rules being covered in class that week. All children have access to Spelling Shed as a fun way to learn their spellings. </a:t>
            </a:r>
          </a:p>
          <a:p>
            <a:endParaRPr lang="en-US" sz="2800" dirty="0"/>
          </a:p>
        </p:txBody>
      </p:sp>
    </p:spTree>
    <p:extLst>
      <p:ext uri="{BB962C8B-B14F-4D97-AF65-F5344CB8AC3E}">
        <p14:creationId xmlns:p14="http://schemas.microsoft.com/office/powerpoint/2010/main" val="197775906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NTPreCursive normal"/>
        <a:ea typeface="NTPreCursive normal"/>
        <a:cs typeface="NTPreCursive norm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NTPreCursive normal"/>
        <a:ea typeface="NTPreCursive normal"/>
        <a:cs typeface="NTPreCursive norm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NTPreCursive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1502fa-b66d-49d4-a059-76795e4fd7c6">
      <Terms xmlns="http://schemas.microsoft.com/office/infopath/2007/PartnerControls"/>
    </lcf76f155ced4ddcb4097134ff3c332f>
    <TaxCatchAll xmlns="af986e7d-817b-4f95-9cc4-a4c98c7764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53BB569E8BB24C94FFBF24E155B569" ma:contentTypeVersion="17" ma:contentTypeDescription="Create a new document." ma:contentTypeScope="" ma:versionID="480ae79dfecc760892f0a75e75135ac7">
  <xsd:schema xmlns:xsd="http://www.w3.org/2001/XMLSchema" xmlns:xs="http://www.w3.org/2001/XMLSchema" xmlns:p="http://schemas.microsoft.com/office/2006/metadata/properties" xmlns:ns2="c81502fa-b66d-49d4-a059-76795e4fd7c6" xmlns:ns3="af986e7d-817b-4f95-9cc4-a4c98c7764fd" targetNamespace="http://schemas.microsoft.com/office/2006/metadata/properties" ma:root="true" ma:fieldsID="84364626ffe23a4cc3da64249fb3e2c0" ns2:_="" ns3:_="">
    <xsd:import namespace="c81502fa-b66d-49d4-a059-76795e4fd7c6"/>
    <xsd:import namespace="af986e7d-817b-4f95-9cc4-a4c98c7764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502fa-b66d-49d4-a059-76795e4fd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147275d-d12c-4833-bf42-c2277d404b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986e7d-817b-4f95-9cc4-a4c98c7764f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9542814-233d-47dd-a618-f9ace3f2d1bd}" ma:internalName="TaxCatchAll" ma:showField="CatchAllData" ma:web="af986e7d-817b-4f95-9cc4-a4c98c7764f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934A83-3E71-4E92-B910-B5BA179E439B}">
  <ds:schemaRefs>
    <ds:schemaRef ds:uri="http://schemas.microsoft.com/office/2006/documentManagement/types"/>
    <ds:schemaRef ds:uri="http://purl.org/dc/dcmitype/"/>
    <ds:schemaRef ds:uri="http://purl.org/dc/terms/"/>
    <ds:schemaRef ds:uri="http://schemas.openxmlformats.org/package/2006/metadata/core-properties"/>
    <ds:schemaRef ds:uri="c81502fa-b66d-49d4-a059-76795e4fd7c6"/>
    <ds:schemaRef ds:uri="http://www.w3.org/XML/1998/namespace"/>
    <ds:schemaRef ds:uri="af986e7d-817b-4f95-9cc4-a4c98c7764fd"/>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08D72C9E-B060-4CD6-8E9F-9A226E828901}">
  <ds:schemaRefs>
    <ds:schemaRef ds:uri="http://schemas.microsoft.com/sharepoint/v3/contenttype/forms"/>
  </ds:schemaRefs>
</ds:datastoreItem>
</file>

<file path=customXml/itemProps3.xml><?xml version="1.0" encoding="utf-8"?>
<ds:datastoreItem xmlns:ds="http://schemas.openxmlformats.org/officeDocument/2006/customXml" ds:itemID="{422C06E1-A7F2-4A96-8982-8BA397D21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502fa-b66d-49d4-a059-76795e4fd7c6"/>
    <ds:schemaRef ds:uri="af986e7d-817b-4f95-9cc4-a4c98c776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TotalTime>
  <Words>1274</Words>
  <Application>Microsoft Office PowerPoint</Application>
  <PresentationFormat>On-screen Show (4:3)</PresentationFormat>
  <Paragraphs>70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Comic Sans MS</vt:lpstr>
      <vt:lpstr>HVD Comic Serif Pro</vt:lpstr>
      <vt:lpstr>NTPreCursive normal</vt:lpstr>
      <vt:lpstr>Times New Roman</vt:lpstr>
      <vt:lpstr>Office Theme</vt:lpstr>
      <vt:lpstr>PowerPoint Presentation</vt:lpstr>
      <vt:lpstr>Welcome to Year 2</vt:lpstr>
      <vt:lpstr>End of Year Expectations</vt:lpstr>
      <vt:lpstr>Reading</vt:lpstr>
      <vt:lpstr>Reading</vt:lpstr>
      <vt:lpstr>Reading </vt:lpstr>
      <vt:lpstr>Phonics</vt:lpstr>
      <vt:lpstr>Phonics</vt:lpstr>
      <vt:lpstr>Spellings</vt:lpstr>
      <vt:lpstr>BugClub / Spelling Shed</vt:lpstr>
      <vt:lpstr>Writing</vt:lpstr>
      <vt:lpstr>Handwriting</vt:lpstr>
      <vt:lpstr>Maths</vt:lpstr>
      <vt:lpstr> </vt:lpstr>
      <vt:lpstr>Homework</vt:lpstr>
      <vt:lpstr>P.E. Days</vt:lpstr>
      <vt:lpstr>Class Dojo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Simpson</dc:creator>
  <cp:lastModifiedBy>Mr J Simpson</cp:lastModifiedBy>
  <cp:revision>5</cp:revision>
  <cp:lastPrinted>2023-09-07T12:11:39Z</cp:lastPrinted>
  <dcterms:modified xsi:type="dcterms:W3CDTF">2023-09-08T16:15:23Z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0x010100C953BB569E8BB24C94FFBF24E155B569</vt:lpwstr>
  </property>
  <property fmtid="{D5CDD505-2E9C-101B-9397-08002B2CF9AE}" pid="3" name="MediaServiceImageTags">
    <vt:lpwstr/>
  </property>
</Properties>
</file>