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8"/>
  </p:notesMasterIdLst>
  <p:handoutMasterIdLst>
    <p:handoutMasterId r:id="rId29"/>
  </p:handoutMasterIdLst>
  <p:sldIdLst>
    <p:sldId id="284" r:id="rId2"/>
    <p:sldId id="286" r:id="rId3"/>
    <p:sldId id="282" r:id="rId4"/>
    <p:sldId id="262" r:id="rId5"/>
    <p:sldId id="266" r:id="rId6"/>
    <p:sldId id="292" r:id="rId7"/>
    <p:sldId id="291" r:id="rId8"/>
    <p:sldId id="294" r:id="rId9"/>
    <p:sldId id="265" r:id="rId10"/>
    <p:sldId id="273" r:id="rId11"/>
    <p:sldId id="274" r:id="rId12"/>
    <p:sldId id="285" r:id="rId13"/>
    <p:sldId id="287" r:id="rId14"/>
    <p:sldId id="281" r:id="rId15"/>
    <p:sldId id="277" r:id="rId16"/>
    <p:sldId id="289" r:id="rId17"/>
    <p:sldId id="276" r:id="rId18"/>
    <p:sldId id="293" r:id="rId19"/>
    <p:sldId id="278" r:id="rId20"/>
    <p:sldId id="279" r:id="rId21"/>
    <p:sldId id="280" r:id="rId22"/>
    <p:sldId id="272" r:id="rId23"/>
    <p:sldId id="261" r:id="rId24"/>
    <p:sldId id="263" r:id="rId25"/>
    <p:sldId id="283" r:id="rId26"/>
    <p:sldId id="288" r:id="rId27"/>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71" autoAdjust="0"/>
  </p:normalViewPr>
  <p:slideViewPr>
    <p:cSldViewPr>
      <p:cViewPr varScale="1">
        <p:scale>
          <a:sx n="82" d="100"/>
          <a:sy n="82" d="100"/>
        </p:scale>
        <p:origin x="151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6F9934F-0FF4-4DDE-AC51-56720D6C52CD}" type="datetimeFigureOut">
              <a:rPr lang="en-GB" smtClean="0"/>
              <a:t>25/04/2025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0F3A5F3-DECC-407C-882E-618556376C80}" type="slidenum">
              <a:rPr lang="en-GB" smtClean="0"/>
              <a:t>‹#›</a:t>
            </a:fld>
            <a:endParaRPr lang="en-GB"/>
          </a:p>
        </p:txBody>
      </p:sp>
    </p:spTree>
    <p:extLst>
      <p:ext uri="{BB962C8B-B14F-4D97-AF65-F5344CB8AC3E}">
        <p14:creationId xmlns:p14="http://schemas.microsoft.com/office/powerpoint/2010/main" val="91010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AB867B3-5083-441A-94D0-0ED766808019}" type="datetimeFigureOut">
              <a:rPr lang="en-GB" smtClean="0"/>
              <a:t>25/04/2025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C874BB-E49A-462B-96AC-160C654DAC3A}" type="slidenum">
              <a:rPr lang="en-GB" smtClean="0"/>
              <a:t>‹#›</a:t>
            </a:fld>
            <a:endParaRPr lang="en-GB"/>
          </a:p>
        </p:txBody>
      </p:sp>
    </p:spTree>
    <p:extLst>
      <p:ext uri="{BB962C8B-B14F-4D97-AF65-F5344CB8AC3E}">
        <p14:creationId xmlns:p14="http://schemas.microsoft.com/office/powerpoint/2010/main" val="369192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63159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63159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95942-4EED-43F3-BE5D-D2DBA6DECCC1}" type="slidenum">
              <a:rPr lang="en-GB" smtClean="0"/>
              <a:t>20</a:t>
            </a:fld>
            <a:endParaRPr lang="en-GB"/>
          </a:p>
        </p:txBody>
      </p:sp>
    </p:spTree>
    <p:extLst>
      <p:ext uri="{BB962C8B-B14F-4D97-AF65-F5344CB8AC3E}">
        <p14:creationId xmlns:p14="http://schemas.microsoft.com/office/powerpoint/2010/main" val="263159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95942-4EED-43F3-BE5D-D2DBA6DECCC1}" type="slidenum">
              <a:rPr lang="en-GB" smtClean="0"/>
              <a:t>21</a:t>
            </a:fld>
            <a:endParaRPr lang="en-GB"/>
          </a:p>
        </p:txBody>
      </p:sp>
    </p:spTree>
    <p:extLst>
      <p:ext uri="{BB962C8B-B14F-4D97-AF65-F5344CB8AC3E}">
        <p14:creationId xmlns:p14="http://schemas.microsoft.com/office/powerpoint/2010/main" val="263159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share!  Get students to look at useful phrases and connectives in their purple student handout.</a:t>
            </a:r>
          </a:p>
        </p:txBody>
      </p:sp>
      <p:sp>
        <p:nvSpPr>
          <p:cNvPr id="4" name="Slide Number Placeholder 3"/>
          <p:cNvSpPr>
            <a:spLocks noGrp="1"/>
          </p:cNvSpPr>
          <p:nvPr>
            <p:ph type="sldNum" sz="quarter" idx="10"/>
          </p:nvPr>
        </p:nvSpPr>
        <p:spPr/>
        <p:txBody>
          <a:bodyPr/>
          <a:lstStyle/>
          <a:p>
            <a:fld id="{A4BF0CAC-D66A-4A3F-B683-9C26A292CF3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02056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19E3-C245-4241-8454-9A01C2927E36}"/>
              </a:ext>
            </a:extLst>
          </p:cNvPr>
          <p:cNvSpPr>
            <a:spLocks noGrp="1"/>
          </p:cNvSpPr>
          <p:nvPr>
            <p:ph type="ctrTitle"/>
          </p:nvPr>
        </p:nvSpPr>
        <p:spPr>
          <a:xfrm>
            <a:off x="1143000" y="1122363"/>
            <a:ext cx="6858000" cy="2387600"/>
          </a:xfrm>
          <a:prstGeom prst="rect">
            <a:avLst/>
          </a:prstGeom>
        </p:spPr>
        <p:txBody>
          <a:bodyPr anchor="b"/>
          <a:lstStyle>
            <a:lvl1pPr algn="ctr">
              <a:defRPr sz="3375">
                <a:solidFill>
                  <a:srgbClr val="002060"/>
                </a:solidFill>
                <a:latin typeface="OpenDyslexicAlta" panose="00000500000000000000" pitchFamily="50"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A4FAB3A-AB7D-4835-B587-B1845208626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350">
                <a:solidFill>
                  <a:srgbClr val="002060"/>
                </a:solidFill>
                <a:latin typeface="OpenDyslexicAlta" panose="00000500000000000000" pitchFamily="50"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606EC4-58AB-4D85-A174-4FE86A49276A}"/>
              </a:ext>
            </a:extLst>
          </p:cNvPr>
          <p:cNvSpPr>
            <a:spLocks noGrp="1"/>
          </p:cNvSpPr>
          <p:nvPr>
            <p:ph type="dt" sz="half" idx="10"/>
          </p:nvPr>
        </p:nvSpPr>
        <p:spPr>
          <a:xfrm>
            <a:off x="628650" y="6356353"/>
            <a:ext cx="2057400" cy="365125"/>
          </a:xfrm>
          <a:prstGeom prst="rect">
            <a:avLst/>
          </a:prstGeom>
        </p:spPr>
        <p:txBody>
          <a:bodyPr/>
          <a:lstStyle>
            <a:lvl1pPr eaLnBrk="1" fontAlgn="auto" hangingPunct="1">
              <a:spcBef>
                <a:spcPts val="0"/>
              </a:spcBef>
              <a:spcAft>
                <a:spcPts val="0"/>
              </a:spcAft>
              <a:defRPr>
                <a:solidFill>
                  <a:srgbClr val="002060"/>
                </a:solidFill>
                <a:latin typeface="+mn-lt"/>
              </a:defRPr>
            </a:lvl1pPr>
          </a:lstStyle>
          <a:p>
            <a:fld id="{1D8BD707-D9CF-40AE-B4C6-C98DA3205C09}" type="datetimeFigureOut">
              <a:rPr lang="en-US" smtClean="0"/>
              <a:pPr/>
              <a:t>4/25/2025</a:t>
            </a:fld>
            <a:endParaRPr lang="en-US"/>
          </a:p>
        </p:txBody>
      </p:sp>
      <p:sp>
        <p:nvSpPr>
          <p:cNvPr id="5" name="Footer Placeholder 4">
            <a:extLst>
              <a:ext uri="{FF2B5EF4-FFF2-40B4-BE49-F238E27FC236}">
                <a16:creationId xmlns:a16="http://schemas.microsoft.com/office/drawing/2014/main" id="{D4214FF1-21EB-4080-9DDE-10BACDCD9D93}"/>
              </a:ext>
            </a:extLst>
          </p:cNvPr>
          <p:cNvSpPr>
            <a:spLocks noGrp="1"/>
          </p:cNvSpPr>
          <p:nvPr>
            <p:ph type="ftr" sz="quarter" idx="11"/>
          </p:nvPr>
        </p:nvSpPr>
        <p:spPr/>
        <p:txBody>
          <a:bodyPr/>
          <a:lstStyle>
            <a:lvl1pPr>
              <a:defRPr>
                <a:solidFill>
                  <a:srgbClr val="002060"/>
                </a:solidFill>
              </a:defRPr>
            </a:lvl1pPr>
          </a:lstStyle>
          <a:p>
            <a:endParaRPr lang="en-US"/>
          </a:p>
        </p:txBody>
      </p:sp>
      <p:sp>
        <p:nvSpPr>
          <p:cNvPr id="6" name="Slide Number Placeholder 5">
            <a:extLst>
              <a:ext uri="{FF2B5EF4-FFF2-40B4-BE49-F238E27FC236}">
                <a16:creationId xmlns:a16="http://schemas.microsoft.com/office/drawing/2014/main" id="{88AABC3D-8250-4194-A731-1F6BE62FC754}"/>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solidFill>
                  <a:srgbClr val="002060"/>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2707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E622-58B6-4206-A8FA-1D4D3E1C24AF}"/>
              </a:ext>
            </a:extLst>
          </p:cNvPr>
          <p:cNvSpPr>
            <a:spLocks noGrp="1"/>
          </p:cNvSpPr>
          <p:nvPr>
            <p:ph type="title"/>
          </p:nvPr>
        </p:nvSpPr>
        <p:spPr>
          <a:xfrm>
            <a:off x="628650" y="365128"/>
            <a:ext cx="7886700" cy="1325563"/>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26916-FAFF-413B-9434-7171CE7A81AA}"/>
              </a:ext>
            </a:extLst>
          </p:cNvPr>
          <p:cNvSpPr>
            <a:spLocks noGrp="1"/>
          </p:cNvSpPr>
          <p:nvPr>
            <p:ph sz="half" idx="1"/>
          </p:nvPr>
        </p:nvSpPr>
        <p:spPr>
          <a:xfrm>
            <a:off x="628650" y="1825625"/>
            <a:ext cx="3886200" cy="4351338"/>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9F0F26-D42E-4230-B47B-E25E374CDFA7}"/>
              </a:ext>
            </a:extLst>
          </p:cNvPr>
          <p:cNvSpPr>
            <a:spLocks noGrp="1"/>
          </p:cNvSpPr>
          <p:nvPr>
            <p:ph sz="half" idx="2"/>
          </p:nvPr>
        </p:nvSpPr>
        <p:spPr>
          <a:xfrm>
            <a:off x="4629150" y="1825625"/>
            <a:ext cx="3886200" cy="4351338"/>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EF9820-1278-489C-B0B9-6BB58435C665}"/>
              </a:ext>
            </a:extLst>
          </p:cNvPr>
          <p:cNvSpPr>
            <a:spLocks noGrp="1"/>
          </p:cNvSpPr>
          <p:nvPr>
            <p:ph type="dt" sz="half" idx="10"/>
          </p:nvPr>
        </p:nvSpPr>
        <p:spPr>
          <a:xfrm>
            <a:off x="628650" y="6356353"/>
            <a:ext cx="2057400" cy="365125"/>
          </a:xfrm>
          <a:prstGeom prst="rect">
            <a:avLst/>
          </a:prstGeom>
        </p:spPr>
        <p:txBody>
          <a:bodyPr/>
          <a:lstStyle>
            <a:lvl1pPr eaLnBrk="1" fontAlgn="auto" hangingPunct="1">
              <a:spcBef>
                <a:spcPts val="0"/>
              </a:spcBef>
              <a:spcAft>
                <a:spcPts val="0"/>
              </a:spcAft>
              <a:defRPr>
                <a:latin typeface="+mn-lt"/>
              </a:defRPr>
            </a:lvl1pPr>
          </a:lstStyle>
          <a:p>
            <a:fld id="{1D8BD707-D9CF-40AE-B4C6-C98DA3205C09}" type="datetimeFigureOut">
              <a:rPr lang="en-US" smtClean="0"/>
              <a:pPr/>
              <a:t>4/25/2025</a:t>
            </a:fld>
            <a:endParaRPr lang="en-US"/>
          </a:p>
        </p:txBody>
      </p:sp>
      <p:sp>
        <p:nvSpPr>
          <p:cNvPr id="6" name="Footer Placeholder 5">
            <a:extLst>
              <a:ext uri="{FF2B5EF4-FFF2-40B4-BE49-F238E27FC236}">
                <a16:creationId xmlns:a16="http://schemas.microsoft.com/office/drawing/2014/main" id="{D5FA7167-8FF6-4988-B699-B7D60C92AC42}"/>
              </a:ext>
            </a:extLst>
          </p:cNvPr>
          <p:cNvSpPr>
            <a:spLocks noGrp="1"/>
          </p:cNvSpPr>
          <p:nvPr>
            <p:ph type="ftr" sz="quarter" idx="11"/>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63363292-460E-4093-AF86-7F7F9F6851D6}"/>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425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AF92-2C6A-46B9-B9A5-435119938655}"/>
              </a:ext>
            </a:extLst>
          </p:cNvPr>
          <p:cNvSpPr>
            <a:spLocks noGrp="1"/>
          </p:cNvSpPr>
          <p:nvPr>
            <p:ph type="title"/>
          </p:nvPr>
        </p:nvSpPr>
        <p:spPr>
          <a:xfrm>
            <a:off x="629841" y="365128"/>
            <a:ext cx="7886700" cy="1325563"/>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BEDAAA-00D8-4BE2-B7F1-A3AC60CE66F7}"/>
              </a:ext>
            </a:extLst>
          </p:cNvPr>
          <p:cNvSpPr>
            <a:spLocks noGrp="1"/>
          </p:cNvSpPr>
          <p:nvPr>
            <p:ph type="body" idx="1"/>
          </p:nvPr>
        </p:nvSpPr>
        <p:spPr>
          <a:xfrm>
            <a:off x="629842" y="1681163"/>
            <a:ext cx="3868340" cy="823912"/>
          </a:xfrm>
          <a:prstGeom prst="rect">
            <a:avLst/>
          </a:prstGeom>
        </p:spPr>
        <p:txBody>
          <a:bodyPr anchor="b"/>
          <a:lstStyle>
            <a:lvl1pPr marL="0" indent="0">
              <a:buNone/>
              <a:defRPr sz="1350" b="1">
                <a:latin typeface="OpenDyslexicAlta" panose="00000500000000000000" pitchFamily="50"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90D8EDDC-B54F-4395-8672-F9C7EEADA87B}"/>
              </a:ext>
            </a:extLst>
          </p:cNvPr>
          <p:cNvSpPr>
            <a:spLocks noGrp="1"/>
          </p:cNvSpPr>
          <p:nvPr>
            <p:ph sz="half" idx="2"/>
          </p:nvPr>
        </p:nvSpPr>
        <p:spPr>
          <a:xfrm>
            <a:off x="629842" y="2505075"/>
            <a:ext cx="3868340" cy="3684588"/>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7FC190-0766-415B-9EB7-F825D3A1F989}"/>
              </a:ext>
            </a:extLst>
          </p:cNvPr>
          <p:cNvSpPr>
            <a:spLocks noGrp="1"/>
          </p:cNvSpPr>
          <p:nvPr>
            <p:ph type="body" sz="quarter" idx="3"/>
          </p:nvPr>
        </p:nvSpPr>
        <p:spPr>
          <a:xfrm>
            <a:off x="4629151" y="1681163"/>
            <a:ext cx="3887391" cy="823912"/>
          </a:xfrm>
          <a:prstGeom prst="rect">
            <a:avLst/>
          </a:prstGeom>
        </p:spPr>
        <p:txBody>
          <a:bodyPr anchor="b"/>
          <a:lstStyle>
            <a:lvl1pPr marL="0" indent="0">
              <a:buNone/>
              <a:defRPr sz="1350" b="1">
                <a:latin typeface="OpenDyslexicAlta" panose="00000500000000000000" pitchFamily="50"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D50AEF0E-765B-4954-90C8-AD2B6F19AF15}"/>
              </a:ext>
            </a:extLst>
          </p:cNvPr>
          <p:cNvSpPr>
            <a:spLocks noGrp="1"/>
          </p:cNvSpPr>
          <p:nvPr>
            <p:ph sz="quarter" idx="4"/>
          </p:nvPr>
        </p:nvSpPr>
        <p:spPr>
          <a:xfrm>
            <a:off x="4629151" y="2505075"/>
            <a:ext cx="3887391" cy="3684588"/>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9E44F6-73B5-4E70-BCB6-7EF830F74BCB}"/>
              </a:ext>
            </a:extLst>
          </p:cNvPr>
          <p:cNvSpPr>
            <a:spLocks noGrp="1"/>
          </p:cNvSpPr>
          <p:nvPr>
            <p:ph type="dt" sz="half" idx="10"/>
          </p:nvPr>
        </p:nvSpPr>
        <p:spPr>
          <a:xfrm>
            <a:off x="628650" y="6356353"/>
            <a:ext cx="2057400" cy="365125"/>
          </a:xfrm>
          <a:prstGeom prst="rect">
            <a:avLst/>
          </a:prstGeom>
        </p:spPr>
        <p:txBody>
          <a:bodyPr/>
          <a:lstStyle>
            <a:lvl1pPr eaLnBrk="1" fontAlgn="auto" hangingPunct="1">
              <a:spcBef>
                <a:spcPts val="0"/>
              </a:spcBef>
              <a:spcAft>
                <a:spcPts val="0"/>
              </a:spcAft>
              <a:defRPr>
                <a:latin typeface="+mn-lt"/>
              </a:defRPr>
            </a:lvl1pPr>
          </a:lstStyle>
          <a:p>
            <a:fld id="{1D8BD707-D9CF-40AE-B4C6-C98DA3205C09}" type="datetimeFigureOut">
              <a:rPr lang="en-US" smtClean="0"/>
              <a:pPr/>
              <a:t>4/25/2025</a:t>
            </a:fld>
            <a:endParaRPr lang="en-US"/>
          </a:p>
        </p:txBody>
      </p:sp>
      <p:sp>
        <p:nvSpPr>
          <p:cNvPr id="8" name="Footer Placeholder 7">
            <a:extLst>
              <a:ext uri="{FF2B5EF4-FFF2-40B4-BE49-F238E27FC236}">
                <a16:creationId xmlns:a16="http://schemas.microsoft.com/office/drawing/2014/main" id="{7161E88B-8F23-4AEE-A750-459535347B33}"/>
              </a:ext>
            </a:extLst>
          </p:cNvPr>
          <p:cNvSpPr>
            <a:spLocks noGrp="1"/>
          </p:cNvSpPr>
          <p:nvPr>
            <p:ph type="ftr" sz="quarter" idx="11"/>
          </p:nvPr>
        </p:nvSpPr>
        <p:spPr/>
        <p:txBody>
          <a:bodyPr/>
          <a:lstStyle>
            <a:lvl1pPr>
              <a:defRPr/>
            </a:lvl1pPr>
          </a:lstStyle>
          <a:p>
            <a:endParaRPr lang="en-US"/>
          </a:p>
        </p:txBody>
      </p:sp>
      <p:sp>
        <p:nvSpPr>
          <p:cNvPr id="9" name="Slide Number Placeholder 8">
            <a:extLst>
              <a:ext uri="{FF2B5EF4-FFF2-40B4-BE49-F238E27FC236}">
                <a16:creationId xmlns:a16="http://schemas.microsoft.com/office/drawing/2014/main" id="{E3F2092D-4896-453F-B383-A7E40927D286}"/>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919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B3A2-5124-4784-BC7A-027FCBA086B0}"/>
              </a:ext>
            </a:extLst>
          </p:cNvPr>
          <p:cNvSpPr>
            <a:spLocks noGrp="1"/>
          </p:cNvSpPr>
          <p:nvPr>
            <p:ph type="title"/>
          </p:nvPr>
        </p:nvSpPr>
        <p:spPr>
          <a:xfrm>
            <a:off x="628650" y="365128"/>
            <a:ext cx="7886700" cy="1325563"/>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5D93847-ECC7-4152-8570-38C256BDCB6F}"/>
              </a:ext>
            </a:extLst>
          </p:cNvPr>
          <p:cNvSpPr>
            <a:spLocks noGrp="1"/>
          </p:cNvSpPr>
          <p:nvPr>
            <p:ph type="dt" sz="half" idx="10"/>
          </p:nvPr>
        </p:nvSpPr>
        <p:spPr>
          <a:xfrm>
            <a:off x="628650" y="6356353"/>
            <a:ext cx="2057400" cy="365125"/>
          </a:xfrm>
          <a:prstGeom prst="rect">
            <a:avLst/>
          </a:prstGeom>
        </p:spPr>
        <p:txBody>
          <a:bodyPr/>
          <a:lstStyle>
            <a:lvl1pPr eaLnBrk="1" fontAlgn="auto" hangingPunct="1">
              <a:spcBef>
                <a:spcPts val="0"/>
              </a:spcBef>
              <a:spcAft>
                <a:spcPts val="0"/>
              </a:spcAft>
              <a:defRPr>
                <a:latin typeface="+mn-lt"/>
              </a:defRPr>
            </a:lvl1pPr>
          </a:lstStyle>
          <a:p>
            <a:fld id="{1D8BD707-D9CF-40AE-B4C6-C98DA3205C09}" type="datetimeFigureOut">
              <a:rPr lang="en-US" smtClean="0"/>
              <a:pPr/>
              <a:t>4/25/2025</a:t>
            </a:fld>
            <a:endParaRPr lang="en-US"/>
          </a:p>
        </p:txBody>
      </p:sp>
      <p:sp>
        <p:nvSpPr>
          <p:cNvPr id="4" name="Footer Placeholder 3">
            <a:extLst>
              <a:ext uri="{FF2B5EF4-FFF2-40B4-BE49-F238E27FC236}">
                <a16:creationId xmlns:a16="http://schemas.microsoft.com/office/drawing/2014/main" id="{44B51166-4268-41CC-A174-65F8B0B9D48C}"/>
              </a:ext>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4A44322D-D1C5-4170-ACB0-6B3AC5E30AB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4877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EDB544-36D4-4691-AAC3-960F2CE06349}"/>
              </a:ext>
            </a:extLst>
          </p:cNvPr>
          <p:cNvSpPr>
            <a:spLocks noGrp="1"/>
          </p:cNvSpPr>
          <p:nvPr>
            <p:ph type="dt" sz="half" idx="10"/>
          </p:nvPr>
        </p:nvSpPr>
        <p:spPr>
          <a:xfrm>
            <a:off x="628650" y="6356353"/>
            <a:ext cx="2057400" cy="365125"/>
          </a:xfrm>
          <a:prstGeom prst="rect">
            <a:avLst/>
          </a:prstGeom>
        </p:spPr>
        <p:txBody>
          <a:bodyPr/>
          <a:lstStyle>
            <a:lvl1pPr eaLnBrk="1" fontAlgn="auto" hangingPunct="1">
              <a:spcBef>
                <a:spcPts val="0"/>
              </a:spcBef>
              <a:spcAft>
                <a:spcPts val="0"/>
              </a:spcAft>
              <a:defRPr>
                <a:latin typeface="+mn-lt"/>
              </a:defRPr>
            </a:lvl1pPr>
          </a:lstStyle>
          <a:p>
            <a:fld id="{1D8BD707-D9CF-40AE-B4C6-C98DA3205C09}" type="datetimeFigureOut">
              <a:rPr lang="en-US" smtClean="0"/>
              <a:pPr/>
              <a:t>4/25/2025</a:t>
            </a:fld>
            <a:endParaRPr lang="en-US"/>
          </a:p>
        </p:txBody>
      </p:sp>
      <p:sp>
        <p:nvSpPr>
          <p:cNvPr id="3" name="Footer Placeholder 2">
            <a:extLst>
              <a:ext uri="{FF2B5EF4-FFF2-40B4-BE49-F238E27FC236}">
                <a16:creationId xmlns:a16="http://schemas.microsoft.com/office/drawing/2014/main" id="{AE096D6F-94F8-4455-B017-98B520E8A8A6}"/>
              </a:ext>
            </a:extLst>
          </p:cNvPr>
          <p:cNvSpPr>
            <a:spLocks noGrp="1"/>
          </p:cNvSpPr>
          <p:nvPr>
            <p:ph type="ftr" sz="quarter" idx="11"/>
          </p:nvPr>
        </p:nvSpPr>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1B5B1CA9-7D1C-4CE4-BDEA-58564FFF535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0893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FED5-BBC7-4978-A876-E35598F4FE98}"/>
              </a:ext>
            </a:extLst>
          </p:cNvPr>
          <p:cNvSpPr>
            <a:spLocks noGrp="1"/>
          </p:cNvSpPr>
          <p:nvPr>
            <p:ph type="title"/>
          </p:nvPr>
        </p:nvSpPr>
        <p:spPr>
          <a:xfrm>
            <a:off x="629841" y="457200"/>
            <a:ext cx="2949178" cy="1600200"/>
          </a:xfrm>
          <a:prstGeom prst="rect">
            <a:avLst/>
          </a:prstGeom>
        </p:spPr>
        <p:txBody>
          <a:bodyPr anchor="b"/>
          <a:lstStyle>
            <a:lvl1pPr>
              <a:defRPr sz="1800">
                <a:latin typeface="OpenDyslexicAlta" panose="00000500000000000000" pitchFamily="50"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F9AE29-3992-464C-9E69-BC6811B73E3C}"/>
              </a:ext>
            </a:extLst>
          </p:cNvPr>
          <p:cNvSpPr>
            <a:spLocks noGrp="1"/>
          </p:cNvSpPr>
          <p:nvPr>
            <p:ph idx="1"/>
          </p:nvPr>
        </p:nvSpPr>
        <p:spPr>
          <a:xfrm>
            <a:off x="3887391" y="987428"/>
            <a:ext cx="4629150" cy="4873625"/>
          </a:xfrm>
          <a:prstGeom prst="rect">
            <a:avLst/>
          </a:prstGeom>
        </p:spPr>
        <p:txBody>
          <a:bodyPr/>
          <a:lstStyle>
            <a:lvl1pPr>
              <a:defRPr sz="1800">
                <a:latin typeface="OpenDyslexicAlta" panose="00000500000000000000" pitchFamily="50" charset="0"/>
              </a:defRPr>
            </a:lvl1pPr>
            <a:lvl2pPr>
              <a:defRPr sz="1575">
                <a:latin typeface="OpenDyslexicAlta" panose="00000500000000000000" pitchFamily="50" charset="0"/>
              </a:defRPr>
            </a:lvl2pPr>
            <a:lvl3pPr>
              <a:defRPr sz="1350">
                <a:latin typeface="OpenDyslexicAlta" panose="00000500000000000000" pitchFamily="50" charset="0"/>
              </a:defRPr>
            </a:lvl3pPr>
            <a:lvl4pPr>
              <a:defRPr sz="1125">
                <a:latin typeface="OpenDyslexicAlta" panose="00000500000000000000" pitchFamily="50" charset="0"/>
              </a:defRPr>
            </a:lvl4pPr>
            <a:lvl5pPr>
              <a:defRPr sz="1125">
                <a:latin typeface="OpenDyslexicAlta" panose="00000500000000000000" pitchFamily="50"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BEB262-171C-4B5A-A957-27EEE0A95E54}"/>
              </a:ext>
            </a:extLst>
          </p:cNvPr>
          <p:cNvSpPr>
            <a:spLocks noGrp="1"/>
          </p:cNvSpPr>
          <p:nvPr>
            <p:ph type="body" sz="half" idx="2"/>
          </p:nvPr>
        </p:nvSpPr>
        <p:spPr>
          <a:xfrm>
            <a:off x="629841" y="2057400"/>
            <a:ext cx="2949178" cy="3811588"/>
          </a:xfrm>
          <a:prstGeom prst="rect">
            <a:avLst/>
          </a:prstGeom>
        </p:spPr>
        <p:txBody>
          <a:bodyPr/>
          <a:lstStyle>
            <a:lvl1pPr marL="0" indent="0">
              <a:buNone/>
              <a:defRPr sz="900">
                <a:latin typeface="OpenDyslexicAlta" panose="00000500000000000000" pitchFamily="50"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8B062AC5-CD67-45AE-88EA-F1B08479B8FF}"/>
              </a:ext>
            </a:extLst>
          </p:cNvPr>
          <p:cNvSpPr>
            <a:spLocks noGrp="1"/>
          </p:cNvSpPr>
          <p:nvPr>
            <p:ph type="dt" sz="half" idx="10"/>
          </p:nvPr>
        </p:nvSpPr>
        <p:spPr>
          <a:xfrm>
            <a:off x="628650" y="6356353"/>
            <a:ext cx="2057400" cy="365125"/>
          </a:xfrm>
          <a:prstGeom prst="rect">
            <a:avLst/>
          </a:prstGeom>
        </p:spPr>
        <p:txBody>
          <a:bodyPr/>
          <a:lstStyle>
            <a:lvl1pPr eaLnBrk="1" fontAlgn="auto" hangingPunct="1">
              <a:spcBef>
                <a:spcPts val="0"/>
              </a:spcBef>
              <a:spcAft>
                <a:spcPts val="0"/>
              </a:spcAft>
              <a:defRPr>
                <a:latin typeface="OpenDyslexicAlta" panose="00000500000000000000" pitchFamily="50" charset="0"/>
              </a:defRPr>
            </a:lvl1pPr>
          </a:lstStyle>
          <a:p>
            <a:fld id="{1D8BD707-D9CF-40AE-B4C6-C98DA3205C09}" type="datetimeFigureOut">
              <a:rPr lang="en-US" smtClean="0"/>
              <a:pPr/>
              <a:t>4/25/2025</a:t>
            </a:fld>
            <a:endParaRPr lang="en-US"/>
          </a:p>
        </p:txBody>
      </p:sp>
      <p:sp>
        <p:nvSpPr>
          <p:cNvPr id="6" name="Footer Placeholder 5">
            <a:extLst>
              <a:ext uri="{FF2B5EF4-FFF2-40B4-BE49-F238E27FC236}">
                <a16:creationId xmlns:a16="http://schemas.microsoft.com/office/drawing/2014/main" id="{5CCD7F1C-93AC-42EC-95E0-3453575BE284}"/>
              </a:ext>
            </a:extLst>
          </p:cNvPr>
          <p:cNvSpPr>
            <a:spLocks noGrp="1"/>
          </p:cNvSpPr>
          <p:nvPr>
            <p:ph type="ftr" sz="quarter" idx="11"/>
          </p:nvPr>
        </p:nvSpPr>
        <p:spPr/>
        <p:txBody>
          <a:bodyPr/>
          <a:lstStyle>
            <a:lvl1pPr>
              <a:defRPr>
                <a:latin typeface="OpenDyslexicAlta" panose="00000500000000000000" pitchFamily="50" charset="0"/>
              </a:defRPr>
            </a:lvl1pPr>
          </a:lstStyle>
          <a:p>
            <a:endParaRPr lang="en-US"/>
          </a:p>
        </p:txBody>
      </p:sp>
      <p:sp>
        <p:nvSpPr>
          <p:cNvPr id="7" name="Slide Number Placeholder 6">
            <a:extLst>
              <a:ext uri="{FF2B5EF4-FFF2-40B4-BE49-F238E27FC236}">
                <a16:creationId xmlns:a16="http://schemas.microsoft.com/office/drawing/2014/main" id="{C95B2533-E699-4FFF-A937-089318A45971}"/>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OpenDyslexicAlta" panose="00000500000000000000" pitchFamily="50"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8435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FC62-282E-4BB1-8A92-88833F6BBCDF}"/>
              </a:ext>
            </a:extLst>
          </p:cNvPr>
          <p:cNvSpPr>
            <a:spLocks noGrp="1"/>
          </p:cNvSpPr>
          <p:nvPr>
            <p:ph type="title"/>
          </p:nvPr>
        </p:nvSpPr>
        <p:spPr>
          <a:xfrm>
            <a:off x="629841" y="457200"/>
            <a:ext cx="2949178" cy="1600200"/>
          </a:xfrm>
          <a:prstGeom prst="rect">
            <a:avLst/>
          </a:prstGeom>
        </p:spPr>
        <p:txBody>
          <a:bodyPr anchor="b"/>
          <a:lstStyle>
            <a:lvl1pPr>
              <a:defRPr sz="1800">
                <a:latin typeface="OpenDyslexicAlta" panose="00000500000000000000" pitchFamily="50"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D2A50E-3E89-4F08-A41A-877F20B13A5E}"/>
              </a:ext>
            </a:extLst>
          </p:cNvPr>
          <p:cNvSpPr>
            <a:spLocks noGrp="1"/>
          </p:cNvSpPr>
          <p:nvPr>
            <p:ph type="pic" idx="1"/>
          </p:nvPr>
        </p:nvSpPr>
        <p:spPr>
          <a:xfrm>
            <a:off x="3887391" y="987428"/>
            <a:ext cx="4629150" cy="4873625"/>
          </a:xfrm>
          <a:prstGeom prst="rect">
            <a:avLst/>
          </a:prstGeom>
        </p:spPr>
        <p:txBody>
          <a:bodyPr/>
          <a:lstStyle>
            <a:lvl1pPr marL="0" indent="0">
              <a:buNone/>
              <a:defRPr sz="1800">
                <a:latin typeface="OpenDyslexicAlta" panose="00000500000000000000" pitchFamily="50"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GB" noProof="0"/>
          </a:p>
        </p:txBody>
      </p:sp>
      <p:sp>
        <p:nvSpPr>
          <p:cNvPr id="4" name="Text Placeholder 3">
            <a:extLst>
              <a:ext uri="{FF2B5EF4-FFF2-40B4-BE49-F238E27FC236}">
                <a16:creationId xmlns:a16="http://schemas.microsoft.com/office/drawing/2014/main" id="{B9BAACCE-623A-46B0-A541-5EF02D5C7E7E}"/>
              </a:ext>
            </a:extLst>
          </p:cNvPr>
          <p:cNvSpPr>
            <a:spLocks noGrp="1"/>
          </p:cNvSpPr>
          <p:nvPr>
            <p:ph type="body" sz="half" idx="2"/>
          </p:nvPr>
        </p:nvSpPr>
        <p:spPr>
          <a:xfrm>
            <a:off x="629841" y="2057400"/>
            <a:ext cx="2949178" cy="3811588"/>
          </a:xfrm>
          <a:prstGeom prst="rect">
            <a:avLst/>
          </a:prstGeom>
        </p:spPr>
        <p:txBody>
          <a:bodyPr/>
          <a:lstStyle>
            <a:lvl1pPr marL="0" indent="0">
              <a:buNone/>
              <a:defRPr sz="900">
                <a:latin typeface="OpenDyslexicAlta" panose="00000500000000000000" pitchFamily="50"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BC34983D-FFC9-499B-ABB5-ACCD21A054F7}"/>
              </a:ext>
            </a:extLst>
          </p:cNvPr>
          <p:cNvSpPr>
            <a:spLocks noGrp="1"/>
          </p:cNvSpPr>
          <p:nvPr>
            <p:ph type="dt" sz="half" idx="10"/>
          </p:nvPr>
        </p:nvSpPr>
        <p:spPr>
          <a:xfrm>
            <a:off x="628650" y="6356353"/>
            <a:ext cx="2057400" cy="365125"/>
          </a:xfrm>
          <a:prstGeom prst="rect">
            <a:avLst/>
          </a:prstGeom>
        </p:spPr>
        <p:txBody>
          <a:bodyPr/>
          <a:lstStyle>
            <a:lvl1pPr eaLnBrk="1" fontAlgn="auto" hangingPunct="1">
              <a:spcBef>
                <a:spcPts val="0"/>
              </a:spcBef>
              <a:spcAft>
                <a:spcPts val="0"/>
              </a:spcAft>
              <a:defRPr>
                <a:latin typeface="+mn-lt"/>
              </a:defRPr>
            </a:lvl1pPr>
          </a:lstStyle>
          <a:p>
            <a:fld id="{1D8BD707-D9CF-40AE-B4C6-C98DA3205C09}" type="datetimeFigureOut">
              <a:rPr lang="en-US" smtClean="0"/>
              <a:pPr/>
              <a:t>4/25/2025</a:t>
            </a:fld>
            <a:endParaRPr lang="en-US"/>
          </a:p>
        </p:txBody>
      </p:sp>
      <p:sp>
        <p:nvSpPr>
          <p:cNvPr id="6" name="Footer Placeholder 5">
            <a:extLst>
              <a:ext uri="{FF2B5EF4-FFF2-40B4-BE49-F238E27FC236}">
                <a16:creationId xmlns:a16="http://schemas.microsoft.com/office/drawing/2014/main" id="{1E325078-6A78-4283-8101-4447AC043580}"/>
              </a:ext>
            </a:extLst>
          </p:cNvPr>
          <p:cNvSpPr>
            <a:spLocks noGrp="1"/>
          </p:cNvSpPr>
          <p:nvPr>
            <p:ph type="ftr" sz="quarter" idx="11"/>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EBC00163-09F5-41D8-BC05-0234150CC305}"/>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7914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FF3DD221-3FDE-4390-BF0B-6B3514C0A50D}"/>
              </a:ext>
            </a:extLst>
          </p:cNvPr>
          <p:cNvSpPr txBox="1">
            <a:spLocks noChangeArrowheads="1"/>
          </p:cNvSpPr>
          <p:nvPr/>
        </p:nvSpPr>
        <p:spPr bwMode="auto">
          <a:xfrm>
            <a:off x="0" y="0"/>
            <a:ext cx="9144000" cy="43858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250" b="1" dirty="0">
                <a:latin typeface="OpenDyslexicAlta" panose="00000500000000000000" pitchFamily="50" charset="0"/>
                <a:cs typeface="Tahoma" panose="020B0604030504040204" pitchFamily="34" charset="0"/>
              </a:rPr>
              <a:t>Do Now</a:t>
            </a:r>
          </a:p>
        </p:txBody>
      </p:sp>
      <p:sp>
        <p:nvSpPr>
          <p:cNvPr id="2" name="Title 1">
            <a:extLst>
              <a:ext uri="{FF2B5EF4-FFF2-40B4-BE49-F238E27FC236}">
                <a16:creationId xmlns:a16="http://schemas.microsoft.com/office/drawing/2014/main" id="{319E41C3-7E2C-4F0F-8739-32A2A69802AD}"/>
              </a:ext>
            </a:extLst>
          </p:cNvPr>
          <p:cNvSpPr>
            <a:spLocks noGrp="1"/>
          </p:cNvSpPr>
          <p:nvPr>
            <p:ph type="title"/>
          </p:nvPr>
        </p:nvSpPr>
        <p:spPr>
          <a:xfrm>
            <a:off x="628650" y="835270"/>
            <a:ext cx="7886700" cy="855421"/>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AB3C3DE-6947-4327-ADF1-4069D985A4A4}"/>
              </a:ext>
            </a:extLst>
          </p:cNvPr>
          <p:cNvSpPr>
            <a:spLocks noGrp="1"/>
          </p:cNvSpPr>
          <p:nvPr>
            <p:ph idx="1"/>
          </p:nvPr>
        </p:nvSpPr>
        <p:spPr>
          <a:xfrm>
            <a:off x="628650" y="1825625"/>
            <a:ext cx="7886700" cy="4351338"/>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92DCF3A-E4A1-4846-B94A-A5B96FA4B3B7}"/>
              </a:ext>
            </a:extLst>
          </p:cNvPr>
          <p:cNvSpPr>
            <a:spLocks noGrp="1"/>
          </p:cNvSpPr>
          <p:nvPr>
            <p:ph type="ftr" sz="quarter" idx="11"/>
          </p:nvPr>
        </p:nvSpPr>
        <p:spPr/>
        <p:txBody>
          <a:bodyPr/>
          <a:lstStyle>
            <a:lvl1pPr>
              <a:defRPr>
                <a:latin typeface="OpenDyslexicAlta" panose="00000500000000000000" pitchFamily="50" charset="0"/>
              </a:defRPr>
            </a:lvl1pPr>
          </a:lstStyle>
          <a:p>
            <a:endParaRPr lang="en-US"/>
          </a:p>
        </p:txBody>
      </p:sp>
      <p:sp>
        <p:nvSpPr>
          <p:cNvPr id="6" name="Slide Number Placeholder 5">
            <a:extLst>
              <a:ext uri="{FF2B5EF4-FFF2-40B4-BE49-F238E27FC236}">
                <a16:creationId xmlns:a16="http://schemas.microsoft.com/office/drawing/2014/main" id="{3BE7EB49-B81F-4F63-8D4E-85503C739BA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OpenDyslexicAlta" panose="00000500000000000000" pitchFamily="50"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137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hy Do">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799416C4-52EF-4616-94F8-94F1C5BC92D5}"/>
              </a:ext>
            </a:extLst>
          </p:cNvPr>
          <p:cNvSpPr txBox="1">
            <a:spLocks noChangeArrowheads="1"/>
          </p:cNvSpPr>
          <p:nvPr/>
        </p:nvSpPr>
        <p:spPr bwMode="auto">
          <a:xfrm>
            <a:off x="0" y="-12620"/>
            <a:ext cx="9144000" cy="438582"/>
          </a:xfrm>
          <a:prstGeom prst="rect">
            <a:avLst/>
          </a:prstGeom>
          <a:solidFill>
            <a:srgbClr val="FFC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250" b="1" dirty="0">
                <a:latin typeface="OpenDyslexicAlta" panose="00000500000000000000" pitchFamily="50" charset="0"/>
                <a:cs typeface="Tahoma" panose="020B0604030504040204" pitchFamily="34" charset="0"/>
              </a:rPr>
              <a:t>Why Do?</a:t>
            </a:r>
          </a:p>
        </p:txBody>
      </p:sp>
      <p:sp>
        <p:nvSpPr>
          <p:cNvPr id="2" name="Title 1">
            <a:extLst>
              <a:ext uri="{FF2B5EF4-FFF2-40B4-BE49-F238E27FC236}">
                <a16:creationId xmlns:a16="http://schemas.microsoft.com/office/drawing/2014/main" id="{319E41C3-7E2C-4F0F-8739-32A2A69802AD}"/>
              </a:ext>
            </a:extLst>
          </p:cNvPr>
          <p:cNvSpPr>
            <a:spLocks noGrp="1"/>
          </p:cNvSpPr>
          <p:nvPr>
            <p:ph type="title" hasCustomPrompt="1"/>
          </p:nvPr>
        </p:nvSpPr>
        <p:spPr>
          <a:xfrm>
            <a:off x="628650" y="614670"/>
            <a:ext cx="7886700" cy="1076020"/>
          </a:xfrm>
          <a:prstGeom prst="rect">
            <a:avLst/>
          </a:prstGeom>
        </p:spPr>
        <p:txBody>
          <a:bodyPr/>
          <a:lstStyle>
            <a:lvl1pPr>
              <a:defRPr u="sng">
                <a:latin typeface="OpenDyslexicAlta" panose="00000500000000000000" pitchFamily="50" charset="0"/>
              </a:defRPr>
            </a:lvl1pPr>
          </a:lstStyle>
          <a:p>
            <a:r>
              <a:rPr lang="en-US" dirty="0"/>
              <a:t>What are we learning (Big Question)?</a:t>
            </a:r>
            <a:endParaRPr lang="en-GB" dirty="0"/>
          </a:p>
        </p:txBody>
      </p:sp>
      <p:sp>
        <p:nvSpPr>
          <p:cNvPr id="3" name="Content Placeholder 2">
            <a:extLst>
              <a:ext uri="{FF2B5EF4-FFF2-40B4-BE49-F238E27FC236}">
                <a16:creationId xmlns:a16="http://schemas.microsoft.com/office/drawing/2014/main" id="{1AB3C3DE-6947-4327-ADF1-4069D985A4A4}"/>
              </a:ext>
            </a:extLst>
          </p:cNvPr>
          <p:cNvSpPr>
            <a:spLocks noGrp="1"/>
          </p:cNvSpPr>
          <p:nvPr>
            <p:ph idx="1" hasCustomPrompt="1"/>
          </p:nvPr>
        </p:nvSpPr>
        <p:spPr>
          <a:xfrm>
            <a:off x="628650" y="3036793"/>
            <a:ext cx="7886700" cy="1666904"/>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dirty="0"/>
              <a:t>Why are we learning this?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92DCF3A-E4A1-4846-B94A-A5B96FA4B3B7}"/>
              </a:ext>
            </a:extLst>
          </p:cNvPr>
          <p:cNvSpPr>
            <a:spLocks noGrp="1"/>
          </p:cNvSpPr>
          <p:nvPr>
            <p:ph type="ftr" sz="quarter" idx="11"/>
          </p:nvPr>
        </p:nvSpPr>
        <p:spPr/>
        <p:txBody>
          <a:bodyPr/>
          <a:lstStyle>
            <a:lvl1pPr>
              <a:defRPr>
                <a:latin typeface="OpenDyslexicAlta" panose="00000500000000000000" pitchFamily="50" charset="0"/>
              </a:defRPr>
            </a:lvl1pPr>
          </a:lstStyle>
          <a:p>
            <a:endParaRPr lang="en-US"/>
          </a:p>
        </p:txBody>
      </p:sp>
      <p:sp>
        <p:nvSpPr>
          <p:cNvPr id="6" name="Slide Number Placeholder 5">
            <a:extLst>
              <a:ext uri="{FF2B5EF4-FFF2-40B4-BE49-F238E27FC236}">
                <a16:creationId xmlns:a16="http://schemas.microsoft.com/office/drawing/2014/main" id="{3BE7EB49-B81F-4F63-8D4E-85503C739BA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OpenDyslexicAlta" panose="00000500000000000000" pitchFamily="50" charset="0"/>
              </a:defRPr>
            </a:lvl1pPr>
          </a:lstStyle>
          <a:p>
            <a:fld id="{B6F15528-21DE-4FAA-801E-634DDDAF4B2B}" type="slidenum">
              <a:rPr lang="en-US" smtClean="0"/>
              <a:pPr/>
              <a:t>‹#›</a:t>
            </a:fld>
            <a:endParaRPr lang="en-US"/>
          </a:p>
        </p:txBody>
      </p:sp>
      <p:sp>
        <p:nvSpPr>
          <p:cNvPr id="8" name="Content Placeholder 2">
            <a:extLst>
              <a:ext uri="{FF2B5EF4-FFF2-40B4-BE49-F238E27FC236}">
                <a16:creationId xmlns:a16="http://schemas.microsoft.com/office/drawing/2014/main" id="{CEA5B027-4783-4EB1-8523-3C023350A24C}"/>
              </a:ext>
            </a:extLst>
          </p:cNvPr>
          <p:cNvSpPr>
            <a:spLocks noGrp="1"/>
          </p:cNvSpPr>
          <p:nvPr>
            <p:ph idx="13" hasCustomPrompt="1"/>
          </p:nvPr>
        </p:nvSpPr>
        <p:spPr>
          <a:xfrm>
            <a:off x="628650" y="4743386"/>
            <a:ext cx="7886700" cy="1438889"/>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dirty="0"/>
              <a:t>Keywords</a:t>
            </a:r>
          </a:p>
          <a:p>
            <a:pPr lvl="1"/>
            <a:r>
              <a:rPr lang="en-US" dirty="0"/>
              <a:t>Second level</a:t>
            </a:r>
          </a:p>
        </p:txBody>
      </p:sp>
      <p:sp>
        <p:nvSpPr>
          <p:cNvPr id="9" name="Content Placeholder 2">
            <a:extLst>
              <a:ext uri="{FF2B5EF4-FFF2-40B4-BE49-F238E27FC236}">
                <a16:creationId xmlns:a16="http://schemas.microsoft.com/office/drawing/2014/main" id="{5E4FA6A8-1B3B-4642-B840-218A3E608C84}"/>
              </a:ext>
            </a:extLst>
          </p:cNvPr>
          <p:cNvSpPr>
            <a:spLocks noGrp="1"/>
          </p:cNvSpPr>
          <p:nvPr>
            <p:ph idx="14" hasCustomPrompt="1"/>
          </p:nvPr>
        </p:nvSpPr>
        <p:spPr>
          <a:xfrm>
            <a:off x="628650" y="1491428"/>
            <a:ext cx="7886700" cy="1666904"/>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dirty="0"/>
              <a:t>How are we learning this?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9C7B77CA-7A3E-4BF2-9971-BEA077EDE363}"/>
              </a:ext>
            </a:extLst>
          </p:cNvPr>
          <p:cNvSpPr>
            <a:spLocks noGrp="1"/>
          </p:cNvSpPr>
          <p:nvPr>
            <p:ph type="body" sz="quarter" idx="15" hasCustomPrompt="1"/>
          </p:nvPr>
        </p:nvSpPr>
        <p:spPr>
          <a:xfrm>
            <a:off x="5941402" y="35779"/>
            <a:ext cx="3077308" cy="365125"/>
          </a:xfrm>
          <a:prstGeom prst="rect">
            <a:avLst/>
          </a:prstGeom>
        </p:spPr>
        <p:txBody>
          <a:bodyPr/>
          <a:lstStyle>
            <a:lvl1pPr marL="0" indent="0">
              <a:buNone/>
              <a:defRPr>
                <a:latin typeface="OpenDyslexicAlta" panose="00000500000000000000" pitchFamily="50" charset="0"/>
              </a:defRPr>
            </a:lvl1pPr>
          </a:lstStyle>
          <a:p>
            <a:pPr lvl="0"/>
            <a:fld id="{B37AF738-FC3E-44A6-B153-5B9DF19FE739}" type="datetime2">
              <a:rPr lang="en-US" smtClean="0"/>
              <a:t>Tuesday, June 22, 2021</a:t>
            </a:fld>
            <a:endParaRPr lang="en-GB" dirty="0"/>
          </a:p>
        </p:txBody>
      </p:sp>
    </p:spTree>
    <p:extLst>
      <p:ext uri="{BB962C8B-B14F-4D97-AF65-F5344CB8AC3E}">
        <p14:creationId xmlns:p14="http://schemas.microsoft.com/office/powerpoint/2010/main" val="48487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F14E3C40-389A-4984-8E47-AD83E9648C79}"/>
              </a:ext>
            </a:extLst>
          </p:cNvPr>
          <p:cNvSpPr txBox="1">
            <a:spLocks noChangeArrowheads="1"/>
          </p:cNvSpPr>
          <p:nvPr/>
        </p:nvSpPr>
        <p:spPr bwMode="auto">
          <a:xfrm>
            <a:off x="0" y="-21410"/>
            <a:ext cx="9144000" cy="438582"/>
          </a:xfrm>
          <a:prstGeom prst="rect">
            <a:avLst/>
          </a:prstGeom>
          <a:solidFill>
            <a:srgbClr val="FF05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250" b="1" dirty="0">
                <a:latin typeface="OpenDyslexicAlta" panose="00000500000000000000" pitchFamily="50" charset="0"/>
                <a:cs typeface="Tahoma" panose="020B0604030504040204" pitchFamily="34" charset="0"/>
              </a:rPr>
              <a:t>I Do</a:t>
            </a:r>
          </a:p>
        </p:txBody>
      </p:sp>
      <p:sp>
        <p:nvSpPr>
          <p:cNvPr id="2" name="Title 1">
            <a:extLst>
              <a:ext uri="{FF2B5EF4-FFF2-40B4-BE49-F238E27FC236}">
                <a16:creationId xmlns:a16="http://schemas.microsoft.com/office/drawing/2014/main" id="{319E41C3-7E2C-4F0F-8739-32A2A69802AD}"/>
              </a:ext>
            </a:extLst>
          </p:cNvPr>
          <p:cNvSpPr>
            <a:spLocks noGrp="1"/>
          </p:cNvSpPr>
          <p:nvPr>
            <p:ph type="title"/>
          </p:nvPr>
        </p:nvSpPr>
        <p:spPr>
          <a:xfrm>
            <a:off x="628650" y="711978"/>
            <a:ext cx="7886700" cy="978713"/>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AB3C3DE-6947-4327-ADF1-4069D985A4A4}"/>
              </a:ext>
            </a:extLst>
          </p:cNvPr>
          <p:cNvSpPr>
            <a:spLocks noGrp="1"/>
          </p:cNvSpPr>
          <p:nvPr>
            <p:ph idx="1"/>
          </p:nvPr>
        </p:nvSpPr>
        <p:spPr>
          <a:xfrm>
            <a:off x="628650" y="1825625"/>
            <a:ext cx="7886700" cy="4351338"/>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92DCF3A-E4A1-4846-B94A-A5B96FA4B3B7}"/>
              </a:ext>
            </a:extLst>
          </p:cNvPr>
          <p:cNvSpPr>
            <a:spLocks noGrp="1"/>
          </p:cNvSpPr>
          <p:nvPr>
            <p:ph type="ftr" sz="quarter" idx="11"/>
          </p:nvPr>
        </p:nvSpPr>
        <p:spPr/>
        <p:txBody>
          <a:bodyPr/>
          <a:lstStyle>
            <a:lvl1pPr>
              <a:defRPr>
                <a:latin typeface="OpenDyslexicAlta" panose="00000500000000000000" pitchFamily="50" charset="0"/>
              </a:defRPr>
            </a:lvl1pPr>
          </a:lstStyle>
          <a:p>
            <a:endParaRPr lang="en-US"/>
          </a:p>
        </p:txBody>
      </p:sp>
      <p:sp>
        <p:nvSpPr>
          <p:cNvPr id="6" name="Slide Number Placeholder 5">
            <a:extLst>
              <a:ext uri="{FF2B5EF4-FFF2-40B4-BE49-F238E27FC236}">
                <a16:creationId xmlns:a16="http://schemas.microsoft.com/office/drawing/2014/main" id="{3BE7EB49-B81F-4F63-8D4E-85503C739BA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OpenDyslexicAlta" panose="00000500000000000000" pitchFamily="50"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8959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168FF5DB-ABB7-4F0D-AA1C-4506783EF175}"/>
              </a:ext>
            </a:extLst>
          </p:cNvPr>
          <p:cNvSpPr txBox="1">
            <a:spLocks noChangeArrowheads="1"/>
          </p:cNvSpPr>
          <p:nvPr/>
        </p:nvSpPr>
        <p:spPr bwMode="auto">
          <a:xfrm>
            <a:off x="0" y="9440"/>
            <a:ext cx="9144000" cy="438582"/>
          </a:xfrm>
          <a:prstGeom prst="rect">
            <a:avLst/>
          </a:prstGeom>
          <a:solidFill>
            <a:srgbClr val="69FF69"/>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250" b="1" dirty="0">
                <a:latin typeface="OpenDyslexicAlta" panose="00000500000000000000" pitchFamily="50" charset="0"/>
                <a:cs typeface="Tahoma" panose="020B0604030504040204" pitchFamily="34" charset="0"/>
              </a:rPr>
              <a:t>We Do</a:t>
            </a:r>
          </a:p>
        </p:txBody>
      </p:sp>
      <p:sp>
        <p:nvSpPr>
          <p:cNvPr id="2" name="Title 1">
            <a:extLst>
              <a:ext uri="{FF2B5EF4-FFF2-40B4-BE49-F238E27FC236}">
                <a16:creationId xmlns:a16="http://schemas.microsoft.com/office/drawing/2014/main" id="{319E41C3-7E2C-4F0F-8739-32A2A69802AD}"/>
              </a:ext>
            </a:extLst>
          </p:cNvPr>
          <p:cNvSpPr>
            <a:spLocks noGrp="1"/>
          </p:cNvSpPr>
          <p:nvPr>
            <p:ph type="title"/>
          </p:nvPr>
        </p:nvSpPr>
        <p:spPr>
          <a:xfrm>
            <a:off x="628650" y="782516"/>
            <a:ext cx="7886700" cy="908175"/>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B3C3DE-6947-4327-ADF1-4069D985A4A4}"/>
              </a:ext>
            </a:extLst>
          </p:cNvPr>
          <p:cNvSpPr>
            <a:spLocks noGrp="1"/>
          </p:cNvSpPr>
          <p:nvPr>
            <p:ph idx="1"/>
          </p:nvPr>
        </p:nvSpPr>
        <p:spPr>
          <a:xfrm>
            <a:off x="628650" y="1825625"/>
            <a:ext cx="7886700" cy="4351338"/>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92DCF3A-E4A1-4846-B94A-A5B96FA4B3B7}"/>
              </a:ext>
            </a:extLst>
          </p:cNvPr>
          <p:cNvSpPr>
            <a:spLocks noGrp="1"/>
          </p:cNvSpPr>
          <p:nvPr>
            <p:ph type="ftr" sz="quarter" idx="11"/>
          </p:nvPr>
        </p:nvSpPr>
        <p:spPr/>
        <p:txBody>
          <a:bodyPr/>
          <a:lstStyle>
            <a:lvl1pPr>
              <a:defRPr>
                <a:latin typeface="OpenDyslexicAlta" panose="00000500000000000000" pitchFamily="50" charset="0"/>
              </a:defRPr>
            </a:lvl1pPr>
          </a:lstStyle>
          <a:p>
            <a:endParaRPr lang="en-US"/>
          </a:p>
        </p:txBody>
      </p:sp>
      <p:sp>
        <p:nvSpPr>
          <p:cNvPr id="6" name="Slide Number Placeholder 5">
            <a:extLst>
              <a:ext uri="{FF2B5EF4-FFF2-40B4-BE49-F238E27FC236}">
                <a16:creationId xmlns:a16="http://schemas.microsoft.com/office/drawing/2014/main" id="{3BE7EB49-B81F-4F63-8D4E-85503C739BA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OpenDyslexicAlta" panose="00000500000000000000" pitchFamily="50"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7605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eview">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0589F15-2B3E-4C66-B59A-D3136F74B865}"/>
              </a:ext>
            </a:extLst>
          </p:cNvPr>
          <p:cNvSpPr txBox="1">
            <a:spLocks noChangeArrowheads="1"/>
          </p:cNvSpPr>
          <p:nvPr/>
        </p:nvSpPr>
        <p:spPr bwMode="auto">
          <a:xfrm>
            <a:off x="0" y="-21410"/>
            <a:ext cx="9144000" cy="438582"/>
          </a:xfrm>
          <a:prstGeom prst="rect">
            <a:avLst/>
          </a:prstGeom>
          <a:solidFill>
            <a:srgbClr val="7030A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250" dirty="0">
                <a:solidFill>
                  <a:schemeClr val="bg1"/>
                </a:solidFill>
                <a:latin typeface="OpenDyslexicAlta" panose="00000500000000000000" pitchFamily="50" charset="0"/>
                <a:cs typeface="Tahoma" panose="020B0604030504040204" pitchFamily="34" charset="0"/>
              </a:rPr>
              <a:t>Review</a:t>
            </a:r>
          </a:p>
        </p:txBody>
      </p:sp>
      <p:sp>
        <p:nvSpPr>
          <p:cNvPr id="2" name="Title 1">
            <a:extLst>
              <a:ext uri="{FF2B5EF4-FFF2-40B4-BE49-F238E27FC236}">
                <a16:creationId xmlns:a16="http://schemas.microsoft.com/office/drawing/2014/main" id="{319E41C3-7E2C-4F0F-8739-32A2A69802AD}"/>
              </a:ext>
            </a:extLst>
          </p:cNvPr>
          <p:cNvSpPr>
            <a:spLocks noGrp="1"/>
          </p:cNvSpPr>
          <p:nvPr>
            <p:ph type="title"/>
          </p:nvPr>
        </p:nvSpPr>
        <p:spPr>
          <a:xfrm>
            <a:off x="628650" y="751666"/>
            <a:ext cx="7886700" cy="939025"/>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AB3C3DE-6947-4327-ADF1-4069D985A4A4}"/>
              </a:ext>
            </a:extLst>
          </p:cNvPr>
          <p:cNvSpPr>
            <a:spLocks noGrp="1"/>
          </p:cNvSpPr>
          <p:nvPr>
            <p:ph idx="1" hasCustomPrompt="1"/>
          </p:nvPr>
        </p:nvSpPr>
        <p:spPr>
          <a:xfrm>
            <a:off x="628650" y="1825625"/>
            <a:ext cx="7886700" cy="4351338"/>
          </a:xfrm>
          <a:prstGeom prst="rect">
            <a:avLst/>
          </a:prstGeom>
        </p:spPr>
        <p:txBody>
          <a:bodyPr/>
          <a:lstStyle>
            <a:lvl1pPr marL="128588" marR="0" indent="-128588" algn="l" defTabSz="685800" rtl="0" eaLnBrk="1" fontAlgn="base" latinLnBrk="0" hangingPunct="1">
              <a:lnSpc>
                <a:spcPct val="90000"/>
              </a:lnSpc>
              <a:spcBef>
                <a:spcPts val="563"/>
              </a:spcBef>
              <a:spcAft>
                <a:spcPct val="0"/>
              </a:spcAft>
              <a:buClrTx/>
              <a:buSzTx/>
              <a:buFont typeface="Arial" panose="020B0604020202020204" pitchFamily="34" charset="0"/>
              <a:buChar char="•"/>
              <a:tabLst/>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marL="128588" marR="0" lvl="0" indent="-128588" algn="l" defTabSz="685800" rtl="0" eaLnBrk="1" fontAlgn="base" latinLnBrk="0" hangingPunct="1">
              <a:lnSpc>
                <a:spcPct val="90000"/>
              </a:lnSpc>
              <a:spcBef>
                <a:spcPts val="563"/>
              </a:spcBef>
              <a:spcAft>
                <a:spcPct val="0"/>
              </a:spcAft>
              <a:buClrTx/>
              <a:buSzTx/>
              <a:buFont typeface="Arial" panose="020B0604020202020204" pitchFamily="34" charset="0"/>
              <a:buChar char="•"/>
              <a:tabLst/>
              <a:defRPr/>
            </a:pPr>
            <a:r>
              <a:rPr lang="en-GB" altLang="en-US" sz="1500" dirty="0">
                <a:latin typeface="OpenDyslexicAlta" panose="00000500000000000000" pitchFamily="50" charset="0"/>
                <a:cs typeface="Tahoma" panose="020B0604030504040204" pitchFamily="34" charset="0"/>
              </a:rPr>
              <a:t>What have we learned towards answering our Big Question?</a:t>
            </a:r>
            <a:br>
              <a:rPr lang="en-GB" altLang="en-US" sz="1500" dirty="0">
                <a:latin typeface="OpenDyslexicAlta" panose="00000500000000000000" pitchFamily="50" charset="0"/>
                <a:cs typeface="Tahoma" panose="020B0604030504040204" pitchFamily="34" charset="0"/>
              </a:rPr>
            </a:br>
            <a:r>
              <a:rPr lang="en-GB" altLang="en-US" sz="1500" dirty="0">
                <a:latin typeface="OpenDyslexicAlta" panose="00000500000000000000" pitchFamily="50" charset="0"/>
                <a:cs typeface="Tahoma" panose="020B0604030504040204" pitchFamily="34" charset="0"/>
              </a:rPr>
              <a:t>What more do we know now?</a:t>
            </a:r>
            <a:br>
              <a:rPr lang="en-GB" altLang="en-US" sz="1500" dirty="0">
                <a:latin typeface="OpenDyslexicAlta" panose="00000500000000000000" pitchFamily="50" charset="0"/>
                <a:cs typeface="Tahoma" panose="020B0604030504040204" pitchFamily="34" charset="0"/>
              </a:rPr>
            </a:br>
            <a:r>
              <a:rPr lang="en-GB" altLang="en-US" sz="1500" dirty="0">
                <a:latin typeface="OpenDyslexicAlta" panose="00000500000000000000" pitchFamily="50" charset="0"/>
                <a:cs typeface="Tahoma" panose="020B0604030504040204" pitchFamily="34" charset="0"/>
              </a:rPr>
              <a:t>What progress have we made?</a:t>
            </a:r>
            <a:br>
              <a:rPr lang="en-GB" altLang="en-US" sz="1500" dirty="0">
                <a:latin typeface="OpenDyslexicAlta" panose="00000500000000000000" pitchFamily="50" charset="0"/>
                <a:cs typeface="Tahoma" panose="020B0604030504040204" pitchFamily="34" charset="0"/>
              </a:rPr>
            </a:br>
            <a:r>
              <a:rPr lang="en-GB" altLang="en-US" sz="1500" dirty="0">
                <a:latin typeface="OpenDyslexicAlta" panose="00000500000000000000" pitchFamily="50" charset="0"/>
                <a:cs typeface="Tahoma" panose="020B0604030504040204" pitchFamily="34" charset="0"/>
              </a:rPr>
              <a:t>How do we know?</a:t>
            </a:r>
          </a:p>
          <a:p>
            <a:pPr marL="128588" marR="0" lvl="0" indent="-128588" algn="l" defTabSz="685800" rtl="0" eaLnBrk="1" fontAlgn="base" latinLnBrk="0" hangingPunct="1">
              <a:lnSpc>
                <a:spcPct val="90000"/>
              </a:lnSpc>
              <a:spcBef>
                <a:spcPts val="563"/>
              </a:spcBef>
              <a:spcAft>
                <a:spcPct val="0"/>
              </a:spcAft>
              <a:buClrTx/>
              <a:buSzTx/>
              <a:buFont typeface="Arial" panose="020B0604020202020204" pitchFamily="34" charset="0"/>
              <a:buChar char="•"/>
              <a:tabLst/>
              <a:defRPr/>
            </a:pPr>
            <a:endParaRPr lang="en-GB" altLang="en-US" sz="1500" dirty="0">
              <a:latin typeface="OpenDyslexicAlta" panose="00000500000000000000" pitchFamily="50" charset="0"/>
              <a:cs typeface="Tahoma" panose="020B0604030504040204" pitchFamily="34" charset="0"/>
            </a:endParaRPr>
          </a:p>
          <a:p>
            <a:pPr marL="128588" marR="0" lvl="0" indent="-128588" algn="l" defTabSz="685800" rtl="0" eaLnBrk="1" fontAlgn="base" latinLnBrk="0" hangingPunct="1">
              <a:lnSpc>
                <a:spcPct val="90000"/>
              </a:lnSpc>
              <a:spcBef>
                <a:spcPts val="563"/>
              </a:spcBef>
              <a:spcAft>
                <a:spcPct val="0"/>
              </a:spcAft>
              <a:buClrTx/>
              <a:buSzTx/>
              <a:buFont typeface="Arial" panose="020B0604020202020204" pitchFamily="34" charset="0"/>
              <a:buChar char="•"/>
              <a:tabLst/>
              <a:defRPr/>
            </a:pPr>
            <a:endParaRPr lang="en-GB" altLang="en-US" sz="1500" dirty="0">
              <a:latin typeface="OpenDyslexicAlta" panose="00000500000000000000" pitchFamily="50" charset="0"/>
              <a:cs typeface="Tahoma" panose="020B0604030504040204" pitchFamily="34" charset="0"/>
            </a:endParaRPr>
          </a:p>
          <a:p>
            <a:pPr eaLnBrk="1" hangingPunct="1">
              <a:buFont typeface="Arial" panose="020B0604020202020204" pitchFamily="34" charset="0"/>
              <a:buChar char="•"/>
            </a:pPr>
            <a:endParaRPr lang="en-GB" altLang="en-US" sz="1500" dirty="0">
              <a:latin typeface="OpenDyslexicAlta" panose="00000500000000000000" pitchFamily="50" charset="0"/>
              <a:cs typeface="Tahoma" panose="020B0604030504040204" pitchFamily="34" charset="0"/>
            </a:endParaRPr>
          </a:p>
        </p:txBody>
      </p:sp>
      <p:sp>
        <p:nvSpPr>
          <p:cNvPr id="5" name="Footer Placeholder 4">
            <a:extLst>
              <a:ext uri="{FF2B5EF4-FFF2-40B4-BE49-F238E27FC236}">
                <a16:creationId xmlns:a16="http://schemas.microsoft.com/office/drawing/2014/main" id="{092DCF3A-E4A1-4846-B94A-A5B96FA4B3B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BE7EB49-B81F-4F63-8D4E-85503C739BA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211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DE85FBCB-C455-4C7A-84D3-B743E4D53261}"/>
              </a:ext>
            </a:extLst>
          </p:cNvPr>
          <p:cNvSpPr txBox="1">
            <a:spLocks noChangeArrowheads="1"/>
          </p:cNvSpPr>
          <p:nvPr/>
        </p:nvSpPr>
        <p:spPr bwMode="auto">
          <a:xfrm>
            <a:off x="0" y="20661"/>
            <a:ext cx="9144000" cy="438582"/>
          </a:xfrm>
          <a:prstGeom prst="rect">
            <a:avLst/>
          </a:prstGeom>
          <a:solidFill>
            <a:srgbClr val="FF00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250" dirty="0">
                <a:latin typeface="OpenDyslexicAlta" panose="00000500000000000000" pitchFamily="50" charset="0"/>
                <a:cs typeface="Tahoma" panose="020B0604030504040204" pitchFamily="34" charset="0"/>
              </a:rPr>
              <a:t>You Do</a:t>
            </a:r>
          </a:p>
        </p:txBody>
      </p:sp>
      <p:sp>
        <p:nvSpPr>
          <p:cNvPr id="2" name="Title 1">
            <a:extLst>
              <a:ext uri="{FF2B5EF4-FFF2-40B4-BE49-F238E27FC236}">
                <a16:creationId xmlns:a16="http://schemas.microsoft.com/office/drawing/2014/main" id="{319E41C3-7E2C-4F0F-8739-32A2A69802AD}"/>
              </a:ext>
            </a:extLst>
          </p:cNvPr>
          <p:cNvSpPr>
            <a:spLocks noGrp="1"/>
          </p:cNvSpPr>
          <p:nvPr>
            <p:ph type="title"/>
          </p:nvPr>
        </p:nvSpPr>
        <p:spPr>
          <a:xfrm>
            <a:off x="628650" y="793736"/>
            <a:ext cx="7886700" cy="896954"/>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AB3C3DE-6947-4327-ADF1-4069D985A4A4}"/>
              </a:ext>
            </a:extLst>
          </p:cNvPr>
          <p:cNvSpPr>
            <a:spLocks noGrp="1"/>
          </p:cNvSpPr>
          <p:nvPr>
            <p:ph idx="1"/>
          </p:nvPr>
        </p:nvSpPr>
        <p:spPr>
          <a:xfrm>
            <a:off x="628650" y="1825625"/>
            <a:ext cx="7886700" cy="4351338"/>
          </a:xfrm>
          <a:prstGeom prst="rect">
            <a:avLst/>
          </a:prstGeom>
        </p:spPr>
        <p:txBody>
          <a:bodyPr/>
          <a:lstStyle>
            <a:lvl1pPr>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92DCF3A-E4A1-4846-B94A-A5B96FA4B3B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BE7EB49-B81F-4F63-8D4E-85503C739BA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316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Final Review">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0589F15-2B3E-4C66-B59A-D3136F74B865}"/>
              </a:ext>
            </a:extLst>
          </p:cNvPr>
          <p:cNvSpPr txBox="1">
            <a:spLocks noChangeArrowheads="1"/>
          </p:cNvSpPr>
          <p:nvPr/>
        </p:nvSpPr>
        <p:spPr bwMode="auto">
          <a:xfrm>
            <a:off x="0" y="0"/>
            <a:ext cx="9144000" cy="438582"/>
          </a:xfrm>
          <a:prstGeom prst="rect">
            <a:avLst/>
          </a:prstGeom>
          <a:solidFill>
            <a:srgbClr val="7030A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250" dirty="0">
                <a:solidFill>
                  <a:schemeClr val="bg1"/>
                </a:solidFill>
                <a:latin typeface="OpenDyslexicAlta" panose="00000500000000000000" pitchFamily="50" charset="0"/>
                <a:cs typeface="Tahoma" panose="020B0604030504040204" pitchFamily="34" charset="0"/>
              </a:rPr>
              <a:t> Final Review</a:t>
            </a:r>
          </a:p>
        </p:txBody>
      </p:sp>
      <p:sp>
        <p:nvSpPr>
          <p:cNvPr id="2" name="Title 1">
            <a:extLst>
              <a:ext uri="{FF2B5EF4-FFF2-40B4-BE49-F238E27FC236}">
                <a16:creationId xmlns:a16="http://schemas.microsoft.com/office/drawing/2014/main" id="{319E41C3-7E2C-4F0F-8739-32A2A69802AD}"/>
              </a:ext>
            </a:extLst>
          </p:cNvPr>
          <p:cNvSpPr>
            <a:spLocks noGrp="1"/>
          </p:cNvSpPr>
          <p:nvPr>
            <p:ph type="title"/>
          </p:nvPr>
        </p:nvSpPr>
        <p:spPr>
          <a:xfrm>
            <a:off x="628650" y="870438"/>
            <a:ext cx="7886700" cy="820252"/>
          </a:xfrm>
          <a:prstGeom prst="rect">
            <a:avLst/>
          </a:prstGeom>
        </p:spPr>
        <p:txBody>
          <a:bodyPr/>
          <a:lstStyle>
            <a:lvl1pPr>
              <a:defRPr>
                <a:latin typeface="OpenDyslexicAlta" panose="00000500000000000000" pitchFamily="50"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AB3C3DE-6947-4327-ADF1-4069D985A4A4}"/>
              </a:ext>
            </a:extLst>
          </p:cNvPr>
          <p:cNvSpPr>
            <a:spLocks noGrp="1"/>
          </p:cNvSpPr>
          <p:nvPr>
            <p:ph idx="1" hasCustomPrompt="1"/>
          </p:nvPr>
        </p:nvSpPr>
        <p:spPr>
          <a:xfrm>
            <a:off x="628650" y="1825625"/>
            <a:ext cx="7886700" cy="4351338"/>
          </a:xfrm>
          <a:prstGeom prst="rect">
            <a:avLst/>
          </a:prstGeom>
        </p:spPr>
        <p:txBody>
          <a:bodyPr/>
          <a:lstStyle>
            <a:lvl1pPr marL="0" marR="0" indent="0" algn="l" defTabSz="685800" rtl="0" eaLnBrk="1" fontAlgn="base" latinLnBrk="0" hangingPunct="1">
              <a:lnSpc>
                <a:spcPct val="90000"/>
              </a:lnSpc>
              <a:spcBef>
                <a:spcPts val="563"/>
              </a:spcBef>
              <a:spcAft>
                <a:spcPct val="0"/>
              </a:spcAft>
              <a:buClrTx/>
              <a:buSzTx/>
              <a:buFont typeface="Arial" panose="020B0604020202020204" pitchFamily="34" charset="0"/>
              <a:buNone/>
              <a:tabLst/>
              <a:defRPr>
                <a:latin typeface="OpenDyslexicAlta" panose="00000500000000000000" pitchFamily="50" charset="0"/>
              </a:defRPr>
            </a:lvl1pPr>
            <a:lvl2pPr>
              <a:defRPr>
                <a:latin typeface="OpenDyslexicAlta" panose="00000500000000000000" pitchFamily="50" charset="0"/>
              </a:defRPr>
            </a:lvl2pPr>
            <a:lvl3pPr>
              <a:defRPr>
                <a:latin typeface="OpenDyslexicAlta" panose="00000500000000000000" pitchFamily="50" charset="0"/>
              </a:defRPr>
            </a:lvl3pPr>
            <a:lvl4pPr>
              <a:defRPr>
                <a:latin typeface="OpenDyslexicAlta" panose="00000500000000000000" pitchFamily="50" charset="0"/>
              </a:defRPr>
            </a:lvl4pPr>
            <a:lvl5pPr>
              <a:defRPr>
                <a:latin typeface="OpenDyslexicAlta" panose="00000500000000000000" pitchFamily="50" charset="0"/>
              </a:defRPr>
            </a:lvl5pPr>
          </a:lstStyle>
          <a:p>
            <a:pPr marL="128588" marR="0" lvl="0" indent="-128588" algn="l" defTabSz="685800" rtl="0" eaLnBrk="1" fontAlgn="base" latinLnBrk="0" hangingPunct="1">
              <a:lnSpc>
                <a:spcPct val="90000"/>
              </a:lnSpc>
              <a:spcBef>
                <a:spcPts val="563"/>
              </a:spcBef>
              <a:spcAft>
                <a:spcPct val="0"/>
              </a:spcAft>
              <a:buClrTx/>
              <a:buSzTx/>
              <a:buFont typeface="Arial" panose="020B0604020202020204" pitchFamily="34" charset="0"/>
              <a:buChar char="•"/>
              <a:tabLst/>
              <a:defRPr/>
            </a:pPr>
            <a:r>
              <a:rPr lang="en-GB" altLang="en-US" sz="1500" dirty="0">
                <a:latin typeface="OpenDyslexicAlta" panose="00000500000000000000" pitchFamily="50" charset="0"/>
                <a:cs typeface="Tahoma" panose="020B0604030504040204" pitchFamily="34" charset="0"/>
              </a:rPr>
              <a:t>Have we answered our Big Question?</a:t>
            </a:r>
            <a:br>
              <a:rPr lang="en-GB" altLang="en-US" sz="1500" dirty="0">
                <a:latin typeface="OpenDyslexicAlta" panose="00000500000000000000" pitchFamily="50" charset="0"/>
                <a:cs typeface="Tahoma" panose="020B0604030504040204" pitchFamily="34" charset="0"/>
              </a:rPr>
            </a:br>
            <a:r>
              <a:rPr lang="en-GB" altLang="en-US" sz="1500" dirty="0">
                <a:latin typeface="OpenDyslexicAlta" panose="00000500000000000000" pitchFamily="50" charset="0"/>
                <a:cs typeface="Tahoma" panose="020B0604030504040204" pitchFamily="34" charset="0"/>
              </a:rPr>
              <a:t>What more do we know now?</a:t>
            </a:r>
            <a:br>
              <a:rPr lang="en-GB" altLang="en-US" sz="1500" dirty="0">
                <a:latin typeface="OpenDyslexicAlta" panose="00000500000000000000" pitchFamily="50" charset="0"/>
                <a:cs typeface="Tahoma" panose="020B0604030504040204" pitchFamily="34" charset="0"/>
              </a:rPr>
            </a:br>
            <a:r>
              <a:rPr lang="en-GB" altLang="en-US" sz="1500" dirty="0">
                <a:latin typeface="OpenDyslexicAlta" panose="00000500000000000000" pitchFamily="50" charset="0"/>
                <a:cs typeface="Tahoma" panose="020B0604030504040204" pitchFamily="34" charset="0"/>
              </a:rPr>
              <a:t>What progress have we made in the lesson? How do we know?</a:t>
            </a:r>
            <a:br>
              <a:rPr lang="en-GB" altLang="en-US" sz="1500" dirty="0">
                <a:latin typeface="OpenDyslexicAlta" panose="00000500000000000000" pitchFamily="50" charset="0"/>
                <a:cs typeface="Tahoma" panose="020B0604030504040204" pitchFamily="34" charset="0"/>
              </a:rPr>
            </a:br>
            <a:r>
              <a:rPr lang="en-GB" altLang="en-US" sz="1500" dirty="0">
                <a:latin typeface="OpenDyslexicAlta" panose="00000500000000000000" pitchFamily="50" charset="0"/>
                <a:cs typeface="Tahoma" panose="020B0604030504040204" pitchFamily="34" charset="0"/>
              </a:rPr>
              <a:t>What are our next steps?</a:t>
            </a:r>
          </a:p>
          <a:p>
            <a:pPr marL="128588" marR="0" lvl="0" indent="-128588" algn="l" defTabSz="685800" rtl="0" eaLnBrk="1" fontAlgn="base" latinLnBrk="0" hangingPunct="1">
              <a:lnSpc>
                <a:spcPct val="90000"/>
              </a:lnSpc>
              <a:spcBef>
                <a:spcPts val="563"/>
              </a:spcBef>
              <a:spcAft>
                <a:spcPct val="0"/>
              </a:spcAft>
              <a:buClrTx/>
              <a:buSzTx/>
              <a:buFont typeface="Arial" panose="020B0604020202020204" pitchFamily="34" charset="0"/>
              <a:buChar char="•"/>
              <a:tabLst/>
              <a:defRPr/>
            </a:pPr>
            <a:endParaRPr lang="en-GB" altLang="en-US" sz="1500" dirty="0">
              <a:latin typeface="OpenDyslexicAlta" panose="00000500000000000000" pitchFamily="50" charset="0"/>
              <a:cs typeface="Tahoma" panose="020B0604030504040204" pitchFamily="34" charset="0"/>
            </a:endParaRPr>
          </a:p>
          <a:p>
            <a:pPr marL="128588" marR="0" lvl="0" indent="-128588" algn="l" defTabSz="685800" rtl="0" eaLnBrk="1" fontAlgn="base" latinLnBrk="0" hangingPunct="1">
              <a:lnSpc>
                <a:spcPct val="90000"/>
              </a:lnSpc>
              <a:spcBef>
                <a:spcPts val="563"/>
              </a:spcBef>
              <a:spcAft>
                <a:spcPct val="0"/>
              </a:spcAft>
              <a:buClrTx/>
              <a:buSzTx/>
              <a:buFont typeface="Arial" panose="020B0604020202020204" pitchFamily="34" charset="0"/>
              <a:buChar char="•"/>
              <a:tabLst/>
              <a:defRPr/>
            </a:pPr>
            <a:endParaRPr lang="en-GB" altLang="en-US" sz="1500" dirty="0">
              <a:latin typeface="OpenDyslexicAlta" panose="00000500000000000000" pitchFamily="50" charset="0"/>
              <a:cs typeface="Tahoma" panose="020B0604030504040204" pitchFamily="34" charset="0"/>
            </a:endParaRPr>
          </a:p>
          <a:p>
            <a:pPr eaLnBrk="1" hangingPunct="1">
              <a:buFont typeface="Arial" panose="020B0604020202020204" pitchFamily="34" charset="0"/>
              <a:buChar char="•"/>
            </a:pPr>
            <a:endParaRPr lang="en-GB" altLang="en-US" sz="1500" dirty="0">
              <a:latin typeface="OpenDyslexicAlta" panose="00000500000000000000" pitchFamily="50" charset="0"/>
              <a:cs typeface="Tahoma" panose="020B0604030504040204" pitchFamily="34" charset="0"/>
            </a:endParaRPr>
          </a:p>
        </p:txBody>
      </p:sp>
      <p:sp>
        <p:nvSpPr>
          <p:cNvPr id="5" name="Footer Placeholder 4">
            <a:extLst>
              <a:ext uri="{FF2B5EF4-FFF2-40B4-BE49-F238E27FC236}">
                <a16:creationId xmlns:a16="http://schemas.microsoft.com/office/drawing/2014/main" id="{092DCF3A-E4A1-4846-B94A-A5B96FA4B3B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BE7EB49-B81F-4F63-8D4E-85503C739BA0}"/>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6778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DD77-E8A8-44A8-BC2E-4AF1073A3A02}"/>
              </a:ext>
            </a:extLst>
          </p:cNvPr>
          <p:cNvSpPr>
            <a:spLocks noGrp="1"/>
          </p:cNvSpPr>
          <p:nvPr>
            <p:ph type="title"/>
          </p:nvPr>
        </p:nvSpPr>
        <p:spPr>
          <a:xfrm>
            <a:off x="623888" y="1709741"/>
            <a:ext cx="7886700" cy="2852737"/>
          </a:xfrm>
          <a:prstGeom prst="rect">
            <a:avLst/>
          </a:prstGeom>
        </p:spPr>
        <p:txBody>
          <a:bodyPr anchor="b"/>
          <a:lstStyle>
            <a:lvl1pPr>
              <a:defRPr sz="3375">
                <a:latin typeface="OpenDyslexicAlta" panose="00000500000000000000" pitchFamily="50"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23244C-0149-4EEF-A2D1-EA3A7E236E04}"/>
              </a:ext>
            </a:extLst>
          </p:cNvPr>
          <p:cNvSpPr>
            <a:spLocks noGrp="1"/>
          </p:cNvSpPr>
          <p:nvPr>
            <p:ph type="body" idx="1"/>
          </p:nvPr>
        </p:nvSpPr>
        <p:spPr>
          <a:xfrm>
            <a:off x="623888" y="4589466"/>
            <a:ext cx="7886700" cy="1500187"/>
          </a:xfrm>
          <a:prstGeom prst="rect">
            <a:avLst/>
          </a:prstGeom>
        </p:spPr>
        <p:txBody>
          <a:bodyPr/>
          <a:lstStyle>
            <a:lvl1pPr marL="0" indent="0">
              <a:buNone/>
              <a:defRPr sz="1350">
                <a:solidFill>
                  <a:schemeClr val="tx1">
                    <a:tint val="75000"/>
                  </a:schemeClr>
                </a:solidFill>
                <a:latin typeface="OpenDyslexicAlta" panose="00000500000000000000" pitchFamily="50"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318C66-DF0B-47AF-A725-7F82115FCEB1}"/>
              </a:ext>
            </a:extLst>
          </p:cNvPr>
          <p:cNvSpPr>
            <a:spLocks noGrp="1"/>
          </p:cNvSpPr>
          <p:nvPr>
            <p:ph type="dt" sz="half" idx="10"/>
          </p:nvPr>
        </p:nvSpPr>
        <p:spPr>
          <a:xfrm>
            <a:off x="628650" y="6356353"/>
            <a:ext cx="2057400" cy="365125"/>
          </a:xfrm>
          <a:prstGeom prst="rect">
            <a:avLst/>
          </a:prstGeom>
        </p:spPr>
        <p:txBody>
          <a:bodyPr/>
          <a:lstStyle>
            <a:lvl1pPr eaLnBrk="1" fontAlgn="auto" hangingPunct="1">
              <a:spcBef>
                <a:spcPts val="0"/>
              </a:spcBef>
              <a:spcAft>
                <a:spcPts val="0"/>
              </a:spcAft>
              <a:defRPr>
                <a:latin typeface="+mn-lt"/>
              </a:defRPr>
            </a:lvl1pPr>
          </a:lstStyle>
          <a:p>
            <a:fld id="{1D8BD707-D9CF-40AE-B4C6-C98DA3205C09}" type="datetimeFigureOut">
              <a:rPr lang="en-US" smtClean="0"/>
              <a:pPr/>
              <a:t>4/25/2025</a:t>
            </a:fld>
            <a:endParaRPr lang="en-US"/>
          </a:p>
        </p:txBody>
      </p:sp>
      <p:sp>
        <p:nvSpPr>
          <p:cNvPr id="5" name="Footer Placeholder 4">
            <a:extLst>
              <a:ext uri="{FF2B5EF4-FFF2-40B4-BE49-F238E27FC236}">
                <a16:creationId xmlns:a16="http://schemas.microsoft.com/office/drawing/2014/main" id="{DAD33978-4E6F-48B2-9B1A-96A8C6DA4AD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7513613F-D5BB-44B5-8D51-2899006A7117}"/>
              </a:ext>
            </a:extLst>
          </p:cNvPr>
          <p:cNvSpPr>
            <a:spLocks noGrp="1"/>
          </p:cNvSpPr>
          <p:nvPr>
            <p:ph type="sldNum" sz="quarter" idx="12"/>
          </p:nvPr>
        </p:nvSpPr>
        <p:spPr>
          <a:xfrm>
            <a:off x="6457950" y="6356353"/>
            <a:ext cx="2057400" cy="365125"/>
          </a:xfrm>
          <a:prstGeom prst="rect">
            <a:avLst/>
          </a:prstGeom>
        </p:spPr>
        <p:txBody>
          <a:bodyPr/>
          <a:lstStyle>
            <a:lvl1pPr eaLnBrk="1" fontAlgn="auto" hangingPunct="1">
              <a:spcBef>
                <a:spcPts val="0"/>
              </a:spcBef>
              <a:spcAft>
                <a:spcPts val="0"/>
              </a:spcAft>
              <a:defRPr>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8967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B2CD38A-740A-422D-9D5A-6CE60AC3C095}"/>
              </a:ext>
            </a:extLst>
          </p:cNvPr>
          <p:cNvSpPr>
            <a:spLocks noGrp="1"/>
          </p:cNvSpPr>
          <p:nvPr>
            <p:ph type="ftr" sz="quarter" idx="3"/>
          </p:nvPr>
        </p:nvSpPr>
        <p:spPr>
          <a:xfrm>
            <a:off x="0" y="6396041"/>
            <a:ext cx="9144000" cy="365125"/>
          </a:xfrm>
          <a:prstGeom prst="rect">
            <a:avLst/>
          </a:prstGeom>
          <a:solidFill>
            <a:srgbClr val="FFC000"/>
          </a:solidFill>
        </p:spPr>
        <p:txBody>
          <a:bodyPr vert="horz" lIns="91440" tIns="45720" rIns="91440" bIns="45720" rtlCol="0" anchor="ctr"/>
          <a:lstStyle>
            <a:lvl1pPr algn="l" eaLnBrk="1" fontAlgn="auto" hangingPunct="1">
              <a:spcBef>
                <a:spcPts val="0"/>
              </a:spcBef>
              <a:spcAft>
                <a:spcPts val="0"/>
              </a:spcAft>
              <a:defRPr sz="1013" b="1" i="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3">
            <a:extLst>
              <a:ext uri="{FF2B5EF4-FFF2-40B4-BE49-F238E27FC236}">
                <a16:creationId xmlns:a16="http://schemas.microsoft.com/office/drawing/2014/main" id="{694C9C28-75F7-4923-91FC-05DEB04185C4}"/>
              </a:ext>
            </a:extLst>
          </p:cNvPr>
          <p:cNvSpPr>
            <a:spLocks noGrp="1"/>
          </p:cNvSpPr>
          <p:nvPr>
            <p:ph type="dt" sz="half" idx="2"/>
          </p:nvPr>
        </p:nvSpPr>
        <p:spPr>
          <a:xfrm>
            <a:off x="6457950" y="75683"/>
            <a:ext cx="2686050" cy="365125"/>
          </a:xfrm>
          <a:prstGeom prst="rect">
            <a:avLst/>
          </a:prstGeom>
        </p:spPr>
        <p:txBody>
          <a:bodyPr/>
          <a:lstStyle>
            <a:lvl1pPr eaLnBrk="1" fontAlgn="auto" hangingPunct="1">
              <a:spcBef>
                <a:spcPts val="0"/>
              </a:spcBef>
              <a:spcAft>
                <a:spcPts val="0"/>
              </a:spcAft>
              <a:defRPr>
                <a:latin typeface="OpenDyslexicAlta" panose="00000500000000000000" pitchFamily="50" charset="0"/>
              </a:defRPr>
            </a:lvl1pPr>
          </a:lstStyle>
          <a:p>
            <a:fld id="{1D8BD707-D9CF-40AE-B4C6-C98DA3205C09}" type="datetimeFigureOut">
              <a:rPr lang="en-US" smtClean="0"/>
              <a:pPr/>
              <a:t>4/25/2025</a:t>
            </a:fld>
            <a:endParaRPr lang="en-US"/>
          </a:p>
        </p:txBody>
      </p:sp>
    </p:spTree>
    <p:extLst>
      <p:ext uri="{BB962C8B-B14F-4D97-AF65-F5344CB8AC3E}">
        <p14:creationId xmlns:p14="http://schemas.microsoft.com/office/powerpoint/2010/main" val="10078420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rtl="0" eaLnBrk="1" fontAlgn="base" hangingPunct="1">
        <a:lnSpc>
          <a:spcPct val="90000"/>
        </a:lnSpc>
        <a:spcBef>
          <a:spcPct val="0"/>
        </a:spcBef>
        <a:spcAft>
          <a:spcPct val="0"/>
        </a:spcAft>
        <a:defRPr sz="2475" kern="1200">
          <a:solidFill>
            <a:schemeClr val="tx1"/>
          </a:solidFill>
          <a:latin typeface="+mj-lt"/>
          <a:ea typeface="+mj-ea"/>
          <a:cs typeface="+mj-cs"/>
        </a:defRPr>
      </a:lvl1pPr>
      <a:lvl2pPr algn="l" rtl="0" eaLnBrk="1" fontAlgn="base" hangingPunct="1">
        <a:lnSpc>
          <a:spcPct val="90000"/>
        </a:lnSpc>
        <a:spcBef>
          <a:spcPct val="0"/>
        </a:spcBef>
        <a:spcAft>
          <a:spcPct val="0"/>
        </a:spcAft>
        <a:defRPr sz="2475">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2475">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2475">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2475">
          <a:solidFill>
            <a:schemeClr val="tx1"/>
          </a:solidFill>
          <a:latin typeface="Calibri Light" panose="020F0302020204030204" pitchFamily="34" charset="0"/>
        </a:defRPr>
      </a:lvl5pPr>
      <a:lvl6pPr marL="257175" algn="l" rtl="0" eaLnBrk="1" fontAlgn="base" hangingPunct="1">
        <a:lnSpc>
          <a:spcPct val="90000"/>
        </a:lnSpc>
        <a:spcBef>
          <a:spcPct val="0"/>
        </a:spcBef>
        <a:spcAft>
          <a:spcPct val="0"/>
        </a:spcAft>
        <a:defRPr sz="2475">
          <a:solidFill>
            <a:schemeClr val="tx1"/>
          </a:solidFill>
          <a:latin typeface="Calibri Light" panose="020F0302020204030204" pitchFamily="34" charset="0"/>
        </a:defRPr>
      </a:lvl6pPr>
      <a:lvl7pPr marL="514350" algn="l" rtl="0" eaLnBrk="1" fontAlgn="base" hangingPunct="1">
        <a:lnSpc>
          <a:spcPct val="90000"/>
        </a:lnSpc>
        <a:spcBef>
          <a:spcPct val="0"/>
        </a:spcBef>
        <a:spcAft>
          <a:spcPct val="0"/>
        </a:spcAft>
        <a:defRPr sz="2475">
          <a:solidFill>
            <a:schemeClr val="tx1"/>
          </a:solidFill>
          <a:latin typeface="Calibri Light" panose="020F0302020204030204" pitchFamily="34" charset="0"/>
        </a:defRPr>
      </a:lvl7pPr>
      <a:lvl8pPr marL="771525" algn="l" rtl="0" eaLnBrk="1" fontAlgn="base" hangingPunct="1">
        <a:lnSpc>
          <a:spcPct val="90000"/>
        </a:lnSpc>
        <a:spcBef>
          <a:spcPct val="0"/>
        </a:spcBef>
        <a:spcAft>
          <a:spcPct val="0"/>
        </a:spcAft>
        <a:defRPr sz="2475">
          <a:solidFill>
            <a:schemeClr val="tx1"/>
          </a:solidFill>
          <a:latin typeface="Calibri Light" panose="020F0302020204030204" pitchFamily="34" charset="0"/>
        </a:defRPr>
      </a:lvl8pPr>
      <a:lvl9pPr marL="1028700" algn="l" rtl="0" eaLnBrk="1" fontAlgn="base" hangingPunct="1">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rtl="0" eaLnBrk="1" fontAlgn="base" hangingPunct="1">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rtl="0" eaLnBrk="1" fontAlgn="base" hangingPunct="1">
        <a:lnSpc>
          <a:spcPct val="90000"/>
        </a:lnSpc>
        <a:spcBef>
          <a:spcPts val="281"/>
        </a:spcBef>
        <a:spcAft>
          <a:spcPct val="0"/>
        </a:spcAft>
        <a:buFont typeface="Arial" panose="020B0604020202020204" pitchFamily="34" charset="0"/>
        <a:buChar char="•"/>
        <a:defRPr sz="1350" kern="1200">
          <a:solidFill>
            <a:schemeClr val="tx1"/>
          </a:solidFill>
          <a:latin typeface="+mn-lt"/>
          <a:ea typeface="+mn-ea"/>
          <a:cs typeface="+mn-cs"/>
        </a:defRPr>
      </a:lvl2pPr>
      <a:lvl3pPr marL="642938" indent="-128588" algn="l" rtl="0" eaLnBrk="1" fontAlgn="base" hangingPunct="1">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rtl="0" eaLnBrk="1" fontAlgn="base" hangingPunct="1">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4pPr>
      <a:lvl5pPr marL="1157288" indent="-128588" algn="l" rtl="0" eaLnBrk="1" fontAlgn="base" hangingPunct="1">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990600"/>
          </a:xfrm>
          <a:solidFill>
            <a:srgbClr val="FFC000"/>
          </a:solidFill>
        </p:spPr>
        <p:txBody>
          <a:bodyPr/>
          <a:lstStyle/>
          <a:p>
            <a:r>
              <a:rPr lang="en-GB" sz="3600" dirty="0"/>
              <a:t>Section A American West quick test.</a:t>
            </a:r>
          </a:p>
        </p:txBody>
      </p:sp>
      <p:sp>
        <p:nvSpPr>
          <p:cNvPr id="3" name="Content Placeholder 2"/>
          <p:cNvSpPr>
            <a:spLocks noGrp="1"/>
          </p:cNvSpPr>
          <p:nvPr>
            <p:ph idx="1"/>
          </p:nvPr>
        </p:nvSpPr>
        <p:spPr>
          <a:xfrm>
            <a:off x="381000" y="1825625"/>
            <a:ext cx="8134350" cy="4351338"/>
          </a:xfrm>
          <a:solidFill>
            <a:srgbClr val="FFC000"/>
          </a:solidFill>
        </p:spPr>
        <p:txBody>
          <a:bodyPr/>
          <a:lstStyle/>
          <a:p>
            <a:pPr marL="0" indent="0">
              <a:buNone/>
            </a:pPr>
            <a:r>
              <a:rPr lang="en-GB" sz="2000" dirty="0"/>
              <a:t>Q1: Give two terms of the 1868 Fort Laramie Treaty.</a:t>
            </a:r>
          </a:p>
          <a:p>
            <a:pPr marL="0" indent="0">
              <a:buNone/>
            </a:pPr>
            <a:endParaRPr lang="en-GB" sz="2000" dirty="0"/>
          </a:p>
          <a:p>
            <a:pPr marL="0" indent="0">
              <a:buNone/>
            </a:pPr>
            <a:r>
              <a:rPr lang="en-GB" sz="2000" dirty="0"/>
              <a:t>Q2: Who were the Mormons?</a:t>
            </a:r>
          </a:p>
          <a:p>
            <a:pPr marL="0" indent="0">
              <a:buNone/>
            </a:pPr>
            <a:endParaRPr lang="en-GB" sz="2000" dirty="0"/>
          </a:p>
          <a:p>
            <a:pPr marL="0" indent="0">
              <a:buNone/>
            </a:pPr>
            <a:r>
              <a:rPr lang="en-GB" sz="2000" dirty="0"/>
              <a:t>Q3: Who led the Mormon migration?</a:t>
            </a:r>
          </a:p>
          <a:p>
            <a:pPr marL="0" indent="0">
              <a:buNone/>
            </a:pPr>
            <a:endParaRPr lang="en-GB" sz="2000" dirty="0"/>
          </a:p>
          <a:p>
            <a:pPr marL="0" indent="0">
              <a:buNone/>
            </a:pPr>
            <a:r>
              <a:rPr lang="en-GB" sz="2000" dirty="0"/>
              <a:t>Q4: What is ranching?</a:t>
            </a:r>
          </a:p>
          <a:p>
            <a:pPr marL="0" indent="0">
              <a:buNone/>
            </a:pPr>
            <a:endParaRPr lang="en-GB" sz="2000" dirty="0"/>
          </a:p>
          <a:p>
            <a:pPr marL="0" indent="0">
              <a:buNone/>
            </a:pPr>
            <a:r>
              <a:rPr lang="en-GB" sz="2000" dirty="0"/>
              <a:t>Q5: What was the Exoduster movement? </a:t>
            </a:r>
          </a:p>
          <a:p>
            <a:pPr marL="0" indent="0">
              <a:buNone/>
            </a:pPr>
            <a:endParaRPr lang="en-GB" sz="2000" dirty="0"/>
          </a:p>
          <a:p>
            <a:pPr marL="0" indent="0">
              <a:buNone/>
            </a:pPr>
            <a:r>
              <a:rPr lang="en-GB" sz="2000" dirty="0"/>
              <a:t>Q6: Who was responsible for the extermination of the Buffalo?</a:t>
            </a:r>
          </a:p>
        </p:txBody>
      </p:sp>
    </p:spTree>
    <p:extLst>
      <p:ext uri="{BB962C8B-B14F-4D97-AF65-F5344CB8AC3E}">
        <p14:creationId xmlns:p14="http://schemas.microsoft.com/office/powerpoint/2010/main" val="271347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45012" y="521653"/>
            <a:ext cx="4617185" cy="6326267"/>
          </a:xfrm>
          <a:prstGeom prst="rect">
            <a:avLst/>
          </a:prstGeom>
          <a:solidFill>
            <a:srgbClr val="FFC0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CONSEQUENCE:  	(4 + 4 marks)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Explain </a:t>
            </a:r>
            <a:r>
              <a:rPr lang="en-GB" altLang="en-US" sz="1200" dirty="0">
                <a:solidFill>
                  <a:srgbClr val="000000"/>
                </a:solidFill>
                <a:latin typeface="Gill Sans Ultra Bold" pitchFamily="34" charset="0"/>
                <a:cs typeface="Arial" pitchFamily="34" charset="0"/>
              </a:rPr>
              <a:t>one</a:t>
            </a: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 consequence of x2 topics: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Homestead Act 1862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ending of the Civil War in 1865 for the settlement of the West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development of ranching on the Plains in the years 1866-76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opening of the First Transcontinental Railroad 1869</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discovery in 1871 in an eastern tannery of a  process to make high quality leather from buffalo hides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introduction of barbed wire in the West (1874)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NARRATIVE:  		(8 marks)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Write a narrative account analysing the..</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Key events in the years 1851-66 that led to the beginning of Red Cloud’s War</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Events of the Indian Wars 1862-1868</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Key stages in the growth of cattle ranching 1861-72</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Ways in which homesteaders solved the problems of  farming on the Great Plains in the years 1862-76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Development of the railroads in the years 1860-75</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IMPORTANCE:  	( 8 + 8 marks)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Explain the importance of...	</a:t>
            </a:r>
            <a:endParaRPr kumimoji="0" lang="en-GB" altLang="en-US" sz="1200" b="0" i="0" u="none" strike="noStrike" cap="none" normalizeH="0" baseline="0" dirty="0">
              <a:ln>
                <a:noFill/>
              </a:ln>
              <a:solidFill>
                <a:srgbClr val="000000"/>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Homestead Act 1862 for the settlement of the West</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Cattle trails for the development of the cattle industry in the 1860’s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Joseph McCoy to the development of the cattle industry</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Cowboys for the cattle industry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railroads for changes in the way of life of the Plains Indians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Of the strategy of total war for the US army’s defeat of the Plains Indians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Fort Laramie Treaty of 1868</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Sand Creek Massacre in 1864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Gill Sans Ultra Bold"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1" y="17515"/>
            <a:ext cx="9144000" cy="504138"/>
          </a:xfrm>
          <a:prstGeom prst="rect">
            <a:avLst/>
          </a:prstGeom>
          <a:solidFill>
            <a:srgbClr val="FFC000"/>
          </a:solidFill>
          <a:ln>
            <a:noFill/>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kumimoji="0" lang="en-GB" altLang="en-US" sz="1600" b="1" i="0" u="none" strike="noStrike" cap="none" normalizeH="0" baseline="0" dirty="0">
                <a:ln>
                  <a:noFill/>
                </a:ln>
                <a:solidFill>
                  <a:srgbClr val="000000"/>
                </a:solidFill>
                <a:effectLst/>
                <a:latin typeface="Cactus Tequila" charset="0"/>
                <a:cs typeface="Arial" pitchFamily="34" charset="0"/>
              </a:rPr>
              <a:t>Key Topic 1: Early Settlement of the West 	                   Key Topic 2: Development of the Plains	</a:t>
            </a:r>
            <a:r>
              <a:rPr lang="en-GB" altLang="en-US" sz="1600" b="1" dirty="0">
                <a:solidFill>
                  <a:srgbClr val="000000"/>
                </a:solidFill>
                <a:latin typeface="Times New Roman" pitchFamily="18" charset="0"/>
                <a:cs typeface="Arial" pitchFamily="34" charset="0"/>
              </a:rPr>
              <a:t>       </a:t>
            </a:r>
            <a:r>
              <a:rPr lang="en-GB" altLang="en-US" sz="1600" b="1" dirty="0">
                <a:solidFill>
                  <a:srgbClr val="000000"/>
                </a:solidFill>
                <a:latin typeface="Cactus Tequila" charset="0"/>
                <a:cs typeface="Arial" pitchFamily="34" charset="0"/>
              </a:rPr>
              <a:t>c.1835-c.1862		                                       c. 1862-c.1875</a:t>
            </a:r>
            <a:r>
              <a:rPr kumimoji="0" lang="en-GB" altLang="en-US" sz="1600" b="1" i="0" u="none" strike="noStrike" cap="none" normalizeH="0" baseline="0" dirty="0">
                <a:ln>
                  <a:noFill/>
                </a:ln>
                <a:solidFill>
                  <a:srgbClr val="000000"/>
                </a:solidFill>
                <a:effectLst/>
                <a:latin typeface="Times New Roman" pitchFamily="18" charset="0"/>
                <a:cs typeface="Arial" pitchFamily="34" charset="0"/>
              </a:rPr>
              <a:t>		</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0" y="521653"/>
            <a:ext cx="4419600" cy="6326267"/>
          </a:xfrm>
          <a:prstGeom prst="rect">
            <a:avLst/>
          </a:prstGeom>
          <a:solidFill>
            <a:srgbClr val="FFC0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CONSEQUENCE:  	(4 + 4 marks)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Explain </a:t>
            </a:r>
            <a:r>
              <a:rPr lang="en-GB" altLang="en-US" sz="1200" dirty="0">
                <a:solidFill>
                  <a:srgbClr val="000000"/>
                </a:solidFill>
                <a:latin typeface="Gill Sans Ultra Bold" pitchFamily="34" charset="0"/>
                <a:cs typeface="Arial" pitchFamily="34" charset="0"/>
              </a:rPr>
              <a:t>one</a:t>
            </a: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 consequence of x2 topics: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setting up of the Oregon Trail 1836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Fort Laramie Treaty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American victory in the Mexican-American War</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discovery of gold in Colorado in 1858  </a:t>
            </a:r>
            <a:endParaRPr kumimoji="0" lang="en-GB" altLang="en-US" sz="1200" b="0" i="0" u="none" strike="noStrike" cap="none" normalizeH="0" baseline="0" dirty="0">
              <a:ln>
                <a:noFill/>
              </a:ln>
              <a:solidFill>
                <a:srgbClr val="000000"/>
              </a:solidFill>
              <a:effectLst/>
              <a:latin typeface="Gill Sans Ultra Bold"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NARRATIVE:  		(8 marks)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Write a narrative account analysing the..</a:t>
            </a:r>
            <a:endParaRPr kumimoji="0" lang="en-GB" altLang="en-US" sz="1200" b="0" i="0" u="sng" strike="noStrike" cap="none" normalizeH="0" baseline="0" dirty="0">
              <a:ln>
                <a:noFill/>
              </a:ln>
              <a:solidFill>
                <a:srgbClr val="000000"/>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Ways in which the Us government policy towards the  Plains Indians developed in the period 1835-51</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Why Americans went West in the years 1836-49</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Main developments in US Government policy towards the Plains Indians in the period 1836-61</a:t>
            </a:r>
            <a:endParaRPr kumimoji="0" lang="en-GB" altLang="en-US" sz="1200" b="0" i="0" u="none" strike="noStrike" cap="none" normalizeH="0" baseline="0" dirty="0">
              <a:ln>
                <a:noFill/>
              </a:ln>
              <a:solidFill>
                <a:srgbClr val="000000"/>
              </a:solidFill>
              <a:effectLst/>
              <a:latin typeface="Gill Sans Ultra Bold"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IMPORTANCE:  	(8 + 8 marks)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Gill Sans Ultra Bold" pitchFamily="34" charset="0"/>
                <a:cs typeface="Arial" pitchFamily="34" charset="0"/>
              </a:rPr>
              <a:t>Explain the importance of...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Oregon Trail for the early settlement of the West</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Indian Appropriations Act 1851 for the way of life of the Plains Indians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buffalo to the Plains Indians’ way of life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Warrior societies to Plains Indian life</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Breeding and training horses to the way of life and means of survival of the Plains Indians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Religion to the way of life of the Plains Indians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development of new mining towns for law and order in the early West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discovery of Gold in California 1848 for the          settlement of the American West</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rapid growth of mining settlements for government efforts to bring law and order to the West</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sz="1200" b="0" i="0" u="none" strike="noStrike" cap="none" normalizeH="0" baseline="0" dirty="0">
                <a:ln>
                  <a:noFill/>
                </a:ln>
                <a:solidFill>
                  <a:srgbClr val="000000"/>
                </a:solidFill>
                <a:effectLst/>
                <a:latin typeface="Comic Sans MS" pitchFamily="66" charset="0"/>
                <a:cs typeface="Arial" pitchFamily="34" charset="0"/>
              </a:rPr>
              <a:t>The leadership of Brigham Young to the successful    settlement of the valley of the Great Salt lake by the Mormons </a:t>
            </a:r>
            <a:r>
              <a:rPr kumimoji="0" lang="en-GB" altLang="en-US" sz="1200" b="1" i="0" u="none" strike="noStrike" cap="none" normalizeH="0" baseline="0" dirty="0">
                <a:ln>
                  <a:noFill/>
                </a:ln>
                <a:solidFill>
                  <a:srgbClr val="000000"/>
                </a:solidFill>
                <a:effectLst/>
                <a:latin typeface="Comic Sans MS" pitchFamily="66"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3855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6200" y="526657"/>
            <a:ext cx="8853963" cy="6331343"/>
          </a:xfrm>
          <a:prstGeom prst="rect">
            <a:avLst/>
          </a:prstGeom>
          <a:solidFill>
            <a:srgbClr val="FFC0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Gill Sans Ultra Bold" pitchFamily="34" charset="0"/>
                <a:cs typeface="Arial" pitchFamily="34" charset="0"/>
              </a:rPr>
              <a:t>CONSEQUENCE:  	(4 + 4 marks)</a:t>
            </a:r>
          </a:p>
          <a:p>
            <a:pPr eaLnBrk="1" hangingPunct="1"/>
            <a:r>
              <a:rPr lang="en-GB" altLang="en-US" dirty="0">
                <a:solidFill>
                  <a:srgbClr val="000000"/>
                </a:solidFill>
                <a:latin typeface="Gill Sans Ultra Bold" pitchFamily="34" charset="0"/>
                <a:cs typeface="Arial" pitchFamily="34" charset="0"/>
              </a:rPr>
              <a:t>Explain one consequence of x2 topics:</a:t>
            </a:r>
            <a:endParaRPr kumimoji="0" lang="en-GB" altLang="en-US" b="0" i="0" u="none" strike="noStrike" cap="none" normalizeH="0" baseline="0" dirty="0">
              <a:ln>
                <a:noFill/>
              </a:ln>
              <a:solidFill>
                <a:srgbClr val="000000"/>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defeat of the Seventh Calvary at the Battle of the Little Big Horn</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ending of the Civil War for African-Americans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winter of 1886-87 for the cattle Industry</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Johnson County War in 1892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Gill Sans Ultra Bold" pitchFamily="34" charset="0"/>
                <a:cs typeface="Arial" pitchFamily="34" charset="0"/>
              </a:rPr>
              <a:t>NARRATIVE:  		(8 marks)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Gill Sans Ultra Bold" pitchFamily="34" charset="0"/>
                <a:cs typeface="Arial" pitchFamily="34" charset="0"/>
              </a:rPr>
              <a:t>Write a narrative account analysing the..</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Ways in which settlement in the West developed in the years 1876-1895</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Conflict between the Plains Indians and the US  government in the years 1876-1890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Gill Sans Ultra Bold" pitchFamily="34" charset="0"/>
                <a:cs typeface="Arial" pitchFamily="34" charset="0"/>
              </a:rPr>
              <a:t>IMPORTANCE:  	(8 + 8 marks)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Gill Sans Ultra Bold" pitchFamily="34" charset="0"/>
                <a:cs typeface="Arial" pitchFamily="34" charset="0"/>
              </a:rPr>
              <a:t>Explain the importance of...	</a:t>
            </a:r>
            <a:endParaRPr kumimoji="0" lang="en-GB" altLang="en-US" b="0" i="0" u="none" strike="noStrike" cap="none" normalizeH="0" baseline="0" dirty="0">
              <a:ln>
                <a:noFill/>
              </a:ln>
              <a:solidFill>
                <a:srgbClr val="000000"/>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Battle of Little Bighorn 1876 for government        attitudes towards the Plains Indians</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winter of 1886-87 for the cattle industry</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Dawes Act, 1887 for the way of life of the Plains  Indians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Johnson County War 1892 for law and order in the West</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The Oklahoma Land Rush of 1893 for settlement of the West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omic Sans MS" pitchFamily="66" charset="0"/>
                <a:cs typeface="Arial" pitchFamily="34" charset="0"/>
              </a:rPr>
              <a:t>If you can’t answer these—you need to revise some more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152400" y="-19977"/>
            <a:ext cx="9006363" cy="354013"/>
          </a:xfrm>
          <a:prstGeom prst="rect">
            <a:avLst/>
          </a:prstGeom>
          <a:solidFill>
            <a:srgbClr val="FFC000"/>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Times New Roman" pitchFamily="18" charset="0"/>
                <a:cs typeface="Arial" pitchFamily="34" charset="0"/>
              </a:rPr>
              <a:t>		</a:t>
            </a:r>
            <a:r>
              <a:rPr kumimoji="0" lang="en-GB" altLang="en-US" sz="2000" b="1" i="0" u="none" strike="noStrike" cap="none" normalizeH="0" baseline="0" dirty="0">
                <a:ln>
                  <a:noFill/>
                </a:ln>
                <a:solidFill>
                  <a:srgbClr val="000000"/>
                </a:solidFill>
                <a:effectLst/>
                <a:latin typeface="Cactus Tequila" charset="0"/>
                <a:cs typeface="Arial" pitchFamily="34" charset="0"/>
              </a:rPr>
              <a:t>Key Topic 3: Conflicts and Conquest c. 1876- c.1895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40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7" y="609600"/>
            <a:ext cx="9144000" cy="1143000"/>
          </a:xfrm>
        </p:spPr>
        <p:txBody>
          <a:bodyPr>
            <a:normAutofit/>
          </a:bodyPr>
          <a:lstStyle/>
          <a:p>
            <a:r>
              <a:rPr lang="en-GB" dirty="0"/>
              <a:t>Section B Early Elizabethan Mock feedback quick test.</a:t>
            </a:r>
          </a:p>
        </p:txBody>
      </p:sp>
      <p:sp>
        <p:nvSpPr>
          <p:cNvPr id="3" name="Content Placeholder 2"/>
          <p:cNvSpPr>
            <a:spLocks noGrp="1"/>
          </p:cNvSpPr>
          <p:nvPr>
            <p:ph idx="1"/>
          </p:nvPr>
        </p:nvSpPr>
        <p:spPr>
          <a:xfrm>
            <a:off x="152400" y="1600200"/>
            <a:ext cx="8839200" cy="5105400"/>
          </a:xfrm>
        </p:spPr>
        <p:txBody>
          <a:bodyPr>
            <a:normAutofit fontScale="92500"/>
          </a:bodyPr>
          <a:lstStyle/>
          <a:p>
            <a:pPr marL="0" indent="0">
              <a:buNone/>
            </a:pPr>
            <a:r>
              <a:rPr lang="en-GB" sz="3600" dirty="0"/>
              <a:t>Q1: Was Shakespeare producing plays by 1588?</a:t>
            </a:r>
          </a:p>
          <a:p>
            <a:pPr marL="0" indent="0">
              <a:buNone/>
            </a:pPr>
            <a:r>
              <a:rPr lang="en-GB" sz="3600" dirty="0"/>
              <a:t>Q2: Did Walter Raleigh lead the colonies to Virginia?</a:t>
            </a:r>
          </a:p>
          <a:p>
            <a:pPr marL="0" indent="0">
              <a:buNone/>
            </a:pPr>
            <a:r>
              <a:rPr lang="en-GB" sz="3600" dirty="0"/>
              <a:t>Q3: How did the Tiger get damaged?</a:t>
            </a:r>
          </a:p>
          <a:p>
            <a:pPr marL="0" indent="0">
              <a:buNone/>
            </a:pPr>
            <a:r>
              <a:rPr lang="en-GB" sz="3600" dirty="0"/>
              <a:t>Q4: What is the Papacy?</a:t>
            </a:r>
          </a:p>
          <a:p>
            <a:pPr marL="0" indent="0">
              <a:buNone/>
            </a:pPr>
            <a:r>
              <a:rPr lang="en-GB" sz="3600" dirty="0"/>
              <a:t>Q5: What was the excommunication? </a:t>
            </a:r>
          </a:p>
          <a:p>
            <a:pPr marL="0" indent="0">
              <a:buNone/>
            </a:pPr>
            <a:r>
              <a:rPr lang="en-GB" sz="3600" dirty="0"/>
              <a:t>Q6: When did Francis Drake attack Cadiz?</a:t>
            </a:r>
          </a:p>
        </p:txBody>
      </p:sp>
      <p:sp>
        <p:nvSpPr>
          <p:cNvPr id="4" name="Rectangle 3">
            <a:extLst>
              <a:ext uri="{FF2B5EF4-FFF2-40B4-BE49-F238E27FC236}">
                <a16:creationId xmlns:a16="http://schemas.microsoft.com/office/drawing/2014/main" id="{7780EBB8-B141-4BF4-BB8F-4370C6D26190}"/>
              </a:ext>
            </a:extLst>
          </p:cNvPr>
          <p:cNvSpPr/>
          <p:nvPr/>
        </p:nvSpPr>
        <p:spPr>
          <a:xfrm>
            <a:off x="-28261" y="32790"/>
            <a:ext cx="3381061" cy="584775"/>
          </a:xfrm>
          <a:prstGeom prst="rect">
            <a:avLst/>
          </a:prstGeom>
          <a:solidFill>
            <a:srgbClr val="FFFF00"/>
          </a:solidFill>
        </p:spPr>
        <p:txBody>
          <a:bodyPr wrap="square">
            <a:spAutoFit/>
          </a:bodyPr>
          <a:lstStyle/>
          <a:p>
            <a:r>
              <a:rPr lang="en-GB" sz="1600" dirty="0">
                <a:latin typeface="OpenDyslexicAlta" panose="00000500000000000000" pitchFamily="50" charset="0"/>
              </a:rPr>
              <a:t>Section B Early Elizabethan England 1558-1588</a:t>
            </a:r>
          </a:p>
        </p:txBody>
      </p:sp>
    </p:spTree>
    <p:extLst>
      <p:ext uri="{BB962C8B-B14F-4D97-AF65-F5344CB8AC3E}">
        <p14:creationId xmlns:p14="http://schemas.microsoft.com/office/powerpoint/2010/main" val="330306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5300"/>
            <a:ext cx="8229600" cy="1143000"/>
          </a:xfrm>
        </p:spPr>
        <p:txBody>
          <a:bodyPr>
            <a:normAutofit/>
          </a:bodyPr>
          <a:lstStyle/>
          <a:p>
            <a:r>
              <a:rPr lang="en-GB" dirty="0"/>
              <a:t>Section B Early Elizabethan quick test</a:t>
            </a:r>
          </a:p>
        </p:txBody>
      </p:sp>
      <p:sp>
        <p:nvSpPr>
          <p:cNvPr id="3" name="Content Placeholder 2"/>
          <p:cNvSpPr>
            <a:spLocks noGrp="1"/>
          </p:cNvSpPr>
          <p:nvPr>
            <p:ph idx="1"/>
          </p:nvPr>
        </p:nvSpPr>
        <p:spPr>
          <a:xfrm>
            <a:off x="152400" y="1066800"/>
            <a:ext cx="8839200" cy="5638800"/>
          </a:xfrm>
        </p:spPr>
        <p:txBody>
          <a:bodyPr>
            <a:normAutofit fontScale="70000" lnSpcReduction="20000"/>
          </a:bodyPr>
          <a:lstStyle/>
          <a:p>
            <a:pPr marL="0" indent="0">
              <a:buNone/>
            </a:pPr>
            <a:r>
              <a:rPr lang="en-GB" sz="3600" dirty="0"/>
              <a:t>Q1: Was Shakespeare producing plays by 1588? NO! First play produced in 1591.</a:t>
            </a:r>
          </a:p>
          <a:p>
            <a:pPr marL="0" indent="0">
              <a:buNone/>
            </a:pPr>
            <a:endParaRPr lang="en-GB" sz="3600" dirty="0"/>
          </a:p>
          <a:p>
            <a:pPr marL="0" indent="0">
              <a:buNone/>
            </a:pPr>
            <a:r>
              <a:rPr lang="en-GB" sz="3600" dirty="0"/>
              <a:t>Q2: Did Walter Raleigh lead the colonies to Virginia? No! He organised and funded them.</a:t>
            </a:r>
          </a:p>
          <a:p>
            <a:pPr marL="0" indent="0">
              <a:buNone/>
            </a:pPr>
            <a:r>
              <a:rPr lang="en-GB" sz="3600" dirty="0"/>
              <a:t>Q3: How did the Tiger get damaged? Ran aground on rocks off the coast of Virginia.</a:t>
            </a:r>
          </a:p>
          <a:p>
            <a:pPr marL="0" indent="0">
              <a:buNone/>
            </a:pPr>
            <a:endParaRPr lang="en-GB" sz="3600" dirty="0"/>
          </a:p>
          <a:p>
            <a:pPr marL="0" indent="0">
              <a:buNone/>
            </a:pPr>
            <a:r>
              <a:rPr lang="en-GB" sz="3600" dirty="0"/>
              <a:t>Q4: What is the Papacy? The Pope and Vatican</a:t>
            </a:r>
          </a:p>
          <a:p>
            <a:pPr marL="0" indent="0">
              <a:buNone/>
            </a:pPr>
            <a:r>
              <a:rPr lang="en-GB" sz="3600" dirty="0"/>
              <a:t>Q5: What was the excommunication?  The Papal Bull of 1570 issued by the Pope banished Elizabeth from the Catholic Church, Heaven and forbade all nobles, subjects and people to obey Elizabeth on pain of excommunication. </a:t>
            </a:r>
          </a:p>
          <a:p>
            <a:pPr marL="0" indent="0">
              <a:buNone/>
            </a:pPr>
            <a:endParaRPr lang="en-GB" sz="3600" dirty="0"/>
          </a:p>
          <a:p>
            <a:pPr marL="0" indent="0">
              <a:buNone/>
            </a:pPr>
            <a:r>
              <a:rPr lang="en-GB" sz="3600" dirty="0"/>
              <a:t>Q6: When did Francis Drake attack Cadiz? 1587 delaying the Spanish armada by one year.</a:t>
            </a:r>
          </a:p>
        </p:txBody>
      </p:sp>
      <p:sp>
        <p:nvSpPr>
          <p:cNvPr id="4" name="Rectangle 3">
            <a:extLst>
              <a:ext uri="{FF2B5EF4-FFF2-40B4-BE49-F238E27FC236}">
                <a16:creationId xmlns:a16="http://schemas.microsoft.com/office/drawing/2014/main" id="{90DF5F47-A254-4E3D-9576-2CDEF019216C}"/>
              </a:ext>
            </a:extLst>
          </p:cNvPr>
          <p:cNvSpPr/>
          <p:nvPr/>
        </p:nvSpPr>
        <p:spPr>
          <a:xfrm>
            <a:off x="-28261" y="32790"/>
            <a:ext cx="5438461" cy="338554"/>
          </a:xfrm>
          <a:prstGeom prst="rect">
            <a:avLst/>
          </a:prstGeom>
          <a:solidFill>
            <a:srgbClr val="FFFF00"/>
          </a:solidFill>
        </p:spPr>
        <p:txBody>
          <a:bodyPr wrap="square">
            <a:spAutoFit/>
          </a:bodyPr>
          <a:lstStyle/>
          <a:p>
            <a:r>
              <a:rPr lang="en-GB" sz="1600" dirty="0">
                <a:latin typeface="OpenDyslexicAlta" panose="00000500000000000000" pitchFamily="50" charset="0"/>
              </a:rPr>
              <a:t>Section B Early Elizabethan England 1558-1588</a:t>
            </a:r>
          </a:p>
        </p:txBody>
      </p:sp>
    </p:spTree>
    <p:extLst>
      <p:ext uri="{BB962C8B-B14F-4D97-AF65-F5344CB8AC3E}">
        <p14:creationId xmlns:p14="http://schemas.microsoft.com/office/powerpoint/2010/main" val="161254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611013"/>
            <a:ext cx="5499003" cy="978713"/>
          </a:xfrm>
          <a:solidFill>
            <a:srgbClr val="FFC000"/>
          </a:solidFill>
        </p:spPr>
        <p:txBody>
          <a:bodyPr>
            <a:normAutofit fontScale="90000"/>
          </a:bodyPr>
          <a:lstStyle/>
          <a:p>
            <a:r>
              <a:rPr lang="en-GB" sz="3600" dirty="0"/>
              <a:t>Q1a. Describe two features of…</a:t>
            </a:r>
          </a:p>
        </p:txBody>
      </p:sp>
      <p:sp>
        <p:nvSpPr>
          <p:cNvPr id="10" name="Content Placeholder 9">
            <a:extLst>
              <a:ext uri="{FF2B5EF4-FFF2-40B4-BE49-F238E27FC236}">
                <a16:creationId xmlns:a16="http://schemas.microsoft.com/office/drawing/2014/main" id="{ECC4C0B3-66D1-4EF4-B90F-1895DE081F39}"/>
              </a:ext>
            </a:extLst>
          </p:cNvPr>
          <p:cNvSpPr>
            <a:spLocks noGrp="1"/>
          </p:cNvSpPr>
          <p:nvPr>
            <p:ph idx="1"/>
          </p:nvPr>
        </p:nvSpPr>
        <p:spPr/>
        <p:txBody>
          <a:bodyPr/>
          <a:lstStyle/>
          <a:p>
            <a:endParaRPr lang="en-GB"/>
          </a:p>
        </p:txBody>
      </p:sp>
      <p:sp>
        <p:nvSpPr>
          <p:cNvPr id="4" name="AutoShape 5" descr="Image result for dna wat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5334000" y="-1"/>
            <a:ext cx="3810001" cy="369332"/>
          </a:xfrm>
          <a:prstGeom prst="rect">
            <a:avLst/>
          </a:prstGeom>
          <a:solidFill>
            <a:srgbClr val="FFFF00"/>
          </a:solidFill>
        </p:spPr>
        <p:txBody>
          <a:bodyPr wrap="square" rtlCol="0">
            <a:spAutoFit/>
          </a:bodyPr>
          <a:lstStyle/>
          <a:p>
            <a:r>
              <a:rPr lang="en-GB" dirty="0">
                <a:solidFill>
                  <a:prstClr val="black"/>
                </a:solidFill>
                <a:latin typeface="Aharoni" panose="02010803020104030203" pitchFamily="2" charset="-79"/>
                <a:cs typeface="Aharoni" panose="02010803020104030203" pitchFamily="2" charset="-79"/>
              </a:rPr>
              <a:t>4 marks (2 marks per description)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04492"/>
            <a:ext cx="3390901" cy="183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4343400"/>
            <a:ext cx="3294236"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102" y="4538913"/>
            <a:ext cx="3606899" cy="231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99" y="1619250"/>
            <a:ext cx="3759199"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805" y="3753100"/>
            <a:ext cx="2182795" cy="3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95692"/>
            <a:ext cx="3347427" cy="216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76B4D3C9-BAFA-44F7-9E9F-9787288BBC26}"/>
              </a:ext>
            </a:extLst>
          </p:cNvPr>
          <p:cNvSpPr/>
          <p:nvPr/>
        </p:nvSpPr>
        <p:spPr>
          <a:xfrm>
            <a:off x="-28261" y="32790"/>
            <a:ext cx="3381061" cy="584775"/>
          </a:xfrm>
          <a:prstGeom prst="rect">
            <a:avLst/>
          </a:prstGeom>
          <a:solidFill>
            <a:srgbClr val="FFFF00"/>
          </a:solidFill>
        </p:spPr>
        <p:txBody>
          <a:bodyPr wrap="square">
            <a:spAutoFit/>
          </a:bodyPr>
          <a:lstStyle/>
          <a:p>
            <a:r>
              <a:rPr lang="en-GB" sz="1600" dirty="0">
                <a:latin typeface="OpenDyslexicAlta" panose="00000500000000000000" pitchFamily="50" charset="0"/>
              </a:rPr>
              <a:t>Section B Early Elizabethan England 1558-1588</a:t>
            </a:r>
          </a:p>
        </p:txBody>
      </p:sp>
    </p:spTree>
    <p:extLst>
      <p:ext uri="{BB962C8B-B14F-4D97-AF65-F5344CB8AC3E}">
        <p14:creationId xmlns:p14="http://schemas.microsoft.com/office/powerpoint/2010/main" val="58442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43731"/>
            <a:ext cx="7886700" cy="4351338"/>
          </a:xfrm>
        </p:spPr>
        <p:txBody>
          <a:bodyPr>
            <a:noAutofit/>
          </a:bodyPr>
          <a:lstStyle/>
          <a:p>
            <a:pPr marL="0" indent="0">
              <a:lnSpc>
                <a:spcPct val="90000"/>
              </a:lnSpc>
              <a:buNone/>
            </a:pPr>
            <a:r>
              <a:rPr lang="en-US" sz="2000" dirty="0"/>
              <a:t>Question 1 (a) on Paper 2 is worth 4 marks. </a:t>
            </a:r>
            <a:r>
              <a:rPr lang="en-GB" sz="2000" dirty="0"/>
              <a:t>It asks you to describe two features of an aspect of Elizabethan England you have studied and is worded as follows:</a:t>
            </a:r>
          </a:p>
          <a:p>
            <a:pPr marL="0" indent="0">
              <a:lnSpc>
                <a:spcPct val="90000"/>
              </a:lnSpc>
              <a:buNone/>
            </a:pPr>
            <a:endParaRPr lang="en-GB" sz="2000" dirty="0"/>
          </a:p>
          <a:p>
            <a:pPr marL="0" indent="0">
              <a:lnSpc>
                <a:spcPct val="90000"/>
              </a:lnSpc>
              <a:buNone/>
            </a:pPr>
            <a:endParaRPr lang="en-GB" sz="2000" dirty="0"/>
          </a:p>
          <a:p>
            <a:pPr marL="0" indent="0">
              <a:lnSpc>
                <a:spcPct val="90000"/>
              </a:lnSpc>
              <a:buNone/>
            </a:pPr>
            <a:endParaRPr lang="en-GB" sz="2000" dirty="0"/>
          </a:p>
          <a:p>
            <a:pPr marL="0" indent="0">
              <a:lnSpc>
                <a:spcPct val="90000"/>
              </a:lnSpc>
              <a:buNone/>
            </a:pPr>
            <a:endParaRPr lang="en-GB" sz="2000" dirty="0"/>
          </a:p>
          <a:p>
            <a:pPr marL="0" indent="0">
              <a:lnSpc>
                <a:spcPct val="90000"/>
              </a:lnSpc>
              <a:buNone/>
            </a:pPr>
            <a:endParaRPr lang="en-GB" sz="2000" dirty="0"/>
          </a:p>
          <a:p>
            <a:pPr marL="0" indent="0">
              <a:lnSpc>
                <a:spcPct val="90000"/>
              </a:lnSpc>
              <a:buNone/>
            </a:pPr>
            <a:endParaRPr lang="en-GB" sz="2000" dirty="0"/>
          </a:p>
          <a:p>
            <a:pPr marL="0" indent="0">
              <a:lnSpc>
                <a:spcPct val="90000"/>
              </a:lnSpc>
              <a:buNone/>
            </a:pPr>
            <a:endParaRPr lang="en-GB" sz="2000" dirty="0"/>
          </a:p>
          <a:p>
            <a:pPr marL="0" indent="0">
              <a:lnSpc>
                <a:spcPct val="90000"/>
              </a:lnSpc>
              <a:buNone/>
            </a:pPr>
            <a:endParaRPr lang="en-GB" sz="2000" dirty="0"/>
          </a:p>
          <a:p>
            <a:pPr marL="0" indent="0">
              <a:lnSpc>
                <a:spcPct val="90000"/>
              </a:lnSpc>
              <a:buNone/>
            </a:pPr>
            <a:endParaRPr lang="en-GB" sz="2000" dirty="0"/>
          </a:p>
          <a:p>
            <a:pPr marL="0" indent="0">
              <a:lnSpc>
                <a:spcPct val="90000"/>
              </a:lnSpc>
              <a:buNone/>
            </a:pPr>
            <a:r>
              <a:rPr lang="en-GB" sz="2000" dirty="0"/>
              <a:t>Each feature is worth two marks. You need to:</a:t>
            </a:r>
          </a:p>
          <a:p>
            <a:pPr marL="265113" lvl="1" indent="-265113">
              <a:lnSpc>
                <a:spcPct val="90000"/>
              </a:lnSpc>
              <a:buFont typeface="Wingdings" panose="05000000000000000000" pitchFamily="2" charset="2"/>
              <a:buChar char="§"/>
            </a:pPr>
            <a:r>
              <a:rPr lang="en-GB" sz="2000" dirty="0"/>
              <a:t>identify the feature</a:t>
            </a:r>
          </a:p>
          <a:p>
            <a:pPr marL="265113" lvl="1" indent="-265113">
              <a:lnSpc>
                <a:spcPct val="90000"/>
              </a:lnSpc>
              <a:buFont typeface="Wingdings" panose="05000000000000000000" pitchFamily="2" charset="2"/>
              <a:buChar char="§"/>
            </a:pPr>
            <a:r>
              <a:rPr lang="en-GB" sz="2000" dirty="0"/>
              <a:t>write a sentence that adds further detail. </a:t>
            </a:r>
          </a:p>
          <a:p>
            <a:pPr marL="0" indent="0">
              <a:lnSpc>
                <a:spcPct val="90000"/>
              </a:lnSpc>
              <a:buNone/>
            </a:pPr>
            <a:endParaRPr lang="en-GB" sz="1000" b="1" dirty="0"/>
          </a:p>
          <a:p>
            <a:pPr marL="0" indent="0">
              <a:lnSpc>
                <a:spcPct val="90000"/>
              </a:lnSpc>
              <a:buNone/>
            </a:pPr>
            <a:r>
              <a:rPr lang="en-GB" sz="2000" b="1" dirty="0"/>
              <a:t>You only need to write about two features.</a:t>
            </a:r>
            <a:endParaRPr lang="en-GB" sz="2000" dirty="0"/>
          </a:p>
        </p:txBody>
      </p:sp>
      <p:sp>
        <p:nvSpPr>
          <p:cNvPr id="5" name="Rectangle 4"/>
          <p:cNvSpPr/>
          <p:nvPr/>
        </p:nvSpPr>
        <p:spPr>
          <a:xfrm>
            <a:off x="341346" y="1600200"/>
            <a:ext cx="8461308" cy="2893100"/>
          </a:xfrm>
          <a:prstGeom prst="rect">
            <a:avLst/>
          </a:prstGeom>
          <a:solidFill>
            <a:schemeClr val="bg1"/>
          </a:solidFill>
          <a:ln>
            <a:solidFill>
              <a:schemeClr val="tx1"/>
            </a:solidFill>
          </a:ln>
        </p:spPr>
        <p:txBody>
          <a:bodyPr wrap="square">
            <a:spAutoFit/>
          </a:bodyPr>
          <a:lstStyle/>
          <a:p>
            <a:pPr defTabSz="457200">
              <a:lnSpc>
                <a:spcPct val="90000"/>
              </a:lnSpc>
              <a:tabLst>
                <a:tab pos="8247063" algn="l"/>
              </a:tabLst>
            </a:pPr>
            <a:r>
              <a:rPr lang="en-GB" sz="2000" b="1" dirty="0">
                <a:solidFill>
                  <a:prstClr val="black"/>
                </a:solidFill>
              </a:rPr>
              <a:t>1. Describe two features of [a topic]</a:t>
            </a:r>
          </a:p>
          <a:p>
            <a:pPr defTabSz="457200">
              <a:lnSpc>
                <a:spcPct val="90000"/>
              </a:lnSpc>
              <a:spcBef>
                <a:spcPts val="1200"/>
              </a:spcBef>
              <a:tabLst>
                <a:tab pos="8247063" algn="l"/>
              </a:tabLst>
            </a:pPr>
            <a:r>
              <a:rPr lang="en-GB" sz="2000" b="1" dirty="0">
                <a:solidFill>
                  <a:prstClr val="black"/>
                </a:solidFill>
              </a:rPr>
              <a:t>Feature 1</a:t>
            </a:r>
          </a:p>
          <a:p>
            <a:pPr defTabSz="457200">
              <a:lnSpc>
                <a:spcPct val="90000"/>
              </a:lnSpc>
              <a:tabLst>
                <a:tab pos="8247063" algn="l"/>
              </a:tabLst>
            </a:pPr>
            <a:r>
              <a:rPr lang="en-GB" sz="2000" b="1" u="sng" dirty="0">
                <a:solidFill>
                  <a:prstClr val="black"/>
                </a:solidFill>
              </a:rPr>
              <a:t>	</a:t>
            </a:r>
          </a:p>
          <a:p>
            <a:pPr defTabSz="457200">
              <a:lnSpc>
                <a:spcPct val="90000"/>
              </a:lnSpc>
              <a:tabLst>
                <a:tab pos="8247063" algn="l"/>
              </a:tabLst>
            </a:pPr>
            <a:r>
              <a:rPr lang="en-GB" sz="2000" b="1" u="sng" dirty="0">
                <a:solidFill>
                  <a:prstClr val="black"/>
                </a:solidFill>
              </a:rPr>
              <a:t>	</a:t>
            </a:r>
          </a:p>
          <a:p>
            <a:pPr defTabSz="457200">
              <a:lnSpc>
                <a:spcPct val="90000"/>
              </a:lnSpc>
              <a:tabLst>
                <a:tab pos="8247063" algn="l"/>
              </a:tabLst>
            </a:pPr>
            <a:r>
              <a:rPr lang="en-GB" sz="2000" b="1" u="sng" dirty="0">
                <a:solidFill>
                  <a:prstClr val="black"/>
                </a:solidFill>
              </a:rPr>
              <a:t> 	</a:t>
            </a:r>
          </a:p>
          <a:p>
            <a:pPr defTabSz="457200">
              <a:lnSpc>
                <a:spcPct val="90000"/>
              </a:lnSpc>
              <a:spcBef>
                <a:spcPts val="1200"/>
              </a:spcBef>
              <a:tabLst>
                <a:tab pos="8247063" algn="l"/>
              </a:tabLst>
            </a:pPr>
            <a:r>
              <a:rPr lang="en-GB" sz="2000" b="1" dirty="0">
                <a:solidFill>
                  <a:prstClr val="black"/>
                </a:solidFill>
              </a:rPr>
              <a:t>Feature 2</a:t>
            </a:r>
          </a:p>
          <a:p>
            <a:pPr defTabSz="457200">
              <a:lnSpc>
                <a:spcPct val="90000"/>
              </a:lnSpc>
              <a:tabLst>
                <a:tab pos="8247063" algn="l"/>
              </a:tabLst>
            </a:pPr>
            <a:r>
              <a:rPr lang="en-GB" sz="2000" b="1" u="sng" dirty="0">
                <a:solidFill>
                  <a:prstClr val="black"/>
                </a:solidFill>
              </a:rPr>
              <a:t>	</a:t>
            </a:r>
          </a:p>
          <a:p>
            <a:pPr defTabSz="457200">
              <a:lnSpc>
                <a:spcPct val="90000"/>
              </a:lnSpc>
              <a:tabLst>
                <a:tab pos="8247063" algn="l"/>
              </a:tabLst>
            </a:pPr>
            <a:r>
              <a:rPr lang="en-GB" sz="2000" b="1" u="sng" dirty="0">
                <a:solidFill>
                  <a:prstClr val="black"/>
                </a:solidFill>
              </a:rPr>
              <a:t>	</a:t>
            </a:r>
          </a:p>
          <a:p>
            <a:pPr defTabSz="457200">
              <a:lnSpc>
                <a:spcPct val="90000"/>
              </a:lnSpc>
              <a:tabLst>
                <a:tab pos="8247063" algn="l"/>
              </a:tabLst>
            </a:pPr>
            <a:r>
              <a:rPr lang="en-GB" sz="2000" b="1" u="sng" dirty="0">
                <a:solidFill>
                  <a:prstClr val="black"/>
                </a:solidFill>
              </a:rPr>
              <a:t> 	</a:t>
            </a:r>
          </a:p>
        </p:txBody>
      </p:sp>
    </p:spTree>
    <p:extLst>
      <p:ext uri="{BB962C8B-B14F-4D97-AF65-F5344CB8AC3E}">
        <p14:creationId xmlns:p14="http://schemas.microsoft.com/office/powerpoint/2010/main" val="2454176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45012" y="521653"/>
            <a:ext cx="4617185" cy="6326267"/>
          </a:xfrm>
          <a:prstGeom prst="rect">
            <a:avLst/>
          </a:prstGeom>
          <a:solidFill>
            <a:srgbClr val="FFC0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altLang="en-US" sz="1400" dirty="0">
                <a:solidFill>
                  <a:srgbClr val="000000"/>
                </a:solidFill>
                <a:latin typeface="OpenDyslexicAlta" panose="00000500000000000000" pitchFamily="50" charset="0"/>
                <a:cs typeface="Arial" pitchFamily="34" charset="0"/>
              </a:rPr>
              <a:t>Q1a. DESCRIBE:  	(4 marks)</a:t>
            </a:r>
          </a:p>
          <a:p>
            <a:pPr lvl="0" fontAlgn="base">
              <a:spcBef>
                <a:spcPct val="0"/>
              </a:spcBef>
              <a:spcAft>
                <a:spcPct val="0"/>
              </a:spcAft>
            </a:pPr>
            <a:r>
              <a:rPr lang="en-GB" altLang="en-US" sz="1400" dirty="0">
                <a:solidFill>
                  <a:srgbClr val="000000"/>
                </a:solidFill>
                <a:latin typeface="OpenDyslexicAlta" panose="00000500000000000000" pitchFamily="50" charset="0"/>
                <a:cs typeface="Arial" pitchFamily="34" charset="0"/>
              </a:rPr>
              <a:t>Describe two features of the English navy sent against the Spanish.</a:t>
            </a:r>
          </a:p>
          <a:p>
            <a:pPr lvl="0" fontAlgn="base">
              <a:spcBef>
                <a:spcPct val="0"/>
              </a:spcBef>
              <a:spcAft>
                <a:spcPct val="0"/>
              </a:spcAft>
            </a:pPr>
            <a:r>
              <a:rPr lang="en-GB" altLang="en-US" sz="1400" dirty="0">
                <a:solidFill>
                  <a:srgbClr val="000000"/>
                </a:solidFill>
                <a:latin typeface="OpenDyslexicAlta" panose="00000500000000000000" pitchFamily="50" charset="0"/>
                <a:cs typeface="Arial" pitchFamily="34" charset="0"/>
              </a:rPr>
              <a:t>Describe two features of plots against  Elizabeth between 1571 and 1587.</a:t>
            </a:r>
          </a:p>
          <a:p>
            <a:pPr lvl="0" fontAlgn="base">
              <a:spcBef>
                <a:spcPct val="0"/>
              </a:spcBef>
              <a:spcAft>
                <a:spcPct val="0"/>
              </a:spcAft>
            </a:pPr>
            <a:endParaRPr lang="en-GB" altLang="en-US" sz="1400" dirty="0">
              <a:solidFill>
                <a:srgbClr val="000000"/>
              </a:solidFill>
              <a:latin typeface="OpenDyslexicAlta" panose="00000500000000000000" pitchFamily="50" charset="0"/>
              <a:cs typeface="Arial" pitchFamily="34" charset="0"/>
            </a:endParaRPr>
          </a:p>
          <a:p>
            <a:pPr lvl="0" fontAlgn="base">
              <a:spcBef>
                <a:spcPct val="0"/>
              </a:spcBef>
              <a:spcAft>
                <a:spcPct val="0"/>
              </a:spcAft>
            </a:pPr>
            <a:r>
              <a:rPr lang="en-GB" altLang="en-US" sz="1400" dirty="0">
                <a:solidFill>
                  <a:srgbClr val="000000"/>
                </a:solidFill>
                <a:latin typeface="OpenDyslexicAlta" panose="00000500000000000000" pitchFamily="50" charset="0"/>
                <a:cs typeface="Arial" pitchFamily="34" charset="0"/>
              </a:rPr>
              <a:t>Q1b. EXPLAIN:  (12 marks)</a:t>
            </a:r>
          </a:p>
          <a:p>
            <a:pPr lvl="0" fontAlgn="base">
              <a:spcBef>
                <a:spcPct val="0"/>
              </a:spcBef>
              <a:spcAft>
                <a:spcPct val="0"/>
              </a:spcAft>
            </a:pPr>
            <a:r>
              <a:rPr lang="en-GB" altLang="en-US" sz="1400" dirty="0">
                <a:solidFill>
                  <a:srgbClr val="000000"/>
                </a:solidFill>
                <a:latin typeface="OpenDyslexicAlta" panose="00000500000000000000" pitchFamily="50" charset="0"/>
                <a:cs typeface="Arial" pitchFamily="34" charset="0"/>
              </a:rPr>
              <a:t>Explain why the Throckmorton Plot (1583) was a threat to Queen Elizabeth.</a:t>
            </a:r>
          </a:p>
          <a:p>
            <a:pPr lvl="0" fontAlgn="base">
              <a:spcBef>
                <a:spcPct val="0"/>
              </a:spcBef>
              <a:spcAft>
                <a:spcPct val="0"/>
              </a:spcAft>
            </a:pPr>
            <a:endParaRPr lang="en-GB" altLang="en-US" sz="1400" dirty="0">
              <a:solidFill>
                <a:srgbClr val="000000"/>
              </a:solidFill>
              <a:latin typeface="OpenDyslexicAlta" panose="00000500000000000000" pitchFamily="50" charset="0"/>
              <a:cs typeface="Arial" pitchFamily="34" charset="0"/>
            </a:endParaRPr>
          </a:p>
          <a:p>
            <a:pPr lvl="0" fontAlgn="base">
              <a:spcBef>
                <a:spcPct val="0"/>
              </a:spcBef>
              <a:spcAft>
                <a:spcPct val="0"/>
              </a:spcAft>
            </a:pPr>
            <a:r>
              <a:rPr lang="en-GB" altLang="en-US" sz="1400" dirty="0">
                <a:solidFill>
                  <a:srgbClr val="000000"/>
                </a:solidFill>
                <a:latin typeface="OpenDyslexicAlta" panose="00000500000000000000" pitchFamily="50" charset="0"/>
                <a:cs typeface="Arial" pitchFamily="34" charset="0"/>
              </a:rPr>
              <a:t>Explain why the Spanish Armada was       defeated in 1588.</a:t>
            </a:r>
          </a:p>
          <a:p>
            <a:pPr lvl="0" fontAlgn="base">
              <a:spcBef>
                <a:spcPct val="0"/>
              </a:spcBef>
              <a:spcAft>
                <a:spcPct val="0"/>
              </a:spcAft>
            </a:pPr>
            <a:endParaRPr lang="en-GB" altLang="en-US" sz="1400" dirty="0">
              <a:solidFill>
                <a:srgbClr val="000000"/>
              </a:solidFill>
              <a:latin typeface="OpenDyslexicAlta" panose="00000500000000000000" pitchFamily="50" charset="0"/>
              <a:cs typeface="Arial" pitchFamily="34" charset="0"/>
            </a:endParaRPr>
          </a:p>
          <a:p>
            <a:pPr lvl="0"/>
            <a:r>
              <a:rPr lang="en-GB" altLang="en-US" sz="1400" dirty="0">
                <a:solidFill>
                  <a:srgbClr val="000000"/>
                </a:solidFill>
                <a:latin typeface="OpenDyslexicAlta" panose="00000500000000000000" pitchFamily="50" charset="0"/>
                <a:cs typeface="Arial" pitchFamily="34" charset="0"/>
              </a:rPr>
              <a:t>Q1c. JUDGEMENT:  (16 marks)</a:t>
            </a:r>
          </a:p>
          <a:p>
            <a:pPr lvl="0"/>
            <a:r>
              <a:rPr lang="en-GB" altLang="en-US" sz="1400" dirty="0" err="1">
                <a:solidFill>
                  <a:srgbClr val="000000"/>
                </a:solidFill>
                <a:latin typeface="OpenDyslexicAlta" panose="00000500000000000000" pitchFamily="50" charset="0"/>
                <a:cs typeface="Arial" pitchFamily="34" charset="0"/>
              </a:rPr>
              <a:t>i</a:t>
            </a:r>
            <a:r>
              <a:rPr lang="en-GB" altLang="en-US" sz="1400" dirty="0">
                <a:solidFill>
                  <a:srgbClr val="000000"/>
                </a:solidFill>
                <a:latin typeface="OpenDyslexicAlta" panose="00000500000000000000" pitchFamily="50" charset="0"/>
                <a:cs typeface="Arial" pitchFamily="34" charset="0"/>
              </a:rPr>
              <a:t>. ‘ The threat of the Northern Earls was not a significant threat to Elizabeth.’  How far do you agree?  Explain your answer. - Mary, Queen of Scots – Earl of Sussex army</a:t>
            </a:r>
          </a:p>
          <a:p>
            <a:pPr lvl="0"/>
            <a:r>
              <a:rPr lang="en-GB" altLang="en-US" sz="1400" dirty="0">
                <a:solidFill>
                  <a:srgbClr val="000000"/>
                </a:solidFill>
                <a:latin typeface="OpenDyslexicAlta" panose="00000500000000000000" pitchFamily="50" charset="0"/>
                <a:cs typeface="Arial" pitchFamily="34" charset="0"/>
              </a:rPr>
              <a:t>OR</a:t>
            </a:r>
          </a:p>
          <a:p>
            <a:pPr lvl="0"/>
            <a:r>
              <a:rPr lang="en-GB" altLang="en-US" sz="1400" dirty="0">
                <a:solidFill>
                  <a:srgbClr val="000000"/>
                </a:solidFill>
                <a:latin typeface="OpenDyslexicAlta" panose="00000500000000000000" pitchFamily="50" charset="0"/>
                <a:cs typeface="Arial" pitchFamily="34" charset="0"/>
              </a:rPr>
              <a:t>ii. ‘The Babington Plot was the main reason for the execution of Mary, Queen of Scots.’  How far do you agree?  Explain your answer.</a:t>
            </a:r>
          </a:p>
          <a:p>
            <a:pPr lvl="0"/>
            <a:r>
              <a:rPr lang="en-GB" altLang="en-US" sz="1400" dirty="0">
                <a:solidFill>
                  <a:srgbClr val="000000"/>
                </a:solidFill>
                <a:latin typeface="OpenDyslexicAlta" panose="00000500000000000000" pitchFamily="50" charset="0"/>
                <a:cs typeface="Arial" pitchFamily="34" charset="0"/>
              </a:rPr>
              <a:t>-Spanish threat – Catholic support</a:t>
            </a:r>
          </a:p>
          <a:p>
            <a:pPr lvl="0"/>
            <a:endParaRPr lang="en-GB" altLang="en-US" sz="1400" dirty="0">
              <a:solidFill>
                <a:srgbClr val="000000"/>
              </a:solidFill>
              <a:latin typeface="OpenDyslexicAlta" panose="00000500000000000000" pitchFamily="50" charset="0"/>
              <a:cs typeface="Arial" pitchFamily="34" charset="0"/>
            </a:endParaRPr>
          </a:p>
          <a:p>
            <a:pPr lvl="0"/>
            <a:r>
              <a:rPr lang="en-GB" altLang="en-US" sz="1400" dirty="0" err="1">
                <a:solidFill>
                  <a:srgbClr val="000000"/>
                </a:solidFill>
                <a:latin typeface="OpenDyslexicAlta" panose="00000500000000000000" pitchFamily="50" charset="0"/>
                <a:cs typeface="Arial" pitchFamily="34" charset="0"/>
              </a:rPr>
              <a:t>i</a:t>
            </a:r>
            <a:r>
              <a:rPr lang="en-GB" altLang="en-US" sz="1400" dirty="0">
                <a:solidFill>
                  <a:srgbClr val="000000"/>
                </a:solidFill>
                <a:latin typeface="OpenDyslexicAlta" panose="00000500000000000000" pitchFamily="50" charset="0"/>
                <a:cs typeface="Arial" pitchFamily="34" charset="0"/>
              </a:rPr>
              <a:t>. ‘The Spanish Armada was defeated due to the weather.’ How far do you agree?</a:t>
            </a:r>
          </a:p>
          <a:p>
            <a:pPr lvl="0"/>
            <a:r>
              <a:rPr lang="en-GB" altLang="en-US" sz="1400" dirty="0">
                <a:solidFill>
                  <a:srgbClr val="000000"/>
                </a:solidFill>
                <a:latin typeface="OpenDyslexicAlta" panose="00000500000000000000" pitchFamily="50" charset="0"/>
                <a:cs typeface="Arial" pitchFamily="34" charset="0"/>
              </a:rPr>
              <a:t>-Battle of </a:t>
            </a:r>
            <a:r>
              <a:rPr lang="en-GB" altLang="en-US" sz="1400" dirty="0" err="1">
                <a:solidFill>
                  <a:srgbClr val="000000"/>
                </a:solidFill>
                <a:latin typeface="OpenDyslexicAlta" panose="00000500000000000000" pitchFamily="50" charset="0"/>
                <a:cs typeface="Arial" pitchFamily="34" charset="0"/>
              </a:rPr>
              <a:t>Gravelines</a:t>
            </a:r>
            <a:r>
              <a:rPr lang="en-GB" altLang="en-US" sz="1400" dirty="0">
                <a:solidFill>
                  <a:srgbClr val="000000"/>
                </a:solidFill>
                <a:latin typeface="OpenDyslexicAlta" panose="00000500000000000000" pitchFamily="50" charset="0"/>
                <a:cs typeface="Arial" pitchFamily="34" charset="0"/>
              </a:rPr>
              <a:t> –Spanish weaknesses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OpenDyslexicAlta" panose="00000500000000000000" pitchFamily="50"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OpenDyslexicAlta" panose="00000500000000000000" pitchFamily="50" charset="0"/>
              <a:cs typeface="Arial" pitchFamily="34" charset="0"/>
            </a:endParaRPr>
          </a:p>
        </p:txBody>
      </p:sp>
      <p:sp>
        <p:nvSpPr>
          <p:cNvPr id="3" name="Text Box 3"/>
          <p:cNvSpPr txBox="1">
            <a:spLocks noChangeArrowheads="1"/>
          </p:cNvSpPr>
          <p:nvPr/>
        </p:nvSpPr>
        <p:spPr bwMode="auto">
          <a:xfrm>
            <a:off x="0" y="17515"/>
            <a:ext cx="9162197" cy="504138"/>
          </a:xfrm>
          <a:prstGeom prst="rect">
            <a:avLst/>
          </a:prstGeom>
          <a:solidFill>
            <a:srgbClr val="FFC000"/>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0000"/>
                </a:solidFill>
                <a:effectLst/>
                <a:latin typeface="Cactus Tequila" charset="0"/>
                <a:cs typeface="Arial" pitchFamily="34" charset="0"/>
              </a:rPr>
              <a:t>Key Topic 1: Queen,</a:t>
            </a:r>
            <a:r>
              <a:rPr kumimoji="0" lang="en-GB" altLang="en-US" sz="1400" b="1" i="0" u="none" strike="noStrike" cap="none" normalizeH="0" dirty="0">
                <a:ln>
                  <a:noFill/>
                </a:ln>
                <a:solidFill>
                  <a:srgbClr val="000000"/>
                </a:solidFill>
                <a:effectLst/>
                <a:latin typeface="Cactus Tequila" charset="0"/>
                <a:cs typeface="Arial" pitchFamily="34" charset="0"/>
              </a:rPr>
              <a:t> Government and religion         </a:t>
            </a:r>
            <a:r>
              <a:rPr kumimoji="0" lang="en-GB" altLang="en-US" sz="1400" b="1" i="0" u="none" strike="noStrike" cap="none" normalizeH="0" baseline="0" dirty="0">
                <a:ln>
                  <a:noFill/>
                </a:ln>
                <a:solidFill>
                  <a:srgbClr val="000000"/>
                </a:solidFill>
                <a:effectLst/>
                <a:latin typeface="Cactus Tequila" charset="0"/>
                <a:cs typeface="Arial" pitchFamily="34" charset="0"/>
              </a:rPr>
              <a:t>Key Topic 2: Challenges to Elizabeth at home ad abroad </a:t>
            </a:r>
          </a:p>
          <a:p>
            <a:pPr marL="0" marR="0" lvl="0" indent="0" algn="l" defTabSz="914400" rtl="0" eaLnBrk="1" fontAlgn="base" latinLnBrk="0" hangingPunct="1">
              <a:lnSpc>
                <a:spcPct val="100000"/>
              </a:lnSpc>
              <a:spcBef>
                <a:spcPct val="0"/>
              </a:spcBef>
              <a:spcAft>
                <a:spcPct val="0"/>
              </a:spcAft>
              <a:buClrTx/>
              <a:buSzTx/>
              <a:buFontTx/>
              <a:buNone/>
              <a:tabLst/>
            </a:pPr>
            <a:r>
              <a:rPr lang="en-GB" altLang="en-US" sz="1400" b="1">
                <a:solidFill>
                  <a:srgbClr val="000000"/>
                </a:solidFill>
                <a:latin typeface="Cactus Tequila" charset="0"/>
                <a:cs typeface="Arial" pitchFamily="34" charset="0"/>
              </a:rPr>
              <a:t>	1558-1569</a:t>
            </a:r>
            <a:r>
              <a:rPr lang="en-GB" altLang="en-US" sz="1400" b="1" dirty="0">
                <a:solidFill>
                  <a:srgbClr val="000000"/>
                </a:solidFill>
                <a:latin typeface="Cactus Tequila" charset="0"/>
                <a:cs typeface="Arial" pitchFamily="34" charset="0"/>
              </a:rPr>
              <a:t>				1569-1588</a:t>
            </a:r>
          </a:p>
        </p:txBody>
      </p:sp>
      <p:sp>
        <p:nvSpPr>
          <p:cNvPr id="4" name="Text Box 4"/>
          <p:cNvSpPr txBox="1">
            <a:spLocks noChangeArrowheads="1"/>
          </p:cNvSpPr>
          <p:nvPr/>
        </p:nvSpPr>
        <p:spPr bwMode="auto">
          <a:xfrm>
            <a:off x="0" y="521653"/>
            <a:ext cx="4419600" cy="6326267"/>
          </a:xfrm>
          <a:prstGeom prst="rect">
            <a:avLst/>
          </a:prstGeom>
          <a:solidFill>
            <a:srgbClr val="FFC0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altLang="en-US" sz="1600" dirty="0">
                <a:solidFill>
                  <a:srgbClr val="000000"/>
                </a:solidFill>
                <a:latin typeface="OpenDyslexicAlta" panose="00000500000000000000" pitchFamily="50" charset="0"/>
                <a:cs typeface="Arial" pitchFamily="34" charset="0"/>
              </a:rPr>
              <a:t>Q1a. DESCRIBE:  	(4 marks)</a:t>
            </a:r>
          </a:p>
          <a:p>
            <a:pPr lvl="0" fontAlgn="base">
              <a:spcBef>
                <a:spcPct val="0"/>
              </a:spcBef>
              <a:spcAft>
                <a:spcPct val="0"/>
              </a:spcAft>
            </a:pPr>
            <a:r>
              <a:rPr lang="en-GB" altLang="en-US" sz="1600" dirty="0">
                <a:solidFill>
                  <a:srgbClr val="000000"/>
                </a:solidFill>
                <a:latin typeface="OpenDyslexicAlta" panose="00000500000000000000" pitchFamily="50" charset="0"/>
                <a:cs typeface="Arial" pitchFamily="34" charset="0"/>
              </a:rPr>
              <a:t>Describe two features of the Privy Council.</a:t>
            </a:r>
          </a:p>
          <a:p>
            <a:pPr lvl="0" fontAlgn="base">
              <a:spcBef>
                <a:spcPct val="0"/>
              </a:spcBef>
              <a:spcAft>
                <a:spcPct val="0"/>
              </a:spcAft>
            </a:pPr>
            <a:r>
              <a:rPr lang="en-GB" altLang="en-US" sz="1600" dirty="0">
                <a:solidFill>
                  <a:srgbClr val="000000"/>
                </a:solidFill>
                <a:latin typeface="OpenDyslexicAlta" panose="00000500000000000000" pitchFamily="50" charset="0"/>
                <a:cs typeface="Arial" pitchFamily="34" charset="0"/>
              </a:rPr>
              <a:t>Describe two features of the challenge from Puritans between 1558 and 1569.</a:t>
            </a:r>
          </a:p>
          <a:p>
            <a:pPr lvl="0" fontAlgn="base">
              <a:spcBef>
                <a:spcPct val="0"/>
              </a:spcBef>
              <a:spcAft>
                <a:spcPct val="0"/>
              </a:spcAft>
            </a:pPr>
            <a:endParaRPr lang="en-GB" altLang="en-US" sz="1600" dirty="0">
              <a:solidFill>
                <a:srgbClr val="000000"/>
              </a:solidFill>
              <a:latin typeface="OpenDyslexicAlta" panose="00000500000000000000" pitchFamily="50" charset="0"/>
              <a:cs typeface="Arial" pitchFamily="34" charset="0"/>
            </a:endParaRPr>
          </a:p>
          <a:p>
            <a:pPr lvl="0" fontAlgn="base">
              <a:spcBef>
                <a:spcPct val="0"/>
              </a:spcBef>
              <a:spcAft>
                <a:spcPct val="0"/>
              </a:spcAft>
            </a:pPr>
            <a:r>
              <a:rPr lang="en-GB" altLang="en-US" sz="1600" dirty="0">
                <a:solidFill>
                  <a:srgbClr val="000000"/>
                </a:solidFill>
                <a:latin typeface="OpenDyslexicAlta" panose="00000500000000000000" pitchFamily="50" charset="0"/>
                <a:cs typeface="Arial" pitchFamily="34" charset="0"/>
              </a:rPr>
              <a:t>Q1b. EXPLAIN:  (12 marks)</a:t>
            </a:r>
          </a:p>
          <a:p>
            <a:pPr lvl="0" fontAlgn="base">
              <a:spcBef>
                <a:spcPct val="0"/>
              </a:spcBef>
              <a:spcAft>
                <a:spcPct val="0"/>
              </a:spcAft>
            </a:pPr>
            <a:r>
              <a:rPr lang="en-GB" altLang="en-US" sz="1600" dirty="0">
                <a:solidFill>
                  <a:srgbClr val="000000"/>
                </a:solidFill>
                <a:latin typeface="OpenDyslexicAlta" panose="00000500000000000000" pitchFamily="50" charset="0"/>
                <a:cs typeface="Arial" pitchFamily="34" charset="0"/>
              </a:rPr>
              <a:t>Explain why Religion was so important in sixteenth  century England.</a:t>
            </a:r>
          </a:p>
          <a:p>
            <a:pPr lvl="0" fontAlgn="base">
              <a:spcBef>
                <a:spcPct val="0"/>
              </a:spcBef>
              <a:spcAft>
                <a:spcPct val="0"/>
              </a:spcAft>
            </a:pPr>
            <a:endParaRPr lang="en-GB" altLang="en-US" sz="1600" dirty="0">
              <a:solidFill>
                <a:srgbClr val="000000"/>
              </a:solidFill>
              <a:latin typeface="OpenDyslexicAlta" panose="00000500000000000000" pitchFamily="50" charset="0"/>
              <a:cs typeface="Arial" pitchFamily="34" charset="0"/>
            </a:endParaRPr>
          </a:p>
          <a:p>
            <a:pPr lvl="0" fontAlgn="base">
              <a:spcBef>
                <a:spcPct val="0"/>
              </a:spcBef>
              <a:spcAft>
                <a:spcPct val="0"/>
              </a:spcAft>
            </a:pPr>
            <a:r>
              <a:rPr lang="en-GB" altLang="en-US" sz="1600" dirty="0">
                <a:solidFill>
                  <a:srgbClr val="000000"/>
                </a:solidFill>
                <a:latin typeface="OpenDyslexicAlta" panose="00000500000000000000" pitchFamily="50" charset="0"/>
                <a:cs typeface="Arial" pitchFamily="34" charset="0"/>
              </a:rPr>
              <a:t>Explain why Mary, Queen of Scots posed a problem for Elizabeth in 1568.</a:t>
            </a:r>
          </a:p>
          <a:p>
            <a:pPr lvl="0" fontAlgn="base">
              <a:spcBef>
                <a:spcPct val="0"/>
              </a:spcBef>
              <a:spcAft>
                <a:spcPct val="0"/>
              </a:spcAft>
            </a:pPr>
            <a:endParaRPr lang="en-GB" altLang="en-US" sz="1600" dirty="0">
              <a:solidFill>
                <a:srgbClr val="000000"/>
              </a:solidFill>
              <a:latin typeface="OpenDyslexicAlta" panose="00000500000000000000" pitchFamily="50" charset="0"/>
              <a:cs typeface="Arial" pitchFamily="34" charset="0"/>
            </a:endParaRPr>
          </a:p>
          <a:p>
            <a:pPr lvl="0"/>
            <a:r>
              <a:rPr lang="en-GB" altLang="en-US" sz="1600" dirty="0">
                <a:solidFill>
                  <a:srgbClr val="000000"/>
                </a:solidFill>
                <a:latin typeface="OpenDyslexicAlta" panose="00000500000000000000" pitchFamily="50" charset="0"/>
                <a:cs typeface="Arial" pitchFamily="34" charset="0"/>
              </a:rPr>
              <a:t>Q1c. JUDGEMENT:  (16 marks)</a:t>
            </a:r>
          </a:p>
          <a:p>
            <a:pPr lvl="0"/>
            <a:r>
              <a:rPr lang="en-GB" altLang="en-US" sz="1400" dirty="0" err="1">
                <a:solidFill>
                  <a:srgbClr val="000000"/>
                </a:solidFill>
                <a:latin typeface="OpenDyslexicAlta" panose="00000500000000000000" pitchFamily="50" charset="0"/>
                <a:cs typeface="Arial" pitchFamily="34" charset="0"/>
              </a:rPr>
              <a:t>i</a:t>
            </a:r>
            <a:r>
              <a:rPr lang="en-GB" altLang="en-US" sz="1400" dirty="0">
                <a:solidFill>
                  <a:srgbClr val="000000"/>
                </a:solidFill>
                <a:latin typeface="OpenDyslexicAlta" panose="00000500000000000000" pitchFamily="50" charset="0"/>
                <a:cs typeface="Arial" pitchFamily="34" charset="0"/>
              </a:rPr>
              <a:t>. ‘Elizabeth dealt with the problems of 1558 successfully.’  How far do you agree?     Explain your answer.</a:t>
            </a:r>
          </a:p>
          <a:p>
            <a:pPr lvl="0"/>
            <a:r>
              <a:rPr lang="en-GB" altLang="en-US" sz="1400" dirty="0">
                <a:solidFill>
                  <a:srgbClr val="000000"/>
                </a:solidFill>
                <a:latin typeface="OpenDyslexicAlta" panose="00000500000000000000" pitchFamily="50" charset="0"/>
                <a:cs typeface="Arial" pitchFamily="34" charset="0"/>
              </a:rPr>
              <a:t>-War with France - Debt</a:t>
            </a:r>
          </a:p>
          <a:p>
            <a:pPr lvl="0"/>
            <a:r>
              <a:rPr lang="en-GB" altLang="en-US" sz="1400" dirty="0">
                <a:solidFill>
                  <a:srgbClr val="000000"/>
                </a:solidFill>
                <a:latin typeface="OpenDyslexicAlta" panose="00000500000000000000" pitchFamily="50" charset="0"/>
                <a:cs typeface="Arial" pitchFamily="34" charset="0"/>
              </a:rPr>
              <a:t>OR</a:t>
            </a:r>
          </a:p>
          <a:p>
            <a:pPr lvl="0"/>
            <a:r>
              <a:rPr lang="en-GB" altLang="en-US" sz="1400" dirty="0">
                <a:solidFill>
                  <a:srgbClr val="000000"/>
                </a:solidFill>
                <a:latin typeface="OpenDyslexicAlta" panose="00000500000000000000" pitchFamily="50" charset="0"/>
                <a:cs typeface="Arial" pitchFamily="34" charset="0"/>
              </a:rPr>
              <a:t>ii. ‘The religious settlement of 1559 did not solve the problem of religion in             Elizabethan England.’  How far do you agree?    Explain your answer.</a:t>
            </a:r>
          </a:p>
          <a:p>
            <a:pPr lvl="0"/>
            <a:r>
              <a:rPr lang="en-GB" altLang="en-US" sz="1400" dirty="0">
                <a:solidFill>
                  <a:srgbClr val="000000"/>
                </a:solidFill>
                <a:latin typeface="OpenDyslexicAlta" panose="00000500000000000000" pitchFamily="50" charset="0"/>
                <a:cs typeface="Arial" pitchFamily="34" charset="0"/>
              </a:rPr>
              <a:t>-Recusants  -Protestant reaction</a:t>
            </a:r>
          </a:p>
          <a:p>
            <a:pPr lvl="0" fontAlgn="base">
              <a:spcBef>
                <a:spcPct val="0"/>
              </a:spcBef>
              <a:spcAft>
                <a:spcPct val="0"/>
              </a:spcAft>
            </a:pPr>
            <a:endParaRPr lang="en-GB" altLang="en-US" sz="1600" dirty="0">
              <a:solidFill>
                <a:srgbClr val="000000"/>
              </a:solidFill>
              <a:latin typeface="OpenDyslexicAlta" panose="00000500000000000000" pitchFamily="50" charset="0"/>
              <a:cs typeface="Arial" pitchFamily="34" charset="0"/>
            </a:endParaRPr>
          </a:p>
        </p:txBody>
      </p:sp>
    </p:spTree>
    <p:extLst>
      <p:ext uri="{BB962C8B-B14F-4D97-AF65-F5344CB8AC3E}">
        <p14:creationId xmlns:p14="http://schemas.microsoft.com/office/powerpoint/2010/main" val="376909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1437" y="609599"/>
            <a:ext cx="9006363" cy="6112177"/>
          </a:xfrm>
          <a:prstGeom prst="rect">
            <a:avLst/>
          </a:prstGeom>
          <a:solidFill>
            <a:srgbClr val="FFC0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Q1a. DESCRIBE:  	(4 marks)</a:t>
            </a:r>
          </a:p>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Describe two features of Drake’s circumnavigation of the world.</a:t>
            </a:r>
          </a:p>
          <a:p>
            <a:pPr lvl="0" fontAlgn="base">
              <a:spcBef>
                <a:spcPct val="0"/>
              </a:spcBef>
              <a:spcAft>
                <a:spcPct val="0"/>
              </a:spcAft>
            </a:pPr>
            <a:endParaRPr lang="en-GB" altLang="en-US" dirty="0">
              <a:solidFill>
                <a:srgbClr val="000000"/>
              </a:solidFill>
              <a:latin typeface="OpenDyslexicAlta" panose="00000500000000000000" pitchFamily="50" charset="0"/>
              <a:cs typeface="Arial" pitchFamily="34" charset="0"/>
            </a:endParaRPr>
          </a:p>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Describe two features of sports and pastimes for the wealthy.</a:t>
            </a:r>
          </a:p>
          <a:p>
            <a:pPr lvl="0"/>
            <a:endParaRPr lang="en-GB" altLang="en-US" dirty="0">
              <a:solidFill>
                <a:srgbClr val="000000"/>
              </a:solidFill>
              <a:latin typeface="OpenDyslexicAlta" panose="00000500000000000000" pitchFamily="50" charset="0"/>
              <a:cs typeface="Arial" pitchFamily="34" charset="0"/>
            </a:endParaRPr>
          </a:p>
          <a:p>
            <a:pPr lvl="0"/>
            <a:r>
              <a:rPr lang="en-GB" altLang="en-US" dirty="0">
                <a:solidFill>
                  <a:srgbClr val="000000"/>
                </a:solidFill>
                <a:latin typeface="OpenDyslexicAlta" panose="00000500000000000000" pitchFamily="50" charset="0"/>
                <a:cs typeface="Arial" pitchFamily="34" charset="0"/>
              </a:rPr>
              <a:t>Q1b. EXPLAIN:  (12 marks)</a:t>
            </a:r>
          </a:p>
          <a:p>
            <a:pPr lvl="0"/>
            <a:r>
              <a:rPr lang="en-GB" altLang="en-US" dirty="0">
                <a:solidFill>
                  <a:srgbClr val="000000"/>
                </a:solidFill>
                <a:latin typeface="OpenDyslexicAlta" panose="00000500000000000000" pitchFamily="50" charset="0"/>
                <a:cs typeface="Arial" pitchFamily="34" charset="0"/>
              </a:rPr>
              <a:t>Explain why Elizabeth was worried about the ‘idle poor’ and vagabonds.</a:t>
            </a:r>
          </a:p>
          <a:p>
            <a:pPr lvl="0"/>
            <a:endParaRPr lang="en-GB" altLang="en-US" dirty="0">
              <a:solidFill>
                <a:srgbClr val="000000"/>
              </a:solidFill>
              <a:latin typeface="OpenDyslexicAlta" panose="00000500000000000000" pitchFamily="50" charset="0"/>
              <a:cs typeface="Arial" pitchFamily="34" charset="0"/>
            </a:endParaRPr>
          </a:p>
          <a:p>
            <a:pPr lvl="0"/>
            <a:r>
              <a:rPr lang="en-GB" altLang="en-US" dirty="0">
                <a:solidFill>
                  <a:srgbClr val="000000"/>
                </a:solidFill>
                <a:latin typeface="OpenDyslexicAlta" panose="00000500000000000000" pitchFamily="50" charset="0"/>
                <a:cs typeface="Arial" pitchFamily="34" charset="0"/>
              </a:rPr>
              <a:t>Explain why men such as Francis Drake went on voyages of exploration.</a:t>
            </a:r>
          </a:p>
          <a:p>
            <a:pPr lvl="0" fontAlgn="base">
              <a:spcBef>
                <a:spcPct val="0"/>
              </a:spcBef>
              <a:spcAft>
                <a:spcPct val="0"/>
              </a:spcAft>
            </a:pPr>
            <a:endParaRPr lang="en-GB" altLang="en-US" dirty="0">
              <a:solidFill>
                <a:srgbClr val="000000"/>
              </a:solidFill>
              <a:latin typeface="OpenDyslexicAlta" panose="00000500000000000000" pitchFamily="50" charset="0"/>
              <a:cs typeface="Arial" pitchFamily="34" charset="0"/>
            </a:endParaRPr>
          </a:p>
          <a:p>
            <a:pPr lvl="0" fontAlgn="base">
              <a:spcBef>
                <a:spcPct val="0"/>
              </a:spcBef>
              <a:spcAft>
                <a:spcPct val="0"/>
              </a:spcAft>
            </a:pPr>
            <a:endParaRPr lang="en-GB" altLang="en-US" dirty="0">
              <a:solidFill>
                <a:srgbClr val="000000"/>
              </a:solidFill>
              <a:latin typeface="OpenDyslexicAlta" panose="00000500000000000000" pitchFamily="50" charset="0"/>
              <a:cs typeface="Arial" pitchFamily="34" charset="0"/>
            </a:endParaRPr>
          </a:p>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Q1c. JUDGEMENT:  (16 marks)</a:t>
            </a:r>
          </a:p>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‘Events in the New World were the main reason for the breakdown of relations with Spain.’  How far do you agree?  Explain your answer.</a:t>
            </a:r>
          </a:p>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-Francis Drake	- Spanish Netherlands</a:t>
            </a:r>
          </a:p>
          <a:p>
            <a:pPr lvl="0" fontAlgn="base">
              <a:spcBef>
                <a:spcPct val="0"/>
              </a:spcBef>
              <a:spcAft>
                <a:spcPct val="0"/>
              </a:spcAft>
            </a:pPr>
            <a:endParaRPr lang="en-GB" altLang="en-US" dirty="0">
              <a:solidFill>
                <a:srgbClr val="000000"/>
              </a:solidFill>
              <a:latin typeface="OpenDyslexicAlta" panose="00000500000000000000" pitchFamily="50" charset="0"/>
              <a:cs typeface="Arial" pitchFamily="34" charset="0"/>
            </a:endParaRPr>
          </a:p>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OR</a:t>
            </a:r>
          </a:p>
          <a:p>
            <a:pPr lvl="0" fontAlgn="base">
              <a:spcBef>
                <a:spcPct val="0"/>
              </a:spcBef>
              <a:spcAft>
                <a:spcPct val="0"/>
              </a:spcAft>
            </a:pPr>
            <a:endParaRPr lang="en-GB" altLang="en-US" dirty="0">
              <a:solidFill>
                <a:srgbClr val="000000"/>
              </a:solidFill>
              <a:latin typeface="OpenDyslexicAlta" panose="00000500000000000000" pitchFamily="50" charset="0"/>
              <a:cs typeface="Arial" pitchFamily="34" charset="0"/>
            </a:endParaRPr>
          </a:p>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‘Relations with the Native Americans were the main reason for the failure of the    Virginia colonies.’  How far do you agree?  Explain your answer.</a:t>
            </a:r>
          </a:p>
          <a:p>
            <a:pPr lvl="0" fontAlgn="base">
              <a:spcBef>
                <a:spcPct val="0"/>
              </a:spcBef>
              <a:spcAft>
                <a:spcPct val="0"/>
              </a:spcAft>
            </a:pPr>
            <a:r>
              <a:rPr lang="en-GB" altLang="en-US" dirty="0">
                <a:solidFill>
                  <a:srgbClr val="000000"/>
                </a:solidFill>
                <a:latin typeface="OpenDyslexicAlta" panose="00000500000000000000" pitchFamily="50" charset="0"/>
                <a:cs typeface="Arial" pitchFamily="34" charset="0"/>
              </a:rPr>
              <a:t>-Walter Raleigh	-Roanoke Island</a:t>
            </a:r>
          </a:p>
        </p:txBody>
      </p:sp>
      <p:sp>
        <p:nvSpPr>
          <p:cNvPr id="3" name="Text Box 3"/>
          <p:cNvSpPr txBox="1">
            <a:spLocks noChangeArrowheads="1"/>
          </p:cNvSpPr>
          <p:nvPr/>
        </p:nvSpPr>
        <p:spPr bwMode="auto">
          <a:xfrm>
            <a:off x="61437" y="136223"/>
            <a:ext cx="9006363" cy="397177"/>
          </a:xfrm>
          <a:prstGeom prst="rect">
            <a:avLst/>
          </a:prstGeom>
          <a:solidFill>
            <a:srgbClr val="FFC000"/>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OpenDyslexicAlta" panose="00000500000000000000" pitchFamily="50" charset="0"/>
                <a:cs typeface="Arial" pitchFamily="34" charset="0"/>
              </a:rPr>
              <a:t>Key Topic 3: Elizabethan society in the age of exploration,  1558-88.</a:t>
            </a:r>
            <a:endParaRPr kumimoji="0" lang="en-US" altLang="en-US" sz="1600" b="0" i="0" u="none" strike="noStrike" cap="none" normalizeH="0" baseline="0" dirty="0">
              <a:ln>
                <a:noFill/>
              </a:ln>
              <a:solidFill>
                <a:schemeClr val="tx1"/>
              </a:solidFill>
              <a:effectLst/>
              <a:latin typeface="OpenDyslexicAlta" panose="00000500000000000000" pitchFamily="50" charset="0"/>
              <a:cs typeface="Arial" pitchFamily="34" charset="0"/>
            </a:endParaRPr>
          </a:p>
        </p:txBody>
      </p:sp>
    </p:spTree>
    <p:extLst>
      <p:ext uri="{BB962C8B-B14F-4D97-AF65-F5344CB8AC3E}">
        <p14:creationId xmlns:p14="http://schemas.microsoft.com/office/powerpoint/2010/main" val="289718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43CF-2F96-47A1-AFAB-35B4A3D87986}"/>
              </a:ext>
            </a:extLst>
          </p:cNvPr>
          <p:cNvSpPr>
            <a:spLocks noGrp="1"/>
          </p:cNvSpPr>
          <p:nvPr>
            <p:ph type="title"/>
          </p:nvPr>
        </p:nvSpPr>
        <p:spPr/>
        <p:txBody>
          <a:bodyPr/>
          <a:lstStyle/>
          <a:p>
            <a:pPr lvl="0"/>
            <a:r>
              <a:rPr lang="en-GB" altLang="en-US" dirty="0">
                <a:solidFill>
                  <a:srgbClr val="000000"/>
                </a:solidFill>
                <a:cs typeface="Arial" pitchFamily="34" charset="0"/>
              </a:rPr>
              <a:t>Explain why men such as Francis Drake went on voyages of exploration.</a:t>
            </a:r>
            <a:br>
              <a:rPr lang="en-GB" altLang="en-US" dirty="0">
                <a:solidFill>
                  <a:srgbClr val="000000"/>
                </a:solidFill>
                <a:cs typeface="Arial" pitchFamily="34" charset="0"/>
              </a:rPr>
            </a:br>
            <a:br>
              <a:rPr lang="en-GB" altLang="en-US" dirty="0">
                <a:solidFill>
                  <a:srgbClr val="000000"/>
                </a:solidFill>
                <a:cs typeface="Arial" pitchFamily="34" charset="0"/>
              </a:rPr>
            </a:br>
            <a:r>
              <a:rPr lang="en-GB" altLang="en-US" dirty="0">
                <a:solidFill>
                  <a:srgbClr val="000000"/>
                </a:solidFill>
                <a:cs typeface="Arial" pitchFamily="34" charset="0"/>
              </a:rPr>
              <a:t>You may use: - The New World	</a:t>
            </a:r>
            <a:br>
              <a:rPr lang="en-GB" altLang="en-US" dirty="0">
                <a:solidFill>
                  <a:srgbClr val="000000"/>
                </a:solidFill>
                <a:cs typeface="Arial" pitchFamily="34" charset="0"/>
              </a:rPr>
            </a:br>
            <a:br>
              <a:rPr lang="en-GB" altLang="en-US" dirty="0">
                <a:solidFill>
                  <a:srgbClr val="000000"/>
                </a:solidFill>
                <a:cs typeface="Arial" pitchFamily="34" charset="0"/>
              </a:rPr>
            </a:br>
            <a:r>
              <a:rPr lang="en-GB" altLang="en-US" dirty="0">
                <a:solidFill>
                  <a:srgbClr val="000000"/>
                </a:solidFill>
                <a:cs typeface="Arial" pitchFamily="34" charset="0"/>
              </a:rPr>
              <a:t>-Circumnavigation of the world 1577-80</a:t>
            </a:r>
          </a:p>
        </p:txBody>
      </p:sp>
      <p:sp>
        <p:nvSpPr>
          <p:cNvPr id="3" name="Content Placeholder 2">
            <a:extLst>
              <a:ext uri="{FF2B5EF4-FFF2-40B4-BE49-F238E27FC236}">
                <a16:creationId xmlns:a16="http://schemas.microsoft.com/office/drawing/2014/main" id="{C3087F3E-63EF-42F6-8BB6-AC22781A4192}"/>
              </a:ext>
            </a:extLst>
          </p:cNvPr>
          <p:cNvSpPr>
            <a:spLocks noGrp="1"/>
          </p:cNvSpPr>
          <p:nvPr>
            <p:ph idx="1"/>
          </p:nvPr>
        </p:nvSpPr>
        <p:spPr>
          <a:xfrm>
            <a:off x="628650" y="3276599"/>
            <a:ext cx="7886700" cy="2900363"/>
          </a:xfrm>
        </p:spPr>
        <p:txBody>
          <a:bodyPr/>
          <a:lstStyle/>
          <a:p>
            <a:r>
              <a:rPr lang="en-GB" dirty="0"/>
              <a:t>Three factors: </a:t>
            </a:r>
          </a:p>
        </p:txBody>
      </p:sp>
      <p:sp>
        <p:nvSpPr>
          <p:cNvPr id="4" name="Rectangle 3">
            <a:extLst>
              <a:ext uri="{FF2B5EF4-FFF2-40B4-BE49-F238E27FC236}">
                <a16:creationId xmlns:a16="http://schemas.microsoft.com/office/drawing/2014/main" id="{81AAD164-E777-48A9-9535-AF0C3EECD03A}"/>
              </a:ext>
            </a:extLst>
          </p:cNvPr>
          <p:cNvSpPr/>
          <p:nvPr/>
        </p:nvSpPr>
        <p:spPr>
          <a:xfrm>
            <a:off x="7391400" y="76200"/>
            <a:ext cx="1312732" cy="369332"/>
          </a:xfrm>
          <a:prstGeom prst="rect">
            <a:avLst/>
          </a:prstGeom>
          <a:solidFill>
            <a:srgbClr val="00B0F0"/>
          </a:solidFill>
        </p:spPr>
        <p:txBody>
          <a:bodyPr wrap="none">
            <a:spAutoFit/>
          </a:bodyPr>
          <a:lstStyle/>
          <a:p>
            <a:r>
              <a:rPr lang="en-GB" dirty="0"/>
              <a:t>Pages 94-98</a:t>
            </a:r>
          </a:p>
        </p:txBody>
      </p:sp>
    </p:spTree>
    <p:extLst>
      <p:ext uri="{BB962C8B-B14F-4D97-AF65-F5344CB8AC3E}">
        <p14:creationId xmlns:p14="http://schemas.microsoft.com/office/powerpoint/2010/main" val="96688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p:txBody>
          <a:bodyPr>
            <a:noAutofit/>
          </a:bodyPr>
          <a:lstStyle/>
          <a:p>
            <a:pPr algn="l"/>
            <a:r>
              <a:rPr lang="en-GB" sz="2800" b="1" dirty="0"/>
              <a:t>Structuring your answer</a:t>
            </a:r>
            <a:endParaRPr lang="en-US" sz="2800" b="1" dirty="0"/>
          </a:p>
        </p:txBody>
      </p:sp>
      <p:sp>
        <p:nvSpPr>
          <p:cNvPr id="3" name="Content Placeholder 2"/>
          <p:cNvSpPr>
            <a:spLocks noGrp="1"/>
          </p:cNvSpPr>
          <p:nvPr>
            <p:ph idx="1"/>
          </p:nvPr>
        </p:nvSpPr>
        <p:spPr/>
        <p:txBody>
          <a:bodyPr>
            <a:normAutofit/>
          </a:bodyPr>
          <a:lstStyle/>
          <a:p>
            <a:pPr marL="0" indent="0">
              <a:buNone/>
            </a:pPr>
            <a:r>
              <a:rPr lang="en-US" sz="2000" dirty="0"/>
              <a:t>The diagram shows you the steps to write a good answer to this type of question. Each point or reason you have chosen should be given a paragraph and your answer should start with an introduction which introduces your reasons. Click on the different parts of the diagram for examples of how to answer the question:</a:t>
            </a:r>
            <a:endParaRPr lang="en-GB" sz="2000" dirty="0"/>
          </a:p>
          <a:p>
            <a:pPr marL="0" indent="0">
              <a:buNone/>
            </a:pPr>
            <a:r>
              <a:rPr lang="en-US" sz="2000" b="1" dirty="0"/>
              <a:t> </a:t>
            </a:r>
            <a:endParaRPr lang="en-GB" sz="2000" dirty="0"/>
          </a:p>
          <a:p>
            <a:pPr marL="0" indent="0">
              <a:buNone/>
            </a:pPr>
            <a:r>
              <a:rPr lang="en-US" sz="2000" b="1" dirty="0"/>
              <a:t>Explain why Mary, Queen of Scots created a problem for Elizabeth </a:t>
            </a:r>
            <a:br>
              <a:rPr lang="en-US" sz="2000" b="1" dirty="0"/>
            </a:br>
            <a:r>
              <a:rPr lang="en-US" sz="2000" b="1" dirty="0"/>
              <a:t>when she came to England in 1568.</a:t>
            </a:r>
            <a:r>
              <a:rPr lang="en-GB" sz="2000" b="1" dirty="0"/>
              <a:t> </a:t>
            </a:r>
            <a:endParaRPr lang="en-GB" sz="2000" dirty="0"/>
          </a:p>
        </p:txBody>
      </p:sp>
      <p:sp>
        <p:nvSpPr>
          <p:cNvPr id="4" name="Rectangle 3"/>
          <p:cNvSpPr/>
          <p:nvPr/>
        </p:nvSpPr>
        <p:spPr>
          <a:xfrm>
            <a:off x="4672361" y="964417"/>
            <a:ext cx="4241860" cy="840230"/>
          </a:xfrm>
          <a:prstGeom prst="rect">
            <a:avLst/>
          </a:prstGeom>
          <a:solidFill>
            <a:schemeClr val="accent3"/>
          </a:solidFill>
          <a:ln>
            <a:solidFill>
              <a:schemeClr val="accent3">
                <a:lumMod val="40000"/>
                <a:lumOff val="60000"/>
              </a:schemeClr>
            </a:solidFill>
          </a:ln>
        </p:spPr>
        <p:txBody>
          <a:bodyPr wrap="square">
            <a:spAutoFit/>
          </a:bodyPr>
          <a:lstStyle/>
          <a:p>
            <a:pPr defTabSz="457200">
              <a:lnSpc>
                <a:spcPct val="90000"/>
              </a:lnSpc>
            </a:pPr>
            <a:r>
              <a:rPr lang="en-US" b="1" dirty="0">
                <a:solidFill>
                  <a:prstClr val="black"/>
                </a:solidFill>
              </a:rPr>
              <a:t>INTRODUCTION</a:t>
            </a:r>
            <a:endParaRPr lang="en-GB" dirty="0">
              <a:solidFill>
                <a:prstClr val="black"/>
              </a:solidFill>
            </a:endParaRPr>
          </a:p>
          <a:p>
            <a:pPr defTabSz="457200">
              <a:lnSpc>
                <a:spcPct val="90000"/>
              </a:lnSpc>
            </a:pPr>
            <a:r>
              <a:rPr lang="en-US" dirty="0">
                <a:solidFill>
                  <a:prstClr val="black"/>
                </a:solidFill>
              </a:rPr>
              <a:t>Identify the key reasons you are going to explain in your answer.</a:t>
            </a:r>
            <a:endParaRPr lang="en-GB" dirty="0">
              <a:solidFill>
                <a:prstClr val="black"/>
              </a:solidFill>
            </a:endParaRPr>
          </a:p>
        </p:txBody>
      </p:sp>
      <p:sp>
        <p:nvSpPr>
          <p:cNvPr id="14" name="Rectangle 13"/>
          <p:cNvSpPr/>
          <p:nvPr/>
        </p:nvSpPr>
        <p:spPr>
          <a:xfrm>
            <a:off x="4672361" y="2083858"/>
            <a:ext cx="4241860" cy="1089529"/>
          </a:xfrm>
          <a:prstGeom prst="rect">
            <a:avLst/>
          </a:prstGeom>
          <a:solidFill>
            <a:schemeClr val="accent3"/>
          </a:solidFill>
          <a:ln>
            <a:solidFill>
              <a:schemeClr val="accent3">
                <a:lumMod val="40000"/>
                <a:lumOff val="60000"/>
              </a:schemeClr>
            </a:solidFill>
          </a:ln>
        </p:spPr>
        <p:txBody>
          <a:bodyPr wrap="square">
            <a:spAutoFit/>
          </a:bodyPr>
          <a:lstStyle/>
          <a:p>
            <a:pPr defTabSz="457200">
              <a:lnSpc>
                <a:spcPct val="90000"/>
              </a:lnSpc>
            </a:pPr>
            <a:r>
              <a:rPr lang="en-US" b="1" dirty="0">
                <a:solidFill>
                  <a:prstClr val="black"/>
                </a:solidFill>
              </a:rPr>
              <a:t>FIRST PARAGRAPH – FIRST REASON</a:t>
            </a:r>
            <a:endParaRPr lang="en-GB" dirty="0">
              <a:solidFill>
                <a:prstClr val="black"/>
              </a:solidFill>
            </a:endParaRPr>
          </a:p>
          <a:p>
            <a:pPr marL="268288" lvl="1" indent="-268288" defTabSz="457200">
              <a:lnSpc>
                <a:spcPct val="90000"/>
              </a:lnSpc>
              <a:buFont typeface="Wingdings" panose="05000000000000000000" pitchFamily="2" charset="2"/>
              <a:buChar char="§"/>
            </a:pPr>
            <a:r>
              <a:rPr lang="en-US" dirty="0">
                <a:solidFill>
                  <a:prstClr val="black"/>
                </a:solidFill>
              </a:rPr>
              <a:t>Introduce the first reason.</a:t>
            </a:r>
            <a:endParaRPr lang="en-GB" dirty="0">
              <a:solidFill>
                <a:prstClr val="black"/>
              </a:solidFill>
            </a:endParaRPr>
          </a:p>
          <a:p>
            <a:pPr marL="268288" lvl="1" indent="-268288" defTabSz="457200">
              <a:lnSpc>
                <a:spcPct val="90000"/>
              </a:lnSpc>
              <a:buFont typeface="Wingdings" panose="05000000000000000000" pitchFamily="2" charset="2"/>
              <a:buChar char="§"/>
            </a:pPr>
            <a:r>
              <a:rPr lang="en-US" dirty="0">
                <a:solidFill>
                  <a:prstClr val="black"/>
                </a:solidFill>
              </a:rPr>
              <a:t>Fully explain this reason, giving evidence to support it.</a:t>
            </a:r>
            <a:endParaRPr lang="en-GB" dirty="0">
              <a:solidFill>
                <a:prstClr val="black"/>
              </a:solidFill>
            </a:endParaRPr>
          </a:p>
        </p:txBody>
      </p:sp>
      <p:sp>
        <p:nvSpPr>
          <p:cNvPr id="15" name="Rectangle 14"/>
          <p:cNvSpPr/>
          <p:nvPr/>
        </p:nvSpPr>
        <p:spPr>
          <a:xfrm>
            <a:off x="4672361" y="3452598"/>
            <a:ext cx="4241860" cy="1089529"/>
          </a:xfrm>
          <a:prstGeom prst="rect">
            <a:avLst/>
          </a:prstGeom>
          <a:solidFill>
            <a:schemeClr val="accent3"/>
          </a:solidFill>
          <a:ln>
            <a:solidFill>
              <a:schemeClr val="accent3">
                <a:lumMod val="40000"/>
                <a:lumOff val="60000"/>
              </a:schemeClr>
            </a:solidFill>
          </a:ln>
        </p:spPr>
        <p:txBody>
          <a:bodyPr wrap="square">
            <a:spAutoFit/>
          </a:bodyPr>
          <a:lstStyle/>
          <a:p>
            <a:pPr defTabSz="457200">
              <a:lnSpc>
                <a:spcPct val="90000"/>
              </a:lnSpc>
            </a:pPr>
            <a:r>
              <a:rPr lang="en-US" b="1" dirty="0">
                <a:solidFill>
                  <a:prstClr val="black"/>
                </a:solidFill>
              </a:rPr>
              <a:t>SECOND PARAGRAPH – SECOND REASON</a:t>
            </a:r>
            <a:endParaRPr lang="en-GB" dirty="0">
              <a:solidFill>
                <a:prstClr val="black"/>
              </a:solidFill>
            </a:endParaRPr>
          </a:p>
          <a:p>
            <a:pPr marL="268288" lvl="1" indent="-268288" defTabSz="457200">
              <a:lnSpc>
                <a:spcPct val="90000"/>
              </a:lnSpc>
              <a:buFont typeface="Wingdings" panose="05000000000000000000" pitchFamily="2" charset="2"/>
              <a:buChar char="§"/>
            </a:pPr>
            <a:r>
              <a:rPr lang="en-US" dirty="0">
                <a:solidFill>
                  <a:prstClr val="black"/>
                </a:solidFill>
              </a:rPr>
              <a:t>Introduce the second reason.</a:t>
            </a:r>
            <a:endParaRPr lang="en-GB" dirty="0">
              <a:solidFill>
                <a:prstClr val="black"/>
              </a:solidFill>
            </a:endParaRPr>
          </a:p>
          <a:p>
            <a:pPr marL="268288" lvl="1" indent="-268288" defTabSz="457200">
              <a:lnSpc>
                <a:spcPct val="90000"/>
              </a:lnSpc>
              <a:buFont typeface="Wingdings" panose="05000000000000000000" pitchFamily="2" charset="2"/>
              <a:buChar char="§"/>
            </a:pPr>
            <a:r>
              <a:rPr lang="en-US" dirty="0">
                <a:solidFill>
                  <a:prstClr val="black"/>
                </a:solidFill>
              </a:rPr>
              <a:t>Fully explain this reason, giving evidence to support it.</a:t>
            </a:r>
            <a:endParaRPr lang="en-GB" dirty="0">
              <a:solidFill>
                <a:prstClr val="black"/>
              </a:solidFill>
            </a:endParaRPr>
          </a:p>
        </p:txBody>
      </p:sp>
      <p:sp>
        <p:nvSpPr>
          <p:cNvPr id="16" name="Rectangle 15"/>
          <p:cNvSpPr/>
          <p:nvPr/>
        </p:nvSpPr>
        <p:spPr>
          <a:xfrm>
            <a:off x="4672361" y="4821337"/>
            <a:ext cx="4241860" cy="1089529"/>
          </a:xfrm>
          <a:prstGeom prst="rect">
            <a:avLst/>
          </a:prstGeom>
          <a:solidFill>
            <a:schemeClr val="accent3"/>
          </a:solidFill>
          <a:ln>
            <a:solidFill>
              <a:schemeClr val="accent3">
                <a:lumMod val="40000"/>
                <a:lumOff val="60000"/>
              </a:schemeClr>
            </a:solidFill>
          </a:ln>
        </p:spPr>
        <p:txBody>
          <a:bodyPr wrap="square">
            <a:spAutoFit/>
          </a:bodyPr>
          <a:lstStyle/>
          <a:p>
            <a:pPr defTabSz="457200">
              <a:lnSpc>
                <a:spcPct val="90000"/>
              </a:lnSpc>
            </a:pPr>
            <a:r>
              <a:rPr lang="en-US" b="1" dirty="0">
                <a:solidFill>
                  <a:prstClr val="black"/>
                </a:solidFill>
              </a:rPr>
              <a:t>THIRD PARAGRAPH – THIRD REASON</a:t>
            </a:r>
            <a:endParaRPr lang="en-GB" dirty="0">
              <a:solidFill>
                <a:prstClr val="black"/>
              </a:solidFill>
            </a:endParaRPr>
          </a:p>
          <a:p>
            <a:pPr marL="268288" lvl="1" indent="-268288" defTabSz="457200">
              <a:lnSpc>
                <a:spcPct val="90000"/>
              </a:lnSpc>
              <a:buFont typeface="Wingdings" panose="05000000000000000000" pitchFamily="2" charset="2"/>
              <a:buChar char="§"/>
            </a:pPr>
            <a:r>
              <a:rPr lang="en-US" dirty="0">
                <a:solidFill>
                  <a:prstClr val="black"/>
                </a:solidFill>
              </a:rPr>
              <a:t>Introduce the third reason.</a:t>
            </a:r>
            <a:endParaRPr lang="en-GB" dirty="0">
              <a:solidFill>
                <a:prstClr val="black"/>
              </a:solidFill>
            </a:endParaRPr>
          </a:p>
          <a:p>
            <a:pPr marL="268288" lvl="1" indent="-268288" defTabSz="457200">
              <a:lnSpc>
                <a:spcPct val="90000"/>
              </a:lnSpc>
              <a:buFont typeface="Wingdings" panose="05000000000000000000" pitchFamily="2" charset="2"/>
              <a:buChar char="§"/>
            </a:pPr>
            <a:r>
              <a:rPr lang="en-US" dirty="0">
                <a:solidFill>
                  <a:prstClr val="black"/>
                </a:solidFill>
              </a:rPr>
              <a:t>Fully explain this reason, giving evidence to support it.</a:t>
            </a:r>
            <a:endParaRPr lang="en-GB" dirty="0">
              <a:solidFill>
                <a:prstClr val="black"/>
              </a:solidFill>
            </a:endParaRPr>
          </a:p>
        </p:txBody>
      </p:sp>
      <p:sp>
        <p:nvSpPr>
          <p:cNvPr id="10" name="Down Arrow 9"/>
          <p:cNvSpPr/>
          <p:nvPr/>
        </p:nvSpPr>
        <p:spPr>
          <a:xfrm>
            <a:off x="6639657" y="1747585"/>
            <a:ext cx="307268" cy="360000"/>
          </a:xfrm>
          <a:prstGeom prst="downArrow">
            <a:avLst>
              <a:gd name="adj1" fmla="val 50000"/>
              <a:gd name="adj2" fmla="val 61616"/>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1" name="Down Arrow 20"/>
          <p:cNvSpPr/>
          <p:nvPr/>
        </p:nvSpPr>
        <p:spPr>
          <a:xfrm>
            <a:off x="6639657" y="3132992"/>
            <a:ext cx="307268" cy="360000"/>
          </a:xfrm>
          <a:prstGeom prst="downArrow">
            <a:avLst>
              <a:gd name="adj1" fmla="val 50000"/>
              <a:gd name="adj2" fmla="val 61616"/>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2" name="Down Arrow 21"/>
          <p:cNvSpPr/>
          <p:nvPr/>
        </p:nvSpPr>
        <p:spPr>
          <a:xfrm>
            <a:off x="6639657" y="4461337"/>
            <a:ext cx="307268" cy="360000"/>
          </a:xfrm>
          <a:prstGeom prst="downArrow">
            <a:avLst>
              <a:gd name="adj1" fmla="val 50000"/>
              <a:gd name="adj2" fmla="val 61616"/>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9" name="Rectangle 28"/>
          <p:cNvSpPr/>
          <p:nvPr/>
        </p:nvSpPr>
        <p:spPr>
          <a:xfrm>
            <a:off x="12281" y="739087"/>
            <a:ext cx="9136310" cy="538561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4" name="Rectangle 23"/>
          <p:cNvSpPr/>
          <p:nvPr/>
        </p:nvSpPr>
        <p:spPr>
          <a:xfrm>
            <a:off x="4225591" y="5622006"/>
            <a:ext cx="692818" cy="369332"/>
          </a:xfrm>
          <a:prstGeom prst="rect">
            <a:avLst/>
          </a:prstGeom>
          <a:solidFill>
            <a:schemeClr val="accent3"/>
          </a:solidFill>
          <a:ln>
            <a:solidFill>
              <a:schemeClr val="accent3">
                <a:lumMod val="40000"/>
                <a:lumOff val="60000"/>
              </a:schemeClr>
            </a:solidFill>
          </a:ln>
        </p:spPr>
        <p:txBody>
          <a:bodyPr wrap="none">
            <a:spAutoFit/>
          </a:bodyPr>
          <a:lstStyle/>
          <a:p>
            <a:pPr defTabSz="457200"/>
            <a:r>
              <a:rPr lang="en-GB" b="1" dirty="0">
                <a:solidFill>
                  <a:prstClr val="white"/>
                </a:solidFill>
              </a:rPr>
              <a:t>Close</a:t>
            </a:r>
          </a:p>
        </p:txBody>
      </p:sp>
      <p:sp>
        <p:nvSpPr>
          <p:cNvPr id="27" name="Rectangle 26"/>
          <p:cNvSpPr/>
          <p:nvPr/>
        </p:nvSpPr>
        <p:spPr>
          <a:xfrm>
            <a:off x="280657" y="957147"/>
            <a:ext cx="8633563" cy="4708981"/>
          </a:xfrm>
          <a:prstGeom prst="rect">
            <a:avLst/>
          </a:prstGeom>
          <a:solidFill>
            <a:schemeClr val="accent3">
              <a:lumMod val="40000"/>
              <a:lumOff val="60000"/>
            </a:schemeClr>
          </a:solidFill>
          <a:ln>
            <a:solidFill>
              <a:schemeClr val="accent3"/>
            </a:solidFill>
          </a:ln>
        </p:spPr>
        <p:txBody>
          <a:bodyPr wrap="square">
            <a:spAutoFit/>
          </a:bodyPr>
          <a:lstStyle/>
          <a:p>
            <a:pPr defTabSz="457200"/>
            <a:r>
              <a:rPr lang="en-US" sz="2000" b="1" dirty="0">
                <a:solidFill>
                  <a:prstClr val="black"/>
                </a:solidFill>
              </a:rPr>
              <a:t>PARAGRAPH 1</a:t>
            </a:r>
          </a:p>
          <a:p>
            <a:pPr defTabSz="457200"/>
            <a:r>
              <a:rPr lang="en-US" sz="2000" dirty="0">
                <a:solidFill>
                  <a:prstClr val="black"/>
                </a:solidFill>
              </a:rPr>
              <a:t>Write one good length paragraph for the first reason.</a:t>
            </a:r>
            <a:endParaRPr lang="en-GB" sz="2000" dirty="0">
              <a:solidFill>
                <a:prstClr val="black"/>
              </a:solidFill>
            </a:endParaRPr>
          </a:p>
          <a:p>
            <a:pPr marL="268288" lvl="1" indent="-268288" defTabSz="457200">
              <a:buFont typeface="Wingdings" panose="05000000000000000000" pitchFamily="2" charset="2"/>
              <a:buChar char="§"/>
            </a:pPr>
            <a:r>
              <a:rPr lang="en-US" sz="2000" dirty="0">
                <a:solidFill>
                  <a:prstClr val="black"/>
                </a:solidFill>
              </a:rPr>
              <a:t>Introduce the reason and link it to the question</a:t>
            </a:r>
            <a:r>
              <a:rPr lang="en-US" sz="2000" dirty="0">
                <a:solidFill>
                  <a:srgbClr val="00B050"/>
                </a:solidFill>
              </a:rPr>
              <a:t> (green in the example)</a:t>
            </a:r>
            <a:r>
              <a:rPr lang="en-US" sz="2000" dirty="0">
                <a:solidFill>
                  <a:prstClr val="black"/>
                </a:solidFill>
              </a:rPr>
              <a:t>.</a:t>
            </a:r>
            <a:endParaRPr lang="en-GB" sz="2000" dirty="0">
              <a:solidFill>
                <a:prstClr val="black"/>
              </a:solidFill>
            </a:endParaRPr>
          </a:p>
          <a:p>
            <a:pPr marL="268288" lvl="1" indent="-268288" defTabSz="457200">
              <a:buFont typeface="Wingdings" panose="05000000000000000000" pitchFamily="2" charset="2"/>
              <a:buChar char="§"/>
            </a:pPr>
            <a:r>
              <a:rPr lang="en-US" sz="2000" dirty="0">
                <a:solidFill>
                  <a:prstClr val="black"/>
                </a:solidFill>
              </a:rPr>
              <a:t>Fully explain it with evidence </a:t>
            </a:r>
            <a:r>
              <a:rPr lang="en-US" sz="2000" dirty="0">
                <a:solidFill>
                  <a:srgbClr val="0070C0"/>
                </a:solidFill>
              </a:rPr>
              <a:t>(blue in the example)</a:t>
            </a:r>
            <a:r>
              <a:rPr lang="en-US" sz="2000" dirty="0">
                <a:solidFill>
                  <a:prstClr val="black"/>
                </a:solidFill>
              </a:rPr>
              <a:t>.</a:t>
            </a:r>
            <a:endParaRPr lang="en-GB" sz="2000" dirty="0">
              <a:solidFill>
                <a:prstClr val="black"/>
              </a:solidFill>
            </a:endParaRPr>
          </a:p>
          <a:p>
            <a:pPr defTabSz="457200"/>
            <a:r>
              <a:rPr lang="en-US" sz="2000" dirty="0">
                <a:solidFill>
                  <a:prstClr val="black"/>
                </a:solidFill>
              </a:rPr>
              <a:t> </a:t>
            </a:r>
            <a:endParaRPr lang="en-GB" sz="2000" dirty="0">
              <a:solidFill>
                <a:prstClr val="black"/>
              </a:solidFill>
            </a:endParaRPr>
          </a:p>
          <a:p>
            <a:pPr defTabSz="457200"/>
            <a:r>
              <a:rPr lang="en-US" sz="2000" b="1" dirty="0">
                <a:solidFill>
                  <a:prstClr val="black"/>
                </a:solidFill>
              </a:rPr>
              <a:t>EXAMPLE</a:t>
            </a:r>
            <a:endParaRPr lang="en-GB" sz="2000" dirty="0">
              <a:solidFill>
                <a:prstClr val="black"/>
              </a:solidFill>
            </a:endParaRPr>
          </a:p>
          <a:p>
            <a:pPr defTabSz="457200"/>
            <a:r>
              <a:rPr lang="en-US" dirty="0">
                <a:solidFill>
                  <a:srgbClr val="00B050"/>
                </a:solidFill>
                <a:latin typeface="Comic Sans MS" panose="030F0702030302020204" pitchFamily="66" charset="0"/>
              </a:rPr>
              <a:t>Mary was far more of a problem to Elizabeth in England because she was likely to become the focus of plots by English Catholics because of their dissatisfaction with the Religious Settlement.</a:t>
            </a:r>
            <a:r>
              <a:rPr lang="en-GB" dirty="0">
                <a:solidFill>
                  <a:srgbClr val="00B050"/>
                </a:solidFill>
                <a:latin typeface="Comic Sans MS" panose="030F0702030302020204" pitchFamily="66" charset="0"/>
              </a:rPr>
              <a:t> </a:t>
            </a:r>
            <a:r>
              <a:rPr lang="en-US" dirty="0">
                <a:solidFill>
                  <a:srgbClr val="0070C0"/>
                </a:solidFill>
                <a:latin typeface="Comic Sans MS" panose="030F0702030302020204" pitchFamily="66" charset="0"/>
              </a:rPr>
              <a:t>In 1559 Elizabeth had set up a Protestant Church of England with penalties for those who did not attend it. After ten years most people in England had accepted the new Church but there remained some Catholics who wanted to bring back the Catholic religion and the Pope. For many of these Catholics it was Mary who should be Queen of England and not Elizabeth because they believed her parents’ marriage had been illegal.</a:t>
            </a:r>
            <a:r>
              <a:rPr lang="en-US" dirty="0">
                <a:solidFill>
                  <a:prstClr val="black"/>
                </a:solidFill>
              </a:rPr>
              <a:t> </a:t>
            </a:r>
            <a:r>
              <a:rPr lang="en-US" dirty="0">
                <a:solidFill>
                  <a:srgbClr val="00B050"/>
                </a:solidFill>
                <a:latin typeface="Comic Sans MS" panose="030F0702030302020204" pitchFamily="66" charset="0"/>
              </a:rPr>
              <a:t>The arrival of Mary in England provided these opponents of the Religious Settlement with a Catholic alternative to replace Elizabeth.</a:t>
            </a:r>
            <a:endParaRPr lang="en-GB" dirty="0">
              <a:solidFill>
                <a:srgbClr val="00B050"/>
              </a:solidFill>
              <a:latin typeface="Comic Sans MS" panose="030F0702030302020204" pitchFamily="66" charset="0"/>
            </a:endParaRPr>
          </a:p>
        </p:txBody>
      </p:sp>
      <p:sp>
        <p:nvSpPr>
          <p:cNvPr id="28" name="Rectangle 27"/>
          <p:cNvSpPr/>
          <p:nvPr/>
        </p:nvSpPr>
        <p:spPr>
          <a:xfrm>
            <a:off x="4225591" y="5622006"/>
            <a:ext cx="692818" cy="369332"/>
          </a:xfrm>
          <a:prstGeom prst="rect">
            <a:avLst/>
          </a:prstGeom>
          <a:solidFill>
            <a:schemeClr val="accent3"/>
          </a:solidFill>
          <a:ln>
            <a:solidFill>
              <a:schemeClr val="accent3">
                <a:lumMod val="40000"/>
                <a:lumOff val="60000"/>
              </a:schemeClr>
            </a:solidFill>
          </a:ln>
        </p:spPr>
        <p:txBody>
          <a:bodyPr wrap="none">
            <a:spAutoFit/>
          </a:bodyPr>
          <a:lstStyle/>
          <a:p>
            <a:pPr defTabSz="457200"/>
            <a:r>
              <a:rPr lang="en-GB" b="1" dirty="0">
                <a:solidFill>
                  <a:prstClr val="white"/>
                </a:solidFill>
              </a:rPr>
              <a:t>Close</a:t>
            </a:r>
          </a:p>
        </p:txBody>
      </p:sp>
      <p:sp>
        <p:nvSpPr>
          <p:cNvPr id="33" name="Rectangle 32"/>
          <p:cNvSpPr/>
          <p:nvPr/>
        </p:nvSpPr>
        <p:spPr>
          <a:xfrm>
            <a:off x="4225591" y="5622006"/>
            <a:ext cx="692818" cy="369332"/>
          </a:xfrm>
          <a:prstGeom prst="rect">
            <a:avLst/>
          </a:prstGeom>
          <a:solidFill>
            <a:schemeClr val="accent3"/>
          </a:solidFill>
          <a:ln>
            <a:solidFill>
              <a:schemeClr val="accent3">
                <a:lumMod val="40000"/>
                <a:lumOff val="60000"/>
              </a:schemeClr>
            </a:solidFill>
          </a:ln>
        </p:spPr>
        <p:txBody>
          <a:bodyPr wrap="none">
            <a:spAutoFit/>
          </a:bodyPr>
          <a:lstStyle/>
          <a:p>
            <a:pPr defTabSz="457200"/>
            <a:r>
              <a:rPr lang="en-GB" b="1" dirty="0">
                <a:solidFill>
                  <a:prstClr val="white"/>
                </a:solidFill>
              </a:rPr>
              <a:t>Close</a:t>
            </a:r>
          </a:p>
        </p:txBody>
      </p:sp>
      <p:sp>
        <p:nvSpPr>
          <p:cNvPr id="34" name="Rectangle 33"/>
          <p:cNvSpPr/>
          <p:nvPr/>
        </p:nvSpPr>
        <p:spPr>
          <a:xfrm>
            <a:off x="280657" y="959940"/>
            <a:ext cx="8633563" cy="4450449"/>
          </a:xfrm>
          <a:prstGeom prst="rect">
            <a:avLst/>
          </a:prstGeom>
          <a:solidFill>
            <a:schemeClr val="accent3">
              <a:lumMod val="40000"/>
              <a:lumOff val="60000"/>
            </a:schemeClr>
          </a:solidFill>
          <a:ln>
            <a:solidFill>
              <a:schemeClr val="accent3"/>
            </a:solidFill>
          </a:ln>
        </p:spPr>
        <p:txBody>
          <a:bodyPr wrap="square">
            <a:spAutoFit/>
          </a:bodyPr>
          <a:lstStyle/>
          <a:p>
            <a:pPr defTabSz="457200">
              <a:lnSpc>
                <a:spcPct val="90000"/>
              </a:lnSpc>
            </a:pPr>
            <a:r>
              <a:rPr lang="en-US" sz="2000" b="1" dirty="0">
                <a:solidFill>
                  <a:prstClr val="black"/>
                </a:solidFill>
              </a:rPr>
              <a:t>PARAGRAPH 3</a:t>
            </a:r>
          </a:p>
          <a:p>
            <a:pPr defTabSz="457200">
              <a:lnSpc>
                <a:spcPct val="90000"/>
              </a:lnSpc>
            </a:pPr>
            <a:r>
              <a:rPr lang="en-US" sz="2000" dirty="0">
                <a:solidFill>
                  <a:prstClr val="black"/>
                </a:solidFill>
              </a:rPr>
              <a:t>Write one good length paragraph for the third reason.</a:t>
            </a:r>
            <a:endParaRPr lang="en-GB" sz="2000" dirty="0">
              <a:solidFill>
                <a:prstClr val="black"/>
              </a:solidFill>
            </a:endParaRPr>
          </a:p>
          <a:p>
            <a:pPr marL="268288" lvl="1" indent="-268288" defTabSz="457200">
              <a:lnSpc>
                <a:spcPct val="90000"/>
              </a:lnSpc>
              <a:buFont typeface="Wingdings" panose="05000000000000000000" pitchFamily="2" charset="2"/>
              <a:buChar char="§"/>
            </a:pPr>
            <a:r>
              <a:rPr lang="en-US" sz="2000" dirty="0">
                <a:solidFill>
                  <a:prstClr val="black"/>
                </a:solidFill>
              </a:rPr>
              <a:t>Introduce the reason and link it to the question</a:t>
            </a:r>
            <a:r>
              <a:rPr lang="en-US" sz="2000" dirty="0">
                <a:solidFill>
                  <a:srgbClr val="00B050"/>
                </a:solidFill>
              </a:rPr>
              <a:t> (green in the example)</a:t>
            </a:r>
            <a:r>
              <a:rPr lang="en-US" sz="2000" dirty="0">
                <a:solidFill>
                  <a:prstClr val="black"/>
                </a:solidFill>
              </a:rPr>
              <a:t>.</a:t>
            </a:r>
            <a:endParaRPr lang="en-GB" sz="2000" dirty="0">
              <a:solidFill>
                <a:prstClr val="black"/>
              </a:solidFill>
            </a:endParaRPr>
          </a:p>
          <a:p>
            <a:pPr marL="268288" lvl="1" indent="-268288" defTabSz="457200">
              <a:lnSpc>
                <a:spcPct val="90000"/>
              </a:lnSpc>
              <a:buFont typeface="Wingdings" panose="05000000000000000000" pitchFamily="2" charset="2"/>
              <a:buChar char="§"/>
            </a:pPr>
            <a:r>
              <a:rPr lang="en-US" sz="2000" dirty="0">
                <a:solidFill>
                  <a:prstClr val="black"/>
                </a:solidFill>
              </a:rPr>
              <a:t>Fully explain it with evidence </a:t>
            </a:r>
            <a:r>
              <a:rPr lang="en-US" sz="2000" dirty="0">
                <a:solidFill>
                  <a:srgbClr val="0070C0"/>
                </a:solidFill>
              </a:rPr>
              <a:t>(blue in the example)</a:t>
            </a:r>
            <a:r>
              <a:rPr lang="en-US" sz="2000" dirty="0">
                <a:solidFill>
                  <a:prstClr val="black"/>
                </a:solidFill>
              </a:rPr>
              <a:t>.</a:t>
            </a:r>
            <a:endParaRPr lang="en-GB" sz="2000" dirty="0">
              <a:solidFill>
                <a:prstClr val="black"/>
              </a:solidFill>
            </a:endParaRPr>
          </a:p>
          <a:p>
            <a:pPr defTabSz="457200">
              <a:lnSpc>
                <a:spcPct val="90000"/>
              </a:lnSpc>
              <a:spcBef>
                <a:spcPts val="1800"/>
              </a:spcBef>
            </a:pPr>
            <a:r>
              <a:rPr lang="en-US" sz="2000" b="1" dirty="0">
                <a:solidFill>
                  <a:prstClr val="black"/>
                </a:solidFill>
              </a:rPr>
              <a:t>EXAMPLE</a:t>
            </a:r>
            <a:endParaRPr lang="en-GB" sz="2000" dirty="0">
              <a:solidFill>
                <a:prstClr val="black"/>
              </a:solidFill>
            </a:endParaRPr>
          </a:p>
          <a:p>
            <a:pPr defTabSz="457200">
              <a:lnSpc>
                <a:spcPct val="90000"/>
              </a:lnSpc>
            </a:pPr>
            <a:r>
              <a:rPr lang="en-US" dirty="0">
                <a:solidFill>
                  <a:srgbClr val="00B050"/>
                </a:solidFill>
                <a:latin typeface="Comic Sans MS" panose="030F0702030302020204" pitchFamily="66" charset="0"/>
              </a:rPr>
              <a:t>Any attempt to overthrow Elizabeth and replace her with Mary would have a greater chance of success if it had support from abroad, particularly France.</a:t>
            </a:r>
            <a:r>
              <a:rPr lang="en-GB" dirty="0">
                <a:solidFill>
                  <a:srgbClr val="00B050"/>
                </a:solidFill>
                <a:latin typeface="Comic Sans MS" panose="030F0702030302020204" pitchFamily="66" charset="0"/>
              </a:rPr>
              <a:t> </a:t>
            </a:r>
            <a:r>
              <a:rPr lang="en-US" dirty="0">
                <a:solidFill>
                  <a:srgbClr val="0070C0"/>
                </a:solidFill>
                <a:latin typeface="Comic Sans MS" panose="030F0702030302020204" pitchFamily="66" charset="0"/>
              </a:rPr>
              <a:t>Mary had strong links with France, a Catholic country which was traditionally the ally of Scotland and enemy of England. Mary’s mother and first husband were French and she had grown up in France. The prospect of the combination of a Catholic rebellion in England, possibly led by powerful discontented English nobles and backed by forces from France and perhaps in alliance with the Pope, would place Elizabeth’s throne, and life, in great danger. When Mary arrived in England therefore she became more dangerous to Elizabeth who now had the additional problem of deciding what to do with her without making the situation worse.</a:t>
            </a:r>
            <a:endParaRPr lang="en-GB" dirty="0">
              <a:solidFill>
                <a:srgbClr val="0070C0"/>
              </a:solidFill>
              <a:latin typeface="Comic Sans MS" panose="030F0702030302020204" pitchFamily="66" charset="0"/>
            </a:endParaRPr>
          </a:p>
        </p:txBody>
      </p:sp>
      <p:sp>
        <p:nvSpPr>
          <p:cNvPr id="35" name="Rectangle 34"/>
          <p:cNvSpPr/>
          <p:nvPr/>
        </p:nvSpPr>
        <p:spPr>
          <a:xfrm>
            <a:off x="4225591" y="5622006"/>
            <a:ext cx="692818" cy="369332"/>
          </a:xfrm>
          <a:prstGeom prst="rect">
            <a:avLst/>
          </a:prstGeom>
          <a:solidFill>
            <a:schemeClr val="accent3"/>
          </a:solidFill>
          <a:ln>
            <a:solidFill>
              <a:schemeClr val="accent3">
                <a:lumMod val="40000"/>
                <a:lumOff val="60000"/>
              </a:schemeClr>
            </a:solidFill>
          </a:ln>
        </p:spPr>
        <p:txBody>
          <a:bodyPr wrap="none">
            <a:spAutoFit/>
          </a:bodyPr>
          <a:lstStyle/>
          <a:p>
            <a:pPr defTabSz="457200"/>
            <a:r>
              <a:rPr lang="en-GB" b="1" dirty="0">
                <a:solidFill>
                  <a:prstClr val="white"/>
                </a:solidFill>
              </a:rPr>
              <a:t>Close</a:t>
            </a:r>
          </a:p>
        </p:txBody>
      </p:sp>
      <p:pic>
        <p:nvPicPr>
          <p:cNvPr id="26" name="Picture 2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821" y="6107969"/>
            <a:ext cx="981375" cy="816796"/>
          </a:xfrm>
          <a:prstGeom prst="rect">
            <a:avLst/>
          </a:prstGeom>
        </p:spPr>
      </p:pic>
      <p:pic>
        <p:nvPicPr>
          <p:cNvPr id="31" name="Picture 30">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04" y="6107969"/>
            <a:ext cx="987470" cy="816796"/>
          </a:xfrm>
          <a:prstGeom prst="rect">
            <a:avLst/>
          </a:prstGeom>
        </p:spPr>
      </p:pic>
      <p:sp>
        <p:nvSpPr>
          <p:cNvPr id="30" name="Rectangle 29"/>
          <p:cNvSpPr/>
          <p:nvPr/>
        </p:nvSpPr>
        <p:spPr>
          <a:xfrm>
            <a:off x="280657" y="959941"/>
            <a:ext cx="8633563" cy="4373505"/>
          </a:xfrm>
          <a:prstGeom prst="rect">
            <a:avLst/>
          </a:prstGeom>
          <a:solidFill>
            <a:schemeClr val="accent3">
              <a:lumMod val="40000"/>
              <a:lumOff val="60000"/>
            </a:schemeClr>
          </a:solidFill>
          <a:ln>
            <a:solidFill>
              <a:schemeClr val="accent3"/>
            </a:solidFill>
          </a:ln>
        </p:spPr>
        <p:txBody>
          <a:bodyPr wrap="square">
            <a:spAutoFit/>
          </a:bodyPr>
          <a:lstStyle/>
          <a:p>
            <a:pPr defTabSz="457200">
              <a:lnSpc>
                <a:spcPct val="90000"/>
              </a:lnSpc>
            </a:pPr>
            <a:r>
              <a:rPr lang="en-US" sz="2000" b="1" dirty="0">
                <a:solidFill>
                  <a:prstClr val="black"/>
                </a:solidFill>
              </a:rPr>
              <a:t>PARAGRAPH 2</a:t>
            </a:r>
          </a:p>
          <a:p>
            <a:pPr defTabSz="457200">
              <a:lnSpc>
                <a:spcPct val="90000"/>
              </a:lnSpc>
            </a:pPr>
            <a:r>
              <a:rPr lang="en-US" sz="2000" dirty="0">
                <a:solidFill>
                  <a:prstClr val="black"/>
                </a:solidFill>
              </a:rPr>
              <a:t>Write one good length paragraph for the second reason.</a:t>
            </a:r>
            <a:endParaRPr lang="en-GB" sz="2000" dirty="0">
              <a:solidFill>
                <a:prstClr val="black"/>
              </a:solidFill>
            </a:endParaRPr>
          </a:p>
          <a:p>
            <a:pPr marL="268288" lvl="1" indent="-268288" defTabSz="457200">
              <a:lnSpc>
                <a:spcPct val="90000"/>
              </a:lnSpc>
              <a:buFont typeface="Wingdings" panose="05000000000000000000" pitchFamily="2" charset="2"/>
              <a:buChar char="§"/>
            </a:pPr>
            <a:r>
              <a:rPr lang="en-US" sz="2000" dirty="0">
                <a:solidFill>
                  <a:prstClr val="black"/>
                </a:solidFill>
              </a:rPr>
              <a:t>Introduce the reason and link it to the question</a:t>
            </a:r>
            <a:r>
              <a:rPr lang="en-US" sz="2000" dirty="0">
                <a:solidFill>
                  <a:srgbClr val="00B050"/>
                </a:solidFill>
              </a:rPr>
              <a:t> (green in the example)</a:t>
            </a:r>
            <a:r>
              <a:rPr lang="en-US" sz="2000" dirty="0">
                <a:solidFill>
                  <a:prstClr val="black"/>
                </a:solidFill>
              </a:rPr>
              <a:t>.</a:t>
            </a:r>
            <a:endParaRPr lang="en-GB" sz="2000" dirty="0">
              <a:solidFill>
                <a:prstClr val="black"/>
              </a:solidFill>
            </a:endParaRPr>
          </a:p>
          <a:p>
            <a:pPr marL="268288" lvl="1" indent="-268288" defTabSz="457200">
              <a:lnSpc>
                <a:spcPct val="90000"/>
              </a:lnSpc>
              <a:buFont typeface="Wingdings" panose="05000000000000000000" pitchFamily="2" charset="2"/>
              <a:buChar char="§"/>
            </a:pPr>
            <a:r>
              <a:rPr lang="en-US" sz="2000" dirty="0">
                <a:solidFill>
                  <a:prstClr val="black"/>
                </a:solidFill>
              </a:rPr>
              <a:t>Fully explain it with evidence </a:t>
            </a:r>
            <a:r>
              <a:rPr lang="en-US" sz="2000" dirty="0">
                <a:solidFill>
                  <a:srgbClr val="0070C0"/>
                </a:solidFill>
              </a:rPr>
              <a:t>(blue in the example)</a:t>
            </a:r>
            <a:r>
              <a:rPr lang="en-US" sz="2000" dirty="0">
                <a:solidFill>
                  <a:prstClr val="black"/>
                </a:solidFill>
              </a:rPr>
              <a:t>.</a:t>
            </a:r>
            <a:endParaRPr lang="en-GB" sz="2000" dirty="0">
              <a:solidFill>
                <a:prstClr val="black"/>
              </a:solidFill>
            </a:endParaRPr>
          </a:p>
          <a:p>
            <a:pPr defTabSz="457200">
              <a:lnSpc>
                <a:spcPct val="90000"/>
              </a:lnSpc>
              <a:spcBef>
                <a:spcPts val="1200"/>
              </a:spcBef>
            </a:pPr>
            <a:r>
              <a:rPr lang="en-US" sz="2000" b="1" dirty="0">
                <a:solidFill>
                  <a:prstClr val="black"/>
                </a:solidFill>
              </a:rPr>
              <a:t>EXAMPLE</a:t>
            </a:r>
            <a:endParaRPr lang="en-GB" sz="2000" dirty="0">
              <a:solidFill>
                <a:prstClr val="black"/>
              </a:solidFill>
            </a:endParaRPr>
          </a:p>
          <a:p>
            <a:pPr defTabSz="457200">
              <a:lnSpc>
                <a:spcPct val="90000"/>
              </a:lnSpc>
            </a:pPr>
            <a:r>
              <a:rPr lang="en-US" dirty="0">
                <a:solidFill>
                  <a:srgbClr val="00B050"/>
                </a:solidFill>
                <a:latin typeface="Comic Sans MS" panose="030F0702030302020204" pitchFamily="66" charset="0"/>
              </a:rPr>
              <a:t>Religion was not the only issue which made Mary a problem, however. She also had a strong claim to the English throne.</a:t>
            </a:r>
            <a:r>
              <a:rPr lang="en-GB" dirty="0">
                <a:solidFill>
                  <a:srgbClr val="00B050"/>
                </a:solidFill>
                <a:latin typeface="Comic Sans MS" panose="030F0702030302020204" pitchFamily="66" charset="0"/>
              </a:rPr>
              <a:t> </a:t>
            </a:r>
            <a:r>
              <a:rPr lang="en-US" dirty="0">
                <a:solidFill>
                  <a:srgbClr val="0070C0"/>
                </a:solidFill>
                <a:latin typeface="Comic Sans MS" panose="030F0702030302020204" pitchFamily="66" charset="0"/>
              </a:rPr>
              <a:t>Elizabeth and Mary were cousins and as long as Elizabeth remained childless, her heir was Mary. In 1565 Mary had strengthened her position by marrying Henry, Lord Darnley, who also had a claim to the throne through his grandmother, and by producing a son which established a line of succession. As heir to the throne Elizabeth feared that Mary in England could attract the support of any discontented nobles who felt they had been excluded from power, particularly if they happened to be Catholic. There were several of these powerful figures in the North of England, where Mary landed, who had already seen their political power decline since Elizabeth became Queen.</a:t>
            </a:r>
            <a:endParaRPr lang="en-GB" dirty="0">
              <a:solidFill>
                <a:srgbClr val="0070C0"/>
              </a:solidFill>
              <a:latin typeface="Comic Sans MS" panose="030F0702030302020204" pitchFamily="66" charset="0"/>
            </a:endParaRPr>
          </a:p>
        </p:txBody>
      </p:sp>
      <p:sp>
        <p:nvSpPr>
          <p:cNvPr id="17" name="Rectangle 16"/>
          <p:cNvSpPr/>
          <p:nvPr/>
        </p:nvSpPr>
        <p:spPr>
          <a:xfrm>
            <a:off x="280657" y="957147"/>
            <a:ext cx="8633563" cy="3376309"/>
          </a:xfrm>
          <a:prstGeom prst="rect">
            <a:avLst/>
          </a:prstGeom>
          <a:solidFill>
            <a:schemeClr val="accent3">
              <a:lumMod val="40000"/>
              <a:lumOff val="60000"/>
            </a:schemeClr>
          </a:solidFill>
          <a:ln>
            <a:solidFill>
              <a:schemeClr val="accent3"/>
            </a:solidFill>
          </a:ln>
        </p:spPr>
        <p:txBody>
          <a:bodyPr wrap="square">
            <a:spAutoFit/>
          </a:bodyPr>
          <a:lstStyle/>
          <a:p>
            <a:pPr defTabSz="457200">
              <a:lnSpc>
                <a:spcPct val="90000"/>
              </a:lnSpc>
            </a:pPr>
            <a:r>
              <a:rPr lang="en-US" sz="2000" b="1" dirty="0">
                <a:solidFill>
                  <a:prstClr val="black"/>
                </a:solidFill>
              </a:rPr>
              <a:t>INTRODUCTION</a:t>
            </a:r>
            <a:endParaRPr lang="en-GB" sz="2000" dirty="0">
              <a:solidFill>
                <a:prstClr val="black"/>
              </a:solidFill>
            </a:endParaRPr>
          </a:p>
          <a:p>
            <a:pPr marL="268288" lvl="1" indent="-268288" defTabSz="457200">
              <a:lnSpc>
                <a:spcPct val="90000"/>
              </a:lnSpc>
              <a:buFont typeface="Wingdings" panose="05000000000000000000" pitchFamily="2" charset="2"/>
              <a:buChar char="§"/>
            </a:pPr>
            <a:r>
              <a:rPr lang="en-US" sz="2000" dirty="0">
                <a:solidFill>
                  <a:prstClr val="black"/>
                </a:solidFill>
              </a:rPr>
              <a:t>Identify the key reasons you are going to explain in your answer</a:t>
            </a:r>
            <a:r>
              <a:rPr lang="en-US" sz="2000" dirty="0">
                <a:solidFill>
                  <a:srgbClr val="00B050"/>
                </a:solidFill>
              </a:rPr>
              <a:t> </a:t>
            </a:r>
            <a:br>
              <a:rPr lang="en-US" sz="2000" dirty="0">
                <a:solidFill>
                  <a:srgbClr val="00B050"/>
                </a:solidFill>
              </a:rPr>
            </a:br>
            <a:r>
              <a:rPr lang="en-US" sz="2000" dirty="0">
                <a:solidFill>
                  <a:srgbClr val="00B050"/>
                </a:solidFill>
              </a:rPr>
              <a:t>(green in the example)</a:t>
            </a:r>
            <a:r>
              <a:rPr lang="en-US" sz="2000" dirty="0">
                <a:solidFill>
                  <a:prstClr val="black"/>
                </a:solidFill>
              </a:rPr>
              <a:t>.</a:t>
            </a:r>
            <a:endParaRPr lang="en-GB" sz="2000" dirty="0">
              <a:solidFill>
                <a:prstClr val="black"/>
              </a:solidFill>
            </a:endParaRPr>
          </a:p>
          <a:p>
            <a:pPr marL="268288" lvl="1" indent="-268288" defTabSz="457200">
              <a:lnSpc>
                <a:spcPct val="90000"/>
              </a:lnSpc>
              <a:buFont typeface="Wingdings" panose="05000000000000000000" pitchFamily="2" charset="2"/>
              <a:buChar char="§"/>
            </a:pPr>
            <a:r>
              <a:rPr lang="en-US" sz="2000" dirty="0">
                <a:solidFill>
                  <a:prstClr val="black"/>
                </a:solidFill>
              </a:rPr>
              <a:t>Link them to the question </a:t>
            </a:r>
            <a:r>
              <a:rPr lang="en-US" sz="2000" dirty="0">
                <a:solidFill>
                  <a:srgbClr val="0070C0"/>
                </a:solidFill>
              </a:rPr>
              <a:t>(blue in the example)</a:t>
            </a:r>
            <a:r>
              <a:rPr lang="en-US" sz="2000" dirty="0">
                <a:solidFill>
                  <a:prstClr val="black"/>
                </a:solidFill>
              </a:rPr>
              <a:t>.</a:t>
            </a:r>
            <a:endParaRPr lang="en-GB" sz="2000" dirty="0">
              <a:solidFill>
                <a:prstClr val="black"/>
              </a:solidFill>
            </a:endParaRPr>
          </a:p>
          <a:p>
            <a:pPr defTabSz="457200">
              <a:lnSpc>
                <a:spcPct val="90000"/>
              </a:lnSpc>
              <a:spcBef>
                <a:spcPts val="1200"/>
              </a:spcBef>
            </a:pPr>
            <a:r>
              <a:rPr lang="en-US" sz="2000" b="1" dirty="0">
                <a:solidFill>
                  <a:prstClr val="black"/>
                </a:solidFill>
              </a:rPr>
              <a:t>EXAMPLE</a:t>
            </a:r>
            <a:endParaRPr lang="en-GB" sz="2000" b="1" dirty="0">
              <a:solidFill>
                <a:prstClr val="black"/>
              </a:solidFill>
            </a:endParaRPr>
          </a:p>
          <a:p>
            <a:pPr defTabSz="457200">
              <a:lnSpc>
                <a:spcPct val="90000"/>
              </a:lnSpc>
            </a:pPr>
            <a:r>
              <a:rPr lang="en-US" dirty="0">
                <a:solidFill>
                  <a:srgbClr val="0070C0"/>
                </a:solidFill>
                <a:latin typeface="Comic Sans MS" panose="030F0702030302020204" pitchFamily="66" charset="0"/>
              </a:rPr>
              <a:t>Mary’s arrival in England in 1568 created a problem for Elizabeth because it intensified the threat she already posed to Elizabeth.</a:t>
            </a:r>
            <a:r>
              <a:rPr lang="en-GB" dirty="0">
                <a:solidFill>
                  <a:srgbClr val="0070C0"/>
                </a:solidFill>
                <a:latin typeface="Comic Sans MS" panose="030F0702030302020204" pitchFamily="66" charset="0"/>
              </a:rPr>
              <a:t> </a:t>
            </a:r>
            <a:r>
              <a:rPr lang="en-US" dirty="0">
                <a:solidFill>
                  <a:srgbClr val="00B050"/>
                </a:solidFill>
                <a:latin typeface="Comic Sans MS" panose="030F0702030302020204" pitchFamily="66" charset="0"/>
              </a:rPr>
              <a:t>For those English Catholics who could not accept Elizabeth’s Religious Settlement, Mary, as Elizabeth’s cousin with a strong claim to the throne, represented an alternative and Catholic monarch. Mary was also a problem because although she had been overthrown in her native Scotland, she still had strong ties with France, also Catholic and England’s traditional enemy.</a:t>
            </a:r>
            <a:endParaRPr lang="en-GB"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222410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4"/>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3"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8"/>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4"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33"/>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5" nodeType="clickEffect">
                                  <p:stCondLst>
                                    <p:cond delay="0"/>
                                  </p:stCondLst>
                                  <p:childTnLst>
                                    <p:set>
                                      <p:cBhvr>
                                        <p:cTn id="51" dur="1" fill="hold">
                                          <p:stCondLst>
                                            <p:cond delay="0"/>
                                          </p:stCondLst>
                                        </p:cTn>
                                        <p:tgtEl>
                                          <p:spTgt spid="2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7" nodeType="clickEffect">
                                  <p:stCondLst>
                                    <p:cond delay="0"/>
                                  </p:stCondLst>
                                  <p:childTnLst>
                                    <p:set>
                                      <p:cBhvr>
                                        <p:cTn id="69" dur="1" fill="hold">
                                          <p:stCondLst>
                                            <p:cond delay="0"/>
                                          </p:stCondLst>
                                        </p:cTn>
                                        <p:tgtEl>
                                          <p:spTgt spid="29"/>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3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9" grpId="0" animBg="1"/>
      <p:bldP spid="29" grpId="1" animBg="1"/>
      <p:bldP spid="29" grpId="2" animBg="1"/>
      <p:bldP spid="29" grpId="3" animBg="1"/>
      <p:bldP spid="29" grpId="4" animBg="1"/>
      <p:bldP spid="29" grpId="5" animBg="1"/>
      <p:bldP spid="29" grpId="6" animBg="1"/>
      <p:bldP spid="29" grpId="7" animBg="1"/>
      <p:bldP spid="24" grpId="0" animBg="1"/>
      <p:bldP spid="24" grpId="1" animBg="1"/>
      <p:bldP spid="27" grpId="0" animBg="1"/>
      <p:bldP spid="27" grpId="1" animBg="1"/>
      <p:bldP spid="28" grpId="0" animBg="1"/>
      <p:bldP spid="28" grpId="1" animBg="1"/>
      <p:bldP spid="33" grpId="0" animBg="1"/>
      <p:bldP spid="33" grpId="1" animBg="1"/>
      <p:bldP spid="34" grpId="0" animBg="1"/>
      <p:bldP spid="34" grpId="1" animBg="1"/>
      <p:bldP spid="35" grpId="0" animBg="1"/>
      <p:bldP spid="35" grpId="1" animBg="1"/>
      <p:bldP spid="30" grpId="0" animBg="1"/>
      <p:bldP spid="30"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86700" cy="939025"/>
          </a:xfrm>
        </p:spPr>
        <p:txBody>
          <a:bodyPr/>
          <a:lstStyle/>
          <a:p>
            <a:r>
              <a:rPr lang="en-GB" dirty="0"/>
              <a:t>Section A: American West quick test.</a:t>
            </a:r>
          </a:p>
        </p:txBody>
      </p:sp>
      <p:sp>
        <p:nvSpPr>
          <p:cNvPr id="3" name="Content Placeholder 2"/>
          <p:cNvSpPr>
            <a:spLocks noGrp="1"/>
          </p:cNvSpPr>
          <p:nvPr>
            <p:ph idx="1"/>
          </p:nvPr>
        </p:nvSpPr>
        <p:spPr>
          <a:xfrm>
            <a:off x="304800" y="936042"/>
            <a:ext cx="8534400" cy="5693357"/>
          </a:xfrm>
        </p:spPr>
        <p:txBody>
          <a:bodyPr>
            <a:normAutofit fontScale="92500" lnSpcReduction="10000"/>
          </a:bodyPr>
          <a:lstStyle/>
          <a:p>
            <a:pPr marL="0" indent="0">
              <a:buNone/>
            </a:pPr>
            <a:r>
              <a:rPr lang="en-GB" sz="1800" dirty="0"/>
              <a:t>1: Give two terms of the 1868 Fort Laramie Treaty: </a:t>
            </a:r>
            <a:r>
              <a:rPr lang="en-GB" sz="1800" dirty="0">
                <a:solidFill>
                  <a:srgbClr val="7030A0"/>
                </a:solidFill>
              </a:rPr>
              <a:t>bring peace between the whites and the Sioux. Sioux agreed to settle within the Black Hills reservation in the Dakota Territory. The government therefore agreed to close the Bozeman Trail and the forts along it. </a:t>
            </a:r>
          </a:p>
          <a:p>
            <a:pPr marL="0" indent="0">
              <a:buNone/>
            </a:pPr>
            <a:endParaRPr lang="en-GB" sz="1800" dirty="0"/>
          </a:p>
          <a:p>
            <a:pPr marL="0" indent="0">
              <a:buNone/>
            </a:pPr>
            <a:r>
              <a:rPr lang="en-GB" sz="1800" dirty="0"/>
              <a:t>2: Who were the Mormons? </a:t>
            </a:r>
            <a:r>
              <a:rPr lang="en-GB" sz="1800" dirty="0">
                <a:solidFill>
                  <a:srgbClr val="7030A0"/>
                </a:solidFill>
              </a:rPr>
              <a:t>A religious white settler group initiated by Joseph Smith in upstate New York during the 1820s. </a:t>
            </a:r>
          </a:p>
          <a:p>
            <a:pPr marL="0" indent="0">
              <a:buNone/>
            </a:pPr>
            <a:endParaRPr lang="en-GB" sz="1800" dirty="0"/>
          </a:p>
          <a:p>
            <a:pPr marL="0" indent="0">
              <a:buNone/>
            </a:pPr>
            <a:r>
              <a:rPr lang="en-GB" sz="1800" dirty="0"/>
              <a:t>3: Who led the Mormon migration? </a:t>
            </a:r>
            <a:r>
              <a:rPr lang="en-GB" sz="1800" dirty="0">
                <a:solidFill>
                  <a:srgbClr val="7030A0"/>
                </a:solidFill>
              </a:rPr>
              <a:t>After Smith's death in 1844, the Mormons followed Brigham Young 1846-7 to what would become the Utah Territory.</a:t>
            </a:r>
          </a:p>
          <a:p>
            <a:pPr marL="0" indent="0">
              <a:buNone/>
            </a:pPr>
            <a:endParaRPr lang="en-GB" sz="1800" dirty="0"/>
          </a:p>
          <a:p>
            <a:pPr marL="0" indent="0">
              <a:buNone/>
            </a:pPr>
            <a:r>
              <a:rPr lang="en-GB" sz="1800" dirty="0"/>
              <a:t>4: What is ranching? </a:t>
            </a:r>
            <a:r>
              <a:rPr lang="en-GB" sz="1800" dirty="0">
                <a:solidFill>
                  <a:srgbClr val="7030A0"/>
                </a:solidFill>
              </a:rPr>
              <a:t>The practice of raising herds of animals on large tracts of land. </a:t>
            </a:r>
          </a:p>
          <a:p>
            <a:pPr marL="0" indent="0">
              <a:buNone/>
            </a:pPr>
            <a:endParaRPr lang="en-GB" sz="1800" dirty="0"/>
          </a:p>
          <a:p>
            <a:pPr marL="0" indent="0">
              <a:buNone/>
            </a:pPr>
            <a:r>
              <a:rPr lang="en-GB" sz="1800" dirty="0"/>
              <a:t>5: What was the Exoduster movement? </a:t>
            </a:r>
            <a:r>
              <a:rPr lang="en-GB" sz="1800" dirty="0">
                <a:solidFill>
                  <a:srgbClr val="7030A0"/>
                </a:solidFill>
              </a:rPr>
              <a:t>A name given to African Americans who migrated from southern states to Kansas in the late 1870’s (1879). </a:t>
            </a:r>
          </a:p>
          <a:p>
            <a:pPr marL="0" indent="0">
              <a:buNone/>
            </a:pPr>
            <a:endParaRPr lang="en-GB" sz="1800" dirty="0"/>
          </a:p>
          <a:p>
            <a:pPr marL="0" indent="0">
              <a:buNone/>
            </a:pPr>
            <a:r>
              <a:rPr lang="en-GB" sz="1800" dirty="0"/>
              <a:t>6: Who was responsible for the extermination of the Buffalo?</a:t>
            </a:r>
          </a:p>
          <a:p>
            <a:pPr marL="0" indent="0">
              <a:buNone/>
            </a:pPr>
            <a:r>
              <a:rPr lang="en-GB" sz="1800" dirty="0">
                <a:solidFill>
                  <a:srgbClr val="7030A0"/>
                </a:solidFill>
              </a:rPr>
              <a:t>White settlers, rail road companies &amp; the US government.</a:t>
            </a:r>
          </a:p>
        </p:txBody>
      </p:sp>
    </p:spTree>
    <p:extLst>
      <p:ext uri="{BB962C8B-B14F-4D97-AF65-F5344CB8AC3E}">
        <p14:creationId xmlns:p14="http://schemas.microsoft.com/office/powerpoint/2010/main" val="156092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F411-CC98-418C-A954-3134095B231C}"/>
              </a:ext>
            </a:extLst>
          </p:cNvPr>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2200" b="1" dirty="0"/>
              <a:t>How to answer</a:t>
            </a:r>
          </a:p>
          <a:p>
            <a:pPr marL="0" indent="0">
              <a:buNone/>
            </a:pPr>
            <a:r>
              <a:rPr lang="en-GB" sz="2200" dirty="0"/>
              <a:t>The steps below and on the next slide give you guidance on how to structure an essay to this type of question. There are four steps in total. The first step is below. Click on it to see a sample answer.</a:t>
            </a:r>
          </a:p>
        </p:txBody>
      </p:sp>
      <p:sp>
        <p:nvSpPr>
          <p:cNvPr id="4" name="Step box"/>
          <p:cNvSpPr/>
          <p:nvPr/>
        </p:nvSpPr>
        <p:spPr>
          <a:xfrm>
            <a:off x="569918" y="2696222"/>
            <a:ext cx="8048981" cy="3046988"/>
          </a:xfrm>
          <a:prstGeom prst="rect">
            <a:avLst/>
          </a:prstGeom>
          <a:solidFill>
            <a:schemeClr val="accent3"/>
          </a:solidFill>
          <a:ln>
            <a:solidFill>
              <a:schemeClr val="accent3">
                <a:lumMod val="40000"/>
                <a:lumOff val="60000"/>
              </a:schemeClr>
            </a:solidFill>
          </a:ln>
        </p:spPr>
        <p:txBody>
          <a:bodyPr wrap="square">
            <a:spAutoFit/>
          </a:bodyPr>
          <a:lstStyle/>
          <a:p>
            <a:r>
              <a:rPr lang="en-US" sz="2200" b="1" dirty="0"/>
              <a:t>Step 1: paragraph 1</a:t>
            </a:r>
            <a:endParaRPr lang="en-GB" sz="2200" dirty="0"/>
          </a:p>
          <a:p>
            <a:r>
              <a:rPr lang="en-GB" sz="2200" dirty="0"/>
              <a:t>Write a good length paragraph or two in support of the statement:</a:t>
            </a:r>
          </a:p>
          <a:p>
            <a:endParaRPr lang="en-GB" sz="1000" dirty="0"/>
          </a:p>
          <a:p>
            <a:pPr marL="265113" lvl="1" indent="-265113">
              <a:buFont typeface="Wingdings" panose="05000000000000000000" pitchFamily="2" charset="2"/>
              <a:buChar char="§"/>
            </a:pPr>
            <a:r>
              <a:rPr lang="en-GB" sz="2200" dirty="0"/>
              <a:t>Start your paragraph by linking your argument to the statement.</a:t>
            </a:r>
          </a:p>
          <a:p>
            <a:pPr marL="265113" lvl="1" indent="-265113">
              <a:buFont typeface="Wingdings" panose="05000000000000000000" pitchFamily="2" charset="2"/>
              <a:buChar char="§"/>
            </a:pPr>
            <a:endParaRPr lang="en-GB" sz="2400" dirty="0"/>
          </a:p>
          <a:p>
            <a:pPr marL="265113" lvl="1" indent="-265113">
              <a:buFont typeface="Wingdings" panose="05000000000000000000" pitchFamily="2" charset="2"/>
              <a:buChar char="§"/>
            </a:pPr>
            <a:r>
              <a:rPr lang="en-GB" sz="2200" dirty="0"/>
              <a:t>Provide evidence to support your argument.</a:t>
            </a:r>
          </a:p>
          <a:p>
            <a:pPr marL="265113" lvl="1" indent="-265113">
              <a:buFont typeface="Wingdings" panose="05000000000000000000" pitchFamily="2" charset="2"/>
              <a:buChar char="§"/>
            </a:pPr>
            <a:endParaRPr lang="en-GB" sz="2400" dirty="0"/>
          </a:p>
          <a:p>
            <a:pPr marL="265113" lvl="1" indent="-265113">
              <a:buFont typeface="Wingdings" panose="05000000000000000000" pitchFamily="2" charset="2"/>
              <a:buChar char="§"/>
            </a:pPr>
            <a:r>
              <a:rPr lang="en-US" sz="2200" dirty="0"/>
              <a:t>Link your argument back to the question with some judgement.</a:t>
            </a:r>
          </a:p>
          <a:p>
            <a:pPr marL="265113" lvl="1" indent="-265113">
              <a:buFont typeface="Wingdings" panose="05000000000000000000" pitchFamily="2" charset="2"/>
              <a:buChar char="§"/>
            </a:pPr>
            <a:endParaRPr lang="en-GB" sz="2400" dirty="0"/>
          </a:p>
        </p:txBody>
      </p:sp>
      <p:sp>
        <p:nvSpPr>
          <p:cNvPr id="10" name="Down Arrow 9"/>
          <p:cNvSpPr/>
          <p:nvPr/>
        </p:nvSpPr>
        <p:spPr>
          <a:xfrm>
            <a:off x="4386877" y="5708724"/>
            <a:ext cx="415063" cy="691771"/>
          </a:xfrm>
          <a:prstGeom prst="downArrow">
            <a:avLst>
              <a:gd name="adj1" fmla="val 50000"/>
              <a:gd name="adj2" fmla="val 61616"/>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6" name="Picture 2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821" y="6107969"/>
            <a:ext cx="981375" cy="816796"/>
          </a:xfrm>
          <a:prstGeom prst="rect">
            <a:avLst/>
          </a:prstGeom>
        </p:spPr>
      </p:pic>
      <p:pic>
        <p:nvPicPr>
          <p:cNvPr id="31" name="Picture 30">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04" y="6107969"/>
            <a:ext cx="987470" cy="816796"/>
          </a:xfrm>
          <a:prstGeom prst="rect">
            <a:avLst/>
          </a:prstGeom>
        </p:spPr>
      </p:pic>
      <p:sp>
        <p:nvSpPr>
          <p:cNvPr id="23" name="Example button 3"/>
          <p:cNvSpPr/>
          <p:nvPr/>
        </p:nvSpPr>
        <p:spPr>
          <a:xfrm>
            <a:off x="4096708" y="5299605"/>
            <a:ext cx="995401" cy="369332"/>
          </a:xfrm>
          <a:prstGeom prst="rect">
            <a:avLst/>
          </a:prstGeom>
          <a:solidFill>
            <a:schemeClr val="accent3"/>
          </a:solidFill>
          <a:ln>
            <a:solidFill>
              <a:schemeClr val="accent3">
                <a:lumMod val="40000"/>
                <a:lumOff val="60000"/>
              </a:schemeClr>
            </a:solidFill>
          </a:ln>
        </p:spPr>
        <p:txBody>
          <a:bodyPr wrap="none">
            <a:spAutoFit/>
          </a:bodyPr>
          <a:lstStyle/>
          <a:p>
            <a:r>
              <a:rPr lang="en-GB" b="1" dirty="0">
                <a:solidFill>
                  <a:schemeClr val="bg1"/>
                </a:solidFill>
              </a:rPr>
              <a:t>Example</a:t>
            </a:r>
          </a:p>
        </p:txBody>
      </p:sp>
      <p:sp>
        <p:nvSpPr>
          <p:cNvPr id="22" name="Example button 2"/>
          <p:cNvSpPr/>
          <p:nvPr/>
        </p:nvSpPr>
        <p:spPr>
          <a:xfrm>
            <a:off x="4096708" y="4617277"/>
            <a:ext cx="995401" cy="369332"/>
          </a:xfrm>
          <a:prstGeom prst="rect">
            <a:avLst/>
          </a:prstGeom>
          <a:solidFill>
            <a:schemeClr val="accent3"/>
          </a:solidFill>
          <a:ln>
            <a:solidFill>
              <a:schemeClr val="accent3">
                <a:lumMod val="40000"/>
                <a:lumOff val="60000"/>
              </a:schemeClr>
            </a:solidFill>
          </a:ln>
        </p:spPr>
        <p:txBody>
          <a:bodyPr wrap="none">
            <a:spAutoFit/>
          </a:bodyPr>
          <a:lstStyle/>
          <a:p>
            <a:r>
              <a:rPr lang="en-GB" b="1" dirty="0">
                <a:solidFill>
                  <a:schemeClr val="bg1"/>
                </a:solidFill>
              </a:rPr>
              <a:t>Example</a:t>
            </a:r>
          </a:p>
        </p:txBody>
      </p:sp>
      <p:sp>
        <p:nvSpPr>
          <p:cNvPr id="21" name="Example button 1"/>
          <p:cNvSpPr/>
          <p:nvPr/>
        </p:nvSpPr>
        <p:spPr>
          <a:xfrm>
            <a:off x="4096708" y="3930818"/>
            <a:ext cx="995401" cy="369332"/>
          </a:xfrm>
          <a:prstGeom prst="rect">
            <a:avLst/>
          </a:prstGeom>
          <a:solidFill>
            <a:schemeClr val="accent3"/>
          </a:solidFill>
          <a:ln>
            <a:solidFill>
              <a:schemeClr val="accent3">
                <a:lumMod val="40000"/>
                <a:lumOff val="60000"/>
              </a:schemeClr>
            </a:solidFill>
          </a:ln>
        </p:spPr>
        <p:txBody>
          <a:bodyPr wrap="none">
            <a:spAutoFit/>
          </a:bodyPr>
          <a:lstStyle/>
          <a:p>
            <a:r>
              <a:rPr lang="en-GB" b="1" dirty="0">
                <a:solidFill>
                  <a:schemeClr val="bg1"/>
                </a:solidFill>
              </a:rPr>
              <a:t>Example</a:t>
            </a:r>
          </a:p>
        </p:txBody>
      </p:sp>
      <p:sp>
        <p:nvSpPr>
          <p:cNvPr id="29" name="Grey overlay"/>
          <p:cNvSpPr/>
          <p:nvPr/>
        </p:nvSpPr>
        <p:spPr>
          <a:xfrm>
            <a:off x="12281" y="739087"/>
            <a:ext cx="9136310" cy="538561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Popup 3"/>
          <p:cNvSpPr/>
          <p:nvPr/>
        </p:nvSpPr>
        <p:spPr>
          <a:xfrm>
            <a:off x="1881924" y="2036141"/>
            <a:ext cx="5424968" cy="2169825"/>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latin typeface="+mj-lt"/>
              </a:rPr>
              <a:t>Link your argument back to the question with some judgement.</a:t>
            </a:r>
          </a:p>
          <a:p>
            <a:pPr>
              <a:spcAft>
                <a:spcPts val="600"/>
              </a:spcAft>
            </a:pPr>
            <a:r>
              <a:rPr lang="en-US" dirty="0">
                <a:latin typeface="Comic Sans MS" panose="030F0702030302020204" pitchFamily="66" charset="0"/>
              </a:rPr>
              <a:t>The King of Spain, Philip II, always made formal complaints but the timing of these events shows it is unlikely they were a direct cause of the breakdown in relations in 1585, although Drake’s activities certainly angered Spain.</a:t>
            </a:r>
            <a:endParaRPr lang="en-GB" dirty="0">
              <a:latin typeface="Comic Sans MS" panose="030F0702030302020204" pitchFamily="66" charset="0"/>
            </a:endParaRPr>
          </a:p>
        </p:txBody>
      </p:sp>
      <p:sp>
        <p:nvSpPr>
          <p:cNvPr id="27" name="Popup 2"/>
          <p:cNvSpPr/>
          <p:nvPr/>
        </p:nvSpPr>
        <p:spPr>
          <a:xfrm>
            <a:off x="217075" y="958923"/>
            <a:ext cx="8754666" cy="4324261"/>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latin typeface="+mj-lt"/>
              </a:rPr>
              <a:t>Provide evidence to support your argument.</a:t>
            </a:r>
          </a:p>
          <a:p>
            <a:pPr>
              <a:spcAft>
                <a:spcPts val="600"/>
              </a:spcAft>
            </a:pPr>
            <a:r>
              <a:rPr lang="en-US" dirty="0">
                <a:latin typeface="Comic Sans MS" panose="030F0702030302020204" pitchFamily="66" charset="0"/>
              </a:rPr>
              <a:t>The New World was the area in South America which had been captured by Spain. Only ships licensed by Spain could trade with this area. Meanwhile, Spanish ships carried back gold and silver from South America across the Atlantic. From the 1560s onwards English sailors such as John Hawkins and Francis Drake could not resist the opportunity to restore England’s declining export trade and make financial profits from selling goods to the Spanish colonists and by attacking Spanish treasure fleets. In 1562 and 1564 Hawkins made two voyages to sell slaves but on his third voyage was attacked by the Spanish at San Juan de </a:t>
            </a:r>
            <a:r>
              <a:rPr lang="en-US" dirty="0" err="1">
                <a:latin typeface="Comic Sans MS" panose="030F0702030302020204" pitchFamily="66" charset="0"/>
              </a:rPr>
              <a:t>Ullua</a:t>
            </a:r>
            <a:r>
              <a:rPr lang="en-US" dirty="0">
                <a:latin typeface="Comic Sans MS" panose="030F0702030302020204" pitchFamily="66" charset="0"/>
              </a:rPr>
              <a:t> in 1568 with considerable loss of life. In the 1570s it was Francis Drake who set out to revenge this by attacking Spanish towns and ships including </a:t>
            </a:r>
            <a:r>
              <a:rPr lang="en-US" dirty="0" err="1">
                <a:latin typeface="Comic Sans MS" panose="030F0702030302020204" pitchFamily="66" charset="0"/>
              </a:rPr>
              <a:t>Nombre</a:t>
            </a:r>
            <a:r>
              <a:rPr lang="en-US" dirty="0">
                <a:latin typeface="Comic Sans MS" panose="030F0702030302020204" pitchFamily="66" charset="0"/>
              </a:rPr>
              <a:t> de Dios in Peru in 1572 and the capture of the wealthy </a:t>
            </a:r>
            <a:r>
              <a:rPr lang="en-US" dirty="0" err="1">
                <a:latin typeface="Comic Sans MS" panose="030F0702030302020204" pitchFamily="66" charset="0"/>
              </a:rPr>
              <a:t>Cacafuego</a:t>
            </a:r>
            <a:r>
              <a:rPr lang="en-US" dirty="0">
                <a:latin typeface="Comic Sans MS" panose="030F0702030302020204" pitchFamily="66" charset="0"/>
              </a:rPr>
              <a:t> during his circumnavigation of the world. Drake had the unofficial backing of the Queen who was able to pay off the national debt from the treasure Drake brought back.</a:t>
            </a:r>
            <a:endParaRPr lang="en-GB" dirty="0">
              <a:latin typeface="Comic Sans MS" panose="030F0702030302020204" pitchFamily="66" charset="0"/>
            </a:endParaRPr>
          </a:p>
        </p:txBody>
      </p:sp>
      <p:sp>
        <p:nvSpPr>
          <p:cNvPr id="24" name="Popup 1"/>
          <p:cNvSpPr/>
          <p:nvPr/>
        </p:nvSpPr>
        <p:spPr>
          <a:xfrm>
            <a:off x="1881924" y="2036141"/>
            <a:ext cx="5424968" cy="2169825"/>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t>Start your paragraph by linking your argument to the statement.</a:t>
            </a:r>
          </a:p>
          <a:p>
            <a:pPr>
              <a:spcAft>
                <a:spcPts val="600"/>
              </a:spcAft>
            </a:pPr>
            <a:r>
              <a:rPr lang="en-US" dirty="0">
                <a:latin typeface="Comic Sans MS" panose="030F0702030302020204" pitchFamily="66" charset="0"/>
              </a:rPr>
              <a:t>Events in the New World, particularly the activities of Francis Drake, have often been seen as a major, if not the major, cause of the breakdown in relations between England and Spain in 1585. </a:t>
            </a:r>
            <a:endParaRPr lang="en-GB" dirty="0">
              <a:latin typeface="Comic Sans MS" panose="030F0702030302020204" pitchFamily="66" charset="0"/>
            </a:endParaRPr>
          </a:p>
        </p:txBody>
      </p:sp>
      <p:sp>
        <p:nvSpPr>
          <p:cNvPr id="28" name="Close button"/>
          <p:cNvSpPr/>
          <p:nvPr/>
        </p:nvSpPr>
        <p:spPr>
          <a:xfrm>
            <a:off x="4225591" y="5634038"/>
            <a:ext cx="692818" cy="369332"/>
          </a:xfrm>
          <a:prstGeom prst="rect">
            <a:avLst/>
          </a:prstGeom>
          <a:solidFill>
            <a:schemeClr val="accent3"/>
          </a:solidFill>
          <a:ln>
            <a:solidFill>
              <a:schemeClr val="accent3">
                <a:lumMod val="40000"/>
                <a:lumOff val="60000"/>
              </a:schemeClr>
            </a:solidFill>
          </a:ln>
        </p:spPr>
        <p:txBody>
          <a:bodyPr wrap="none">
            <a:spAutoFit/>
          </a:bodyPr>
          <a:lstStyle/>
          <a:p>
            <a:r>
              <a:rPr lang="en-GB" b="1" dirty="0">
                <a:solidFill>
                  <a:schemeClr val="bg1"/>
                </a:solidFill>
              </a:rPr>
              <a:t>Close</a:t>
            </a:r>
          </a:p>
        </p:txBody>
      </p:sp>
    </p:spTree>
    <p:extLst>
      <p:ext uri="{BB962C8B-B14F-4D97-AF65-F5344CB8AC3E}">
        <p14:creationId xmlns:p14="http://schemas.microsoft.com/office/powerpoint/2010/main" val="1521513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8"/>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9"/>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8"/>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2"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par>
                                <p:cTn id="42" presetID="1" presetClass="entr" presetSubtype="0" fill="hold" grpId="3"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3"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4"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4"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29" grpId="0" animBg="1"/>
      <p:bldP spid="29" grpId="1" animBg="1"/>
      <p:bldP spid="29" grpId="2" animBg="1"/>
      <p:bldP spid="29" grpId="3" animBg="1"/>
      <p:bldP spid="29" grpId="4" animBg="1"/>
      <p:bldP spid="30" grpId="0" animBg="1"/>
      <p:bldP spid="30" grpId="1" animBg="1"/>
      <p:bldP spid="30" grpId="2" animBg="1"/>
      <p:bldP spid="27" grpId="0" animBg="1"/>
      <p:bldP spid="27" grpId="1" animBg="1"/>
      <p:bldP spid="27" grpId="2" animBg="1"/>
      <p:bldP spid="24" grpId="0" animBg="1"/>
      <p:bldP spid="24" grpId="1" animBg="1"/>
      <p:bldP spid="24" grpId="2" animBg="1"/>
      <p:bldP spid="28" grpId="0" animBg="1"/>
      <p:bldP spid="28" grpId="1" animBg="1"/>
      <p:bldP spid="28" grpId="2" animBg="1"/>
      <p:bldP spid="28" grpId="3" animBg="1"/>
      <p:bldP spid="28" grpId="4"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9D78-FD51-42AB-8699-84B036418E65}"/>
              </a:ext>
            </a:extLst>
          </p:cNvPr>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nSpc>
                <a:spcPct val="90000"/>
              </a:lnSpc>
              <a:spcBef>
                <a:spcPts val="0"/>
              </a:spcBef>
              <a:buNone/>
            </a:pPr>
            <a:r>
              <a:rPr lang="en-GB" sz="2000" b="1" dirty="0"/>
              <a:t>How to answer</a:t>
            </a:r>
          </a:p>
          <a:p>
            <a:pPr marL="0" indent="0">
              <a:lnSpc>
                <a:spcPct val="90000"/>
              </a:lnSpc>
              <a:spcBef>
                <a:spcPts val="0"/>
              </a:spcBef>
              <a:buNone/>
            </a:pPr>
            <a:r>
              <a:rPr lang="en-GB" sz="2000" dirty="0"/>
              <a:t>Below are the next steps. </a:t>
            </a:r>
            <a:r>
              <a:rPr lang="en-US" sz="2000" dirty="0"/>
              <a:t>Click on the example</a:t>
            </a:r>
            <a:r>
              <a:rPr lang="en-US" sz="2000" b="1" dirty="0"/>
              <a:t> </a:t>
            </a:r>
            <a:r>
              <a:rPr lang="en-US" sz="2000" dirty="0"/>
              <a:t>buttons to see sample answers.</a:t>
            </a:r>
            <a:endParaRPr lang="en-GB" sz="2000" dirty="0"/>
          </a:p>
        </p:txBody>
      </p:sp>
      <p:sp>
        <p:nvSpPr>
          <p:cNvPr id="14" name="Rectangle 13"/>
          <p:cNvSpPr/>
          <p:nvPr/>
        </p:nvSpPr>
        <p:spPr>
          <a:xfrm>
            <a:off x="123405" y="1552875"/>
            <a:ext cx="4410000" cy="2519151"/>
          </a:xfrm>
          <a:prstGeom prst="rect">
            <a:avLst/>
          </a:prstGeom>
          <a:solidFill>
            <a:schemeClr val="accent3"/>
          </a:solidFill>
          <a:ln>
            <a:solidFill>
              <a:schemeClr val="accent3">
                <a:lumMod val="40000"/>
                <a:lumOff val="60000"/>
              </a:schemeClr>
            </a:solidFill>
          </a:ln>
        </p:spPr>
        <p:txBody>
          <a:bodyPr wrap="square">
            <a:spAutoFit/>
          </a:bodyPr>
          <a:lstStyle/>
          <a:p>
            <a:pPr>
              <a:lnSpc>
                <a:spcPct val="90000"/>
              </a:lnSpc>
            </a:pPr>
            <a:r>
              <a:rPr lang="en-US" sz="1700" b="1" dirty="0"/>
              <a:t>Step 2: paragraph 2 </a:t>
            </a:r>
            <a:endParaRPr lang="en-GB" sz="1700" dirty="0"/>
          </a:p>
          <a:p>
            <a:pPr>
              <a:lnSpc>
                <a:spcPct val="90000"/>
              </a:lnSpc>
            </a:pPr>
            <a:r>
              <a:rPr lang="en-GB" sz="1700" dirty="0"/>
              <a:t>Write a good length paragraph or two to counter (disagree with) the statement:</a:t>
            </a:r>
          </a:p>
          <a:p>
            <a:pPr marL="268288" lvl="1" indent="-268288">
              <a:lnSpc>
                <a:spcPct val="90000"/>
              </a:lnSpc>
              <a:spcAft>
                <a:spcPts val="1200"/>
              </a:spcAft>
              <a:buFont typeface="Wingdings" panose="05000000000000000000" pitchFamily="2" charset="2"/>
              <a:buChar char="§"/>
            </a:pPr>
            <a:r>
              <a:rPr lang="en-GB" sz="1700" dirty="0"/>
              <a:t>Start your paragraph linking your </a:t>
            </a:r>
            <a:br>
              <a:rPr lang="en-GB" sz="1700" dirty="0"/>
            </a:br>
            <a:r>
              <a:rPr lang="en-GB" sz="1700" dirty="0"/>
              <a:t>argument to the statement.</a:t>
            </a:r>
          </a:p>
          <a:p>
            <a:pPr marL="268288" lvl="1" indent="-268288">
              <a:lnSpc>
                <a:spcPct val="90000"/>
              </a:lnSpc>
              <a:spcAft>
                <a:spcPts val="1200"/>
              </a:spcAft>
              <a:buFont typeface="Wingdings" panose="05000000000000000000" pitchFamily="2" charset="2"/>
              <a:buChar char="§"/>
            </a:pPr>
            <a:r>
              <a:rPr lang="en-US" sz="1700" dirty="0"/>
              <a:t>Provide evidence to support </a:t>
            </a:r>
            <a:br>
              <a:rPr lang="en-US" sz="1700" dirty="0"/>
            </a:br>
            <a:r>
              <a:rPr lang="en-US" sz="1700" dirty="0"/>
              <a:t>your argument.</a:t>
            </a:r>
          </a:p>
          <a:p>
            <a:pPr marL="268288" lvl="1" indent="-268288">
              <a:lnSpc>
                <a:spcPct val="90000"/>
              </a:lnSpc>
              <a:spcAft>
                <a:spcPts val="1200"/>
              </a:spcAft>
              <a:buFont typeface="Wingdings" panose="05000000000000000000" pitchFamily="2" charset="2"/>
              <a:buChar char="§"/>
            </a:pPr>
            <a:r>
              <a:rPr lang="en-US" sz="1700" dirty="0"/>
              <a:t>Link your argument back to the </a:t>
            </a:r>
            <a:br>
              <a:rPr lang="en-US" sz="1700" dirty="0"/>
            </a:br>
            <a:r>
              <a:rPr lang="en-US" sz="1700" dirty="0"/>
              <a:t>question with some judgement.</a:t>
            </a:r>
            <a:endParaRPr lang="en-GB" sz="1700" dirty="0"/>
          </a:p>
        </p:txBody>
      </p:sp>
      <p:sp>
        <p:nvSpPr>
          <p:cNvPr id="15" name="Rectangle 14"/>
          <p:cNvSpPr/>
          <p:nvPr/>
        </p:nvSpPr>
        <p:spPr>
          <a:xfrm>
            <a:off x="890680" y="4119507"/>
            <a:ext cx="7387627" cy="1837426"/>
          </a:xfrm>
          <a:prstGeom prst="rect">
            <a:avLst/>
          </a:prstGeom>
          <a:solidFill>
            <a:schemeClr val="accent3"/>
          </a:solidFill>
          <a:ln>
            <a:solidFill>
              <a:schemeClr val="accent3">
                <a:lumMod val="40000"/>
                <a:lumOff val="60000"/>
              </a:schemeClr>
            </a:solidFill>
          </a:ln>
        </p:spPr>
        <p:txBody>
          <a:bodyPr wrap="square">
            <a:spAutoFit/>
          </a:bodyPr>
          <a:lstStyle/>
          <a:p>
            <a:pPr>
              <a:lnSpc>
                <a:spcPct val="90000"/>
              </a:lnSpc>
            </a:pPr>
            <a:r>
              <a:rPr lang="en-US" b="1" dirty="0"/>
              <a:t>Step 4: paragraph 4 </a:t>
            </a:r>
            <a:endParaRPr lang="en-GB" dirty="0"/>
          </a:p>
          <a:p>
            <a:pPr>
              <a:lnSpc>
                <a:spcPct val="90000"/>
              </a:lnSpc>
            </a:pPr>
            <a:r>
              <a:rPr lang="en-GB" dirty="0"/>
              <a:t>Write a conclusion weighing up the evidence and coming to a judgement.</a:t>
            </a:r>
          </a:p>
          <a:p>
            <a:pPr marL="268288" lvl="1" indent="-268288">
              <a:lnSpc>
                <a:spcPct val="90000"/>
              </a:lnSpc>
              <a:buFont typeface="Wingdings" panose="05000000000000000000" pitchFamily="2" charset="2"/>
              <a:buChar char="§"/>
            </a:pPr>
            <a:r>
              <a:rPr lang="en-GB" dirty="0"/>
              <a:t>Start with your </a:t>
            </a:r>
            <a:r>
              <a:rPr lang="en-GB" b="1" dirty="0"/>
              <a:t>judgement</a:t>
            </a:r>
            <a:r>
              <a:rPr lang="en-GB" dirty="0"/>
              <a:t> using words from the question.</a:t>
            </a:r>
          </a:p>
          <a:p>
            <a:pPr marL="268288" lvl="1" indent="-268288">
              <a:lnSpc>
                <a:spcPct val="90000"/>
              </a:lnSpc>
              <a:buFont typeface="Wingdings" panose="05000000000000000000" pitchFamily="2" charset="2"/>
              <a:buChar char="§"/>
            </a:pPr>
            <a:r>
              <a:rPr lang="en-GB" b="1" dirty="0"/>
              <a:t>Show</a:t>
            </a:r>
            <a:r>
              <a:rPr lang="en-GB" dirty="0"/>
              <a:t> that you are aware there is some evidence to </a:t>
            </a:r>
            <a:r>
              <a:rPr lang="en-GB" b="1" dirty="0"/>
              <a:t>counter</a:t>
            </a:r>
            <a:r>
              <a:rPr lang="en-GB" dirty="0"/>
              <a:t> this and give the best example.</a:t>
            </a:r>
          </a:p>
          <a:p>
            <a:pPr marL="268288" lvl="1" indent="-268288">
              <a:lnSpc>
                <a:spcPct val="90000"/>
              </a:lnSpc>
              <a:buFont typeface="Wingdings" panose="05000000000000000000" pitchFamily="2" charset="2"/>
              <a:buChar char="§"/>
            </a:pPr>
            <a:r>
              <a:rPr lang="en-GB" dirty="0"/>
              <a:t>Support your judgement by explaining why, overall you </a:t>
            </a:r>
            <a:br>
              <a:rPr lang="en-GB" dirty="0"/>
            </a:br>
            <a:r>
              <a:rPr lang="en-GB" dirty="0"/>
              <a:t>have reached your judgement:  give your key reason why.</a:t>
            </a:r>
          </a:p>
        </p:txBody>
      </p:sp>
      <p:pic>
        <p:nvPicPr>
          <p:cNvPr id="31" name="Picture 3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4" y="6107969"/>
            <a:ext cx="987470" cy="816796"/>
          </a:xfrm>
          <a:prstGeom prst="rect">
            <a:avLst/>
          </a:prstGeom>
        </p:spPr>
      </p:pic>
      <p:pic>
        <p:nvPicPr>
          <p:cNvPr id="26" name="Picture 25">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4821" y="6107969"/>
            <a:ext cx="981375" cy="816796"/>
          </a:xfrm>
          <a:prstGeom prst="rect">
            <a:avLst/>
          </a:prstGeom>
        </p:spPr>
      </p:pic>
      <p:sp>
        <p:nvSpPr>
          <p:cNvPr id="38" name="Rectangle 37"/>
          <p:cNvSpPr/>
          <p:nvPr/>
        </p:nvSpPr>
        <p:spPr>
          <a:xfrm>
            <a:off x="4584494" y="1552875"/>
            <a:ext cx="4410000" cy="2519151"/>
          </a:xfrm>
          <a:prstGeom prst="rect">
            <a:avLst/>
          </a:prstGeom>
          <a:solidFill>
            <a:schemeClr val="accent3"/>
          </a:solidFill>
          <a:ln>
            <a:solidFill>
              <a:schemeClr val="accent3">
                <a:lumMod val="40000"/>
                <a:lumOff val="60000"/>
              </a:schemeClr>
            </a:solidFill>
          </a:ln>
        </p:spPr>
        <p:txBody>
          <a:bodyPr wrap="square">
            <a:spAutoFit/>
          </a:bodyPr>
          <a:lstStyle/>
          <a:p>
            <a:pPr>
              <a:lnSpc>
                <a:spcPct val="90000"/>
              </a:lnSpc>
            </a:pPr>
            <a:r>
              <a:rPr lang="en-US" sz="1700" b="1" dirty="0"/>
              <a:t>Step 3: paragraph 3 </a:t>
            </a:r>
            <a:endParaRPr lang="en-GB" sz="1700" dirty="0"/>
          </a:p>
          <a:p>
            <a:pPr>
              <a:lnSpc>
                <a:spcPct val="90000"/>
              </a:lnSpc>
            </a:pPr>
            <a:r>
              <a:rPr lang="en-GB" sz="1700" dirty="0"/>
              <a:t>Write another good length paragraph to counter (disagree with) the statement:</a:t>
            </a:r>
          </a:p>
          <a:p>
            <a:pPr marL="261938" lvl="1" indent="-261938">
              <a:lnSpc>
                <a:spcPct val="90000"/>
              </a:lnSpc>
              <a:spcAft>
                <a:spcPts val="1200"/>
              </a:spcAft>
              <a:buFont typeface="Wingdings" panose="05000000000000000000" pitchFamily="2" charset="2"/>
              <a:buChar char="§"/>
            </a:pPr>
            <a:r>
              <a:rPr lang="en-GB" sz="1700" dirty="0"/>
              <a:t>Start your paragraph linking your </a:t>
            </a:r>
            <a:br>
              <a:rPr lang="en-GB" sz="1700" dirty="0"/>
            </a:br>
            <a:r>
              <a:rPr lang="en-GB" sz="1700" dirty="0"/>
              <a:t>argument to the statement.</a:t>
            </a:r>
          </a:p>
          <a:p>
            <a:pPr marL="261938" lvl="1" indent="-261938">
              <a:lnSpc>
                <a:spcPct val="90000"/>
              </a:lnSpc>
              <a:spcAft>
                <a:spcPts val="1200"/>
              </a:spcAft>
              <a:buFont typeface="Wingdings" panose="05000000000000000000" pitchFamily="2" charset="2"/>
              <a:buChar char="§"/>
            </a:pPr>
            <a:r>
              <a:rPr lang="en-US" sz="1700" dirty="0"/>
              <a:t>Provide evidence to support </a:t>
            </a:r>
            <a:br>
              <a:rPr lang="en-US" sz="1700" dirty="0"/>
            </a:br>
            <a:r>
              <a:rPr lang="en-US" sz="1700" dirty="0"/>
              <a:t>your argument.</a:t>
            </a:r>
          </a:p>
          <a:p>
            <a:pPr marL="261938" lvl="1" indent="-261938">
              <a:lnSpc>
                <a:spcPct val="90000"/>
              </a:lnSpc>
              <a:spcAft>
                <a:spcPts val="1200"/>
              </a:spcAft>
              <a:buFont typeface="Wingdings" panose="05000000000000000000" pitchFamily="2" charset="2"/>
              <a:buChar char="§"/>
            </a:pPr>
            <a:r>
              <a:rPr lang="en-US" sz="1700" dirty="0"/>
              <a:t>Link your argument back to the </a:t>
            </a:r>
            <a:br>
              <a:rPr lang="en-US" sz="1700" dirty="0"/>
            </a:br>
            <a:r>
              <a:rPr lang="en-US" sz="1700" dirty="0"/>
              <a:t>question with some judgement.</a:t>
            </a:r>
            <a:endParaRPr lang="en-GB" sz="1700" dirty="0"/>
          </a:p>
        </p:txBody>
      </p:sp>
      <p:sp>
        <p:nvSpPr>
          <p:cNvPr id="39" name="Down Arrow 38"/>
          <p:cNvSpPr/>
          <p:nvPr/>
        </p:nvSpPr>
        <p:spPr>
          <a:xfrm rot="16200000">
            <a:off x="4204017" y="1716818"/>
            <a:ext cx="415063" cy="430577"/>
          </a:xfrm>
          <a:prstGeom prst="downArrow">
            <a:avLst>
              <a:gd name="adj1" fmla="val 50000"/>
              <a:gd name="adj2" fmla="val 61616"/>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Down Arrow 51"/>
          <p:cNvSpPr/>
          <p:nvPr/>
        </p:nvSpPr>
        <p:spPr>
          <a:xfrm>
            <a:off x="6277871" y="4019455"/>
            <a:ext cx="415063" cy="368637"/>
          </a:xfrm>
          <a:prstGeom prst="downArrow">
            <a:avLst>
              <a:gd name="adj1" fmla="val 50000"/>
              <a:gd name="adj2" fmla="val 61616"/>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Example button 7"/>
          <p:cNvSpPr/>
          <p:nvPr/>
        </p:nvSpPr>
        <p:spPr>
          <a:xfrm>
            <a:off x="7195934" y="5518588"/>
            <a:ext cx="995401" cy="349702"/>
          </a:xfrm>
          <a:prstGeom prst="rect">
            <a:avLst/>
          </a:prstGeom>
          <a:solidFill>
            <a:schemeClr val="accent3"/>
          </a:solidFill>
          <a:ln>
            <a:solidFill>
              <a:schemeClr val="accent3">
                <a:lumMod val="40000"/>
                <a:lumOff val="60000"/>
              </a:schemeClr>
            </a:solidFill>
          </a:ln>
        </p:spPr>
        <p:txBody>
          <a:bodyPr wrap="none" tIns="36000" bIns="36000">
            <a:spAutoFit/>
          </a:bodyPr>
          <a:lstStyle/>
          <a:p>
            <a:r>
              <a:rPr lang="en-GB" b="1" dirty="0">
                <a:solidFill>
                  <a:schemeClr val="bg1"/>
                </a:solidFill>
              </a:rPr>
              <a:t>Example</a:t>
            </a:r>
          </a:p>
        </p:txBody>
      </p:sp>
      <p:sp>
        <p:nvSpPr>
          <p:cNvPr id="74" name="Example button 6"/>
          <p:cNvSpPr/>
          <p:nvPr/>
        </p:nvSpPr>
        <p:spPr>
          <a:xfrm>
            <a:off x="7896828" y="3521968"/>
            <a:ext cx="995401" cy="349702"/>
          </a:xfrm>
          <a:prstGeom prst="rect">
            <a:avLst/>
          </a:prstGeom>
          <a:solidFill>
            <a:schemeClr val="accent3"/>
          </a:solidFill>
          <a:ln>
            <a:solidFill>
              <a:schemeClr val="accent3">
                <a:lumMod val="40000"/>
                <a:lumOff val="60000"/>
              </a:schemeClr>
            </a:solidFill>
          </a:ln>
        </p:spPr>
        <p:txBody>
          <a:bodyPr wrap="none" tIns="36000" bIns="36000">
            <a:spAutoFit/>
          </a:bodyPr>
          <a:lstStyle/>
          <a:p>
            <a:r>
              <a:rPr lang="en-GB" b="1" dirty="0">
                <a:solidFill>
                  <a:schemeClr val="bg1"/>
                </a:solidFill>
              </a:rPr>
              <a:t>Example</a:t>
            </a:r>
          </a:p>
        </p:txBody>
      </p:sp>
      <p:sp>
        <p:nvSpPr>
          <p:cNvPr id="71" name="Example button 5"/>
          <p:cNvSpPr/>
          <p:nvPr/>
        </p:nvSpPr>
        <p:spPr>
          <a:xfrm>
            <a:off x="7896829" y="2951697"/>
            <a:ext cx="995401" cy="349702"/>
          </a:xfrm>
          <a:prstGeom prst="rect">
            <a:avLst/>
          </a:prstGeom>
          <a:solidFill>
            <a:schemeClr val="accent3"/>
          </a:solidFill>
          <a:ln>
            <a:solidFill>
              <a:schemeClr val="accent3">
                <a:lumMod val="40000"/>
                <a:lumOff val="60000"/>
              </a:schemeClr>
            </a:solidFill>
          </a:ln>
        </p:spPr>
        <p:txBody>
          <a:bodyPr wrap="none" tIns="36000" bIns="36000">
            <a:spAutoFit/>
          </a:bodyPr>
          <a:lstStyle/>
          <a:p>
            <a:r>
              <a:rPr lang="en-GB" b="1" dirty="0">
                <a:solidFill>
                  <a:schemeClr val="bg1"/>
                </a:solidFill>
              </a:rPr>
              <a:t>Example</a:t>
            </a:r>
          </a:p>
        </p:txBody>
      </p:sp>
      <p:sp>
        <p:nvSpPr>
          <p:cNvPr id="58" name="Example button 4"/>
          <p:cNvSpPr/>
          <p:nvPr/>
        </p:nvSpPr>
        <p:spPr>
          <a:xfrm>
            <a:off x="7898400" y="2326329"/>
            <a:ext cx="995401" cy="349702"/>
          </a:xfrm>
          <a:prstGeom prst="rect">
            <a:avLst/>
          </a:prstGeom>
          <a:solidFill>
            <a:schemeClr val="accent3"/>
          </a:solidFill>
          <a:ln>
            <a:solidFill>
              <a:schemeClr val="accent3">
                <a:lumMod val="40000"/>
                <a:lumOff val="60000"/>
              </a:schemeClr>
            </a:solidFill>
          </a:ln>
        </p:spPr>
        <p:txBody>
          <a:bodyPr wrap="none" tIns="36000" bIns="36000">
            <a:spAutoFit/>
          </a:bodyPr>
          <a:lstStyle/>
          <a:p>
            <a:r>
              <a:rPr lang="en-GB" b="1" dirty="0">
                <a:solidFill>
                  <a:schemeClr val="bg1"/>
                </a:solidFill>
              </a:rPr>
              <a:t>Example</a:t>
            </a:r>
          </a:p>
        </p:txBody>
      </p:sp>
      <p:sp>
        <p:nvSpPr>
          <p:cNvPr id="57" name="Example button 3"/>
          <p:cNvSpPr/>
          <p:nvPr/>
        </p:nvSpPr>
        <p:spPr>
          <a:xfrm>
            <a:off x="3435739" y="3550714"/>
            <a:ext cx="995401" cy="349702"/>
          </a:xfrm>
          <a:prstGeom prst="rect">
            <a:avLst/>
          </a:prstGeom>
          <a:solidFill>
            <a:schemeClr val="accent3"/>
          </a:solidFill>
          <a:ln>
            <a:solidFill>
              <a:schemeClr val="accent3">
                <a:lumMod val="40000"/>
                <a:lumOff val="60000"/>
              </a:schemeClr>
            </a:solidFill>
          </a:ln>
        </p:spPr>
        <p:txBody>
          <a:bodyPr wrap="none" tIns="36000" bIns="36000">
            <a:spAutoFit/>
          </a:bodyPr>
          <a:lstStyle/>
          <a:p>
            <a:r>
              <a:rPr lang="en-GB" b="1" dirty="0">
                <a:solidFill>
                  <a:schemeClr val="bg1"/>
                </a:solidFill>
              </a:rPr>
              <a:t>Example</a:t>
            </a:r>
          </a:p>
        </p:txBody>
      </p:sp>
      <p:sp>
        <p:nvSpPr>
          <p:cNvPr id="56" name="Example button 2"/>
          <p:cNvSpPr/>
          <p:nvPr/>
        </p:nvSpPr>
        <p:spPr>
          <a:xfrm>
            <a:off x="3435740" y="2980443"/>
            <a:ext cx="995401" cy="349702"/>
          </a:xfrm>
          <a:prstGeom prst="rect">
            <a:avLst/>
          </a:prstGeom>
          <a:solidFill>
            <a:schemeClr val="accent3"/>
          </a:solidFill>
          <a:ln>
            <a:solidFill>
              <a:schemeClr val="accent3">
                <a:lumMod val="40000"/>
                <a:lumOff val="60000"/>
              </a:schemeClr>
            </a:solidFill>
          </a:ln>
        </p:spPr>
        <p:txBody>
          <a:bodyPr wrap="none" tIns="36000" bIns="36000">
            <a:spAutoFit/>
          </a:bodyPr>
          <a:lstStyle/>
          <a:p>
            <a:r>
              <a:rPr lang="en-GB" b="1" dirty="0">
                <a:solidFill>
                  <a:schemeClr val="bg1"/>
                </a:solidFill>
              </a:rPr>
              <a:t>Example</a:t>
            </a:r>
          </a:p>
        </p:txBody>
      </p:sp>
      <p:sp>
        <p:nvSpPr>
          <p:cNvPr id="54" name="Example button 1"/>
          <p:cNvSpPr/>
          <p:nvPr/>
        </p:nvSpPr>
        <p:spPr>
          <a:xfrm>
            <a:off x="3437311" y="2355075"/>
            <a:ext cx="995401" cy="349702"/>
          </a:xfrm>
          <a:prstGeom prst="rect">
            <a:avLst/>
          </a:prstGeom>
          <a:solidFill>
            <a:schemeClr val="accent3"/>
          </a:solidFill>
          <a:ln>
            <a:solidFill>
              <a:schemeClr val="accent3">
                <a:lumMod val="40000"/>
                <a:lumOff val="60000"/>
              </a:schemeClr>
            </a:solidFill>
          </a:ln>
        </p:spPr>
        <p:txBody>
          <a:bodyPr wrap="none" tIns="36000" bIns="36000">
            <a:spAutoFit/>
          </a:bodyPr>
          <a:lstStyle/>
          <a:p>
            <a:r>
              <a:rPr lang="en-GB" b="1" dirty="0">
                <a:solidFill>
                  <a:schemeClr val="bg1"/>
                </a:solidFill>
              </a:rPr>
              <a:t>Example</a:t>
            </a:r>
          </a:p>
        </p:txBody>
      </p:sp>
      <p:sp>
        <p:nvSpPr>
          <p:cNvPr id="29" name="Grey overlay"/>
          <p:cNvSpPr/>
          <p:nvPr/>
        </p:nvSpPr>
        <p:spPr>
          <a:xfrm>
            <a:off x="12739" y="739087"/>
            <a:ext cx="9136310" cy="538561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Close button"/>
          <p:cNvSpPr/>
          <p:nvPr/>
        </p:nvSpPr>
        <p:spPr>
          <a:xfrm>
            <a:off x="4225591" y="5634038"/>
            <a:ext cx="692818" cy="369332"/>
          </a:xfrm>
          <a:prstGeom prst="rect">
            <a:avLst/>
          </a:prstGeom>
          <a:solidFill>
            <a:schemeClr val="accent3"/>
          </a:solidFill>
          <a:ln>
            <a:solidFill>
              <a:schemeClr val="accent3">
                <a:lumMod val="40000"/>
                <a:lumOff val="60000"/>
              </a:schemeClr>
            </a:solidFill>
          </a:ln>
        </p:spPr>
        <p:txBody>
          <a:bodyPr wrap="none">
            <a:spAutoFit/>
          </a:bodyPr>
          <a:lstStyle/>
          <a:p>
            <a:r>
              <a:rPr lang="en-GB" b="1" dirty="0">
                <a:solidFill>
                  <a:schemeClr val="bg1"/>
                </a:solidFill>
              </a:rPr>
              <a:t>Close</a:t>
            </a:r>
          </a:p>
        </p:txBody>
      </p:sp>
      <p:sp>
        <p:nvSpPr>
          <p:cNvPr id="77" name="Popup 1"/>
          <p:cNvSpPr/>
          <p:nvPr/>
        </p:nvSpPr>
        <p:spPr>
          <a:xfrm>
            <a:off x="1834862" y="2163510"/>
            <a:ext cx="5424968" cy="1892826"/>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t>Start your paragraph by linking your argument to the statement.</a:t>
            </a:r>
          </a:p>
          <a:p>
            <a:pPr>
              <a:spcAft>
                <a:spcPts val="600"/>
              </a:spcAft>
            </a:pPr>
            <a:r>
              <a:rPr lang="en-US" dirty="0">
                <a:latin typeface="Comic Sans MS" panose="030F0702030302020204" pitchFamily="66" charset="0"/>
              </a:rPr>
              <a:t>It used to be thought that religious rivalry, centered on the imprisoned Mary, Queen of Scots, was a major cause of the breakdown in relations between England and Spain.</a:t>
            </a:r>
            <a:endParaRPr lang="en-GB" dirty="0">
              <a:latin typeface="Comic Sans MS" panose="030F0702030302020204" pitchFamily="66" charset="0"/>
            </a:endParaRPr>
          </a:p>
        </p:txBody>
      </p:sp>
      <p:sp>
        <p:nvSpPr>
          <p:cNvPr id="84" name="Popup 2"/>
          <p:cNvSpPr/>
          <p:nvPr/>
        </p:nvSpPr>
        <p:spPr>
          <a:xfrm>
            <a:off x="1834862" y="1624901"/>
            <a:ext cx="5424968" cy="2970044"/>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t>Provide evidence to support your argument.</a:t>
            </a:r>
          </a:p>
          <a:p>
            <a:pPr>
              <a:spcAft>
                <a:spcPts val="600"/>
              </a:spcAft>
            </a:pPr>
            <a:r>
              <a:rPr lang="en-US" dirty="0">
                <a:latin typeface="Comic Sans MS" panose="030F0702030302020204" pitchFamily="66" charset="0"/>
              </a:rPr>
              <a:t>From the time of the establishment of the Protestant Church of England, and especially after the Papal Bull of Excommunication in 1570, it was expected that a Catholic power such as Spain would lead a religious crusade against England. The arrival of Mary, Queen of Scots in England, the Revolt of the Northern Earls, the missions of the Jesuit priests and the plots against Elizabeth’s life all had links to Spain.</a:t>
            </a:r>
            <a:endParaRPr lang="en-GB" dirty="0">
              <a:latin typeface="Comic Sans MS" panose="030F0702030302020204" pitchFamily="66" charset="0"/>
            </a:endParaRPr>
          </a:p>
        </p:txBody>
      </p:sp>
      <p:sp>
        <p:nvSpPr>
          <p:cNvPr id="85" name="Popup 3"/>
          <p:cNvSpPr/>
          <p:nvPr/>
        </p:nvSpPr>
        <p:spPr>
          <a:xfrm>
            <a:off x="1834862" y="1886511"/>
            <a:ext cx="5424968" cy="2446824"/>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t>Link your argument back to the question with some judgement.</a:t>
            </a:r>
          </a:p>
          <a:p>
            <a:pPr>
              <a:spcAft>
                <a:spcPts val="600"/>
              </a:spcAft>
            </a:pPr>
            <a:r>
              <a:rPr lang="en-US" dirty="0">
                <a:latin typeface="Comic Sans MS" panose="030F0702030302020204" pitchFamily="66" charset="0"/>
              </a:rPr>
              <a:t>Philip however never did anything concrete like send an army. In many ways he preferred to have Elizabeth on the throne than Mary who had strong ties with France, Spain’s enemy. So religious rivalry, although a factor, wasn’t the main cause of the breakdown in relations in 1585.</a:t>
            </a:r>
            <a:endParaRPr lang="en-GB" dirty="0">
              <a:latin typeface="Comic Sans MS" panose="030F0702030302020204" pitchFamily="66" charset="0"/>
            </a:endParaRPr>
          </a:p>
        </p:txBody>
      </p:sp>
      <p:sp>
        <p:nvSpPr>
          <p:cNvPr id="86" name="Popup 4"/>
          <p:cNvSpPr/>
          <p:nvPr/>
        </p:nvSpPr>
        <p:spPr>
          <a:xfrm>
            <a:off x="1834862" y="2302010"/>
            <a:ext cx="5424968" cy="1615827"/>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t>Start your paragraph by linking your argument to the statement.</a:t>
            </a:r>
          </a:p>
          <a:p>
            <a:pPr>
              <a:spcAft>
                <a:spcPts val="600"/>
              </a:spcAft>
            </a:pPr>
            <a:r>
              <a:rPr lang="en-US" dirty="0">
                <a:latin typeface="Comic Sans MS" panose="030F0702030302020204" pitchFamily="66" charset="0"/>
              </a:rPr>
              <a:t>The most important reason for the breakdown in relations between England and Spain was events in the Netherlands in 1584–5. </a:t>
            </a:r>
            <a:endParaRPr lang="en-GB" dirty="0">
              <a:latin typeface="Comic Sans MS" panose="030F0702030302020204" pitchFamily="66" charset="0"/>
            </a:endParaRPr>
          </a:p>
        </p:txBody>
      </p:sp>
      <p:sp>
        <p:nvSpPr>
          <p:cNvPr id="87" name="Popup 5"/>
          <p:cNvSpPr/>
          <p:nvPr/>
        </p:nvSpPr>
        <p:spPr>
          <a:xfrm>
            <a:off x="1341292" y="1486402"/>
            <a:ext cx="6412109" cy="3247043"/>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GB" sz="2000" dirty="0"/>
              <a:t>Provide evidence to support your argument.</a:t>
            </a:r>
          </a:p>
          <a:p>
            <a:pPr>
              <a:spcAft>
                <a:spcPts val="600"/>
              </a:spcAft>
            </a:pPr>
            <a:r>
              <a:rPr lang="en-GB" dirty="0">
                <a:latin typeface="Comic Sans MS" panose="030F0702030302020204" pitchFamily="66" charset="0"/>
              </a:rPr>
              <a:t>The Netherlands was controlled by Spain but was important to England both for exporting </a:t>
            </a:r>
            <a:r>
              <a:rPr lang="en-GB" dirty="0" err="1">
                <a:latin typeface="Comic Sans MS" panose="030F0702030302020204" pitchFamily="66" charset="0"/>
              </a:rPr>
              <a:t>woolen</a:t>
            </a:r>
            <a:r>
              <a:rPr lang="en-GB" dirty="0">
                <a:latin typeface="Comic Sans MS" panose="030F0702030302020204" pitchFamily="66" charset="0"/>
              </a:rPr>
              <a:t> cloth and for its proximity across the Channel. Elizabeth had been secretly helping Dutch Protestant rebels there against Spain since 1572 but had to act openly when their leader, William of Orange, was assassinated in 1584. In 1585 in the Treaty of </a:t>
            </a:r>
            <a:r>
              <a:rPr lang="en-GB" dirty="0" err="1">
                <a:latin typeface="Comic Sans MS" panose="030F0702030302020204" pitchFamily="66" charset="0"/>
              </a:rPr>
              <a:t>Nonsuch</a:t>
            </a:r>
            <a:r>
              <a:rPr lang="en-GB" dirty="0">
                <a:latin typeface="Comic Sans MS" panose="030F0702030302020204" pitchFamily="66" charset="0"/>
              </a:rPr>
              <a:t> Elizabeth agreed to send an army of 7,000 under the Earl of Leicester to help the rebels and prevent a big </a:t>
            </a:r>
            <a:r>
              <a:rPr lang="en-GB" dirty="0" err="1">
                <a:latin typeface="Comic Sans MS" panose="030F0702030302020204" pitchFamily="66" charset="0"/>
              </a:rPr>
              <a:t>buildup</a:t>
            </a:r>
            <a:r>
              <a:rPr lang="en-GB" dirty="0">
                <a:latin typeface="Comic Sans MS" panose="030F0702030302020204" pitchFamily="66" charset="0"/>
              </a:rPr>
              <a:t> of Spanish military power just across the Channel.</a:t>
            </a:r>
          </a:p>
        </p:txBody>
      </p:sp>
      <p:sp>
        <p:nvSpPr>
          <p:cNvPr id="88" name="Popup 6"/>
          <p:cNvSpPr/>
          <p:nvPr/>
        </p:nvSpPr>
        <p:spPr>
          <a:xfrm>
            <a:off x="1341292" y="2302010"/>
            <a:ext cx="6412109" cy="1615827"/>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t>Link your argument back to the question with some judgement.</a:t>
            </a:r>
          </a:p>
          <a:p>
            <a:pPr>
              <a:spcAft>
                <a:spcPts val="600"/>
              </a:spcAft>
            </a:pPr>
            <a:r>
              <a:rPr lang="en-US" dirty="0">
                <a:latin typeface="Comic Sans MS" panose="030F0702030302020204" pitchFamily="66" charset="0"/>
              </a:rPr>
              <a:t>The arrival of this army was taken as a sign by both England and Spain that they were now at war and relations had broken down completely.</a:t>
            </a:r>
            <a:endParaRPr lang="en-GB" dirty="0">
              <a:latin typeface="Comic Sans MS" panose="030F0702030302020204" pitchFamily="66" charset="0"/>
            </a:endParaRPr>
          </a:p>
        </p:txBody>
      </p:sp>
      <p:sp>
        <p:nvSpPr>
          <p:cNvPr id="89" name="Popup 7"/>
          <p:cNvSpPr/>
          <p:nvPr/>
        </p:nvSpPr>
        <p:spPr>
          <a:xfrm>
            <a:off x="179397" y="852570"/>
            <a:ext cx="8714404" cy="4462760"/>
          </a:xfrm>
          <a:prstGeom prst="rect">
            <a:avLst/>
          </a:prstGeom>
          <a:solidFill>
            <a:schemeClr val="accent3">
              <a:lumMod val="40000"/>
              <a:lumOff val="60000"/>
            </a:schemeClr>
          </a:solidFill>
          <a:ln>
            <a:solidFill>
              <a:schemeClr val="accent3"/>
            </a:solidFill>
          </a:ln>
        </p:spPr>
        <p:txBody>
          <a:bodyPr wrap="square">
            <a:spAutoFit/>
          </a:bodyPr>
          <a:lstStyle/>
          <a:p>
            <a:pPr>
              <a:spcAft>
                <a:spcPts val="600"/>
              </a:spcAft>
            </a:pPr>
            <a:r>
              <a:rPr lang="en-US" sz="2000" dirty="0"/>
              <a:t>Write a conclusion weighing up the evidence and coming to a judgement.</a:t>
            </a:r>
            <a:endParaRPr lang="en-GB" sz="2000" dirty="0"/>
          </a:p>
          <a:p>
            <a:pPr>
              <a:spcAft>
                <a:spcPts val="600"/>
              </a:spcAft>
            </a:pPr>
            <a:r>
              <a:rPr lang="en-US" sz="2000" dirty="0"/>
              <a:t>Click on the different </a:t>
            </a:r>
            <a:r>
              <a:rPr lang="en-GB" sz="2000" dirty="0"/>
              <a:t>coloured</a:t>
            </a:r>
            <a:r>
              <a:rPr lang="en-US" sz="2000" dirty="0"/>
              <a:t> text for further guidance.</a:t>
            </a:r>
          </a:p>
          <a:p>
            <a:pPr marL="2063750">
              <a:spcAft>
                <a:spcPts val="600"/>
              </a:spcAft>
            </a:pPr>
            <a:r>
              <a:rPr lang="en-GB" dirty="0">
                <a:solidFill>
                  <a:schemeClr val="accent3">
                    <a:lumMod val="40000"/>
                    <a:lumOff val="60000"/>
                  </a:schemeClr>
                </a:solidFill>
                <a:latin typeface="Comic Sans MS" panose="030F0702030302020204" pitchFamily="66" charset="0"/>
              </a:rPr>
              <a:t>Events in the New World, like religious rivalries and the plots to replace Elizabeth with Mary, Queen of Scots, had been a cause of tension between England and Spain for nearly twenty-five years and have been considered as an important reason for the breakdown in relations in 1585. However, the main incidents against Spain in the New World took place years before war was declared. Both countries had learnt to live with their rivalry and for most of the time to remain allies. Instead, the main cause in the breakdown of relations in 1585 was events in the Netherlands. Once Elizabeth authorised sending an army to help the Dutch rebels fight Spain there was no possibility of maintaining peaceful relations and England and Spain prepared for war.</a:t>
            </a:r>
          </a:p>
        </p:txBody>
      </p:sp>
      <p:sp>
        <p:nvSpPr>
          <p:cNvPr id="6" name="BLUE hotspot"/>
          <p:cNvSpPr/>
          <p:nvPr/>
        </p:nvSpPr>
        <p:spPr>
          <a:xfrm>
            <a:off x="2242197" y="3807406"/>
            <a:ext cx="6662499" cy="1508105"/>
          </a:xfrm>
          <a:prstGeom prst="rect">
            <a:avLst/>
          </a:prstGeom>
        </p:spPr>
        <p:txBody>
          <a:bodyPr wrap="square">
            <a:spAutoFit/>
          </a:bodyPr>
          <a:lstStyle/>
          <a:p>
            <a:r>
              <a:rPr lang="en-GB" dirty="0">
                <a:solidFill>
                  <a:schemeClr val="accent3">
                    <a:lumMod val="40000"/>
                    <a:lumOff val="60000"/>
                  </a:schemeClr>
                </a:solidFill>
                <a:latin typeface="Comic Sans MS" panose="030F0702030302020204" pitchFamily="66" charset="0"/>
              </a:rPr>
              <a:t>to remain allies. </a:t>
            </a:r>
            <a:r>
              <a:rPr lang="en-GB" dirty="0">
                <a:solidFill>
                  <a:srgbClr val="0070C0"/>
                </a:solidFill>
                <a:latin typeface="Comic Sans MS" panose="030F0702030302020204" pitchFamily="66" charset="0"/>
              </a:rPr>
              <a:t>Instead, the main cause in the breakdown of relations in 1585 was events in the Netherlands. Once Elizabeth authorised sending an army to help the Dutch rebels fight Spain there was no possibility of maintaining peaceful relations and England and Spain prepared for war.</a:t>
            </a:r>
            <a:endParaRPr lang="en-GB" dirty="0"/>
          </a:p>
        </p:txBody>
      </p:sp>
      <p:sp>
        <p:nvSpPr>
          <p:cNvPr id="93" name="RED hotspot"/>
          <p:cNvSpPr/>
          <p:nvPr/>
        </p:nvSpPr>
        <p:spPr>
          <a:xfrm>
            <a:off x="2234359" y="1606564"/>
            <a:ext cx="6556555" cy="1477328"/>
          </a:xfrm>
          <a:prstGeom prst="rect">
            <a:avLst/>
          </a:prstGeom>
        </p:spPr>
        <p:txBody>
          <a:bodyPr wrap="square">
            <a:spAutoFit/>
          </a:bodyPr>
          <a:lstStyle/>
          <a:p>
            <a:r>
              <a:rPr lang="en-GB" dirty="0">
                <a:solidFill>
                  <a:srgbClr val="FF0000"/>
                </a:solidFill>
                <a:latin typeface="Comic Sans MS" panose="030F0702030302020204" pitchFamily="66" charset="0"/>
              </a:rPr>
              <a:t>Events in the New World, like religious rivalries and the plots to replace Elizabeth with Mary, Queen of Scots, had been a cause of tension between England and Spain for nearly twenty-five years and have been considered as an important reason for the breakdown in relations in 1585.</a:t>
            </a:r>
          </a:p>
        </p:txBody>
      </p:sp>
      <p:sp>
        <p:nvSpPr>
          <p:cNvPr id="5" name="PURPLE hotspot"/>
          <p:cNvSpPr/>
          <p:nvPr/>
        </p:nvSpPr>
        <p:spPr>
          <a:xfrm>
            <a:off x="2247405" y="2980443"/>
            <a:ext cx="6646396" cy="1200329"/>
          </a:xfrm>
          <a:prstGeom prst="rect">
            <a:avLst/>
          </a:prstGeom>
        </p:spPr>
        <p:txBody>
          <a:bodyPr wrap="square">
            <a:spAutoFit/>
          </a:bodyPr>
          <a:lstStyle/>
          <a:p>
            <a:r>
              <a:rPr lang="en-GB" dirty="0">
                <a:solidFill>
                  <a:srgbClr val="7030A0"/>
                </a:solidFill>
                <a:latin typeface="Comic Sans MS" panose="030F0702030302020204" pitchFamily="66" charset="0"/>
              </a:rPr>
              <a:t>However, the main incidents against Spain in the New World took place years before war was declared. Both countries had learnt to live with their rivalry and for most of the time to remain allies.</a:t>
            </a:r>
            <a:endParaRPr lang="en-GB" dirty="0"/>
          </a:p>
        </p:txBody>
      </p:sp>
      <p:sp>
        <p:nvSpPr>
          <p:cNvPr id="92" name="PURPLE popup"/>
          <p:cNvSpPr/>
          <p:nvPr/>
        </p:nvSpPr>
        <p:spPr>
          <a:xfrm>
            <a:off x="282396" y="3060407"/>
            <a:ext cx="1544973" cy="1631216"/>
          </a:xfrm>
          <a:prstGeom prst="rect">
            <a:avLst/>
          </a:prstGeom>
          <a:solidFill>
            <a:srgbClr val="7030A0"/>
          </a:solidFill>
          <a:ln>
            <a:noFill/>
          </a:ln>
        </p:spPr>
        <p:txBody>
          <a:bodyPr wrap="square">
            <a:spAutoFit/>
          </a:bodyPr>
          <a:lstStyle/>
          <a:p>
            <a:pPr>
              <a:spcAft>
                <a:spcPts val="600"/>
              </a:spcAft>
            </a:pPr>
            <a:r>
              <a:rPr lang="en-US" sz="2000" dirty="0">
                <a:solidFill>
                  <a:schemeClr val="bg1"/>
                </a:solidFill>
              </a:rPr>
              <a:t>Give an example of some evidence to </a:t>
            </a:r>
            <a:r>
              <a:rPr lang="en-US" sz="2000" b="1" u="sng" dirty="0">
                <a:solidFill>
                  <a:schemeClr val="bg1"/>
                </a:solidFill>
              </a:rPr>
              <a:t>counter</a:t>
            </a:r>
            <a:r>
              <a:rPr lang="en-US" sz="2000" dirty="0">
                <a:solidFill>
                  <a:schemeClr val="bg1"/>
                </a:solidFill>
              </a:rPr>
              <a:t> this.</a:t>
            </a:r>
            <a:endParaRPr lang="en-GB" sz="2000" dirty="0">
              <a:solidFill>
                <a:schemeClr val="bg1"/>
              </a:solidFill>
            </a:endParaRPr>
          </a:p>
        </p:txBody>
      </p:sp>
      <p:sp>
        <p:nvSpPr>
          <p:cNvPr id="91" name="BLUE popup"/>
          <p:cNvSpPr/>
          <p:nvPr/>
        </p:nvSpPr>
        <p:spPr>
          <a:xfrm>
            <a:off x="279675" y="3876863"/>
            <a:ext cx="1437028" cy="1323439"/>
          </a:xfrm>
          <a:prstGeom prst="rect">
            <a:avLst/>
          </a:prstGeom>
          <a:solidFill>
            <a:srgbClr val="0070C0"/>
          </a:solidFill>
          <a:ln>
            <a:noFill/>
          </a:ln>
        </p:spPr>
        <p:txBody>
          <a:bodyPr wrap="square">
            <a:spAutoFit/>
          </a:bodyPr>
          <a:lstStyle/>
          <a:p>
            <a:pPr>
              <a:spcAft>
                <a:spcPts val="600"/>
              </a:spcAft>
            </a:pPr>
            <a:r>
              <a:rPr lang="en-US" sz="2000" dirty="0">
                <a:solidFill>
                  <a:schemeClr val="bg1"/>
                </a:solidFill>
              </a:rPr>
              <a:t>Give your overall supported judgement.</a:t>
            </a:r>
            <a:endParaRPr lang="en-GB" sz="2000" dirty="0">
              <a:solidFill>
                <a:schemeClr val="bg1"/>
              </a:solidFill>
            </a:endParaRPr>
          </a:p>
        </p:txBody>
      </p:sp>
      <p:sp>
        <p:nvSpPr>
          <p:cNvPr id="90" name="RED popup"/>
          <p:cNvSpPr/>
          <p:nvPr/>
        </p:nvSpPr>
        <p:spPr>
          <a:xfrm>
            <a:off x="279675" y="1697985"/>
            <a:ext cx="1810794" cy="1938992"/>
          </a:xfrm>
          <a:prstGeom prst="rect">
            <a:avLst/>
          </a:prstGeom>
          <a:solidFill>
            <a:srgbClr val="FF0000"/>
          </a:solidFill>
          <a:ln>
            <a:noFill/>
          </a:ln>
        </p:spPr>
        <p:txBody>
          <a:bodyPr wrap="square">
            <a:spAutoFit/>
          </a:bodyPr>
          <a:lstStyle/>
          <a:p>
            <a:pPr>
              <a:spcAft>
                <a:spcPts val="600"/>
              </a:spcAft>
            </a:pPr>
            <a:r>
              <a:rPr lang="en-US" sz="2000" dirty="0">
                <a:solidFill>
                  <a:schemeClr val="bg1"/>
                </a:solidFill>
              </a:rPr>
              <a:t>Start with your </a:t>
            </a:r>
            <a:r>
              <a:rPr lang="en-US" sz="2000" b="1" u="sng" dirty="0">
                <a:solidFill>
                  <a:schemeClr val="bg1"/>
                </a:solidFill>
              </a:rPr>
              <a:t>judgement</a:t>
            </a:r>
            <a:r>
              <a:rPr lang="en-US" sz="2000" dirty="0">
                <a:solidFill>
                  <a:schemeClr val="bg1"/>
                </a:solidFill>
              </a:rPr>
              <a:t>  on the statement using words from the question.</a:t>
            </a:r>
            <a:endParaRPr lang="en-GB" sz="2000" dirty="0">
              <a:solidFill>
                <a:schemeClr val="bg1"/>
              </a:solidFill>
            </a:endParaRPr>
          </a:p>
        </p:txBody>
      </p:sp>
    </p:spTree>
    <p:extLst>
      <p:ext uri="{BB962C8B-B14F-4D97-AF65-F5344CB8AC3E}">
        <p14:creationId xmlns:p14="http://schemas.microsoft.com/office/powerpoint/2010/main" val="186788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85"/>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8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92"/>
                                        </p:tgtEl>
                                        <p:attrNameLst>
                                          <p:attrName>style.visibility</p:attrName>
                                        </p:attrNameLst>
                                      </p:cBhvr>
                                      <p:to>
                                        <p:strVal val="hidden"/>
                                      </p:to>
                                    </p:set>
                                  </p:childTnLst>
                                </p:cTn>
                              </p:par>
                              <p:par>
                                <p:cTn id="27" presetID="1" presetClass="exit" presetSubtype="0" fill="hold" grpId="3" nodeType="withEffect">
                                  <p:stCondLst>
                                    <p:cond delay="0"/>
                                  </p:stCondLst>
                                  <p:childTnLst>
                                    <p:set>
                                      <p:cBhvr>
                                        <p:cTn id="28" dur="1" fill="hold">
                                          <p:stCondLst>
                                            <p:cond delay="0"/>
                                          </p:stCondLst>
                                        </p:cTn>
                                        <p:tgtEl>
                                          <p:spTgt spid="91"/>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90"/>
                                        </p:tgtEl>
                                        <p:attrNameLst>
                                          <p:attrName>style.visibility</p:attrName>
                                        </p:attrNameLst>
                                      </p:cBhvr>
                                      <p:to>
                                        <p:strVal val="hidden"/>
                                      </p:to>
                                    </p:set>
                                  </p:childTnLst>
                                </p:cTn>
                              </p:par>
                              <p:par>
                                <p:cTn id="31" presetID="1" presetClass="exit" presetSubtype="0" fill="hold" grpId="8"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xit" presetSubtype="0" fill="hold" grpId="8"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7" nodeType="clickEffect">
                                  <p:stCondLst>
                                    <p:cond delay="0"/>
                                  </p:stCondLst>
                                  <p:childTnLst>
                                    <p:set>
                                      <p:cBhvr>
                                        <p:cTn id="39" dur="1" fill="hold">
                                          <p:stCondLst>
                                            <p:cond delay="0"/>
                                          </p:stCondLst>
                                        </p:cTn>
                                        <p:tgtEl>
                                          <p:spTgt spid="29"/>
                                        </p:tgtEl>
                                        <p:attrNameLst>
                                          <p:attrName>style.visibility</p:attrName>
                                        </p:attrNameLst>
                                      </p:cBhvr>
                                      <p:to>
                                        <p:strVal val="hidden"/>
                                      </p:to>
                                    </p:set>
                                  </p:childTnLst>
                                </p:cTn>
                              </p:par>
                              <p:par>
                                <p:cTn id="40" presetID="1" presetClass="exit" presetSubtype="0" fill="hold" grpId="7"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7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84"/>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87"/>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88"/>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89"/>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5"/>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93"/>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6"/>
                                        </p:tgtEl>
                                        <p:attrNameLst>
                                          <p:attrName>style.visibility</p:attrName>
                                        </p:attrNameLst>
                                      </p:cBhvr>
                                      <p:to>
                                        <p:strVal val="hidden"/>
                                      </p:to>
                                    </p:set>
                                  </p:childTnLst>
                                </p:cTn>
                              </p:par>
                              <p:par>
                                <p:cTn id="62" presetID="1" presetClass="exit" presetSubtype="0" fill="hold" grpId="4" nodeType="withEffect">
                                  <p:stCondLst>
                                    <p:cond delay="0"/>
                                  </p:stCondLst>
                                  <p:childTnLst>
                                    <p:set>
                                      <p:cBhvr>
                                        <p:cTn id="63" dur="1" fill="hold">
                                          <p:stCondLst>
                                            <p:cond delay="0"/>
                                          </p:stCondLst>
                                        </p:cTn>
                                        <p:tgtEl>
                                          <p:spTgt spid="92"/>
                                        </p:tgtEl>
                                        <p:attrNameLst>
                                          <p:attrName>style.visibility</p:attrName>
                                        </p:attrNameLst>
                                      </p:cBhvr>
                                      <p:to>
                                        <p:strVal val="hidden"/>
                                      </p:to>
                                    </p:set>
                                  </p:childTnLst>
                                </p:cTn>
                              </p:par>
                              <p:par>
                                <p:cTn id="64" presetID="1" presetClass="exit" presetSubtype="0" fill="hold" grpId="4" nodeType="withEffect">
                                  <p:stCondLst>
                                    <p:cond delay="0"/>
                                  </p:stCondLst>
                                  <p:childTnLst>
                                    <p:set>
                                      <p:cBhvr>
                                        <p:cTn id="65" dur="1" fill="hold">
                                          <p:stCondLst>
                                            <p:cond delay="0"/>
                                          </p:stCondLst>
                                        </p:cTn>
                                        <p:tgtEl>
                                          <p:spTgt spid="91"/>
                                        </p:tgtEl>
                                        <p:attrNameLst>
                                          <p:attrName>style.visibility</p:attrName>
                                        </p:attrNameLst>
                                      </p:cBhvr>
                                      <p:to>
                                        <p:strVal val="hidden"/>
                                      </p:to>
                                    </p:set>
                                  </p:childTnLst>
                                </p:cTn>
                              </p:par>
                              <p:par>
                                <p:cTn id="66" presetID="1" presetClass="exit" presetSubtype="0" fill="hold" grpId="4" nodeType="withEffect">
                                  <p:stCondLst>
                                    <p:cond delay="0"/>
                                  </p:stCondLst>
                                  <p:childTnLst>
                                    <p:set>
                                      <p:cBhvr>
                                        <p:cTn id="67"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8" restart="whenNotActive" fill="hold" evtFilter="cancelBubble" nodeType="interactiveSeq">
                <p:stCondLst>
                  <p:cond evt="onClick" delay="0">
                    <p:tgtEl>
                      <p:spTgt spid="54"/>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2"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77" restart="whenNotActive" fill="hold" evtFilter="cancelBubble" nodeType="interactiveSeq">
                <p:stCondLst>
                  <p:cond evt="onClick" delay="0">
                    <p:tgtEl>
                      <p:spTgt spid="56"/>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1" nodeType="click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grpId="1" nodeType="withEffect">
                                  <p:stCondLst>
                                    <p:cond delay="0"/>
                                  </p:stCondLst>
                                  <p:childTnLst>
                                    <p:set>
                                      <p:cBhvr>
                                        <p:cTn id="83" dur="1" fill="hold">
                                          <p:stCondLst>
                                            <p:cond delay="0"/>
                                          </p:stCondLst>
                                        </p:cTn>
                                        <p:tgtEl>
                                          <p:spTgt spid="28"/>
                                        </p:tgtEl>
                                        <p:attrNameLst>
                                          <p:attrName>style.visibility</p:attrName>
                                        </p:attrNameLst>
                                      </p:cBhvr>
                                      <p:to>
                                        <p:strVal val="visible"/>
                                      </p:to>
                                    </p:set>
                                  </p:childTnLst>
                                </p:cTn>
                              </p:par>
                              <p:par>
                                <p:cTn id="84" presetID="1" presetClass="entr" presetSubtype="0" fill="hold" grpId="2" nodeType="withEffect">
                                  <p:stCondLst>
                                    <p:cond delay="0"/>
                                  </p:stCondLst>
                                  <p:childTnLst>
                                    <p:set>
                                      <p:cBhvr>
                                        <p:cTn id="85" dur="1" fill="hold">
                                          <p:stCondLst>
                                            <p:cond delay="0"/>
                                          </p:stCondLst>
                                        </p:cTn>
                                        <p:tgtEl>
                                          <p:spTgt spid="84"/>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86" restart="whenNotActive" fill="hold" evtFilter="cancelBubble" nodeType="interactiveSeq">
                <p:stCondLst>
                  <p:cond evt="onClick" delay="0">
                    <p:tgtEl>
                      <p:spTgt spid="57"/>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6"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6"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seq concurrent="1" nextAc="seek">
              <p:cTn id="95" restart="whenNotActive" fill="hold" evtFilter="cancelBubble" nodeType="interactiveSeq">
                <p:stCondLst>
                  <p:cond evt="onClick" delay="0">
                    <p:tgtEl>
                      <p:spTgt spid="58"/>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grpId="5"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cTn>
                              </p:par>
                              <p:par>
                                <p:cTn id="100" presetID="1" presetClass="entr" presetSubtype="0" fill="hold" grpId="5" nodeType="with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par>
                                <p:cTn id="102" presetID="1" presetClass="entr" presetSubtype="0" fill="hold" grpId="2" nodeType="withEffect">
                                  <p:stCondLst>
                                    <p:cond delay="0"/>
                                  </p:stCondLst>
                                  <p:childTnLst>
                                    <p:set>
                                      <p:cBhvr>
                                        <p:cTn id="103"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104" restart="whenNotActive" fill="hold" evtFilter="cancelBubble" nodeType="interactiveSeq">
                <p:stCondLst>
                  <p:cond evt="onClick" delay="0">
                    <p:tgtEl>
                      <p:spTgt spid="71"/>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4" nodeType="click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par>
                                <p:cTn id="109" presetID="1" presetClass="entr" presetSubtype="0" fill="hold" grpId="4" nodeType="with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71"/>
                  </p:tgtEl>
                </p:cond>
              </p:nextCondLst>
            </p:seq>
            <p:seq concurrent="1" nextAc="seek">
              <p:cTn id="113" restart="whenNotActive" fill="hold" evtFilter="cancelBubble" nodeType="interactiveSeq">
                <p:stCondLst>
                  <p:cond evt="onClick" delay="0">
                    <p:tgtEl>
                      <p:spTgt spid="74"/>
                    </p:tgtEl>
                  </p:cond>
                </p:stCondLst>
                <p:endSync evt="end" delay="0">
                  <p:rtn val="all"/>
                </p:endSync>
                <p:childTnLst>
                  <p:par>
                    <p:cTn id="114" fill="hold">
                      <p:stCondLst>
                        <p:cond delay="0"/>
                      </p:stCondLst>
                      <p:childTnLst>
                        <p:par>
                          <p:cTn id="115" fill="hold">
                            <p:stCondLst>
                              <p:cond delay="0"/>
                            </p:stCondLst>
                            <p:childTnLst>
                              <p:par>
                                <p:cTn id="116" presetID="1" presetClass="entr" presetSubtype="0" fill="hold" grpId="3" nodeType="clickEffect">
                                  <p:stCondLst>
                                    <p:cond delay="0"/>
                                  </p:stCondLst>
                                  <p:childTnLst>
                                    <p:set>
                                      <p:cBhvr>
                                        <p:cTn id="117" dur="1" fill="hold">
                                          <p:stCondLst>
                                            <p:cond delay="0"/>
                                          </p:stCondLst>
                                        </p:cTn>
                                        <p:tgtEl>
                                          <p:spTgt spid="29"/>
                                        </p:tgtEl>
                                        <p:attrNameLst>
                                          <p:attrName>style.visibility</p:attrName>
                                        </p:attrNameLst>
                                      </p:cBhvr>
                                      <p:to>
                                        <p:strVal val="visible"/>
                                      </p:to>
                                    </p:set>
                                  </p:childTnLst>
                                </p:cTn>
                              </p:par>
                              <p:par>
                                <p:cTn id="118" presetID="1" presetClass="entr" presetSubtype="0" fill="hold" grpId="3" nodeType="withEffect">
                                  <p:stCondLst>
                                    <p:cond delay="0"/>
                                  </p:stCondLst>
                                  <p:childTnLst>
                                    <p:set>
                                      <p:cBhvr>
                                        <p:cTn id="119" dur="1" fill="hold">
                                          <p:stCondLst>
                                            <p:cond delay="0"/>
                                          </p:stCondLst>
                                        </p:cTn>
                                        <p:tgtEl>
                                          <p:spTgt spid="28"/>
                                        </p:tgtEl>
                                        <p:attrNameLst>
                                          <p:attrName>style.visibility</p:attrName>
                                        </p:attrNameLst>
                                      </p:cBhvr>
                                      <p:to>
                                        <p:strVal val="visible"/>
                                      </p:to>
                                    </p:set>
                                  </p:childTnLst>
                                </p:cTn>
                              </p:par>
                              <p:par>
                                <p:cTn id="120" presetID="1" presetClass="entr" presetSubtype="0" fill="hold" grpId="2" nodeType="withEffect">
                                  <p:stCondLst>
                                    <p:cond delay="0"/>
                                  </p:stCondLst>
                                  <p:childTnLst>
                                    <p:set>
                                      <p:cBhvr>
                                        <p:cTn id="121" dur="1" fill="hold">
                                          <p:stCondLst>
                                            <p:cond delay="0"/>
                                          </p:stCondLst>
                                        </p:cTn>
                                        <p:tgtEl>
                                          <p:spTgt spid="88"/>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seq concurrent="1" nextAc="seek">
              <p:cTn id="122" restart="whenNotActive" fill="hold" evtFilter="cancelBubble" nodeType="interactiveSeq">
                <p:stCondLst>
                  <p:cond evt="onClick" delay="0">
                    <p:tgtEl>
                      <p:spTgt spid="53"/>
                    </p:tgtEl>
                  </p:cond>
                </p:stCondLst>
                <p:endSync evt="end" delay="0">
                  <p:rtn val="all"/>
                </p:endSync>
                <p:childTnLst>
                  <p:par>
                    <p:cTn id="123" fill="hold">
                      <p:stCondLst>
                        <p:cond delay="0"/>
                      </p:stCondLst>
                      <p:childTnLst>
                        <p:par>
                          <p:cTn id="124" fill="hold">
                            <p:stCondLst>
                              <p:cond delay="0"/>
                            </p:stCondLst>
                            <p:childTnLst>
                              <p:par>
                                <p:cTn id="125" presetID="1" presetClass="entr" presetSubtype="0" fill="hold" grpId="2" nodeType="clickEffect">
                                  <p:stCondLst>
                                    <p:cond delay="0"/>
                                  </p:stCondLst>
                                  <p:childTnLst>
                                    <p:set>
                                      <p:cBhvr>
                                        <p:cTn id="126" dur="1" fill="hold">
                                          <p:stCondLst>
                                            <p:cond delay="0"/>
                                          </p:stCondLst>
                                        </p:cTn>
                                        <p:tgtEl>
                                          <p:spTgt spid="29"/>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8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137" restart="whenNotActive" fill="hold" evtFilter="cancelBubble" nodeType="interactiveSeq">
                <p:stCondLst>
                  <p:cond evt="onClick" delay="0">
                    <p:tgtEl>
                      <p:spTgt spid="93"/>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92"/>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91"/>
                                        </p:tgtEl>
                                        <p:attrNameLst>
                                          <p:attrName>style.visibility</p:attrName>
                                        </p:attrNameLst>
                                      </p:cBhvr>
                                      <p:to>
                                        <p:strVal val="hidden"/>
                                      </p:to>
                                    </p:set>
                                  </p:childTnLst>
                                </p:cTn>
                              </p:par>
                              <p:par>
                                <p:cTn id="144" presetID="1" presetClass="entr" presetSubtype="0" fill="hold" grpId="2" nodeType="withEffect">
                                  <p:stCondLst>
                                    <p:cond delay="0"/>
                                  </p:stCondLst>
                                  <p:childTnLst>
                                    <p:set>
                                      <p:cBhvr>
                                        <p:cTn id="145" dur="1" fill="hold">
                                          <p:stCondLst>
                                            <p:cond delay="0"/>
                                          </p:stCondLst>
                                        </p:cTn>
                                        <p:tgtEl>
                                          <p:spTgt spid="90"/>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146" restart="whenNotActive" fill="hold" evtFilter="cancelBubble" nodeType="interactiveSeq">
                <p:stCondLst>
                  <p:cond evt="onClick" delay="0">
                    <p:tgtEl>
                      <p:spTgt spid="5"/>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90"/>
                                        </p:tgtEl>
                                        <p:attrNameLst>
                                          <p:attrName>style.visibility</p:attrName>
                                        </p:attrNameLst>
                                      </p:cBhvr>
                                      <p:to>
                                        <p:strVal val="hidden"/>
                                      </p:to>
                                    </p:set>
                                  </p:childTnLst>
                                </p:cTn>
                              </p:par>
                              <p:par>
                                <p:cTn id="151" presetID="1" presetClass="exit" presetSubtype="0" fill="hold" grpId="0" nodeType="withEffect">
                                  <p:stCondLst>
                                    <p:cond delay="0"/>
                                  </p:stCondLst>
                                  <p:childTnLst>
                                    <p:set>
                                      <p:cBhvr>
                                        <p:cTn id="152" dur="1" fill="hold">
                                          <p:stCondLst>
                                            <p:cond delay="0"/>
                                          </p:stCondLst>
                                        </p:cTn>
                                        <p:tgtEl>
                                          <p:spTgt spid="91"/>
                                        </p:tgtEl>
                                        <p:attrNameLst>
                                          <p:attrName>style.visibility</p:attrName>
                                        </p:attrNameLst>
                                      </p:cBhvr>
                                      <p:to>
                                        <p:strVal val="hidden"/>
                                      </p:to>
                                    </p:set>
                                  </p:childTnLst>
                                </p:cTn>
                              </p:par>
                              <p:par>
                                <p:cTn id="153" presetID="1" presetClass="entr" presetSubtype="0" fill="hold" grpId="2" nodeType="withEffect">
                                  <p:stCondLst>
                                    <p:cond delay="0"/>
                                  </p:stCondLst>
                                  <p:childTnLst>
                                    <p:set>
                                      <p:cBhvr>
                                        <p:cTn id="154" dur="1" fill="hold">
                                          <p:stCondLst>
                                            <p:cond delay="0"/>
                                          </p:stCondLst>
                                        </p:cTn>
                                        <p:tgtEl>
                                          <p:spTgt spid="92"/>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55" restart="whenNotActive" fill="hold" evtFilter="cancelBubble" nodeType="interactiveSeq">
                <p:stCondLst>
                  <p:cond evt="onClick" delay="0">
                    <p:tgtEl>
                      <p:spTgt spid="6"/>
                    </p:tgtEl>
                  </p:cond>
                </p:stCondLst>
                <p:endSync evt="end" delay="0">
                  <p:rtn val="all"/>
                </p:endSync>
                <p:childTnLst>
                  <p:par>
                    <p:cTn id="156" fill="hold">
                      <p:stCondLst>
                        <p:cond delay="0"/>
                      </p:stCondLst>
                      <p:childTnLst>
                        <p:par>
                          <p:cTn id="157" fill="hold">
                            <p:stCondLst>
                              <p:cond delay="0"/>
                            </p:stCondLst>
                            <p:childTnLst>
                              <p:par>
                                <p:cTn id="158" presetID="1" presetClass="exit" presetSubtype="0" fill="hold" grpId="0" nodeType="clickEffect">
                                  <p:stCondLst>
                                    <p:cond delay="0"/>
                                  </p:stCondLst>
                                  <p:childTnLst>
                                    <p:set>
                                      <p:cBhvr>
                                        <p:cTn id="159" dur="1" fill="hold">
                                          <p:stCondLst>
                                            <p:cond delay="0"/>
                                          </p:stCondLst>
                                        </p:cTn>
                                        <p:tgtEl>
                                          <p:spTgt spid="92"/>
                                        </p:tgtEl>
                                        <p:attrNameLst>
                                          <p:attrName>style.visibility</p:attrName>
                                        </p:attrNameLst>
                                      </p:cBhvr>
                                      <p:to>
                                        <p:strVal val="hidden"/>
                                      </p:to>
                                    </p:set>
                                  </p:childTnLst>
                                </p:cTn>
                              </p:par>
                              <p:par>
                                <p:cTn id="160" presetID="1" presetClass="exit" presetSubtype="0" fill="hold" grpId="1" nodeType="withEffect">
                                  <p:stCondLst>
                                    <p:cond delay="0"/>
                                  </p:stCondLst>
                                  <p:childTnLst>
                                    <p:set>
                                      <p:cBhvr>
                                        <p:cTn id="161" dur="1" fill="hold">
                                          <p:stCondLst>
                                            <p:cond delay="0"/>
                                          </p:stCondLst>
                                        </p:cTn>
                                        <p:tgtEl>
                                          <p:spTgt spid="90"/>
                                        </p:tgtEl>
                                        <p:attrNameLst>
                                          <p:attrName>style.visibility</p:attrName>
                                        </p:attrNameLst>
                                      </p:cBhvr>
                                      <p:to>
                                        <p:strVal val="hidden"/>
                                      </p:to>
                                    </p:set>
                                  </p:childTnLst>
                                </p:cTn>
                              </p:par>
                              <p:par>
                                <p:cTn id="162" presetID="1" presetClass="entr" presetSubtype="0" fill="hold" grpId="2" nodeType="withEffect">
                                  <p:stCondLst>
                                    <p:cond delay="0"/>
                                  </p:stCondLst>
                                  <p:childTnLst>
                                    <p:set>
                                      <p:cBhvr>
                                        <p:cTn id="163"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29" grpId="0" animBg="1"/>
      <p:bldP spid="29" grpId="1" animBg="1"/>
      <p:bldP spid="29" grpId="2" animBg="1"/>
      <p:bldP spid="29" grpId="3" animBg="1"/>
      <p:bldP spid="29" grpId="4" animBg="1"/>
      <p:bldP spid="29" grpId="5" animBg="1"/>
      <p:bldP spid="29" grpId="6" animBg="1"/>
      <p:bldP spid="29" grpId="7" animBg="1"/>
      <p:bldP spid="29" grpId="8" animBg="1"/>
      <p:bldP spid="28" grpId="0" animBg="1"/>
      <p:bldP spid="28" grpId="1" animBg="1"/>
      <p:bldP spid="28" grpId="2" animBg="1"/>
      <p:bldP spid="28" grpId="3" animBg="1"/>
      <p:bldP spid="28" grpId="4" animBg="1"/>
      <p:bldP spid="28" grpId="5" animBg="1"/>
      <p:bldP spid="28" grpId="6" animBg="1"/>
      <p:bldP spid="28" grpId="7" animBg="1"/>
      <p:bldP spid="28" grpId="8" animBg="1"/>
      <p:bldP spid="77" grpId="0" animBg="1"/>
      <p:bldP spid="77" grpId="1" animBg="1"/>
      <p:bldP spid="77" grpId="2" animBg="1"/>
      <p:bldP spid="84" grpId="0" animBg="1"/>
      <p:bldP spid="84" grpId="1" animBg="1"/>
      <p:bldP spid="84" grpId="2" animBg="1"/>
      <p:bldP spid="85" grpId="0" animBg="1"/>
      <p:bldP spid="85" grpId="1" animBg="1"/>
      <p:bldP spid="85" grpId="2" animBg="1"/>
      <p:bldP spid="86" grpId="0" animBg="1"/>
      <p:bldP spid="86" grpId="1" animBg="1"/>
      <p:bldP spid="86" grpId="2" animBg="1"/>
      <p:bldP spid="87" grpId="0" animBg="1"/>
      <p:bldP spid="87" grpId="1" animBg="1"/>
      <p:bldP spid="87" grpId="2" animBg="1"/>
      <p:bldP spid="88" grpId="0" animBg="1"/>
      <p:bldP spid="88" grpId="1" animBg="1"/>
      <p:bldP spid="88" grpId="2" animBg="1"/>
      <p:bldP spid="89" grpId="0" animBg="1"/>
      <p:bldP spid="89" grpId="1" animBg="1"/>
      <p:bldP spid="89" grpId="2" animBg="1"/>
      <p:bldP spid="6" grpId="0"/>
      <p:bldP spid="6" grpId="1"/>
      <p:bldP spid="6" grpId="2"/>
      <p:bldP spid="93" grpId="0"/>
      <p:bldP spid="93" grpId="1"/>
      <p:bldP spid="93" grpId="2"/>
      <p:bldP spid="5" grpId="0"/>
      <p:bldP spid="5" grpId="1"/>
      <p:bldP spid="5" grpId="2"/>
      <p:bldP spid="92" grpId="0" animBg="1"/>
      <p:bldP spid="92" grpId="1" animBg="1"/>
      <p:bldP spid="92" grpId="2" animBg="1"/>
      <p:bldP spid="92" grpId="3" animBg="1"/>
      <p:bldP spid="92" grpId="4" animBg="1"/>
      <p:bldP spid="91" grpId="0" animBg="1"/>
      <p:bldP spid="91" grpId="1" animBg="1"/>
      <p:bldP spid="91" grpId="2" animBg="1"/>
      <p:bldP spid="91" grpId="3" animBg="1"/>
      <p:bldP spid="91" grpId="4" animBg="1"/>
      <p:bldP spid="90" grpId="0" animBg="1"/>
      <p:bldP spid="90" grpId="1" animBg="1"/>
      <p:bldP spid="90" grpId="2" animBg="1"/>
      <p:bldP spid="90" grpId="3" animBg="1"/>
      <p:bldP spid="90" grpId="4"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422" y="584964"/>
            <a:ext cx="1024043" cy="993566"/>
          </a:xfrm>
          <a:prstGeom prst="rect">
            <a:avLst/>
          </a:prstGeom>
        </p:spPr>
      </p:pic>
      <p:sp>
        <p:nvSpPr>
          <p:cNvPr id="7" name="TextBox 6"/>
          <p:cNvSpPr txBox="1"/>
          <p:nvPr/>
        </p:nvSpPr>
        <p:spPr>
          <a:xfrm>
            <a:off x="4003964" y="830997"/>
            <a:ext cx="2473036" cy="1323439"/>
          </a:xfrm>
          <a:prstGeom prst="rect">
            <a:avLst/>
          </a:prstGeom>
          <a:solidFill>
            <a:srgbClr val="FF0000"/>
          </a:solidFill>
        </p:spPr>
        <p:txBody>
          <a:bodyPr wrap="square" rtlCol="0">
            <a:spAutoFit/>
          </a:bodyPr>
          <a:lstStyle/>
          <a:p>
            <a:pPr marL="342900" indent="-342900">
              <a:buFont typeface="Arial" panose="020B0604020202020204" pitchFamily="34" charset="0"/>
              <a:buChar char="•"/>
            </a:pPr>
            <a:r>
              <a:rPr lang="en-GB" sz="2000" dirty="0">
                <a:solidFill>
                  <a:prstClr val="white"/>
                </a:solidFill>
                <a:latin typeface="Cooper Black" panose="0208090404030B020404" pitchFamily="18" charset="0"/>
              </a:rPr>
              <a:t>To some extent…..</a:t>
            </a:r>
          </a:p>
          <a:p>
            <a:pPr marL="342900" indent="-342900">
              <a:buFont typeface="Arial" panose="020B0604020202020204" pitchFamily="34" charset="0"/>
              <a:buChar char="•"/>
            </a:pPr>
            <a:r>
              <a:rPr lang="en-GB" sz="2000" dirty="0">
                <a:solidFill>
                  <a:prstClr val="white"/>
                </a:solidFill>
                <a:latin typeface="Cooper Black" panose="0208090404030B020404" pitchFamily="18" charset="0"/>
              </a:rPr>
              <a:t>To a large extent</a:t>
            </a:r>
          </a:p>
        </p:txBody>
      </p:sp>
      <p:sp>
        <p:nvSpPr>
          <p:cNvPr id="8" name="TextBox 7"/>
          <p:cNvSpPr txBox="1"/>
          <p:nvPr/>
        </p:nvSpPr>
        <p:spPr>
          <a:xfrm>
            <a:off x="6477000" y="831195"/>
            <a:ext cx="2639785" cy="1323439"/>
          </a:xfrm>
          <a:prstGeom prst="rect">
            <a:avLst/>
          </a:prstGeom>
          <a:solidFill>
            <a:srgbClr val="92D050"/>
          </a:solidFill>
        </p:spPr>
        <p:txBody>
          <a:bodyPr wrap="square" rtlCol="0">
            <a:spAutoFit/>
          </a:bodyPr>
          <a:lstStyle/>
          <a:p>
            <a:pPr marL="342900" indent="-342900" algn="ctr">
              <a:buFont typeface="Arial" panose="020B0604020202020204" pitchFamily="34" charset="0"/>
              <a:buChar char="•"/>
            </a:pPr>
            <a:r>
              <a:rPr lang="en-GB" sz="2000" dirty="0">
                <a:solidFill>
                  <a:prstClr val="black"/>
                </a:solidFill>
                <a:latin typeface="Arial Black" panose="020B0A04020102020204" pitchFamily="34" charset="0"/>
              </a:rPr>
              <a:t>However…</a:t>
            </a:r>
          </a:p>
          <a:p>
            <a:pPr marL="342900" indent="-342900" algn="ctr">
              <a:buFont typeface="Arial" panose="020B0604020202020204" pitchFamily="34" charset="0"/>
              <a:buChar char="•"/>
            </a:pPr>
            <a:r>
              <a:rPr lang="en-GB" sz="2000" dirty="0">
                <a:solidFill>
                  <a:prstClr val="black"/>
                </a:solidFill>
                <a:latin typeface="Arial Black" panose="020B0A04020102020204" pitchFamily="34" charset="0"/>
              </a:rPr>
              <a:t>Additionally</a:t>
            </a:r>
          </a:p>
          <a:p>
            <a:pPr marL="342900" indent="-342900" algn="ctr">
              <a:buFont typeface="Arial" panose="020B0604020202020204" pitchFamily="34" charset="0"/>
              <a:buChar char="•"/>
            </a:pPr>
            <a:r>
              <a:rPr lang="en-GB" sz="2000" dirty="0">
                <a:solidFill>
                  <a:prstClr val="black"/>
                </a:solidFill>
                <a:latin typeface="Arial Black" panose="020B0A04020102020204" pitchFamily="34" charset="0"/>
              </a:rPr>
              <a:t>This proves that …</a:t>
            </a:r>
          </a:p>
        </p:txBody>
      </p:sp>
      <p:sp>
        <p:nvSpPr>
          <p:cNvPr id="9" name="TextBox 8"/>
          <p:cNvSpPr txBox="1"/>
          <p:nvPr/>
        </p:nvSpPr>
        <p:spPr>
          <a:xfrm>
            <a:off x="3810000" y="5780782"/>
            <a:ext cx="5334000" cy="1077218"/>
          </a:xfrm>
          <a:prstGeom prst="rect">
            <a:avLst/>
          </a:prstGeom>
          <a:solidFill>
            <a:srgbClr val="002060"/>
          </a:solidFill>
        </p:spPr>
        <p:txBody>
          <a:bodyPr wrap="square" rtlCol="0">
            <a:spAutoFit/>
          </a:bodyPr>
          <a:lstStyle/>
          <a:p>
            <a:pPr algn="ctr"/>
            <a:r>
              <a:rPr lang="en-GB" sz="3200" dirty="0">
                <a:solidFill>
                  <a:prstClr val="white"/>
                </a:solidFill>
                <a:latin typeface="Cooper Black" panose="0208090404030B020404" pitchFamily="18" charset="0"/>
              </a:rPr>
              <a:t>STAGE 3 PLANNING: </a:t>
            </a:r>
            <a:r>
              <a:rPr lang="en-GB" sz="3200" dirty="0">
                <a:solidFill>
                  <a:srgbClr val="FFFF00"/>
                </a:solidFill>
                <a:latin typeface="Cooper Black" panose="0208090404030B020404" pitchFamily="18" charset="0"/>
              </a:rPr>
              <a:t>LINE OF ARGUMENT</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21414" r="46363"/>
          <a:stretch/>
        </p:blipFill>
        <p:spPr>
          <a:xfrm>
            <a:off x="-17594" y="1603194"/>
            <a:ext cx="3827594" cy="5254806"/>
          </a:xfrm>
          <a:prstGeom prst="rect">
            <a:avLst/>
          </a:prstGeom>
        </p:spPr>
      </p:pic>
      <p:pic>
        <p:nvPicPr>
          <p:cNvPr id="19" name="Picture 4" descr="http://explorers.phillipmartin.info/queen_elizabeth_1_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3037" y="3832618"/>
            <a:ext cx="1416380" cy="1255251"/>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4003964" y="2235249"/>
            <a:ext cx="5112821" cy="1541529"/>
          </a:xfrm>
          <a:prstGeom prst="wedgeRoundRectCallout">
            <a:avLst>
              <a:gd name="adj1" fmla="val 35984"/>
              <a:gd name="adj2" fmla="val 63553"/>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p:nvSpPr>
        <p:spPr>
          <a:xfrm>
            <a:off x="4114800" y="2235249"/>
            <a:ext cx="5029198" cy="1569660"/>
          </a:xfrm>
          <a:prstGeom prst="rect">
            <a:avLst/>
          </a:prstGeom>
          <a:noFill/>
        </p:spPr>
        <p:txBody>
          <a:bodyPr wrap="square" rtlCol="0">
            <a:spAutoFit/>
          </a:bodyPr>
          <a:lstStyle/>
          <a:p>
            <a:pPr algn="ctr"/>
            <a:r>
              <a:rPr lang="en-GB" sz="2400" dirty="0">
                <a:solidFill>
                  <a:prstClr val="black"/>
                </a:solidFill>
                <a:latin typeface="Hobo Std" pitchFamily="34" charset="0"/>
              </a:rPr>
              <a:t>You need to think carefully about the focus of the question and use connectives to give a strong  line of argument.  </a:t>
            </a:r>
          </a:p>
        </p:txBody>
      </p:sp>
      <p:pic>
        <p:nvPicPr>
          <p:cNvPr id="13" name="Picture 8" descr="Image result for peeled banana 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0543" y="3832618"/>
            <a:ext cx="1763486" cy="19758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mage result for focus animated gif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7174" y="3657600"/>
            <a:ext cx="2743200" cy="21231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909" y="3525154"/>
            <a:ext cx="33353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275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a:solidFill>
            <a:srgbClr val="FFC000"/>
          </a:solidFill>
        </p:spPr>
        <p:txBody>
          <a:bodyPr>
            <a:normAutofit/>
          </a:bodyPr>
          <a:lstStyle/>
          <a:p>
            <a:r>
              <a:rPr lang="en-GB" dirty="0"/>
              <a:t>Last minute hints!</a:t>
            </a:r>
          </a:p>
        </p:txBody>
      </p:sp>
      <p:sp>
        <p:nvSpPr>
          <p:cNvPr id="3" name="Content Placeholder 2"/>
          <p:cNvSpPr>
            <a:spLocks noGrp="1"/>
          </p:cNvSpPr>
          <p:nvPr>
            <p:ph idx="1"/>
          </p:nvPr>
        </p:nvSpPr>
        <p:spPr>
          <a:xfrm>
            <a:off x="457200" y="1600200"/>
            <a:ext cx="8229600" cy="4114800"/>
          </a:xfrm>
          <a:solidFill>
            <a:srgbClr val="FFC000"/>
          </a:solidFill>
        </p:spPr>
        <p:txBody>
          <a:bodyPr>
            <a:normAutofit/>
          </a:bodyPr>
          <a:lstStyle/>
          <a:p>
            <a:pPr marL="0" indent="0">
              <a:buNone/>
            </a:pPr>
            <a:r>
              <a:rPr lang="en-GB" sz="2400" dirty="0"/>
              <a:t>Section B has two of the largest questions in whole paper (Q1b and 1c I or ii).</a:t>
            </a:r>
          </a:p>
          <a:p>
            <a:pPr marL="0" indent="0">
              <a:buNone/>
            </a:pPr>
            <a:endParaRPr lang="en-GB" sz="2400" dirty="0"/>
          </a:p>
          <a:p>
            <a:pPr marL="0" indent="0">
              <a:buNone/>
            </a:pPr>
            <a:r>
              <a:rPr lang="en-GB" sz="2400" dirty="0"/>
              <a:t>Give yourself enough time to answer these. </a:t>
            </a:r>
          </a:p>
          <a:p>
            <a:pPr marL="0" indent="0">
              <a:buNone/>
            </a:pPr>
            <a:r>
              <a:rPr lang="en-GB" sz="2400" dirty="0"/>
              <a:t>You have two choices in this paper AW Q3. Choose two out of the 3 questions.</a:t>
            </a:r>
          </a:p>
          <a:p>
            <a:pPr marL="0" indent="0">
              <a:buNone/>
            </a:pPr>
            <a:r>
              <a:rPr lang="en-GB" sz="2400" dirty="0"/>
              <a:t>&amp; one out of the two for Elizabeth Q1ci or Q1cii.</a:t>
            </a:r>
          </a:p>
          <a:p>
            <a:pPr marL="0" indent="0">
              <a:buNone/>
            </a:pPr>
            <a:endParaRPr lang="en-GB" sz="2400" dirty="0"/>
          </a:p>
          <a:p>
            <a:pPr marL="0" indent="0">
              <a:buNone/>
            </a:pPr>
            <a:r>
              <a:rPr lang="en-GB" sz="2400" dirty="0"/>
              <a:t>Timing is important. 55 minutes on each section.</a:t>
            </a:r>
          </a:p>
          <a:p>
            <a:pPr marL="0" indent="0">
              <a:buNone/>
            </a:pPr>
            <a:r>
              <a:rPr lang="en-GB" sz="2400" dirty="0"/>
              <a:t>AW 32 m &amp; EE 32 m = Total 64 marks</a:t>
            </a:r>
          </a:p>
        </p:txBody>
      </p:sp>
    </p:spTree>
    <p:extLst>
      <p:ext uri="{BB962C8B-B14F-4D97-AF65-F5344CB8AC3E}">
        <p14:creationId xmlns:p14="http://schemas.microsoft.com/office/powerpoint/2010/main" val="80359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Grade Boundaries (total 64)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9727425"/>
              </p:ext>
            </p:extLst>
          </p:nvPr>
        </p:nvGraphicFramePr>
        <p:xfrm>
          <a:off x="152394" y="2133600"/>
          <a:ext cx="8839207" cy="3810001"/>
        </p:xfrm>
        <a:graphic>
          <a:graphicData uri="http://schemas.openxmlformats.org/drawingml/2006/table">
            <a:tbl>
              <a:tblPr firstRow="1" bandRow="1">
                <a:tableStyleId>{5C22544A-7EE6-4342-B048-85BDC9FD1C3A}</a:tableStyleId>
              </a:tblPr>
              <a:tblGrid>
                <a:gridCol w="1349499">
                  <a:extLst>
                    <a:ext uri="{9D8B030D-6E8A-4147-A177-3AD203B41FA5}">
                      <a16:colId xmlns:a16="http://schemas.microsoft.com/office/drawing/2014/main" val="20000"/>
                    </a:ext>
                  </a:extLst>
                </a:gridCol>
                <a:gridCol w="860307">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944451">
                  <a:extLst>
                    <a:ext uri="{9D8B030D-6E8A-4147-A177-3AD203B41FA5}">
                      <a16:colId xmlns:a16="http://schemas.microsoft.com/office/drawing/2014/main" val="20004"/>
                    </a:ext>
                  </a:extLst>
                </a:gridCol>
                <a:gridCol w="832190">
                  <a:extLst>
                    <a:ext uri="{9D8B030D-6E8A-4147-A177-3AD203B41FA5}">
                      <a16:colId xmlns:a16="http://schemas.microsoft.com/office/drawing/2014/main" val="20005"/>
                    </a:ext>
                  </a:extLst>
                </a:gridCol>
                <a:gridCol w="832190">
                  <a:extLst>
                    <a:ext uri="{9D8B030D-6E8A-4147-A177-3AD203B41FA5}">
                      <a16:colId xmlns:a16="http://schemas.microsoft.com/office/drawing/2014/main" val="20006"/>
                    </a:ext>
                  </a:extLst>
                </a:gridCol>
                <a:gridCol w="832190">
                  <a:extLst>
                    <a:ext uri="{9D8B030D-6E8A-4147-A177-3AD203B41FA5}">
                      <a16:colId xmlns:a16="http://schemas.microsoft.com/office/drawing/2014/main" val="20007"/>
                    </a:ext>
                  </a:extLst>
                </a:gridCol>
                <a:gridCol w="832190">
                  <a:extLst>
                    <a:ext uri="{9D8B030D-6E8A-4147-A177-3AD203B41FA5}">
                      <a16:colId xmlns:a16="http://schemas.microsoft.com/office/drawing/2014/main" val="20008"/>
                    </a:ext>
                  </a:extLst>
                </a:gridCol>
                <a:gridCol w="832190">
                  <a:extLst>
                    <a:ext uri="{9D8B030D-6E8A-4147-A177-3AD203B41FA5}">
                      <a16:colId xmlns:a16="http://schemas.microsoft.com/office/drawing/2014/main" val="20009"/>
                    </a:ext>
                  </a:extLst>
                </a:gridCol>
              </a:tblGrid>
              <a:tr h="1267275">
                <a:tc>
                  <a:txBody>
                    <a:bodyPr/>
                    <a:lstStyle/>
                    <a:p>
                      <a:r>
                        <a:rPr lang="en-GB" sz="3600" dirty="0"/>
                        <a:t>Grade</a:t>
                      </a:r>
                    </a:p>
                  </a:txBody>
                  <a:tcPr/>
                </a:tc>
                <a:tc>
                  <a:txBody>
                    <a:bodyPr/>
                    <a:lstStyle/>
                    <a:p>
                      <a:r>
                        <a:rPr lang="en-GB" sz="3600" dirty="0"/>
                        <a:t>9</a:t>
                      </a:r>
                    </a:p>
                  </a:txBody>
                  <a:tcPr/>
                </a:tc>
                <a:tc>
                  <a:txBody>
                    <a:bodyPr/>
                    <a:lstStyle/>
                    <a:p>
                      <a:r>
                        <a:rPr lang="en-GB" sz="3600" dirty="0"/>
                        <a:t>8</a:t>
                      </a:r>
                    </a:p>
                  </a:txBody>
                  <a:tcPr/>
                </a:tc>
                <a:tc>
                  <a:txBody>
                    <a:bodyPr/>
                    <a:lstStyle/>
                    <a:p>
                      <a:r>
                        <a:rPr lang="en-GB" sz="3600" dirty="0"/>
                        <a:t>7</a:t>
                      </a:r>
                    </a:p>
                  </a:txBody>
                  <a:tcPr/>
                </a:tc>
                <a:tc>
                  <a:txBody>
                    <a:bodyPr/>
                    <a:lstStyle/>
                    <a:p>
                      <a:r>
                        <a:rPr lang="en-GB" sz="3600" dirty="0"/>
                        <a:t>6</a:t>
                      </a:r>
                    </a:p>
                  </a:txBody>
                  <a:tcPr/>
                </a:tc>
                <a:tc>
                  <a:txBody>
                    <a:bodyPr/>
                    <a:lstStyle/>
                    <a:p>
                      <a:r>
                        <a:rPr lang="en-GB" sz="3600" dirty="0"/>
                        <a:t>5</a:t>
                      </a:r>
                    </a:p>
                  </a:txBody>
                  <a:tcPr/>
                </a:tc>
                <a:tc>
                  <a:txBody>
                    <a:bodyPr/>
                    <a:lstStyle/>
                    <a:p>
                      <a:r>
                        <a:rPr lang="en-GB" sz="3600" dirty="0"/>
                        <a:t>4</a:t>
                      </a:r>
                    </a:p>
                  </a:txBody>
                  <a:tcPr/>
                </a:tc>
                <a:tc>
                  <a:txBody>
                    <a:bodyPr/>
                    <a:lstStyle/>
                    <a:p>
                      <a:r>
                        <a:rPr lang="en-GB" sz="3600" dirty="0"/>
                        <a:t>3</a:t>
                      </a:r>
                    </a:p>
                  </a:txBody>
                  <a:tcPr/>
                </a:tc>
                <a:tc>
                  <a:txBody>
                    <a:bodyPr/>
                    <a:lstStyle/>
                    <a:p>
                      <a:r>
                        <a:rPr lang="en-GB" sz="3600" dirty="0"/>
                        <a:t>2</a:t>
                      </a:r>
                    </a:p>
                  </a:txBody>
                  <a:tcPr/>
                </a:tc>
                <a:tc>
                  <a:txBody>
                    <a:bodyPr/>
                    <a:lstStyle/>
                    <a:p>
                      <a:r>
                        <a:rPr lang="en-GB" sz="3600" dirty="0"/>
                        <a:t>1</a:t>
                      </a:r>
                    </a:p>
                  </a:txBody>
                  <a:tcPr/>
                </a:tc>
                <a:extLst>
                  <a:ext uri="{0D108BD9-81ED-4DB2-BD59-A6C34878D82A}">
                    <a16:rowId xmlns:a16="http://schemas.microsoft.com/office/drawing/2014/main" val="10000"/>
                  </a:ext>
                </a:extLst>
              </a:tr>
              <a:tr h="1267275">
                <a:tc>
                  <a:txBody>
                    <a:bodyPr/>
                    <a:lstStyle/>
                    <a:p>
                      <a:r>
                        <a:rPr lang="en-GB" sz="3600" dirty="0"/>
                        <a:t>%</a:t>
                      </a:r>
                    </a:p>
                  </a:txBody>
                  <a:tcPr/>
                </a:tc>
                <a:tc>
                  <a:txBody>
                    <a:bodyPr/>
                    <a:lstStyle/>
                    <a:p>
                      <a:r>
                        <a:rPr lang="en-GB" sz="3600" dirty="0"/>
                        <a:t>80</a:t>
                      </a:r>
                    </a:p>
                  </a:txBody>
                  <a:tcPr/>
                </a:tc>
                <a:tc>
                  <a:txBody>
                    <a:bodyPr/>
                    <a:lstStyle/>
                    <a:p>
                      <a:r>
                        <a:rPr lang="en-GB" sz="3600" dirty="0"/>
                        <a:t>72</a:t>
                      </a:r>
                    </a:p>
                  </a:txBody>
                  <a:tcPr/>
                </a:tc>
                <a:tc>
                  <a:txBody>
                    <a:bodyPr/>
                    <a:lstStyle/>
                    <a:p>
                      <a:r>
                        <a:rPr lang="en-GB" sz="3600" dirty="0"/>
                        <a:t>64</a:t>
                      </a:r>
                    </a:p>
                  </a:txBody>
                  <a:tcPr/>
                </a:tc>
                <a:tc>
                  <a:txBody>
                    <a:bodyPr/>
                    <a:lstStyle/>
                    <a:p>
                      <a:r>
                        <a:rPr lang="en-GB" sz="3600" dirty="0"/>
                        <a:t>56</a:t>
                      </a:r>
                    </a:p>
                  </a:txBody>
                  <a:tcPr/>
                </a:tc>
                <a:tc>
                  <a:txBody>
                    <a:bodyPr/>
                    <a:lstStyle/>
                    <a:p>
                      <a:r>
                        <a:rPr lang="en-GB" sz="3600" dirty="0"/>
                        <a:t>48</a:t>
                      </a:r>
                    </a:p>
                  </a:txBody>
                  <a:tcPr/>
                </a:tc>
                <a:tc>
                  <a:txBody>
                    <a:bodyPr/>
                    <a:lstStyle/>
                    <a:p>
                      <a:r>
                        <a:rPr lang="en-GB" sz="3600" dirty="0"/>
                        <a:t>40</a:t>
                      </a:r>
                    </a:p>
                  </a:txBody>
                  <a:tcPr/>
                </a:tc>
                <a:tc>
                  <a:txBody>
                    <a:bodyPr/>
                    <a:lstStyle/>
                    <a:p>
                      <a:r>
                        <a:rPr lang="en-GB" sz="3600" dirty="0"/>
                        <a:t>29</a:t>
                      </a:r>
                    </a:p>
                  </a:txBody>
                  <a:tcPr/>
                </a:tc>
                <a:tc>
                  <a:txBody>
                    <a:bodyPr/>
                    <a:lstStyle/>
                    <a:p>
                      <a:r>
                        <a:rPr lang="en-GB" sz="3600" dirty="0"/>
                        <a:t>17</a:t>
                      </a:r>
                    </a:p>
                  </a:txBody>
                  <a:tcPr/>
                </a:tc>
                <a:tc>
                  <a:txBody>
                    <a:bodyPr/>
                    <a:lstStyle/>
                    <a:p>
                      <a:r>
                        <a:rPr lang="en-GB" sz="3600" dirty="0"/>
                        <a:t>6</a:t>
                      </a:r>
                    </a:p>
                  </a:txBody>
                  <a:tcPr/>
                </a:tc>
                <a:extLst>
                  <a:ext uri="{0D108BD9-81ED-4DB2-BD59-A6C34878D82A}">
                    <a16:rowId xmlns:a16="http://schemas.microsoft.com/office/drawing/2014/main" val="10001"/>
                  </a:ext>
                </a:extLst>
              </a:tr>
              <a:tr h="1275451">
                <a:tc>
                  <a:txBody>
                    <a:bodyPr/>
                    <a:lstStyle/>
                    <a:p>
                      <a:r>
                        <a:rPr lang="en-GB" sz="3600" dirty="0"/>
                        <a:t>Marks</a:t>
                      </a:r>
                    </a:p>
                  </a:txBody>
                  <a:tcPr/>
                </a:tc>
                <a:tc>
                  <a:txBody>
                    <a:bodyPr/>
                    <a:lstStyle/>
                    <a:p>
                      <a:r>
                        <a:rPr lang="en-GB" sz="3600" dirty="0"/>
                        <a:t>51</a:t>
                      </a:r>
                    </a:p>
                  </a:txBody>
                  <a:tcPr/>
                </a:tc>
                <a:tc>
                  <a:txBody>
                    <a:bodyPr/>
                    <a:lstStyle/>
                    <a:p>
                      <a:r>
                        <a:rPr lang="en-GB" sz="3600" dirty="0"/>
                        <a:t>46</a:t>
                      </a:r>
                    </a:p>
                  </a:txBody>
                  <a:tcPr/>
                </a:tc>
                <a:tc>
                  <a:txBody>
                    <a:bodyPr/>
                    <a:lstStyle/>
                    <a:p>
                      <a:r>
                        <a:rPr lang="en-GB" sz="3600" dirty="0"/>
                        <a:t>41</a:t>
                      </a:r>
                    </a:p>
                  </a:txBody>
                  <a:tcPr/>
                </a:tc>
                <a:tc>
                  <a:txBody>
                    <a:bodyPr/>
                    <a:lstStyle/>
                    <a:p>
                      <a:r>
                        <a:rPr lang="en-GB" sz="3600" dirty="0"/>
                        <a:t>36</a:t>
                      </a:r>
                    </a:p>
                  </a:txBody>
                  <a:tcPr/>
                </a:tc>
                <a:tc>
                  <a:txBody>
                    <a:bodyPr/>
                    <a:lstStyle/>
                    <a:p>
                      <a:r>
                        <a:rPr lang="en-GB" sz="3600" dirty="0"/>
                        <a:t>31</a:t>
                      </a:r>
                    </a:p>
                  </a:txBody>
                  <a:tcPr/>
                </a:tc>
                <a:tc>
                  <a:txBody>
                    <a:bodyPr/>
                    <a:lstStyle/>
                    <a:p>
                      <a:r>
                        <a:rPr lang="en-GB" sz="3600" dirty="0"/>
                        <a:t>27</a:t>
                      </a:r>
                    </a:p>
                  </a:txBody>
                  <a:tcPr/>
                </a:tc>
                <a:tc>
                  <a:txBody>
                    <a:bodyPr/>
                    <a:lstStyle/>
                    <a:p>
                      <a:r>
                        <a:rPr lang="en-GB" sz="3600" dirty="0"/>
                        <a:t>19</a:t>
                      </a:r>
                    </a:p>
                  </a:txBody>
                  <a:tcPr/>
                </a:tc>
                <a:tc>
                  <a:txBody>
                    <a:bodyPr/>
                    <a:lstStyle/>
                    <a:p>
                      <a:r>
                        <a:rPr lang="en-GB" sz="3600" dirty="0"/>
                        <a:t>11</a:t>
                      </a:r>
                    </a:p>
                  </a:txBody>
                  <a:tcPr/>
                </a:tc>
                <a:tc>
                  <a:txBody>
                    <a:bodyPr/>
                    <a:lstStyle/>
                    <a:p>
                      <a:r>
                        <a:rPr lang="en-GB" sz="3600" dirty="0"/>
                        <a:t>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64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GB" dirty="0"/>
              <a:t>Grade Boundaries (total 64)</a:t>
            </a:r>
            <a:br>
              <a:rPr lang="en-GB" dirty="0"/>
            </a:br>
            <a:r>
              <a:rPr lang="en-GB" dirty="0"/>
              <a:t>Section A or B (total 32)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5808020"/>
              </p:ext>
            </p:extLst>
          </p:nvPr>
        </p:nvGraphicFramePr>
        <p:xfrm>
          <a:off x="228600" y="1828796"/>
          <a:ext cx="8534400" cy="4268019"/>
        </p:xfrm>
        <a:graphic>
          <a:graphicData uri="http://schemas.openxmlformats.org/drawingml/2006/table">
            <a:tbl>
              <a:tblPr>
                <a:tableStyleId>{08FB837D-C827-4EFA-A057-4D05807E0F7C}</a:tableStyleId>
              </a:tblPr>
              <a:tblGrid>
                <a:gridCol w="1116650">
                  <a:extLst>
                    <a:ext uri="{9D8B030D-6E8A-4147-A177-3AD203B41FA5}">
                      <a16:colId xmlns:a16="http://schemas.microsoft.com/office/drawing/2014/main" val="20000"/>
                    </a:ext>
                  </a:extLst>
                </a:gridCol>
                <a:gridCol w="590230">
                  <a:extLst>
                    <a:ext uri="{9D8B030D-6E8A-4147-A177-3AD203B41FA5}">
                      <a16:colId xmlns:a16="http://schemas.microsoft.com/office/drawing/2014/main" val="20001"/>
                    </a:ext>
                  </a:extLst>
                </a:gridCol>
                <a:gridCol w="853440">
                  <a:extLst>
                    <a:ext uri="{9D8B030D-6E8A-4147-A177-3AD203B41FA5}">
                      <a16:colId xmlns:a16="http://schemas.microsoft.com/office/drawing/2014/main" val="20002"/>
                    </a:ext>
                  </a:extLst>
                </a:gridCol>
                <a:gridCol w="853440">
                  <a:extLst>
                    <a:ext uri="{9D8B030D-6E8A-4147-A177-3AD203B41FA5}">
                      <a16:colId xmlns:a16="http://schemas.microsoft.com/office/drawing/2014/main" val="20003"/>
                    </a:ext>
                  </a:extLst>
                </a:gridCol>
                <a:gridCol w="853440">
                  <a:extLst>
                    <a:ext uri="{9D8B030D-6E8A-4147-A177-3AD203B41FA5}">
                      <a16:colId xmlns:a16="http://schemas.microsoft.com/office/drawing/2014/main" val="20004"/>
                    </a:ext>
                  </a:extLst>
                </a:gridCol>
                <a:gridCol w="853440">
                  <a:extLst>
                    <a:ext uri="{9D8B030D-6E8A-4147-A177-3AD203B41FA5}">
                      <a16:colId xmlns:a16="http://schemas.microsoft.com/office/drawing/2014/main" val="20005"/>
                    </a:ext>
                  </a:extLst>
                </a:gridCol>
                <a:gridCol w="853440">
                  <a:extLst>
                    <a:ext uri="{9D8B030D-6E8A-4147-A177-3AD203B41FA5}">
                      <a16:colId xmlns:a16="http://schemas.microsoft.com/office/drawing/2014/main" val="20006"/>
                    </a:ext>
                  </a:extLst>
                </a:gridCol>
                <a:gridCol w="853440">
                  <a:extLst>
                    <a:ext uri="{9D8B030D-6E8A-4147-A177-3AD203B41FA5}">
                      <a16:colId xmlns:a16="http://schemas.microsoft.com/office/drawing/2014/main" val="20007"/>
                    </a:ext>
                  </a:extLst>
                </a:gridCol>
                <a:gridCol w="853440">
                  <a:extLst>
                    <a:ext uri="{9D8B030D-6E8A-4147-A177-3AD203B41FA5}">
                      <a16:colId xmlns:a16="http://schemas.microsoft.com/office/drawing/2014/main" val="20008"/>
                    </a:ext>
                  </a:extLst>
                </a:gridCol>
                <a:gridCol w="853440">
                  <a:extLst>
                    <a:ext uri="{9D8B030D-6E8A-4147-A177-3AD203B41FA5}">
                      <a16:colId xmlns:a16="http://schemas.microsoft.com/office/drawing/2014/main" val="20009"/>
                    </a:ext>
                  </a:extLst>
                </a:gridCol>
              </a:tblGrid>
              <a:tr h="587829">
                <a:tc>
                  <a:txBody>
                    <a:bodyPr/>
                    <a:lstStyle/>
                    <a:p>
                      <a:pPr algn="l" fontAlgn="b"/>
                      <a:r>
                        <a:rPr lang="en-GB" sz="2400" b="1" u="none" strike="noStrike" dirty="0">
                          <a:effectLst/>
                        </a:rPr>
                        <a:t>Grade</a:t>
                      </a:r>
                      <a:endParaRPr lang="en-GB" sz="2400" b="1" i="0" u="none" strike="noStrike" dirty="0">
                        <a:effectLst/>
                        <a:latin typeface="Arial"/>
                      </a:endParaRPr>
                    </a:p>
                  </a:txBody>
                  <a:tcPr marL="9525" marR="9525" marT="9525" marB="0" anchor="b"/>
                </a:tc>
                <a:tc>
                  <a:txBody>
                    <a:bodyPr/>
                    <a:lstStyle/>
                    <a:p>
                      <a:pPr algn="r" fontAlgn="b"/>
                      <a:r>
                        <a:rPr lang="en-GB" sz="2800" u="none" strike="noStrike" dirty="0">
                          <a:effectLst/>
                        </a:rPr>
                        <a:t>9</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8</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7</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6</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5</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4</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3</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2</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a:t>
                      </a:r>
                      <a:endParaRPr lang="en-GB" sz="2800" b="0" i="0" u="none" strike="noStrike">
                        <a:effectLst/>
                        <a:latin typeface="Arial"/>
                      </a:endParaRPr>
                    </a:p>
                  </a:txBody>
                  <a:tcPr marL="9525" marR="9525" marT="9525" marB="0" anchor="b"/>
                </a:tc>
                <a:extLst>
                  <a:ext uri="{0D108BD9-81ED-4DB2-BD59-A6C34878D82A}">
                    <a16:rowId xmlns:a16="http://schemas.microsoft.com/office/drawing/2014/main" val="10000"/>
                  </a:ext>
                </a:extLst>
              </a:tr>
              <a:tr h="587829">
                <a:tc>
                  <a:txBody>
                    <a:bodyPr/>
                    <a:lstStyle/>
                    <a:p>
                      <a:pPr algn="l" fontAlgn="b"/>
                      <a:r>
                        <a:rPr lang="en-GB" sz="2400" b="1" u="none" strike="noStrike" dirty="0">
                          <a:effectLst/>
                        </a:rPr>
                        <a:t>%</a:t>
                      </a:r>
                      <a:endParaRPr lang="en-GB" sz="2400" b="1" i="0" u="none" strike="noStrike" dirty="0">
                        <a:effectLst/>
                        <a:latin typeface="Arial"/>
                      </a:endParaRPr>
                    </a:p>
                  </a:txBody>
                  <a:tcPr marL="9525" marR="9525" marT="9525" marB="0" anchor="b"/>
                </a:tc>
                <a:tc>
                  <a:txBody>
                    <a:bodyPr/>
                    <a:lstStyle/>
                    <a:p>
                      <a:pPr algn="r" fontAlgn="b"/>
                      <a:r>
                        <a:rPr lang="en-GB" sz="2800" u="none" strike="noStrike">
                          <a:effectLst/>
                        </a:rPr>
                        <a:t>80</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72</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64</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56</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48</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40</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29</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17</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6</a:t>
                      </a:r>
                      <a:endParaRPr lang="en-GB" sz="2800" b="0" i="0" u="none" strike="noStrike">
                        <a:effectLst/>
                        <a:latin typeface="Arial"/>
                      </a:endParaRPr>
                    </a:p>
                  </a:txBody>
                  <a:tcPr marL="9525" marR="9525" marT="9525" marB="0" anchor="b"/>
                </a:tc>
                <a:extLst>
                  <a:ext uri="{0D108BD9-81ED-4DB2-BD59-A6C34878D82A}">
                    <a16:rowId xmlns:a16="http://schemas.microsoft.com/office/drawing/2014/main" val="10001"/>
                  </a:ext>
                </a:extLst>
              </a:tr>
              <a:tr h="587829">
                <a:tc>
                  <a:txBody>
                    <a:bodyPr/>
                    <a:lstStyle/>
                    <a:p>
                      <a:pPr algn="l" fontAlgn="b"/>
                      <a:r>
                        <a:rPr lang="en-GB" sz="2400" b="1" u="none" strike="noStrike" dirty="0">
                          <a:effectLst/>
                        </a:rPr>
                        <a:t>Marks</a:t>
                      </a:r>
                      <a:endParaRPr lang="en-GB" sz="2400" b="1" i="0" u="none" strike="noStrike" dirty="0">
                        <a:effectLst/>
                        <a:latin typeface="Arial"/>
                      </a:endParaRPr>
                    </a:p>
                  </a:txBody>
                  <a:tcPr marL="9525" marR="9525" marT="9525" marB="0" anchor="b"/>
                </a:tc>
                <a:tc>
                  <a:txBody>
                    <a:bodyPr/>
                    <a:lstStyle/>
                    <a:p>
                      <a:pPr algn="r" fontAlgn="b"/>
                      <a:r>
                        <a:rPr lang="en-GB" sz="2800" u="none" strike="noStrike">
                          <a:effectLst/>
                        </a:rPr>
                        <a:t>51</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46</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41</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36</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31</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27</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19</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11</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4</a:t>
                      </a:r>
                      <a:endParaRPr lang="en-GB" sz="2800" b="0" i="0" u="none" strike="noStrike">
                        <a:effectLst/>
                        <a:latin typeface="Arial"/>
                      </a:endParaRPr>
                    </a:p>
                  </a:txBody>
                  <a:tcPr marL="9525" marR="9525" marT="9525" marB="0" anchor="b"/>
                </a:tc>
                <a:extLst>
                  <a:ext uri="{0D108BD9-81ED-4DB2-BD59-A6C34878D82A}">
                    <a16:rowId xmlns:a16="http://schemas.microsoft.com/office/drawing/2014/main" val="10002"/>
                  </a:ext>
                </a:extLst>
              </a:tr>
              <a:tr h="587829">
                <a:tc>
                  <a:txBody>
                    <a:bodyPr/>
                    <a:lstStyle/>
                    <a:p>
                      <a:pPr algn="l" fontAlgn="b"/>
                      <a:endParaRPr lang="en-GB" sz="2400" b="1" i="0" u="none" strike="noStrike" dirty="0">
                        <a:effectLst/>
                        <a:latin typeface="Arial"/>
                      </a:endParaRPr>
                    </a:p>
                  </a:txBody>
                  <a:tcPr marL="9525" marR="9525" marT="9525" marB="0" anchor="b"/>
                </a:tc>
                <a:tc>
                  <a:txBody>
                    <a:bodyPr/>
                    <a:lstStyle/>
                    <a:p>
                      <a:pPr algn="l" fontAlgn="b"/>
                      <a:endParaRPr lang="en-GB" sz="2800" b="0" i="0" u="none" strike="noStrike">
                        <a:effectLst/>
                        <a:latin typeface="Arial"/>
                      </a:endParaRPr>
                    </a:p>
                  </a:txBody>
                  <a:tcPr marL="9525" marR="9525" marT="9525" marB="0" anchor="b"/>
                </a:tc>
                <a:tc>
                  <a:txBody>
                    <a:bodyPr/>
                    <a:lstStyle/>
                    <a:p>
                      <a:pPr algn="l" fontAlgn="b"/>
                      <a:endParaRPr lang="en-GB" sz="2800" b="0" i="0" u="none" strike="noStrike">
                        <a:effectLst/>
                        <a:latin typeface="Arial"/>
                      </a:endParaRPr>
                    </a:p>
                  </a:txBody>
                  <a:tcPr marL="9525" marR="9525" marT="9525" marB="0" anchor="b"/>
                </a:tc>
                <a:tc>
                  <a:txBody>
                    <a:bodyPr/>
                    <a:lstStyle/>
                    <a:p>
                      <a:pPr algn="l" fontAlgn="b"/>
                      <a:endParaRPr lang="en-GB" sz="2800" b="0" i="0" u="none" strike="noStrike">
                        <a:effectLst/>
                        <a:latin typeface="Arial"/>
                      </a:endParaRPr>
                    </a:p>
                  </a:txBody>
                  <a:tcPr marL="9525" marR="9525" marT="9525" marB="0" anchor="b"/>
                </a:tc>
                <a:tc>
                  <a:txBody>
                    <a:bodyPr/>
                    <a:lstStyle/>
                    <a:p>
                      <a:pPr algn="l" fontAlgn="b"/>
                      <a:endParaRPr lang="en-GB" sz="2800" b="0" i="0" u="none" strike="noStrike">
                        <a:effectLst/>
                        <a:latin typeface="Arial"/>
                      </a:endParaRPr>
                    </a:p>
                  </a:txBody>
                  <a:tcPr marL="9525" marR="9525" marT="9525" marB="0" anchor="b"/>
                </a:tc>
                <a:tc>
                  <a:txBody>
                    <a:bodyPr/>
                    <a:lstStyle/>
                    <a:p>
                      <a:pPr algn="l" fontAlgn="b"/>
                      <a:endParaRPr lang="en-GB" sz="2800" b="0" i="0" u="none" strike="noStrike" dirty="0">
                        <a:effectLst/>
                        <a:latin typeface="Arial"/>
                      </a:endParaRPr>
                    </a:p>
                  </a:txBody>
                  <a:tcPr marL="9525" marR="9525" marT="9525" marB="0" anchor="b"/>
                </a:tc>
                <a:tc>
                  <a:txBody>
                    <a:bodyPr/>
                    <a:lstStyle/>
                    <a:p>
                      <a:pPr algn="l" fontAlgn="b"/>
                      <a:endParaRPr lang="en-GB" sz="2800" b="0" i="0" u="none" strike="noStrike" dirty="0">
                        <a:effectLst/>
                        <a:latin typeface="Arial"/>
                      </a:endParaRPr>
                    </a:p>
                  </a:txBody>
                  <a:tcPr marL="9525" marR="9525" marT="9525" marB="0" anchor="b"/>
                </a:tc>
                <a:tc>
                  <a:txBody>
                    <a:bodyPr/>
                    <a:lstStyle/>
                    <a:p>
                      <a:pPr algn="l" fontAlgn="b"/>
                      <a:endParaRPr lang="en-GB" sz="2800" b="0" i="0" u="none" strike="noStrike">
                        <a:effectLst/>
                        <a:latin typeface="Arial"/>
                      </a:endParaRPr>
                    </a:p>
                  </a:txBody>
                  <a:tcPr marL="9525" marR="9525" marT="9525" marB="0" anchor="b"/>
                </a:tc>
                <a:tc>
                  <a:txBody>
                    <a:bodyPr/>
                    <a:lstStyle/>
                    <a:p>
                      <a:pPr algn="l" fontAlgn="b"/>
                      <a:endParaRPr lang="en-GB" sz="2800" b="0" i="0" u="none" strike="noStrike">
                        <a:effectLst/>
                        <a:latin typeface="Arial"/>
                      </a:endParaRPr>
                    </a:p>
                  </a:txBody>
                  <a:tcPr marL="9525" marR="9525" marT="9525" marB="0" anchor="b"/>
                </a:tc>
                <a:tc>
                  <a:txBody>
                    <a:bodyPr/>
                    <a:lstStyle/>
                    <a:p>
                      <a:pPr algn="l" fontAlgn="b"/>
                      <a:endParaRPr lang="en-GB" sz="2800" b="0" i="0" u="none" strike="noStrike">
                        <a:effectLst/>
                        <a:latin typeface="Arial"/>
                      </a:endParaRPr>
                    </a:p>
                  </a:txBody>
                  <a:tcPr marL="9525" marR="9525" marT="9525" marB="0" anchor="b"/>
                </a:tc>
                <a:extLst>
                  <a:ext uri="{0D108BD9-81ED-4DB2-BD59-A6C34878D82A}">
                    <a16:rowId xmlns:a16="http://schemas.microsoft.com/office/drawing/2014/main" val="10003"/>
                  </a:ext>
                </a:extLst>
              </a:tr>
              <a:tr h="587829">
                <a:tc>
                  <a:txBody>
                    <a:bodyPr/>
                    <a:lstStyle/>
                    <a:p>
                      <a:pPr algn="l" fontAlgn="b"/>
                      <a:r>
                        <a:rPr lang="en-GB" sz="2400" b="1" u="none" strike="noStrike" dirty="0">
                          <a:effectLst/>
                        </a:rPr>
                        <a:t>Section A /B</a:t>
                      </a:r>
                      <a:endParaRPr lang="en-GB" sz="2400" b="1" i="0" u="none" strike="noStrike" dirty="0">
                        <a:effectLst/>
                        <a:latin typeface="Arial"/>
                      </a:endParaRPr>
                    </a:p>
                  </a:txBody>
                  <a:tcPr marL="9525" marR="9525" marT="9525" marB="0" anchor="b"/>
                </a:tc>
                <a:tc>
                  <a:txBody>
                    <a:bodyPr/>
                    <a:lstStyle/>
                    <a:p>
                      <a:pPr algn="r" fontAlgn="b"/>
                      <a:r>
                        <a:rPr lang="en-GB" sz="2800" u="none" strike="noStrike">
                          <a:effectLst/>
                        </a:rPr>
                        <a:t>9</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8</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7</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6</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5</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4</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3</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2</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a:t>
                      </a:r>
                      <a:endParaRPr lang="en-GB" sz="2800" b="0" i="0" u="none" strike="noStrike">
                        <a:effectLst/>
                        <a:latin typeface="Arial"/>
                      </a:endParaRPr>
                    </a:p>
                  </a:txBody>
                  <a:tcPr marL="9525" marR="9525" marT="9525" marB="0" anchor="b"/>
                </a:tc>
                <a:extLst>
                  <a:ext uri="{0D108BD9-81ED-4DB2-BD59-A6C34878D82A}">
                    <a16:rowId xmlns:a16="http://schemas.microsoft.com/office/drawing/2014/main" val="10004"/>
                  </a:ext>
                </a:extLst>
              </a:tr>
              <a:tr h="587829">
                <a:tc>
                  <a:txBody>
                    <a:bodyPr/>
                    <a:lstStyle/>
                    <a:p>
                      <a:pPr algn="l" fontAlgn="b"/>
                      <a:r>
                        <a:rPr lang="en-GB" sz="2400" b="1" u="none" strike="noStrike" dirty="0">
                          <a:effectLst/>
                        </a:rPr>
                        <a:t>%</a:t>
                      </a:r>
                      <a:endParaRPr lang="en-GB" sz="2400" b="1" i="0" u="none" strike="noStrike" dirty="0">
                        <a:effectLst/>
                        <a:latin typeface="Arial"/>
                      </a:endParaRPr>
                    </a:p>
                  </a:txBody>
                  <a:tcPr marL="9525" marR="9525" marT="9525" marB="0" anchor="b"/>
                </a:tc>
                <a:tc>
                  <a:txBody>
                    <a:bodyPr/>
                    <a:lstStyle/>
                    <a:p>
                      <a:pPr algn="r" fontAlgn="b"/>
                      <a:r>
                        <a:rPr lang="en-GB" sz="2800" u="none" strike="noStrike">
                          <a:effectLst/>
                        </a:rPr>
                        <a:t>81</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72</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66</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56</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50</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44</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31</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19</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6</a:t>
                      </a:r>
                      <a:endParaRPr lang="en-GB" sz="2800" b="0" i="0" u="none" strike="noStrike">
                        <a:effectLst/>
                        <a:latin typeface="Arial"/>
                      </a:endParaRPr>
                    </a:p>
                  </a:txBody>
                  <a:tcPr marL="9525" marR="9525" marT="9525" marB="0" anchor="b"/>
                </a:tc>
                <a:extLst>
                  <a:ext uri="{0D108BD9-81ED-4DB2-BD59-A6C34878D82A}">
                    <a16:rowId xmlns:a16="http://schemas.microsoft.com/office/drawing/2014/main" val="10005"/>
                  </a:ext>
                </a:extLst>
              </a:tr>
              <a:tr h="587829">
                <a:tc>
                  <a:txBody>
                    <a:bodyPr/>
                    <a:lstStyle/>
                    <a:p>
                      <a:pPr algn="l" fontAlgn="b"/>
                      <a:r>
                        <a:rPr lang="en-GB" sz="2400" b="1" u="none" strike="noStrike" dirty="0">
                          <a:effectLst/>
                        </a:rPr>
                        <a:t>Marks</a:t>
                      </a:r>
                      <a:endParaRPr lang="en-GB" sz="2400" b="1" i="0" u="none" strike="noStrike" dirty="0">
                        <a:effectLst/>
                        <a:latin typeface="Arial"/>
                      </a:endParaRPr>
                    </a:p>
                  </a:txBody>
                  <a:tcPr marL="9525" marR="9525" marT="9525" marB="0" anchor="b"/>
                </a:tc>
                <a:tc>
                  <a:txBody>
                    <a:bodyPr/>
                    <a:lstStyle/>
                    <a:p>
                      <a:pPr algn="r" fontAlgn="b"/>
                      <a:r>
                        <a:rPr lang="en-GB" sz="2800" u="none" strike="noStrike">
                          <a:effectLst/>
                        </a:rPr>
                        <a:t>26</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23</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21</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18</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16</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14</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10</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6</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2</a:t>
                      </a:r>
                      <a:endParaRPr lang="en-GB" sz="2800" b="0" i="0" u="none" strike="noStrike" dirty="0">
                        <a:effectLst/>
                        <a:latin typeface="Arial"/>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9839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GB" dirty="0"/>
              <a:t>Grade Boundaries (total 64)</a:t>
            </a:r>
            <a:br>
              <a:rPr lang="en-GB" dirty="0"/>
            </a:br>
            <a:r>
              <a:rPr lang="en-GB" dirty="0"/>
              <a:t>Section A or B (total 32)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2591429"/>
              </p:ext>
            </p:extLst>
          </p:nvPr>
        </p:nvGraphicFramePr>
        <p:xfrm>
          <a:off x="228600" y="1828796"/>
          <a:ext cx="8534400" cy="1916703"/>
        </p:xfrm>
        <a:graphic>
          <a:graphicData uri="http://schemas.openxmlformats.org/drawingml/2006/table">
            <a:tbl>
              <a:tblPr>
                <a:tableStyleId>{08FB837D-C827-4EFA-A057-4D05807E0F7C}</a:tableStyleId>
              </a:tblPr>
              <a:tblGrid>
                <a:gridCol w="1116650">
                  <a:extLst>
                    <a:ext uri="{9D8B030D-6E8A-4147-A177-3AD203B41FA5}">
                      <a16:colId xmlns:a16="http://schemas.microsoft.com/office/drawing/2014/main" val="20000"/>
                    </a:ext>
                  </a:extLst>
                </a:gridCol>
                <a:gridCol w="590230">
                  <a:extLst>
                    <a:ext uri="{9D8B030D-6E8A-4147-A177-3AD203B41FA5}">
                      <a16:colId xmlns:a16="http://schemas.microsoft.com/office/drawing/2014/main" val="20001"/>
                    </a:ext>
                  </a:extLst>
                </a:gridCol>
                <a:gridCol w="853440">
                  <a:extLst>
                    <a:ext uri="{9D8B030D-6E8A-4147-A177-3AD203B41FA5}">
                      <a16:colId xmlns:a16="http://schemas.microsoft.com/office/drawing/2014/main" val="20002"/>
                    </a:ext>
                  </a:extLst>
                </a:gridCol>
                <a:gridCol w="853440">
                  <a:extLst>
                    <a:ext uri="{9D8B030D-6E8A-4147-A177-3AD203B41FA5}">
                      <a16:colId xmlns:a16="http://schemas.microsoft.com/office/drawing/2014/main" val="20003"/>
                    </a:ext>
                  </a:extLst>
                </a:gridCol>
                <a:gridCol w="853440">
                  <a:extLst>
                    <a:ext uri="{9D8B030D-6E8A-4147-A177-3AD203B41FA5}">
                      <a16:colId xmlns:a16="http://schemas.microsoft.com/office/drawing/2014/main" val="20004"/>
                    </a:ext>
                  </a:extLst>
                </a:gridCol>
                <a:gridCol w="853440">
                  <a:extLst>
                    <a:ext uri="{9D8B030D-6E8A-4147-A177-3AD203B41FA5}">
                      <a16:colId xmlns:a16="http://schemas.microsoft.com/office/drawing/2014/main" val="20005"/>
                    </a:ext>
                  </a:extLst>
                </a:gridCol>
                <a:gridCol w="853440">
                  <a:extLst>
                    <a:ext uri="{9D8B030D-6E8A-4147-A177-3AD203B41FA5}">
                      <a16:colId xmlns:a16="http://schemas.microsoft.com/office/drawing/2014/main" val="20006"/>
                    </a:ext>
                  </a:extLst>
                </a:gridCol>
                <a:gridCol w="853440">
                  <a:extLst>
                    <a:ext uri="{9D8B030D-6E8A-4147-A177-3AD203B41FA5}">
                      <a16:colId xmlns:a16="http://schemas.microsoft.com/office/drawing/2014/main" val="20007"/>
                    </a:ext>
                  </a:extLst>
                </a:gridCol>
                <a:gridCol w="853440">
                  <a:extLst>
                    <a:ext uri="{9D8B030D-6E8A-4147-A177-3AD203B41FA5}">
                      <a16:colId xmlns:a16="http://schemas.microsoft.com/office/drawing/2014/main" val="20008"/>
                    </a:ext>
                  </a:extLst>
                </a:gridCol>
                <a:gridCol w="853440">
                  <a:extLst>
                    <a:ext uri="{9D8B030D-6E8A-4147-A177-3AD203B41FA5}">
                      <a16:colId xmlns:a16="http://schemas.microsoft.com/office/drawing/2014/main" val="20009"/>
                    </a:ext>
                  </a:extLst>
                </a:gridCol>
              </a:tblGrid>
              <a:tr h="587829">
                <a:tc>
                  <a:txBody>
                    <a:bodyPr/>
                    <a:lstStyle/>
                    <a:p>
                      <a:pPr algn="l" fontAlgn="b"/>
                      <a:r>
                        <a:rPr lang="en-GB" sz="2400" b="1" u="none" strike="noStrike" dirty="0">
                          <a:effectLst/>
                        </a:rPr>
                        <a:t>Section A /B</a:t>
                      </a:r>
                      <a:endParaRPr lang="en-GB" sz="2400" b="1" i="0" u="none" strike="noStrike" dirty="0">
                        <a:effectLst/>
                        <a:latin typeface="Arial"/>
                      </a:endParaRPr>
                    </a:p>
                  </a:txBody>
                  <a:tcPr marL="9525" marR="9525" marT="9525" marB="0" anchor="b"/>
                </a:tc>
                <a:tc>
                  <a:txBody>
                    <a:bodyPr/>
                    <a:lstStyle/>
                    <a:p>
                      <a:pPr algn="r" fontAlgn="b"/>
                      <a:r>
                        <a:rPr lang="en-GB" sz="2800" u="none" strike="noStrike">
                          <a:effectLst/>
                        </a:rPr>
                        <a:t>9</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8</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7</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6</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5</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4</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3</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2</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1</a:t>
                      </a:r>
                      <a:endParaRPr lang="en-GB" sz="2800" b="0" i="0" u="none" strike="noStrike" dirty="0">
                        <a:effectLst/>
                        <a:latin typeface="Arial"/>
                      </a:endParaRPr>
                    </a:p>
                  </a:txBody>
                  <a:tcPr marL="9525" marR="9525" marT="9525" marB="0" anchor="b"/>
                </a:tc>
                <a:extLst>
                  <a:ext uri="{0D108BD9-81ED-4DB2-BD59-A6C34878D82A}">
                    <a16:rowId xmlns:a16="http://schemas.microsoft.com/office/drawing/2014/main" val="10004"/>
                  </a:ext>
                </a:extLst>
              </a:tr>
              <a:tr h="587829">
                <a:tc>
                  <a:txBody>
                    <a:bodyPr/>
                    <a:lstStyle/>
                    <a:p>
                      <a:pPr algn="l" fontAlgn="b"/>
                      <a:r>
                        <a:rPr lang="en-GB" sz="2400" b="1" u="none" strike="noStrike" dirty="0">
                          <a:effectLst/>
                        </a:rPr>
                        <a:t>%</a:t>
                      </a:r>
                      <a:endParaRPr lang="en-GB" sz="2400" b="1" i="0" u="none" strike="noStrike" dirty="0">
                        <a:effectLst/>
                        <a:latin typeface="Arial"/>
                      </a:endParaRPr>
                    </a:p>
                  </a:txBody>
                  <a:tcPr marL="9525" marR="9525" marT="9525" marB="0" anchor="b"/>
                </a:tc>
                <a:tc>
                  <a:txBody>
                    <a:bodyPr/>
                    <a:lstStyle/>
                    <a:p>
                      <a:pPr algn="r" fontAlgn="b"/>
                      <a:r>
                        <a:rPr lang="en-GB" sz="2800" u="none" strike="noStrike">
                          <a:effectLst/>
                        </a:rPr>
                        <a:t>81</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72</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66</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56</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50</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44</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31</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19</a:t>
                      </a:r>
                      <a:endParaRPr lang="en-GB" sz="2800" b="0" i="0" u="none" strike="noStrike" dirty="0">
                        <a:effectLst/>
                        <a:latin typeface="Arial"/>
                      </a:endParaRPr>
                    </a:p>
                  </a:txBody>
                  <a:tcPr marL="9525" marR="9525" marT="9525" marB="0" anchor="b"/>
                </a:tc>
                <a:tc>
                  <a:txBody>
                    <a:bodyPr/>
                    <a:lstStyle/>
                    <a:p>
                      <a:pPr algn="r" fontAlgn="b"/>
                      <a:r>
                        <a:rPr lang="en-GB" sz="2800" u="none" strike="noStrike">
                          <a:effectLst/>
                        </a:rPr>
                        <a:t>6</a:t>
                      </a:r>
                      <a:endParaRPr lang="en-GB" sz="2800" b="0" i="0" u="none" strike="noStrike">
                        <a:effectLst/>
                        <a:latin typeface="Arial"/>
                      </a:endParaRPr>
                    </a:p>
                  </a:txBody>
                  <a:tcPr marL="9525" marR="9525" marT="9525" marB="0" anchor="b"/>
                </a:tc>
                <a:extLst>
                  <a:ext uri="{0D108BD9-81ED-4DB2-BD59-A6C34878D82A}">
                    <a16:rowId xmlns:a16="http://schemas.microsoft.com/office/drawing/2014/main" val="10005"/>
                  </a:ext>
                </a:extLst>
              </a:tr>
              <a:tr h="587829">
                <a:tc>
                  <a:txBody>
                    <a:bodyPr/>
                    <a:lstStyle/>
                    <a:p>
                      <a:pPr algn="l" fontAlgn="b"/>
                      <a:r>
                        <a:rPr lang="en-GB" sz="2400" b="1" u="none" strike="noStrike" dirty="0">
                          <a:effectLst/>
                        </a:rPr>
                        <a:t>Marks</a:t>
                      </a:r>
                      <a:endParaRPr lang="en-GB" sz="2400" b="1" i="0" u="none" strike="noStrike" dirty="0">
                        <a:effectLst/>
                        <a:latin typeface="Arial"/>
                      </a:endParaRPr>
                    </a:p>
                  </a:txBody>
                  <a:tcPr marL="9525" marR="9525" marT="9525" marB="0" anchor="b"/>
                </a:tc>
                <a:tc>
                  <a:txBody>
                    <a:bodyPr/>
                    <a:lstStyle/>
                    <a:p>
                      <a:pPr algn="r" fontAlgn="b"/>
                      <a:r>
                        <a:rPr lang="en-GB" sz="2800" u="none" strike="noStrike">
                          <a:effectLst/>
                        </a:rPr>
                        <a:t>26</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23</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21</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18</a:t>
                      </a:r>
                      <a:endParaRPr lang="en-GB" sz="2800" b="0" i="0" u="none" strike="noStrike">
                        <a:effectLst/>
                        <a:latin typeface="Arial"/>
                      </a:endParaRPr>
                    </a:p>
                  </a:txBody>
                  <a:tcPr marL="9525" marR="9525" marT="9525" marB="0" anchor="b"/>
                </a:tc>
                <a:tc>
                  <a:txBody>
                    <a:bodyPr/>
                    <a:lstStyle/>
                    <a:p>
                      <a:pPr algn="r" fontAlgn="b"/>
                      <a:r>
                        <a:rPr lang="en-GB" sz="2800" u="none" strike="noStrike">
                          <a:effectLst/>
                        </a:rPr>
                        <a:t>16</a:t>
                      </a:r>
                      <a:endParaRPr lang="en-GB" sz="2800" b="0" i="0" u="none" strike="noStrike">
                        <a:effectLst/>
                        <a:latin typeface="Arial"/>
                      </a:endParaRPr>
                    </a:p>
                  </a:txBody>
                  <a:tcPr marL="9525" marR="9525" marT="9525" marB="0" anchor="b"/>
                </a:tc>
                <a:tc>
                  <a:txBody>
                    <a:bodyPr/>
                    <a:lstStyle/>
                    <a:p>
                      <a:pPr algn="r" fontAlgn="b"/>
                      <a:r>
                        <a:rPr lang="en-GB" sz="2800" u="none" strike="noStrike" dirty="0">
                          <a:effectLst/>
                        </a:rPr>
                        <a:t>14</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10</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6</a:t>
                      </a:r>
                      <a:endParaRPr lang="en-GB" sz="2800" b="0" i="0" u="none" strike="noStrike" dirty="0">
                        <a:effectLst/>
                        <a:latin typeface="Arial"/>
                      </a:endParaRPr>
                    </a:p>
                  </a:txBody>
                  <a:tcPr marL="9525" marR="9525" marT="9525" marB="0" anchor="b"/>
                </a:tc>
                <a:tc>
                  <a:txBody>
                    <a:bodyPr/>
                    <a:lstStyle/>
                    <a:p>
                      <a:pPr algn="r" fontAlgn="b"/>
                      <a:r>
                        <a:rPr lang="en-GB" sz="2800" u="none" strike="noStrike" dirty="0">
                          <a:effectLst/>
                        </a:rPr>
                        <a:t>2</a:t>
                      </a:r>
                      <a:endParaRPr lang="en-GB" sz="2800" b="0" i="0" u="none" strike="noStrike" dirty="0">
                        <a:effectLst/>
                        <a:latin typeface="Arial"/>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406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4670"/>
            <a:ext cx="8362950" cy="1666904"/>
          </a:xfrm>
          <a:solidFill>
            <a:srgbClr val="FFC000"/>
          </a:solidFill>
        </p:spPr>
        <p:txBody>
          <a:bodyPr/>
          <a:lstStyle/>
          <a:p>
            <a:r>
              <a:rPr lang="en-GB" dirty="0"/>
              <a:t>How do we answer Paper 2?</a:t>
            </a:r>
            <a:br>
              <a:rPr lang="en-GB" dirty="0"/>
            </a:br>
            <a:br>
              <a:rPr lang="en-GB" dirty="0"/>
            </a:br>
            <a:r>
              <a:rPr lang="en-GB" dirty="0"/>
              <a:t>Section A: American West c.1835-1895 and Section B Early Elizabethan England 1558-1588.</a:t>
            </a:r>
          </a:p>
        </p:txBody>
      </p:sp>
      <p:sp>
        <p:nvSpPr>
          <p:cNvPr id="3" name="Content Placeholder 2"/>
          <p:cNvSpPr>
            <a:spLocks noGrp="1"/>
          </p:cNvSpPr>
          <p:nvPr>
            <p:ph idx="1"/>
          </p:nvPr>
        </p:nvSpPr>
        <p:spPr>
          <a:xfrm>
            <a:off x="152400" y="3036792"/>
            <a:ext cx="8534400" cy="3668808"/>
          </a:xfrm>
          <a:solidFill>
            <a:srgbClr val="FFFF00"/>
          </a:solidFill>
        </p:spPr>
        <p:txBody>
          <a:bodyPr/>
          <a:lstStyle/>
          <a:p>
            <a:pPr marL="0" indent="0">
              <a:buNone/>
            </a:pPr>
            <a:r>
              <a:rPr lang="en-GB" sz="2400" dirty="0"/>
              <a:t>Exam details: </a:t>
            </a:r>
          </a:p>
          <a:p>
            <a:pPr marL="0" indent="0">
              <a:buNone/>
            </a:pPr>
            <a:r>
              <a:rPr lang="en-GB" sz="2400" dirty="0"/>
              <a:t>1 hr 45 minute exam (around 50 mins each paper)</a:t>
            </a:r>
          </a:p>
          <a:p>
            <a:r>
              <a:rPr lang="en-GB" sz="2400" dirty="0"/>
              <a:t>64 marks</a:t>
            </a:r>
          </a:p>
          <a:p>
            <a:r>
              <a:rPr lang="en-GB" sz="2400" dirty="0"/>
              <a:t>32 marks Section A: American West (x3 Q’s)</a:t>
            </a:r>
          </a:p>
          <a:p>
            <a:r>
              <a:rPr lang="en-GB" sz="2400" dirty="0"/>
              <a:t>32 marks Section B: Elizabethan England (x3Q’s)</a:t>
            </a:r>
          </a:p>
          <a:p>
            <a:endParaRPr lang="en-GB" sz="2400" dirty="0"/>
          </a:p>
          <a:p>
            <a:r>
              <a:rPr lang="en-GB" sz="2400" dirty="0"/>
              <a:t>NO sources!!</a:t>
            </a:r>
          </a:p>
          <a:p>
            <a:r>
              <a:rPr lang="en-GB" sz="2400" dirty="0"/>
              <a:t>You will be given both papers. You must manage your time carefully.</a:t>
            </a:r>
          </a:p>
        </p:txBody>
      </p:sp>
      <p:sp>
        <p:nvSpPr>
          <p:cNvPr id="6" name="Text Placeholder 5">
            <a:extLst>
              <a:ext uri="{FF2B5EF4-FFF2-40B4-BE49-F238E27FC236}">
                <a16:creationId xmlns:a16="http://schemas.microsoft.com/office/drawing/2014/main" id="{8A3EEC59-A894-48BB-8E79-504E7AD36915}"/>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77203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0" y="643910"/>
            <a:ext cx="9067800" cy="694560"/>
          </a:xfrm>
          <a:solidFill>
            <a:srgbClr val="FFC000"/>
          </a:solidFill>
        </p:spPr>
        <p:txBody>
          <a:bodyPr>
            <a:normAutofit/>
          </a:bodyPr>
          <a:lstStyle/>
          <a:p>
            <a:r>
              <a:rPr lang="en-GB" sz="3600" dirty="0"/>
              <a:t>Q1. Explain two consequences of….</a:t>
            </a:r>
          </a:p>
        </p:txBody>
      </p:sp>
      <p:sp>
        <p:nvSpPr>
          <p:cNvPr id="4" name="AutoShape 5" descr="Image result for dna wat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2087" b="42417"/>
          <a:stretch/>
        </p:blipFill>
        <p:spPr bwMode="auto">
          <a:xfrm>
            <a:off x="35266" y="1721810"/>
            <a:ext cx="4887537" cy="716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6" y="2390913"/>
            <a:ext cx="4887537" cy="210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3" y="4495800"/>
            <a:ext cx="2805877"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203" y="3891452"/>
            <a:ext cx="2133600" cy="266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799" y="1721811"/>
            <a:ext cx="4241115" cy="475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10100" y="361203"/>
            <a:ext cx="4495801" cy="369332"/>
          </a:xfrm>
          <a:prstGeom prst="rect">
            <a:avLst/>
          </a:prstGeom>
          <a:solidFill>
            <a:srgbClr val="FFFF00"/>
          </a:solidFill>
        </p:spPr>
        <p:txBody>
          <a:bodyPr wrap="square" rtlCol="0">
            <a:spAutoFit/>
          </a:bodyPr>
          <a:lstStyle/>
          <a:p>
            <a:r>
              <a:rPr lang="en-GB" dirty="0">
                <a:solidFill>
                  <a:prstClr val="black"/>
                </a:solidFill>
                <a:latin typeface="Aharoni" panose="02010803020104030203" pitchFamily="2" charset="-79"/>
                <a:cs typeface="Aharoni" panose="02010803020104030203" pitchFamily="2" charset="-79"/>
              </a:rPr>
              <a:t>4+4 marks (one per consequence P&gt;E&gt;E)</a:t>
            </a:r>
          </a:p>
        </p:txBody>
      </p:sp>
      <p:sp>
        <p:nvSpPr>
          <p:cNvPr id="8" name="Rectangle 7">
            <a:extLst>
              <a:ext uri="{FF2B5EF4-FFF2-40B4-BE49-F238E27FC236}">
                <a16:creationId xmlns:a16="http://schemas.microsoft.com/office/drawing/2014/main" id="{42FB794B-1773-48E6-95E8-0605B182EB03}"/>
              </a:ext>
            </a:extLst>
          </p:cNvPr>
          <p:cNvSpPr/>
          <p:nvPr/>
        </p:nvSpPr>
        <p:spPr>
          <a:xfrm>
            <a:off x="-28262" y="32791"/>
            <a:ext cx="5362261" cy="369332"/>
          </a:xfrm>
          <a:prstGeom prst="rect">
            <a:avLst/>
          </a:prstGeom>
          <a:solidFill>
            <a:srgbClr val="FFFF00"/>
          </a:solidFill>
        </p:spPr>
        <p:txBody>
          <a:bodyPr wrap="square">
            <a:spAutoFit/>
          </a:bodyPr>
          <a:lstStyle/>
          <a:p>
            <a:r>
              <a:rPr lang="en-GB" dirty="0">
                <a:latin typeface="OpenDyslexicAlta" panose="00000500000000000000" pitchFamily="50" charset="0"/>
              </a:rPr>
              <a:t>Section A: American West c.1835-1895</a:t>
            </a:r>
          </a:p>
        </p:txBody>
      </p:sp>
      <p:sp>
        <p:nvSpPr>
          <p:cNvPr id="3" name="TextBox 2">
            <a:extLst>
              <a:ext uri="{FF2B5EF4-FFF2-40B4-BE49-F238E27FC236}">
                <a16:creationId xmlns:a16="http://schemas.microsoft.com/office/drawing/2014/main" id="{D3808E48-4332-4F27-816B-62F15EC5D2CA}"/>
              </a:ext>
            </a:extLst>
          </p:cNvPr>
          <p:cNvSpPr txBox="1"/>
          <p:nvPr/>
        </p:nvSpPr>
        <p:spPr>
          <a:xfrm>
            <a:off x="317306" y="1334883"/>
            <a:ext cx="8212697" cy="369332"/>
          </a:xfrm>
          <a:prstGeom prst="rect">
            <a:avLst/>
          </a:prstGeom>
          <a:solidFill>
            <a:srgbClr val="FFFF00"/>
          </a:solidFill>
        </p:spPr>
        <p:txBody>
          <a:bodyPr wrap="none" rtlCol="0">
            <a:spAutoFit/>
          </a:bodyPr>
          <a:lstStyle/>
          <a:p>
            <a:r>
              <a:rPr lang="en-GB" b="1" dirty="0"/>
              <a:t>CRISP= Consequence 	Results 	Impact	 Short &amp; Long term		People</a:t>
            </a:r>
          </a:p>
        </p:txBody>
      </p:sp>
    </p:spTree>
    <p:extLst>
      <p:ext uri="{BB962C8B-B14F-4D97-AF65-F5344CB8AC3E}">
        <p14:creationId xmlns:p14="http://schemas.microsoft.com/office/powerpoint/2010/main" val="236757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914400"/>
            <a:ext cx="8988425" cy="978713"/>
          </a:xfrm>
          <a:solidFill>
            <a:srgbClr val="FFC000"/>
          </a:solidFill>
        </p:spPr>
        <p:txBody>
          <a:bodyPr>
            <a:normAutofit fontScale="90000"/>
          </a:bodyPr>
          <a:lstStyle/>
          <a:p>
            <a:r>
              <a:rPr lang="en-GB" sz="3600" dirty="0"/>
              <a:t>Q2. Write a narrative account analysing…</a:t>
            </a:r>
          </a:p>
        </p:txBody>
      </p:sp>
      <p:sp>
        <p:nvSpPr>
          <p:cNvPr id="3" name="Content Placeholder 2"/>
          <p:cNvSpPr>
            <a:spLocks noGrp="1"/>
          </p:cNvSpPr>
          <p:nvPr>
            <p:ph idx="1"/>
          </p:nvPr>
        </p:nvSpPr>
        <p:spPr>
          <a:xfrm>
            <a:off x="155575" y="1981200"/>
            <a:ext cx="8912225" cy="4607035"/>
          </a:xfrm>
          <a:solidFill>
            <a:srgbClr val="FFC000"/>
          </a:solidFill>
        </p:spPr>
        <p:txBody>
          <a:bodyPr>
            <a:normAutofit/>
          </a:bodyPr>
          <a:lstStyle/>
          <a:p>
            <a:pPr algn="ctr">
              <a:lnSpc>
                <a:spcPct val="120000"/>
              </a:lnSpc>
            </a:pPr>
            <a:r>
              <a:rPr lang="en-GB" sz="1800" b="1" dirty="0"/>
              <a:t>…how the US government policy towards the Plains Indians developed c.1835-1851?</a:t>
            </a:r>
          </a:p>
          <a:p>
            <a:pPr algn="ctr">
              <a:lnSpc>
                <a:spcPct val="120000"/>
              </a:lnSpc>
            </a:pPr>
            <a:r>
              <a:rPr lang="en-GB" sz="1800" b="1" dirty="0"/>
              <a:t>You can use: -Permanent Indian Frontier	-Mexican-American War</a:t>
            </a:r>
          </a:p>
          <a:p>
            <a:pPr>
              <a:lnSpc>
                <a:spcPct val="120000"/>
              </a:lnSpc>
            </a:pPr>
            <a:r>
              <a:rPr lang="en-GB" sz="1800" b="1" dirty="0"/>
              <a:t>P1: At first President Jackson promised…..</a:t>
            </a:r>
          </a:p>
          <a:p>
            <a:pPr marL="171450" indent="-171450">
              <a:lnSpc>
                <a:spcPct val="120000"/>
              </a:lnSpc>
              <a:buFont typeface="Wingdings" panose="05000000000000000000" pitchFamily="2" charset="2"/>
              <a:buChar char="q"/>
            </a:pPr>
            <a:r>
              <a:rPr lang="en-GB" sz="1800" b="1" dirty="0"/>
              <a:t>Then in 1834….</a:t>
            </a:r>
          </a:p>
          <a:p>
            <a:pPr>
              <a:lnSpc>
                <a:spcPct val="120000"/>
              </a:lnSpc>
            </a:pPr>
            <a:r>
              <a:rPr lang="en-GB" sz="1800" b="1" dirty="0"/>
              <a:t>P2: The result of the victory against Mexico in 1848 was….</a:t>
            </a:r>
          </a:p>
          <a:p>
            <a:pPr marL="171450" indent="-171450">
              <a:lnSpc>
                <a:spcPct val="120000"/>
              </a:lnSpc>
              <a:buFont typeface="Wingdings" panose="05000000000000000000" pitchFamily="2" charset="2"/>
              <a:buChar char="q"/>
            </a:pPr>
            <a:r>
              <a:rPr lang="en-GB" sz="1800" b="1" dirty="0"/>
              <a:t>As travelling by sea to the west coast took a long time and was expensive, this meant…</a:t>
            </a:r>
          </a:p>
          <a:p>
            <a:pPr>
              <a:lnSpc>
                <a:spcPct val="120000"/>
              </a:lnSpc>
            </a:pPr>
            <a:r>
              <a:rPr lang="en-GB" sz="1800" b="1" dirty="0"/>
              <a:t>P3: Finally, government policy changed again in 1851…</a:t>
            </a:r>
          </a:p>
          <a:p>
            <a:pPr marL="171450" indent="-171450">
              <a:lnSpc>
                <a:spcPct val="120000"/>
              </a:lnSpc>
              <a:buFont typeface="Wingdings" panose="05000000000000000000" pitchFamily="2" charset="2"/>
              <a:buChar char="q"/>
            </a:pPr>
            <a:r>
              <a:rPr lang="en-GB" sz="1800" b="1" dirty="0"/>
              <a:t>Overall the government policy became…..</a:t>
            </a:r>
          </a:p>
          <a:p>
            <a:pPr marL="0" indent="0" algn="ctr">
              <a:lnSpc>
                <a:spcPct val="120000"/>
              </a:lnSpc>
              <a:buNone/>
            </a:pPr>
            <a:r>
              <a:rPr lang="en-GB" sz="1800" dirty="0">
                <a:solidFill>
                  <a:schemeClr val="bg1"/>
                </a:solidFill>
              </a:rPr>
              <a:t> </a:t>
            </a:r>
          </a:p>
        </p:txBody>
      </p:sp>
      <p:sp>
        <p:nvSpPr>
          <p:cNvPr id="4" name="AutoShape 5" descr="Image result for dna wat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4649787" y="269765"/>
            <a:ext cx="4494213" cy="646331"/>
          </a:xfrm>
          <a:prstGeom prst="rect">
            <a:avLst/>
          </a:prstGeom>
          <a:solidFill>
            <a:srgbClr val="FFFF00"/>
          </a:solidFill>
        </p:spPr>
        <p:txBody>
          <a:bodyPr wrap="square" rtlCol="0">
            <a:spAutoFit/>
          </a:bodyPr>
          <a:lstStyle/>
          <a:p>
            <a:r>
              <a:rPr lang="en-GB" dirty="0">
                <a:solidFill>
                  <a:prstClr val="black"/>
                </a:solidFill>
                <a:latin typeface="Aharoni" panose="02010803020104030203" pitchFamily="2" charset="-79"/>
                <a:cs typeface="Aharoni" panose="02010803020104030203" pitchFamily="2" charset="-79"/>
              </a:rPr>
              <a:t>8 marks (3 events linked by connectives)</a:t>
            </a:r>
          </a:p>
          <a:p>
            <a:r>
              <a:rPr lang="en-GB" dirty="0">
                <a:solidFill>
                  <a:prstClr val="black"/>
                </a:solidFill>
                <a:latin typeface="Aharoni" panose="02010803020104030203" pitchFamily="2" charset="-79"/>
                <a:cs typeface="Aharoni" panose="02010803020104030203" pitchFamily="2" charset="-79"/>
              </a:rPr>
              <a:t>This led to, As a consequence…</a:t>
            </a:r>
          </a:p>
        </p:txBody>
      </p:sp>
      <p:sp>
        <p:nvSpPr>
          <p:cNvPr id="7" name="Rectangle 6">
            <a:extLst>
              <a:ext uri="{FF2B5EF4-FFF2-40B4-BE49-F238E27FC236}">
                <a16:creationId xmlns:a16="http://schemas.microsoft.com/office/drawing/2014/main" id="{2F687759-F0F8-45E2-B9AF-69B367FFB19E}"/>
              </a:ext>
            </a:extLst>
          </p:cNvPr>
          <p:cNvSpPr/>
          <p:nvPr/>
        </p:nvSpPr>
        <p:spPr>
          <a:xfrm>
            <a:off x="-28261" y="32790"/>
            <a:ext cx="4143062" cy="646331"/>
          </a:xfrm>
          <a:prstGeom prst="rect">
            <a:avLst/>
          </a:prstGeom>
          <a:solidFill>
            <a:srgbClr val="FFFF00"/>
          </a:solidFill>
        </p:spPr>
        <p:txBody>
          <a:bodyPr wrap="square">
            <a:spAutoFit/>
          </a:bodyPr>
          <a:lstStyle/>
          <a:p>
            <a:r>
              <a:rPr lang="en-GB" dirty="0">
                <a:latin typeface="OpenDyslexicAlta" panose="00000500000000000000" pitchFamily="50" charset="0"/>
              </a:rPr>
              <a:t>Section A: American West c.1835-1895</a:t>
            </a:r>
          </a:p>
        </p:txBody>
      </p:sp>
    </p:spTree>
    <p:extLst>
      <p:ext uri="{BB962C8B-B14F-4D97-AF65-F5344CB8AC3E}">
        <p14:creationId xmlns:p14="http://schemas.microsoft.com/office/powerpoint/2010/main" val="282825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2F5D-DB93-49DC-89C4-735B4B8836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99ABB99-BF88-43A1-9DDB-DAF3868A90B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1301947-6EB4-41EE-8329-EBA8279CD44C}"/>
              </a:ext>
            </a:extLst>
          </p:cNvPr>
          <p:cNvPicPr>
            <a:picLocks noChangeAspect="1"/>
          </p:cNvPicPr>
          <p:nvPr/>
        </p:nvPicPr>
        <p:blipFill rotWithShape="1">
          <a:blip r:embed="rId2"/>
          <a:srcRect l="16374" t="16204" r="21419" b="13837"/>
          <a:stretch/>
        </p:blipFill>
        <p:spPr>
          <a:xfrm>
            <a:off x="6220" y="380999"/>
            <a:ext cx="9137780" cy="6356717"/>
          </a:xfrm>
          <a:prstGeom prst="rect">
            <a:avLst/>
          </a:prstGeom>
        </p:spPr>
      </p:pic>
      <p:sp>
        <p:nvSpPr>
          <p:cNvPr id="5" name="TextBox 4">
            <a:extLst>
              <a:ext uri="{FF2B5EF4-FFF2-40B4-BE49-F238E27FC236}">
                <a16:creationId xmlns:a16="http://schemas.microsoft.com/office/drawing/2014/main" id="{F70C2480-FB78-40AC-B544-20EBD45F3612}"/>
              </a:ext>
            </a:extLst>
          </p:cNvPr>
          <p:cNvSpPr txBox="1"/>
          <p:nvPr/>
        </p:nvSpPr>
        <p:spPr>
          <a:xfrm>
            <a:off x="2057401" y="269765"/>
            <a:ext cx="7086600" cy="523220"/>
          </a:xfrm>
          <a:prstGeom prst="rect">
            <a:avLst/>
          </a:prstGeom>
          <a:solidFill>
            <a:srgbClr val="FFFF00"/>
          </a:solidFill>
        </p:spPr>
        <p:txBody>
          <a:bodyPr wrap="square" rtlCol="0">
            <a:spAutoFit/>
          </a:bodyPr>
          <a:lstStyle/>
          <a:p>
            <a:r>
              <a:rPr lang="en-GB" sz="1400" dirty="0">
                <a:solidFill>
                  <a:prstClr val="black"/>
                </a:solidFill>
                <a:latin typeface="OpenDyslexicAlta" panose="00000500000000000000" pitchFamily="50" charset="0"/>
                <a:cs typeface="Aharoni" panose="02010803020104030203" pitchFamily="2" charset="-79"/>
              </a:rPr>
              <a:t>Write a narrative account analysing how the US government policy towards the Plains Indians developed c.1835-1851.</a:t>
            </a:r>
          </a:p>
        </p:txBody>
      </p:sp>
    </p:spTree>
    <p:extLst>
      <p:ext uri="{BB962C8B-B14F-4D97-AF65-F5344CB8AC3E}">
        <p14:creationId xmlns:p14="http://schemas.microsoft.com/office/powerpoint/2010/main" val="214826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7" y="838200"/>
            <a:ext cx="8912225" cy="908175"/>
          </a:xfrm>
          <a:solidFill>
            <a:srgbClr val="FFC000"/>
          </a:solidFill>
        </p:spPr>
        <p:txBody>
          <a:bodyPr>
            <a:normAutofit fontScale="90000"/>
          </a:bodyPr>
          <a:lstStyle/>
          <a:p>
            <a:r>
              <a:rPr lang="en-GB" sz="3600" dirty="0"/>
              <a:t>Q2. Write a narrative account analysing…</a:t>
            </a:r>
          </a:p>
        </p:txBody>
      </p:sp>
      <p:sp>
        <p:nvSpPr>
          <p:cNvPr id="3" name="Content Placeholder 2"/>
          <p:cNvSpPr>
            <a:spLocks noGrp="1"/>
          </p:cNvSpPr>
          <p:nvPr>
            <p:ph idx="1"/>
          </p:nvPr>
        </p:nvSpPr>
        <p:spPr>
          <a:xfrm>
            <a:off x="155575" y="1825625"/>
            <a:ext cx="8872537" cy="4351338"/>
          </a:xfrm>
          <a:solidFill>
            <a:srgbClr val="FFC000"/>
          </a:solidFill>
        </p:spPr>
        <p:txBody>
          <a:bodyPr>
            <a:normAutofit fontScale="77500" lnSpcReduction="20000"/>
          </a:bodyPr>
          <a:lstStyle/>
          <a:p>
            <a:pPr algn="ctr">
              <a:lnSpc>
                <a:spcPct val="120000"/>
              </a:lnSpc>
            </a:pPr>
            <a:r>
              <a:rPr lang="en-GB" sz="2400" b="1" dirty="0"/>
              <a:t>…how the US government policy towards the Plains Indians developed c.1835-1851?</a:t>
            </a:r>
          </a:p>
          <a:p>
            <a:pPr algn="ctr">
              <a:lnSpc>
                <a:spcPct val="120000"/>
              </a:lnSpc>
            </a:pPr>
            <a:r>
              <a:rPr lang="en-GB" sz="2400" b="1" dirty="0"/>
              <a:t>You can use: -Permanent Indian Frontier	-Mexican-American War</a:t>
            </a:r>
          </a:p>
          <a:p>
            <a:pPr>
              <a:lnSpc>
                <a:spcPct val="120000"/>
              </a:lnSpc>
            </a:pPr>
            <a:r>
              <a:rPr lang="en-GB" sz="2400" b="1" dirty="0"/>
              <a:t>P1: At first President Jackson promised…..</a:t>
            </a:r>
          </a:p>
          <a:p>
            <a:pPr marL="171450" indent="-171450">
              <a:lnSpc>
                <a:spcPct val="120000"/>
              </a:lnSpc>
              <a:buFont typeface="Wingdings" panose="05000000000000000000" pitchFamily="2" charset="2"/>
              <a:buChar char="q"/>
            </a:pPr>
            <a:r>
              <a:rPr lang="en-GB" sz="2400" b="1" dirty="0"/>
              <a:t>Then in 1834….</a:t>
            </a:r>
          </a:p>
          <a:p>
            <a:pPr>
              <a:lnSpc>
                <a:spcPct val="120000"/>
              </a:lnSpc>
            </a:pPr>
            <a:r>
              <a:rPr lang="en-GB" sz="2400" b="1" dirty="0"/>
              <a:t>P2: The result of the victory against Mexico was….</a:t>
            </a:r>
          </a:p>
          <a:p>
            <a:pPr marL="171450" indent="-171450">
              <a:lnSpc>
                <a:spcPct val="120000"/>
              </a:lnSpc>
              <a:buFont typeface="Wingdings" panose="05000000000000000000" pitchFamily="2" charset="2"/>
              <a:buChar char="q"/>
            </a:pPr>
            <a:r>
              <a:rPr lang="en-GB" sz="2400" b="1" dirty="0"/>
              <a:t>As travelling by sea to the west coast took a long time and was expensive, this meant…</a:t>
            </a:r>
          </a:p>
          <a:p>
            <a:pPr>
              <a:lnSpc>
                <a:spcPct val="120000"/>
              </a:lnSpc>
            </a:pPr>
            <a:r>
              <a:rPr lang="en-GB" sz="2400" b="1" dirty="0"/>
              <a:t>P3: Finally, government policy changed again in 1851…</a:t>
            </a:r>
          </a:p>
          <a:p>
            <a:pPr marL="171450" indent="-171450">
              <a:lnSpc>
                <a:spcPct val="120000"/>
              </a:lnSpc>
              <a:buFont typeface="Wingdings" panose="05000000000000000000" pitchFamily="2" charset="2"/>
              <a:buChar char="q"/>
            </a:pPr>
            <a:r>
              <a:rPr lang="en-GB" sz="2400" b="1" dirty="0"/>
              <a:t>Overall the government policy became…..</a:t>
            </a:r>
          </a:p>
          <a:p>
            <a:pPr marL="0" indent="0" algn="ctr">
              <a:lnSpc>
                <a:spcPct val="120000"/>
              </a:lnSpc>
              <a:buNone/>
            </a:pPr>
            <a:r>
              <a:rPr lang="en-GB" sz="2400" dirty="0">
                <a:solidFill>
                  <a:schemeClr val="bg1"/>
                </a:solidFill>
              </a:rPr>
              <a:t> </a:t>
            </a:r>
          </a:p>
        </p:txBody>
      </p:sp>
      <p:sp>
        <p:nvSpPr>
          <p:cNvPr id="4" name="AutoShape 5" descr="Image result for dna wat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4649787" y="269765"/>
            <a:ext cx="4494213" cy="646331"/>
          </a:xfrm>
          <a:prstGeom prst="rect">
            <a:avLst/>
          </a:prstGeom>
          <a:solidFill>
            <a:srgbClr val="FFFF00"/>
          </a:solidFill>
        </p:spPr>
        <p:txBody>
          <a:bodyPr wrap="square" rtlCol="0">
            <a:spAutoFit/>
          </a:bodyPr>
          <a:lstStyle/>
          <a:p>
            <a:r>
              <a:rPr lang="en-GB" dirty="0">
                <a:solidFill>
                  <a:prstClr val="black"/>
                </a:solidFill>
                <a:latin typeface="Aharoni" panose="02010803020104030203" pitchFamily="2" charset="-79"/>
                <a:cs typeface="Aharoni" panose="02010803020104030203" pitchFamily="2" charset="-79"/>
              </a:rPr>
              <a:t>8 marks (3 events linked by connectives)</a:t>
            </a:r>
          </a:p>
          <a:p>
            <a:r>
              <a:rPr lang="en-GB" dirty="0">
                <a:solidFill>
                  <a:prstClr val="black"/>
                </a:solidFill>
                <a:latin typeface="Aharoni" panose="02010803020104030203" pitchFamily="2" charset="-79"/>
                <a:cs typeface="Aharoni" panose="02010803020104030203" pitchFamily="2" charset="-79"/>
              </a:rPr>
              <a:t>This led to, As a consequence…</a:t>
            </a:r>
          </a:p>
        </p:txBody>
      </p:sp>
      <p:sp>
        <p:nvSpPr>
          <p:cNvPr id="7" name="Rectangle 6">
            <a:extLst>
              <a:ext uri="{FF2B5EF4-FFF2-40B4-BE49-F238E27FC236}">
                <a16:creationId xmlns:a16="http://schemas.microsoft.com/office/drawing/2014/main" id="{8B93F247-1596-49C7-A2A1-4660B90FB2EA}"/>
              </a:ext>
            </a:extLst>
          </p:cNvPr>
          <p:cNvSpPr/>
          <p:nvPr/>
        </p:nvSpPr>
        <p:spPr>
          <a:xfrm>
            <a:off x="-28261" y="32790"/>
            <a:ext cx="4143062" cy="646331"/>
          </a:xfrm>
          <a:prstGeom prst="rect">
            <a:avLst/>
          </a:prstGeom>
          <a:solidFill>
            <a:srgbClr val="FFFF00"/>
          </a:solidFill>
        </p:spPr>
        <p:txBody>
          <a:bodyPr wrap="square">
            <a:spAutoFit/>
          </a:bodyPr>
          <a:lstStyle/>
          <a:p>
            <a:r>
              <a:rPr lang="en-GB" dirty="0">
                <a:latin typeface="OpenDyslexicAlta" panose="00000500000000000000" pitchFamily="50" charset="0"/>
              </a:rPr>
              <a:t>Section A: American West c.1835-1895</a:t>
            </a:r>
          </a:p>
        </p:txBody>
      </p:sp>
    </p:spTree>
    <p:extLst>
      <p:ext uri="{BB962C8B-B14F-4D97-AF65-F5344CB8AC3E}">
        <p14:creationId xmlns:p14="http://schemas.microsoft.com/office/powerpoint/2010/main" val="179516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7" y="748062"/>
            <a:ext cx="8912225" cy="1008099"/>
          </a:xfrm>
          <a:solidFill>
            <a:srgbClr val="FFC000"/>
          </a:solidFill>
        </p:spPr>
        <p:txBody>
          <a:bodyPr>
            <a:noAutofit/>
          </a:bodyPr>
          <a:lstStyle/>
          <a:p>
            <a:r>
              <a:rPr lang="en-GB" sz="1800" dirty="0"/>
              <a:t>Q2. Write a narrative account analysing how the US government policy towards the Plains Indians developed c.1835-1851. You can use: </a:t>
            </a:r>
            <a:br>
              <a:rPr lang="en-GB" sz="1800" dirty="0"/>
            </a:br>
            <a:r>
              <a:rPr lang="en-GB" sz="1800" dirty="0"/>
              <a:t>-Permanent Indian Frontier	-Mexican-American War</a:t>
            </a:r>
            <a:br>
              <a:rPr lang="en-GB" sz="1800" dirty="0"/>
            </a:br>
            <a:br>
              <a:rPr lang="en-GB" sz="1800" dirty="0"/>
            </a:br>
            <a:r>
              <a:rPr lang="en-GB" sz="1800" dirty="0"/>
              <a:t>…</a:t>
            </a:r>
          </a:p>
        </p:txBody>
      </p:sp>
      <p:sp>
        <p:nvSpPr>
          <p:cNvPr id="3" name="Content Placeholder 2"/>
          <p:cNvSpPr>
            <a:spLocks noGrp="1"/>
          </p:cNvSpPr>
          <p:nvPr>
            <p:ph idx="1"/>
          </p:nvPr>
        </p:nvSpPr>
        <p:spPr>
          <a:xfrm>
            <a:off x="155575" y="1825625"/>
            <a:ext cx="8359775" cy="4351338"/>
          </a:xfrm>
          <a:solidFill>
            <a:srgbClr val="FFC000"/>
          </a:solidFill>
        </p:spPr>
        <p:txBody>
          <a:bodyPr>
            <a:normAutofit fontScale="55000" lnSpcReduction="20000"/>
          </a:bodyPr>
          <a:lstStyle/>
          <a:p>
            <a:pPr marL="0" indent="0">
              <a:lnSpc>
                <a:spcPct val="120000"/>
              </a:lnSpc>
              <a:buNone/>
            </a:pPr>
            <a:r>
              <a:rPr lang="en-GB" sz="2400" b="1" dirty="0"/>
              <a:t>P1: The US government policy towards the Plains Indians developed as more land was settled further westwards between c.1835-1851. At first President Jackson promised to grant land west of the Mississippi River to Indian tribes that agreed to give up their homelands under the Indian Removal Act 1830. This was built upon in 1834 when the Permanent Indian Frontier was set up to keep white settlers and Native Americans apart. The US army guarded this frontier and this reduced conflict over land as there was not much reason for white Americans to travel West. </a:t>
            </a:r>
          </a:p>
          <a:p>
            <a:pPr marL="0" indent="0">
              <a:lnSpc>
                <a:spcPct val="120000"/>
              </a:lnSpc>
              <a:buNone/>
            </a:pPr>
            <a:r>
              <a:rPr lang="en-GB" sz="2400" b="1" dirty="0"/>
              <a:t>P2: However by 1848 the US gov. policy had changed as a result of the victory against Mexico was in the Mexican American War. Texas had won its independence by 1836, joining the USA in 1845….Furthermore new territories in the West taken from Mexico in 1848 and the Oregon territory acquired through a deal with the British in 1846 meant the Indian Frontier was now surrounded on the East and West by the United States gov.</a:t>
            </a:r>
          </a:p>
          <a:p>
            <a:pPr marL="171450" indent="-171450">
              <a:lnSpc>
                <a:spcPct val="120000"/>
              </a:lnSpc>
              <a:buFont typeface="Wingdings" panose="05000000000000000000" pitchFamily="2" charset="2"/>
              <a:buChar char="q"/>
            </a:pPr>
            <a:r>
              <a:rPr lang="en-GB" sz="2400" b="1" dirty="0"/>
              <a:t>As travelling by sea to the west coast took a long time and was expensive, this meant…</a:t>
            </a:r>
          </a:p>
          <a:p>
            <a:pPr>
              <a:lnSpc>
                <a:spcPct val="120000"/>
              </a:lnSpc>
            </a:pPr>
            <a:r>
              <a:rPr lang="en-GB" sz="2400" b="1" dirty="0"/>
              <a:t>P3: The US government therefore wanted to protect settlers moving across Indian land to reach the West…</a:t>
            </a:r>
          </a:p>
          <a:p>
            <a:pPr>
              <a:lnSpc>
                <a:spcPct val="120000"/>
              </a:lnSpc>
            </a:pPr>
            <a:r>
              <a:rPr lang="en-GB" sz="2400" b="1" dirty="0"/>
              <a:t>Finally, government policy changed again in 1851…</a:t>
            </a:r>
          </a:p>
          <a:p>
            <a:pPr marL="171450" indent="-171450">
              <a:lnSpc>
                <a:spcPct val="120000"/>
              </a:lnSpc>
              <a:buFont typeface="Wingdings" panose="05000000000000000000" pitchFamily="2" charset="2"/>
              <a:buChar char="q"/>
            </a:pPr>
            <a:r>
              <a:rPr lang="en-GB" sz="2400" b="1" dirty="0"/>
              <a:t>Overall the government policy became…..</a:t>
            </a:r>
          </a:p>
          <a:p>
            <a:pPr marL="0" indent="0" algn="ctr">
              <a:lnSpc>
                <a:spcPct val="120000"/>
              </a:lnSpc>
              <a:buNone/>
            </a:pPr>
            <a:r>
              <a:rPr lang="en-GB" sz="2400" dirty="0">
                <a:solidFill>
                  <a:schemeClr val="bg1"/>
                </a:solidFill>
              </a:rPr>
              <a:t> </a:t>
            </a:r>
          </a:p>
        </p:txBody>
      </p:sp>
      <p:sp>
        <p:nvSpPr>
          <p:cNvPr id="4" name="AutoShape 5" descr="Image result for dna wat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5169159" y="24882"/>
            <a:ext cx="3962400" cy="584775"/>
          </a:xfrm>
          <a:prstGeom prst="rect">
            <a:avLst/>
          </a:prstGeom>
          <a:solidFill>
            <a:srgbClr val="FFFF00"/>
          </a:solidFill>
        </p:spPr>
        <p:txBody>
          <a:bodyPr wrap="square" rtlCol="0">
            <a:spAutoFit/>
          </a:bodyPr>
          <a:lstStyle/>
          <a:p>
            <a:r>
              <a:rPr lang="en-GB" sz="1600" dirty="0">
                <a:solidFill>
                  <a:prstClr val="black"/>
                </a:solidFill>
                <a:latin typeface="Aharoni" panose="02010803020104030203" pitchFamily="2" charset="-79"/>
                <a:cs typeface="Aharoni" panose="02010803020104030203" pitchFamily="2" charset="-79"/>
              </a:rPr>
              <a:t>8 marks -3 events linked by connectives</a:t>
            </a:r>
          </a:p>
          <a:p>
            <a:r>
              <a:rPr lang="en-GB" sz="1600" dirty="0">
                <a:solidFill>
                  <a:prstClr val="black"/>
                </a:solidFill>
                <a:latin typeface="Aharoni" panose="02010803020104030203" pitchFamily="2" charset="-79"/>
                <a:cs typeface="Aharoni" panose="02010803020104030203" pitchFamily="2" charset="-79"/>
              </a:rPr>
              <a:t>This led to, As a consequence…</a:t>
            </a:r>
          </a:p>
        </p:txBody>
      </p:sp>
      <p:sp>
        <p:nvSpPr>
          <p:cNvPr id="7" name="Rectangle 6">
            <a:extLst>
              <a:ext uri="{FF2B5EF4-FFF2-40B4-BE49-F238E27FC236}">
                <a16:creationId xmlns:a16="http://schemas.microsoft.com/office/drawing/2014/main" id="{8B93F247-1596-49C7-A2A1-4660B90FB2EA}"/>
              </a:ext>
            </a:extLst>
          </p:cNvPr>
          <p:cNvSpPr/>
          <p:nvPr/>
        </p:nvSpPr>
        <p:spPr>
          <a:xfrm>
            <a:off x="-28261" y="32790"/>
            <a:ext cx="4143062" cy="646331"/>
          </a:xfrm>
          <a:prstGeom prst="rect">
            <a:avLst/>
          </a:prstGeom>
          <a:solidFill>
            <a:srgbClr val="FFFF00"/>
          </a:solidFill>
        </p:spPr>
        <p:txBody>
          <a:bodyPr wrap="square">
            <a:spAutoFit/>
          </a:bodyPr>
          <a:lstStyle/>
          <a:p>
            <a:r>
              <a:rPr lang="en-GB" dirty="0">
                <a:latin typeface="OpenDyslexicAlta" panose="00000500000000000000" pitchFamily="50" charset="0"/>
              </a:rPr>
              <a:t>Section A: American West c.1835-1895</a:t>
            </a:r>
          </a:p>
        </p:txBody>
      </p:sp>
    </p:spTree>
    <p:extLst>
      <p:ext uri="{BB962C8B-B14F-4D97-AF65-F5344CB8AC3E}">
        <p14:creationId xmlns:p14="http://schemas.microsoft.com/office/powerpoint/2010/main" val="100024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46730"/>
            <a:ext cx="9067800" cy="1219200"/>
          </a:xfrm>
          <a:solidFill>
            <a:srgbClr val="FFC000"/>
          </a:solidFill>
        </p:spPr>
        <p:txBody>
          <a:bodyPr>
            <a:normAutofit/>
          </a:bodyPr>
          <a:lstStyle/>
          <a:p>
            <a:r>
              <a:rPr lang="en-GB" sz="3200" dirty="0"/>
              <a:t>Q3. Explain the importance of two of the following:</a:t>
            </a:r>
          </a:p>
        </p:txBody>
      </p:sp>
      <p:sp>
        <p:nvSpPr>
          <p:cNvPr id="3" name="Content Placeholder 2"/>
          <p:cNvSpPr>
            <a:spLocks noGrp="1"/>
          </p:cNvSpPr>
          <p:nvPr>
            <p:ph idx="1"/>
          </p:nvPr>
        </p:nvSpPr>
        <p:spPr>
          <a:xfrm>
            <a:off x="228600" y="2514600"/>
            <a:ext cx="8763000" cy="4114800"/>
          </a:xfrm>
          <a:solidFill>
            <a:srgbClr val="FFC000"/>
          </a:solidFill>
        </p:spPr>
        <p:txBody>
          <a:bodyPr>
            <a:normAutofit lnSpcReduction="10000"/>
          </a:bodyPr>
          <a:lstStyle/>
          <a:p>
            <a:pPr marL="0" lvl="0" indent="0">
              <a:buNone/>
            </a:pPr>
            <a:r>
              <a:rPr lang="en-GB" sz="2400" dirty="0">
                <a:latin typeface="OpenDyslexicAlta" panose="00000500000000000000" pitchFamily="50" charset="0"/>
              </a:rPr>
              <a:t>Key topic 1: </a:t>
            </a:r>
            <a:r>
              <a:rPr lang="en-GB" altLang="en-US" sz="2400" dirty="0">
                <a:latin typeface="OpenDyslexicAlta" panose="00000500000000000000" pitchFamily="50" charset="0"/>
                <a:cs typeface="Arial" pitchFamily="34" charset="0"/>
              </a:rPr>
              <a:t>The development of new mining towns for law and order in the early West </a:t>
            </a:r>
          </a:p>
          <a:p>
            <a:pPr marL="0" lvl="0" indent="0">
              <a:buNone/>
            </a:pPr>
            <a:endParaRPr lang="en-GB" altLang="en-US" sz="2400" dirty="0">
              <a:latin typeface="OpenDyslexicAlta" panose="00000500000000000000" pitchFamily="50" charset="0"/>
              <a:cs typeface="Arial" pitchFamily="34" charset="0"/>
            </a:endParaRPr>
          </a:p>
          <a:p>
            <a:pPr marL="0" indent="0">
              <a:buNone/>
            </a:pPr>
            <a:r>
              <a:rPr lang="en-GB" sz="2400" dirty="0">
                <a:latin typeface="OpenDyslexicAlta" panose="00000500000000000000" pitchFamily="50" charset="0"/>
              </a:rPr>
              <a:t>Key topic 2: 		</a:t>
            </a:r>
          </a:p>
          <a:p>
            <a:pPr marL="0" lvl="0" indent="0">
              <a:buNone/>
            </a:pPr>
            <a:r>
              <a:rPr lang="en-GB" altLang="en-US" sz="2400" dirty="0">
                <a:latin typeface="OpenDyslexicAlta" panose="00000500000000000000" pitchFamily="50" charset="0"/>
                <a:cs typeface="Arial" pitchFamily="34" charset="0"/>
              </a:rPr>
              <a:t>Joseph McCoy to the development of the cattle industry</a:t>
            </a:r>
          </a:p>
          <a:p>
            <a:pPr marL="0" lvl="0" indent="0">
              <a:buNone/>
            </a:pPr>
            <a:endParaRPr lang="en-GB" altLang="en-US" sz="2400" dirty="0">
              <a:latin typeface="OpenDyslexicAlta" panose="00000500000000000000" pitchFamily="50" charset="0"/>
              <a:cs typeface="Arial" pitchFamily="34" charset="0"/>
            </a:endParaRPr>
          </a:p>
          <a:p>
            <a:pPr marL="0" lvl="0" indent="0">
              <a:buNone/>
            </a:pPr>
            <a:r>
              <a:rPr lang="en-GB" altLang="en-US" sz="2400" dirty="0">
                <a:latin typeface="OpenDyslexicAlta" panose="00000500000000000000" pitchFamily="50" charset="0"/>
                <a:cs typeface="Arial" pitchFamily="34" charset="0"/>
              </a:rPr>
              <a:t>Key topic 3:</a:t>
            </a:r>
          </a:p>
          <a:p>
            <a:pPr marL="0" lvl="0" indent="0">
              <a:buNone/>
            </a:pPr>
            <a:r>
              <a:rPr lang="en-GB" altLang="en-US" sz="2400" dirty="0">
                <a:latin typeface="OpenDyslexicAlta" panose="00000500000000000000" pitchFamily="50" charset="0"/>
                <a:cs typeface="Arial" pitchFamily="34" charset="0"/>
              </a:rPr>
              <a:t>The Dawes Act, 1887 for the way of life of the Plains  Indians </a:t>
            </a:r>
          </a:p>
          <a:p>
            <a:pPr marL="0" indent="0">
              <a:buNone/>
            </a:pPr>
            <a:r>
              <a:rPr lang="en-GB" sz="2400" dirty="0">
                <a:latin typeface="OpenDyslexicAlta" panose="00000500000000000000" pitchFamily="50" charset="0"/>
              </a:rPr>
              <a:t>	</a:t>
            </a:r>
            <a:endParaRPr lang="en-GB" sz="4400" dirty="0">
              <a:latin typeface="OpenDyslexicAlta" panose="00000500000000000000" pitchFamily="50" charset="0"/>
            </a:endParaRPr>
          </a:p>
        </p:txBody>
      </p:sp>
      <p:sp>
        <p:nvSpPr>
          <p:cNvPr id="4" name="AutoShape 5" descr="Image result for dna wat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276600" y="-1"/>
            <a:ext cx="5867401" cy="646331"/>
          </a:xfrm>
          <a:prstGeom prst="rect">
            <a:avLst/>
          </a:prstGeom>
          <a:solidFill>
            <a:srgbClr val="FFFF00"/>
          </a:solidFill>
        </p:spPr>
        <p:txBody>
          <a:bodyPr wrap="square" rtlCol="0">
            <a:spAutoFit/>
          </a:bodyPr>
          <a:lstStyle/>
          <a:p>
            <a:r>
              <a:rPr lang="en-GB" dirty="0">
                <a:solidFill>
                  <a:prstClr val="black"/>
                </a:solidFill>
                <a:latin typeface="Aharoni" panose="02010803020104030203" pitchFamily="2" charset="-79"/>
                <a:cs typeface="Aharoni" panose="02010803020104030203" pitchFamily="2" charset="-79"/>
              </a:rPr>
              <a:t>8 + 8 marks  (2 key reasons for a development being significant for a further factor or event)</a:t>
            </a:r>
          </a:p>
        </p:txBody>
      </p:sp>
      <p:sp>
        <p:nvSpPr>
          <p:cNvPr id="6" name="Rectangle 5">
            <a:extLst>
              <a:ext uri="{FF2B5EF4-FFF2-40B4-BE49-F238E27FC236}">
                <a16:creationId xmlns:a16="http://schemas.microsoft.com/office/drawing/2014/main" id="{07A29FBD-0F2C-4843-BA1A-7A4D906D9619}"/>
              </a:ext>
            </a:extLst>
          </p:cNvPr>
          <p:cNvSpPr/>
          <p:nvPr/>
        </p:nvSpPr>
        <p:spPr>
          <a:xfrm>
            <a:off x="-28261" y="32790"/>
            <a:ext cx="3000061" cy="646331"/>
          </a:xfrm>
          <a:prstGeom prst="rect">
            <a:avLst/>
          </a:prstGeom>
          <a:solidFill>
            <a:srgbClr val="FFFF00"/>
          </a:solidFill>
        </p:spPr>
        <p:txBody>
          <a:bodyPr wrap="square">
            <a:spAutoFit/>
          </a:bodyPr>
          <a:lstStyle/>
          <a:p>
            <a:r>
              <a:rPr lang="en-GB" dirty="0">
                <a:latin typeface="OpenDyslexicAlta" panose="00000500000000000000" pitchFamily="50" charset="0"/>
              </a:rPr>
              <a:t>Section A: American West c.1835-1895</a:t>
            </a:r>
          </a:p>
        </p:txBody>
      </p:sp>
    </p:spTree>
    <p:extLst>
      <p:ext uri="{BB962C8B-B14F-4D97-AF65-F5344CB8AC3E}">
        <p14:creationId xmlns:p14="http://schemas.microsoft.com/office/powerpoint/2010/main" val="914132944"/>
      </p:ext>
    </p:extLst>
  </p:cSld>
  <p:clrMapOvr>
    <a:masterClrMapping/>
  </p:clrMapOvr>
</p:sld>
</file>

<file path=ppt/theme/theme1.xml><?xml version="1.0" encoding="utf-8"?>
<a:theme xmlns:a="http://schemas.openxmlformats.org/drawingml/2006/main" name="TopBannerLesson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pBannerLessonDesign" id="{EE9619E1-5BD4-41C4-AB6C-EDC43E39BA97}" vid="{FC5EE7C5-6E89-4C65-8E08-22B26BC4DC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24C8390DCC8041B53BBB59F93789CC" ma:contentTypeVersion="10" ma:contentTypeDescription="Create a new document." ma:contentTypeScope="" ma:versionID="82803f8410119cb133632fafb15f5d39">
  <xsd:schema xmlns:xsd="http://www.w3.org/2001/XMLSchema" xmlns:xs="http://www.w3.org/2001/XMLSchema" xmlns:p="http://schemas.microsoft.com/office/2006/metadata/properties" xmlns:ns2="2e42f206-2874-486e-b5c3-eb25959c0c74" targetNamespace="http://schemas.microsoft.com/office/2006/metadata/properties" ma:root="true" ma:fieldsID="9f4438f78073ba1812465c179abb62dd" ns2:_="">
    <xsd:import namespace="2e42f206-2874-486e-b5c3-eb25959c0c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2f206-2874-486e-b5c3-eb25959c0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a2cb56-5629-4e8d-ab37-6aa0b5155da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42f206-2874-486e-b5c3-eb25959c0c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EFA8D9-F264-4692-A0AD-FCAF6D61B62E}"/>
</file>

<file path=customXml/itemProps2.xml><?xml version="1.0" encoding="utf-8"?>
<ds:datastoreItem xmlns:ds="http://schemas.openxmlformats.org/officeDocument/2006/customXml" ds:itemID="{1377F1C9-B6F8-4CD4-88B6-854C81048F89}"/>
</file>

<file path=customXml/itemProps3.xml><?xml version="1.0" encoding="utf-8"?>
<ds:datastoreItem xmlns:ds="http://schemas.openxmlformats.org/officeDocument/2006/customXml" ds:itemID="{84C556DC-28D5-4FBC-98CC-456C2F32166E}"/>
</file>

<file path=docProps/app.xml><?xml version="1.0" encoding="utf-8"?>
<Properties xmlns="http://schemas.openxmlformats.org/officeDocument/2006/extended-properties" xmlns:vt="http://schemas.openxmlformats.org/officeDocument/2006/docPropsVTypes">
  <Template>TopBannerLessonDesign</Template>
  <TotalTime>3523</TotalTime>
  <Words>4993</Words>
  <Application>Microsoft Office PowerPoint</Application>
  <PresentationFormat>On-screen Show (4:3)</PresentationFormat>
  <Paragraphs>512</Paragraphs>
  <Slides>26</Slides>
  <Notes>5</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26</vt:i4>
      </vt:variant>
    </vt:vector>
  </HeadingPairs>
  <TitlesOfParts>
    <vt:vector size="42" baseType="lpstr">
      <vt:lpstr>Aharoni</vt:lpstr>
      <vt:lpstr>Arial</vt:lpstr>
      <vt:lpstr>Arial Black</vt:lpstr>
      <vt:lpstr>Cactus Tequila</vt:lpstr>
      <vt:lpstr>Calibri</vt:lpstr>
      <vt:lpstr>Calibri Light</vt:lpstr>
      <vt:lpstr>Comic Sans MS</vt:lpstr>
      <vt:lpstr>Cooper Black</vt:lpstr>
      <vt:lpstr>Gill Sans Ultra Bold</vt:lpstr>
      <vt:lpstr>Hobo Std</vt:lpstr>
      <vt:lpstr>OpenDyslexicAlta</vt:lpstr>
      <vt:lpstr>Symbol</vt:lpstr>
      <vt:lpstr>Tahoma</vt:lpstr>
      <vt:lpstr>Times New Roman</vt:lpstr>
      <vt:lpstr>Wingdings</vt:lpstr>
      <vt:lpstr>TopBannerLessonDesign</vt:lpstr>
      <vt:lpstr>Section A American West quick test.</vt:lpstr>
      <vt:lpstr>Section A: American West quick test.</vt:lpstr>
      <vt:lpstr>How do we answer Paper 2?  Section A: American West c.1835-1895 and Section B Early Elizabethan England 1558-1588.</vt:lpstr>
      <vt:lpstr>Q1. Explain two consequences of….</vt:lpstr>
      <vt:lpstr>Q2. Write a narrative account analysing…</vt:lpstr>
      <vt:lpstr>PowerPoint Presentation</vt:lpstr>
      <vt:lpstr>Q2. Write a narrative account analysing…</vt:lpstr>
      <vt:lpstr>Q2. Write a narrative account analysing how the US government policy towards the Plains Indians developed c.1835-1851. You can use:  -Permanent Indian Frontier -Mexican-American War  …</vt:lpstr>
      <vt:lpstr>Q3. Explain the importance of two of the following:</vt:lpstr>
      <vt:lpstr>PowerPoint Presentation</vt:lpstr>
      <vt:lpstr>PowerPoint Presentation</vt:lpstr>
      <vt:lpstr>Section B Early Elizabethan Mock feedback quick test.</vt:lpstr>
      <vt:lpstr>Section B Early Elizabethan quick test</vt:lpstr>
      <vt:lpstr>Q1a. Describe two features of…</vt:lpstr>
      <vt:lpstr>PowerPoint Presentation</vt:lpstr>
      <vt:lpstr>PowerPoint Presentation</vt:lpstr>
      <vt:lpstr>PowerPoint Presentation</vt:lpstr>
      <vt:lpstr>Explain why men such as Francis Drake went on voyages of exploration.  You may use: - The New World   -Circumnavigation of the world 1577-80</vt:lpstr>
      <vt:lpstr>Structuring your answer</vt:lpstr>
      <vt:lpstr>PowerPoint Presentation</vt:lpstr>
      <vt:lpstr>PowerPoint Presentation</vt:lpstr>
      <vt:lpstr>PowerPoint Presentation</vt:lpstr>
      <vt:lpstr>Last minute hints!</vt:lpstr>
      <vt:lpstr>Grade Boundaries (total 64)</vt:lpstr>
      <vt:lpstr>Grade Boundaries (total 64) Section A or B (total 32)</vt:lpstr>
      <vt:lpstr>Grade Boundaries (total 64) Section A or B (total 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Coakes</dc:creator>
  <cp:lastModifiedBy>Michael Maguire</cp:lastModifiedBy>
  <cp:revision>133</cp:revision>
  <cp:lastPrinted>2016-11-15T13:04:36Z</cp:lastPrinted>
  <dcterms:created xsi:type="dcterms:W3CDTF">2006-08-16T00:00:00Z</dcterms:created>
  <dcterms:modified xsi:type="dcterms:W3CDTF">2025-04-25T11:20:50Z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0x0101001424C8390DCC8041B53BBB59F93789CC</vt:lpwstr>
  </property>
</Properties>
</file>